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0" d="100"/>
          <a:sy n="120" d="100"/>
        </p:scale>
        <p:origin x="712" y="-2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02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9640-2C08-B1F7-647A-8B457C9A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9EA9E-44AE-B301-6766-A08990FAB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39928-9F47-BDE1-D82A-563BFA1FE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9AF75-AC8C-F4F4-8B59-A51770A80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15150" y="771525"/>
            <a:ext cx="857250" cy="857250"/>
          </a:xfrm>
          <a:prstGeom prst="ellipse">
            <a:avLst/>
          </a:prstGeom>
          <a:solidFill>
            <a:srgbClr val="FF8C00"/>
          </a:solidFill>
          <a:ln/>
        </p:spPr>
      </p:sp>
      <p:sp>
        <p:nvSpPr>
          <p:cNvPr id="4" name="Shape 1"/>
          <p:cNvSpPr/>
          <p:nvPr/>
        </p:nvSpPr>
        <p:spPr>
          <a:xfrm>
            <a:off x="1164431" y="3557588"/>
            <a:ext cx="214313" cy="714375"/>
          </a:xfrm>
          <a:prstGeom prst="roundRect">
            <a:avLst/>
          </a:prstGeom>
          <a:solidFill>
            <a:srgbClr val="2F4F4F"/>
          </a:solidFill>
          <a:ln/>
        </p:spPr>
      </p:sp>
      <p:sp>
        <p:nvSpPr>
          <p:cNvPr id="5" name="Shape 2"/>
          <p:cNvSpPr/>
          <p:nvPr/>
        </p:nvSpPr>
        <p:spPr>
          <a:xfrm rot="1800000">
            <a:off x="914400" y="3771900"/>
            <a:ext cx="357188" cy="142875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6" name="Shape 3"/>
          <p:cNvSpPr/>
          <p:nvPr/>
        </p:nvSpPr>
        <p:spPr>
          <a:xfrm rot="-1800000">
            <a:off x="1271588" y="3986213"/>
            <a:ext cx="357188" cy="142875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7" name="Shape 4"/>
          <p:cNvSpPr/>
          <p:nvPr/>
        </p:nvSpPr>
        <p:spPr>
          <a:xfrm>
            <a:off x="1057275" y="4236244"/>
            <a:ext cx="428625" cy="107156"/>
          </a:xfrm>
          <a:prstGeom prst="roundRect">
            <a:avLst/>
          </a:prstGeom>
          <a:solidFill>
            <a:srgbClr val="C19A6B"/>
          </a:solidFill>
          <a:ln/>
        </p:spPr>
      </p:sp>
      <p:sp>
        <p:nvSpPr>
          <p:cNvPr id="8" name="Shape 5"/>
          <p:cNvSpPr/>
          <p:nvPr/>
        </p:nvSpPr>
        <p:spPr>
          <a:xfrm>
            <a:off x="1714500" y="1171575"/>
            <a:ext cx="5715000" cy="28003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2000250" y="1457325"/>
            <a:ext cx="51435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ORCHESTRATION</a:t>
            </a:r>
            <a:endParaRPr lang="en-US" sz="4050" dirty="0"/>
          </a:p>
        </p:txBody>
      </p:sp>
      <p:sp>
        <p:nvSpPr>
          <p:cNvPr id="10" name="Text 7"/>
          <p:cNvSpPr/>
          <p:nvPr/>
        </p:nvSpPr>
        <p:spPr>
          <a:xfrm>
            <a:off x="2000250" y="2371725"/>
            <a:ext cx="5143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4682B4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Automatisation et gestion des infrastructures complexes</a:t>
            </a:r>
            <a:endParaRPr lang="en-US" sz="2025" dirty="0"/>
          </a:p>
        </p:txBody>
      </p:sp>
      <p:sp>
        <p:nvSpPr>
          <p:cNvPr id="11" name="Text 8"/>
          <p:cNvSpPr/>
          <p:nvPr/>
        </p:nvSpPr>
        <p:spPr>
          <a:xfrm>
            <a:off x="2000250" y="3429000"/>
            <a:ext cx="5143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Septembre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715375" y="71438"/>
            <a:ext cx="357188" cy="357188"/>
          </a:xfrm>
          <a:prstGeom prst="rect">
            <a:avLst/>
          </a:prstGeom>
          <a:solidFill>
            <a:srgbClr val="5C4EE5"/>
          </a:solidFill>
          <a:ln/>
        </p:spPr>
      </p:sp>
      <p:sp>
        <p:nvSpPr>
          <p:cNvPr id="4" name="Text 1"/>
          <p:cNvSpPr/>
          <p:nvPr/>
        </p:nvSpPr>
        <p:spPr>
          <a:xfrm>
            <a:off x="8715375" y="71438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TF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14313" y="214313"/>
            <a:ext cx="4091583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TERRAFORM - INTRODUCTION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14313" y="835819"/>
            <a:ext cx="4183363" cy="711501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14313" y="835819"/>
            <a:ext cx="28575" cy="711501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8" name="Text 5"/>
          <p:cNvSpPr/>
          <p:nvPr/>
        </p:nvSpPr>
        <p:spPr>
          <a:xfrm>
            <a:off x="300038" y="974106"/>
            <a:ext cx="4011913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 est un outil open-source d'Infrastructure as Code (IaC) développé par HashiCorp qui permet de définir, provisionner et gérer l'infrastructure cloud de manière déclarative. 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14313" y="1654476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285750" y="1725913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797351"/>
            <a:ext cx="142875" cy="1143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28650" y="1725913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Multi-cloud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628650" y="1918795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Supporte plus de 100 fournisseurs cloud (AWS, Azure, GCP, etc.) avec une syntaxe unifiée.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214313" y="2335978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285750" y="2407416"/>
            <a:ext cx="257175" cy="257175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4" y="2478853"/>
            <a:ext cx="128588" cy="1143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628650" y="2407416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d'état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628650" y="2600297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Maintient un état de l'infrastructure déployée pour suivre les ressources et leurs dépendances.</a:t>
            </a:r>
            <a:endParaRPr lang="en-US" sz="732" dirty="0"/>
          </a:p>
        </p:txBody>
      </p:sp>
      <p:sp>
        <p:nvSpPr>
          <p:cNvPr id="19" name="Shape 14"/>
          <p:cNvSpPr/>
          <p:nvPr/>
        </p:nvSpPr>
        <p:spPr>
          <a:xfrm>
            <a:off x="214313" y="3017481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0" name="Shape 15"/>
          <p:cNvSpPr/>
          <p:nvPr/>
        </p:nvSpPr>
        <p:spPr>
          <a:xfrm>
            <a:off x="285750" y="3088918"/>
            <a:ext cx="257175" cy="257175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4" y="3160356"/>
            <a:ext cx="128588" cy="11430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28650" y="3088918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Modularité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628650" y="3281800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Permet de créer des modules réutilisables pour encapsuler des configurations complexes.</a:t>
            </a:r>
            <a:endParaRPr lang="en-US" sz="732" dirty="0"/>
          </a:p>
        </p:txBody>
      </p:sp>
      <p:sp>
        <p:nvSpPr>
          <p:cNvPr id="24" name="Shape 18"/>
          <p:cNvSpPr/>
          <p:nvPr/>
        </p:nvSpPr>
        <p:spPr>
          <a:xfrm>
            <a:off x="214313" y="3698984"/>
            <a:ext cx="4183363" cy="46576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5" name="Shape 19"/>
          <p:cNvSpPr/>
          <p:nvPr/>
        </p:nvSpPr>
        <p:spPr>
          <a:xfrm>
            <a:off x="285750" y="3770421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1" y="3841859"/>
            <a:ext cx="100013" cy="11430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628650" y="3770421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 d'exécution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628650" y="3963302"/>
            <a:ext cx="3697588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Génère un plan détaillant les modifications à apporter avant leur application.</a:t>
            </a:r>
            <a:endParaRPr lang="en-US" sz="732" dirty="0"/>
          </a:p>
        </p:txBody>
      </p:sp>
      <p:sp>
        <p:nvSpPr>
          <p:cNvPr id="29" name="Shape 22"/>
          <p:cNvSpPr/>
          <p:nvPr/>
        </p:nvSpPr>
        <p:spPr>
          <a:xfrm>
            <a:off x="4746324" y="835819"/>
            <a:ext cx="4183363" cy="20288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3"/>
          <p:cNvSpPr/>
          <p:nvPr/>
        </p:nvSpPr>
        <p:spPr>
          <a:xfrm>
            <a:off x="4853480" y="942975"/>
            <a:ext cx="396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Adoption de Terraform par secteur</a:t>
            </a:r>
            <a:endParaRPr lang="en-US" sz="837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480" y="1185863"/>
            <a:ext cx="3968353" cy="1571625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4746324" y="2971800"/>
            <a:ext cx="4183363" cy="1957388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3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049" y="3086100"/>
            <a:ext cx="142875" cy="114300"/>
          </a:xfrm>
          <a:prstGeom prst="rect">
            <a:avLst/>
          </a:prstGeom>
        </p:spPr>
      </p:pic>
      <p:sp>
        <p:nvSpPr>
          <p:cNvPr id="34" name="Text 25"/>
          <p:cNvSpPr/>
          <p:nvPr/>
        </p:nvSpPr>
        <p:spPr>
          <a:xfrm>
            <a:off x="5032074" y="3057525"/>
            <a:ext cx="15271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 de code Terraform </a:t>
            </a:r>
            <a:endParaRPr lang="en-US" sz="837" dirty="0"/>
          </a:p>
        </p:txBody>
      </p:sp>
      <p:sp>
        <p:nvSpPr>
          <p:cNvPr id="35" name="Shape 26"/>
          <p:cNvSpPr/>
          <p:nvPr/>
        </p:nvSpPr>
        <p:spPr>
          <a:xfrm>
            <a:off x="4832049" y="3286125"/>
            <a:ext cx="4011913" cy="14287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36" name="Text 27"/>
          <p:cNvSpPr/>
          <p:nvPr/>
        </p:nvSpPr>
        <p:spPr>
          <a:xfrm>
            <a:off x="4889199" y="3343275"/>
            <a:ext cx="3897613" cy="294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Configuration du provider AWS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"aws"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= "eu-west-3"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Création d'une instance EC2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"aws_instance" "web_server"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ami           = "ami-0c55b159cbfafe1f0"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instance_type = "t2.micro"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tags =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Name = "WebServer"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Environment = "Production"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Création d'un bucket S3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"aws_s3_bucket" "data_bucket"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bucket = "my-app-data-bucket"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acl    = "private"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4" name="Text 1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TF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285750"/>
            <a:ext cx="406658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TERRAFORM - ARCHITECTURE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85750" y="881473"/>
            <a:ext cx="4114800" cy="756256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881473"/>
            <a:ext cx="28575" cy="756256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952910"/>
            <a:ext cx="3900488" cy="6437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 est un outil d'Infrastructure as Code qui permet de créer, modifier et versionner l'infrastructure de manière sécurisée et efficace. Son architecture modulaire facilite l'extension et l'adaptation à différents fournisseurs cloud. 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85750" y="1751916"/>
            <a:ext cx="4114800" cy="57817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371475" y="1781477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20" y="1860058"/>
            <a:ext cx="144661" cy="1285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4381" y="1781477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764381" y="2010077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Moteur principal qui analyse la configuration, crée le graphe de ressources et exécute les plans d'infrastructure.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285750" y="2579140"/>
            <a:ext cx="4114800" cy="57817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371475" y="2608701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30" y="2687282"/>
            <a:ext cx="96441" cy="12858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64381" y="2608701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Providers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764381" y="2837301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Plugins qui permettent à Terraform d'interagir avec différentes plateformes et services (AWS, Azure, GCP, Kubernetes, etc.).</a:t>
            </a:r>
            <a:endParaRPr lang="en-US" sz="837" dirty="0"/>
          </a:p>
        </p:txBody>
      </p:sp>
      <p:sp>
        <p:nvSpPr>
          <p:cNvPr id="19" name="Shape 14"/>
          <p:cNvSpPr/>
          <p:nvPr/>
        </p:nvSpPr>
        <p:spPr>
          <a:xfrm>
            <a:off x="285750" y="3406364"/>
            <a:ext cx="4114800" cy="57817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0" name="Shape 15"/>
          <p:cNvSpPr/>
          <p:nvPr/>
        </p:nvSpPr>
        <p:spPr>
          <a:xfrm>
            <a:off x="371475" y="3435925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93" y="3514506"/>
            <a:ext cx="112514" cy="12858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4381" y="3435925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State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764381" y="3664525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Stockage de l'état actuel de l'infrastructure, permettant à Terraform de suivre les ressources et de planifier les modifications.</a:t>
            </a:r>
            <a:endParaRPr lang="en-US" sz="837" dirty="0"/>
          </a:p>
        </p:txBody>
      </p:sp>
      <p:sp>
        <p:nvSpPr>
          <p:cNvPr id="24" name="Shape 18"/>
          <p:cNvSpPr/>
          <p:nvPr/>
        </p:nvSpPr>
        <p:spPr>
          <a:xfrm>
            <a:off x="285750" y="4246071"/>
            <a:ext cx="4114800" cy="70665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5" name="Shape 19"/>
          <p:cNvSpPr/>
          <p:nvPr/>
        </p:nvSpPr>
        <p:spPr>
          <a:xfrm>
            <a:off x="371475" y="4263149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20" y="4341730"/>
            <a:ext cx="144661" cy="12858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764381" y="4263149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Modules</a:t>
            </a:r>
            <a:endParaRPr lang="en-US" sz="942" dirty="0"/>
          </a:p>
        </p:txBody>
      </p:sp>
      <p:sp>
        <p:nvSpPr>
          <p:cNvPr id="28" name="Text 21"/>
          <p:cNvSpPr/>
          <p:nvPr/>
        </p:nvSpPr>
        <p:spPr>
          <a:xfrm>
            <a:off x="764381" y="4491749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Collections réutilisables de configurations Terraform qui encapsulent des groupes de ressources pour des cas d'utilisation spécifiques.</a:t>
            </a:r>
            <a:endParaRPr lang="en-US" sz="837" dirty="0"/>
          </a:p>
        </p:txBody>
      </p:sp>
      <p:sp>
        <p:nvSpPr>
          <p:cNvPr id="29" name="Shape 22"/>
          <p:cNvSpPr/>
          <p:nvPr/>
        </p:nvSpPr>
        <p:spPr>
          <a:xfrm>
            <a:off x="4743450" y="978694"/>
            <a:ext cx="4114800" cy="28575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3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de Terraform</a:t>
            </a:r>
            <a:endParaRPr lang="en-US" sz="942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421606"/>
            <a:ext cx="3829050" cy="2357438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4743450" y="3973308"/>
            <a:ext cx="4114800" cy="1092994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sp>
        <p:nvSpPr>
          <p:cNvPr id="33" name="Text 25"/>
          <p:cNvSpPr/>
          <p:nvPr/>
        </p:nvSpPr>
        <p:spPr>
          <a:xfrm>
            <a:off x="4850606" y="4080464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Terraform</a:t>
            </a:r>
            <a:endParaRPr lang="en-US" sz="942" dirty="0"/>
          </a:p>
        </p:txBody>
      </p:sp>
      <p:sp>
        <p:nvSpPr>
          <p:cNvPr id="34" name="Shape 26"/>
          <p:cNvSpPr/>
          <p:nvPr/>
        </p:nvSpPr>
        <p:spPr>
          <a:xfrm>
            <a:off x="5101056" y="4389509"/>
            <a:ext cx="357188" cy="357188"/>
          </a:xfrm>
          <a:prstGeom prst="ellipse">
            <a:avLst/>
          </a:prstGeom>
          <a:solidFill>
            <a:srgbClr val="D2691E"/>
          </a:solidFill>
          <a:ln/>
        </p:spPr>
      </p:sp>
      <p:sp>
        <p:nvSpPr>
          <p:cNvPr id="35" name="Text 27"/>
          <p:cNvSpPr/>
          <p:nvPr/>
        </p:nvSpPr>
        <p:spPr>
          <a:xfrm>
            <a:off x="5101056" y="4380502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36" name="Text 28"/>
          <p:cNvSpPr/>
          <p:nvPr/>
        </p:nvSpPr>
        <p:spPr>
          <a:xfrm>
            <a:off x="4850606" y="4809127"/>
            <a:ext cx="8580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Write</a:t>
            </a:r>
            <a:endParaRPr lang="en-US" sz="732" dirty="0"/>
          </a:p>
        </p:txBody>
      </p:sp>
      <p:pic>
        <p:nvPicPr>
          <p:cNvPr id="3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068" y="4481276"/>
            <a:ext cx="89297" cy="142875"/>
          </a:xfrm>
          <a:prstGeom prst="rect">
            <a:avLst/>
          </a:prstGeom>
        </p:spPr>
      </p:pic>
      <p:sp>
        <p:nvSpPr>
          <p:cNvPr id="38" name="Shape 29"/>
          <p:cNvSpPr/>
          <p:nvPr/>
        </p:nvSpPr>
        <p:spPr>
          <a:xfrm>
            <a:off x="6115190" y="4380502"/>
            <a:ext cx="357188" cy="357188"/>
          </a:xfrm>
          <a:prstGeom prst="ellipse">
            <a:avLst/>
          </a:prstGeom>
          <a:solidFill>
            <a:srgbClr val="D2691E"/>
          </a:solidFill>
          <a:ln/>
        </p:spPr>
      </p:sp>
      <p:sp>
        <p:nvSpPr>
          <p:cNvPr id="39" name="Text 30"/>
          <p:cNvSpPr/>
          <p:nvPr/>
        </p:nvSpPr>
        <p:spPr>
          <a:xfrm>
            <a:off x="6115190" y="4380506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40" name="Text 31"/>
          <p:cNvSpPr/>
          <p:nvPr/>
        </p:nvSpPr>
        <p:spPr>
          <a:xfrm>
            <a:off x="5864740" y="4809127"/>
            <a:ext cx="8580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</a:t>
            </a:r>
            <a:endParaRPr lang="en-US" sz="732" dirty="0"/>
          </a:p>
        </p:txBody>
      </p:sp>
      <p:pic>
        <p:nvPicPr>
          <p:cNvPr id="41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6202" y="4481276"/>
            <a:ext cx="89297" cy="142875"/>
          </a:xfrm>
          <a:prstGeom prst="rect">
            <a:avLst/>
          </a:prstGeom>
        </p:spPr>
      </p:pic>
      <p:sp>
        <p:nvSpPr>
          <p:cNvPr id="42" name="Shape 32"/>
          <p:cNvSpPr/>
          <p:nvPr/>
        </p:nvSpPr>
        <p:spPr>
          <a:xfrm>
            <a:off x="7129323" y="4380502"/>
            <a:ext cx="357188" cy="357188"/>
          </a:xfrm>
          <a:prstGeom prst="ellipse">
            <a:avLst/>
          </a:prstGeom>
          <a:solidFill>
            <a:srgbClr val="D2691E"/>
          </a:solidFill>
          <a:ln/>
        </p:spPr>
      </p:sp>
      <p:sp>
        <p:nvSpPr>
          <p:cNvPr id="43" name="Text 33"/>
          <p:cNvSpPr/>
          <p:nvPr/>
        </p:nvSpPr>
        <p:spPr>
          <a:xfrm>
            <a:off x="7129323" y="4380506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44" name="Text 34"/>
          <p:cNvSpPr/>
          <p:nvPr/>
        </p:nvSpPr>
        <p:spPr>
          <a:xfrm>
            <a:off x="6878873" y="4809127"/>
            <a:ext cx="8580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</a:t>
            </a:r>
            <a:endParaRPr lang="en-US" sz="732" dirty="0"/>
          </a:p>
        </p:txBody>
      </p:sp>
      <p:pic>
        <p:nvPicPr>
          <p:cNvPr id="45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335" y="4481276"/>
            <a:ext cx="89297" cy="142875"/>
          </a:xfrm>
          <a:prstGeom prst="rect">
            <a:avLst/>
          </a:prstGeom>
        </p:spPr>
      </p:pic>
      <p:sp>
        <p:nvSpPr>
          <p:cNvPr id="46" name="Shape 35"/>
          <p:cNvSpPr/>
          <p:nvPr/>
        </p:nvSpPr>
        <p:spPr>
          <a:xfrm>
            <a:off x="8143456" y="4380502"/>
            <a:ext cx="357188" cy="357188"/>
          </a:xfrm>
          <a:prstGeom prst="ellipse">
            <a:avLst/>
          </a:prstGeom>
          <a:solidFill>
            <a:srgbClr val="D2691E"/>
          </a:solidFill>
          <a:ln/>
        </p:spPr>
      </p:sp>
      <p:sp>
        <p:nvSpPr>
          <p:cNvPr id="47" name="Text 36"/>
          <p:cNvSpPr/>
          <p:nvPr/>
        </p:nvSpPr>
        <p:spPr>
          <a:xfrm>
            <a:off x="8143456" y="4380506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48" name="Text 37"/>
          <p:cNvSpPr/>
          <p:nvPr/>
        </p:nvSpPr>
        <p:spPr>
          <a:xfrm>
            <a:off x="7893007" y="4809127"/>
            <a:ext cx="8580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Destroy</a:t>
            </a:r>
            <a:endParaRPr lang="en-US" sz="7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4182666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TERRAFORM - CONCEPTS CLÉS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14313" y="835819"/>
            <a:ext cx="4183363" cy="711501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14313" y="835819"/>
            <a:ext cx="28575" cy="711501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6" name="Text 3"/>
          <p:cNvSpPr/>
          <p:nvPr/>
        </p:nvSpPr>
        <p:spPr>
          <a:xfrm>
            <a:off x="300038" y="974106"/>
            <a:ext cx="4011913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 repose sur plusieurs concepts fondamentaux qui permettent de décrire, provisionner et gérer l'infrastructure comme du code. 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214313" y="1654476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1725913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1797351"/>
            <a:ext cx="114300" cy="1143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28650" y="1725913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Ressources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628650" y="1918795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Éléments d'infrastructure que Terraform gère (VM, réseau, base de données). Chaque ressource a un type, un nom et des attributs spécifiques.</a:t>
            </a:r>
            <a:endParaRPr lang="en-US" sz="732" dirty="0"/>
          </a:p>
        </p:txBody>
      </p:sp>
      <p:sp>
        <p:nvSpPr>
          <p:cNvPr id="12" name="Shape 8"/>
          <p:cNvSpPr/>
          <p:nvPr/>
        </p:nvSpPr>
        <p:spPr>
          <a:xfrm>
            <a:off x="214313" y="2321691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2393128"/>
            <a:ext cx="257175" cy="257175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464566"/>
            <a:ext cx="85725" cy="1143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28650" y="2393128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Providers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628650" y="2586010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Plugins qui permettent à Terraform d'interagir avec différentes plateformes cloud (AWS, Azure, GCP) ou services (Kubernetes, GitHub).</a:t>
            </a:r>
            <a:endParaRPr lang="en-US" sz="732" dirty="0"/>
          </a:p>
        </p:txBody>
      </p:sp>
      <p:sp>
        <p:nvSpPr>
          <p:cNvPr id="17" name="Shape 12"/>
          <p:cNvSpPr/>
          <p:nvPr/>
        </p:nvSpPr>
        <p:spPr>
          <a:xfrm>
            <a:off x="214313" y="2988906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285750" y="3060343"/>
            <a:ext cx="257175" cy="257175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131781"/>
            <a:ext cx="85725" cy="11430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28650" y="3060343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État (State)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628650" y="3253225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Fichier qui stocke l'état actuel de l'infrastructure gérée, permettant à Terraform de suivre les ressources et de planifier les modifications.</a:t>
            </a:r>
            <a:endParaRPr lang="en-US" sz="732" dirty="0"/>
          </a:p>
        </p:txBody>
      </p:sp>
      <p:sp>
        <p:nvSpPr>
          <p:cNvPr id="22" name="Shape 16"/>
          <p:cNvSpPr/>
          <p:nvPr/>
        </p:nvSpPr>
        <p:spPr>
          <a:xfrm>
            <a:off x="214313" y="3656121"/>
            <a:ext cx="4183363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285750" y="3727559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044" y="3798996"/>
            <a:ext cx="128588" cy="11430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628650" y="3727559"/>
            <a:ext cx="36975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Modules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628650" y="3920440"/>
            <a:ext cx="3697588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Collections réutilisables de ressources qui encapsulent des configurations complexes et favorisent la modularité du code.</a:t>
            </a:r>
            <a:endParaRPr lang="en-US" sz="732" dirty="0"/>
          </a:p>
        </p:txBody>
      </p:sp>
      <p:sp>
        <p:nvSpPr>
          <p:cNvPr id="27" name="Shape 20"/>
          <p:cNvSpPr/>
          <p:nvPr/>
        </p:nvSpPr>
        <p:spPr>
          <a:xfrm>
            <a:off x="4746324" y="835819"/>
            <a:ext cx="4183363" cy="21717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Text 21"/>
          <p:cNvSpPr/>
          <p:nvPr/>
        </p:nvSpPr>
        <p:spPr>
          <a:xfrm>
            <a:off x="4853480" y="942975"/>
            <a:ext cx="396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Terraform</a:t>
            </a:r>
            <a:endParaRPr lang="en-US" sz="837" dirty="0"/>
          </a:p>
        </p:txBody>
      </p:sp>
      <p:sp>
        <p:nvSpPr>
          <p:cNvPr id="29" name="Shape 22"/>
          <p:cNvSpPr/>
          <p:nvPr/>
        </p:nvSpPr>
        <p:spPr>
          <a:xfrm>
            <a:off x="8393906" y="1257300"/>
            <a:ext cx="357188" cy="357188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30" name="Text 23"/>
          <p:cNvSpPr/>
          <p:nvPr/>
        </p:nvSpPr>
        <p:spPr>
          <a:xfrm>
            <a:off x="8393906" y="125730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TF</a:t>
            </a:r>
            <a:endParaRPr lang="en-US" sz="1350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480" y="1185863"/>
            <a:ext cx="3969051" cy="1714500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4746324" y="3150394"/>
            <a:ext cx="4183363" cy="1828800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3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049" y="3264694"/>
            <a:ext cx="142875" cy="114300"/>
          </a:xfrm>
          <a:prstGeom prst="rect">
            <a:avLst/>
          </a:prstGeom>
        </p:spPr>
      </p:pic>
      <p:sp>
        <p:nvSpPr>
          <p:cNvPr id="34" name="Text 25"/>
          <p:cNvSpPr/>
          <p:nvPr/>
        </p:nvSpPr>
        <p:spPr>
          <a:xfrm>
            <a:off x="5032074" y="3236119"/>
            <a:ext cx="20205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 de configuration Terraform </a:t>
            </a:r>
            <a:endParaRPr lang="en-US" sz="837" dirty="0"/>
          </a:p>
        </p:txBody>
      </p:sp>
      <p:sp>
        <p:nvSpPr>
          <p:cNvPr id="35" name="Shape 26"/>
          <p:cNvSpPr/>
          <p:nvPr/>
        </p:nvSpPr>
        <p:spPr>
          <a:xfrm>
            <a:off x="4832049" y="3464719"/>
            <a:ext cx="4011913" cy="14287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36" name="Text 27"/>
          <p:cNvSpPr/>
          <p:nvPr/>
        </p:nvSpPr>
        <p:spPr>
          <a:xfrm>
            <a:off x="4889199" y="3521869"/>
            <a:ext cx="3897613" cy="35102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Configuration du provider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"aws" {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= "eu-west-3"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  <a:p>
            <a:pPr marL="0" indent="0">
              <a:buNone/>
            </a:pP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Définition d'une ressource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"aws_instance" "web_server" {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ami           = "ami-0c55b159cbfafe1f0"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instance_type = "t2.micro"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tags = {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Name = "WebServer"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Environment = "Production"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  <a:p>
            <a:pPr marL="0" indent="0">
              <a:buNone/>
            </a:pP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Utilisation d'un module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module "vpc" {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source = "terraform-aws-modules/vpc/aws"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name = "my-vpc"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cidr = "10.0.0.0/16"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azs             = ["eu-west-3a", "eu-west-3b"]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private_subnets = ["10.0.1.0/24", "10.0.2.0/24"]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public_subnets  = ["10.0.101.0/24", "10.0.102.0/24"]</a:t>
            </a:r>
            <a:endParaRPr lang="en-US" sz="680" dirty="0"/>
          </a:p>
          <a:p>
            <a:pPr marL="0" indent="0">
              <a:buNone/>
            </a:pPr>
            <a:r>
              <a:rPr lang="en-US" sz="680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solidFill>
            <a:srgbClr val="5C4EE5"/>
          </a:solidFill>
          <a:ln/>
        </p:spPr>
      </p:sp>
      <p:sp>
        <p:nvSpPr>
          <p:cNvPr id="4" name="Text 1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TF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285750"/>
            <a:ext cx="450234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MULTI-CLOUD AVEC TERRAFORM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85750" y="978694"/>
            <a:ext cx="4114800" cy="1071563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978694"/>
            <a:ext cx="28575" cy="1071563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1192592"/>
            <a:ext cx="3900488" cy="6437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 permet de gérer des infrastructures multi-cloud en utilisant une syntaxe unifiée et des providers spécifiques pour chaque fournisseur cloud, facilitant ainsi le déploiement et la gestion d'architectures hybrides. 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85750" y="2193131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371475" y="2278856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" y="2357438"/>
            <a:ext cx="128588" cy="1285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4381" y="2278856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Résilience accrue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764381" y="2507456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Répartir les charges de travail sur plusieurs clouds réduit les risques liés aux pannes d'un fournisseur spécifique.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285750" y="3020355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371475" y="3106080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" y="3184661"/>
            <a:ext cx="128588" cy="12858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64381" y="3106080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des coûts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764381" y="3334680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Exploiter les tarifs avantageux de chaque fournisseur pour différents types de services (calcul, stockage, réseau).</a:t>
            </a:r>
            <a:endParaRPr lang="en-US" sz="837" dirty="0"/>
          </a:p>
        </p:txBody>
      </p:sp>
      <p:sp>
        <p:nvSpPr>
          <p:cNvPr id="19" name="Shape 14"/>
          <p:cNvSpPr/>
          <p:nvPr/>
        </p:nvSpPr>
        <p:spPr>
          <a:xfrm>
            <a:off x="285750" y="3847579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0" name="Shape 15"/>
          <p:cNvSpPr/>
          <p:nvPr/>
        </p:nvSpPr>
        <p:spPr>
          <a:xfrm>
            <a:off x="371475" y="3933304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93" y="4011885"/>
            <a:ext cx="112514" cy="12858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4381" y="3933304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Éviter le verrouillage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764381" y="4161904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Réduire la dépendance à un seul fournisseur cloud et faciliter la migration entre différentes plateformes.</a:t>
            </a:r>
            <a:endParaRPr lang="en-US" sz="837" dirty="0"/>
          </a:p>
        </p:txBody>
      </p:sp>
      <p:sp>
        <p:nvSpPr>
          <p:cNvPr id="29" name="Shape 22"/>
          <p:cNvSpPr/>
          <p:nvPr/>
        </p:nvSpPr>
        <p:spPr>
          <a:xfrm>
            <a:off x="4743450" y="978694"/>
            <a:ext cx="4114800" cy="21431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3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Adoption du multi-cloud par secteur</a:t>
            </a:r>
            <a:endParaRPr lang="en-US" sz="942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1421606"/>
            <a:ext cx="38290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69E5F-A635-F2D4-5F41-345505CCD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6D20C4D-4765-55F5-2CE6-90B6D4C9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88912BF0-C802-1D40-6D52-77B5F50C5E39}"/>
              </a:ext>
            </a:extLst>
          </p:cNvPr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solidFill>
            <a:srgbClr val="5C4EE5"/>
          </a:solidFill>
          <a:ln/>
        </p:spPr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7C74A9A-EE14-C72C-9959-76DBDD99D328}"/>
              </a:ext>
            </a:extLst>
          </p:cNvPr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TF </a:t>
            </a:r>
            <a:endParaRPr lang="en-US" sz="1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BD095E-49A1-19C9-80B9-2F20019A8516}"/>
              </a:ext>
            </a:extLst>
          </p:cNvPr>
          <p:cNvSpPr/>
          <p:nvPr/>
        </p:nvSpPr>
        <p:spPr>
          <a:xfrm>
            <a:off x="285750" y="285750"/>
            <a:ext cx="450234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MULTI-CLOUD AVEC TERRAFORM</a:t>
            </a:r>
            <a:endParaRPr lang="en-US" sz="2025" dirty="0"/>
          </a:p>
        </p:txBody>
      </p:sp>
      <p:sp>
        <p:nvSpPr>
          <p:cNvPr id="24" name="Shape 18">
            <a:extLst>
              <a:ext uri="{FF2B5EF4-FFF2-40B4-BE49-F238E27FC236}">
                <a16:creationId xmlns:a16="http://schemas.microsoft.com/office/drawing/2014/main" id="{D90DA9E8-2CB2-69B1-D4CF-CEEBA38CAB10}"/>
              </a:ext>
            </a:extLst>
          </p:cNvPr>
          <p:cNvSpPr/>
          <p:nvPr/>
        </p:nvSpPr>
        <p:spPr>
          <a:xfrm>
            <a:off x="285750" y="1272390"/>
            <a:ext cx="4114800" cy="2400300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25" name="Image 4" descr="preencoded.png">
            <a:extLst>
              <a:ext uri="{FF2B5EF4-FFF2-40B4-BE49-F238E27FC236}">
                <a16:creationId xmlns:a16="http://schemas.microsoft.com/office/drawing/2014/main" id="{14451143-5A9A-8D60-7FB0-6F5B72899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408121"/>
            <a:ext cx="142875" cy="114300"/>
          </a:xfrm>
          <a:prstGeom prst="rect">
            <a:avLst/>
          </a:prstGeom>
        </p:spPr>
      </p:pic>
      <p:sp>
        <p:nvSpPr>
          <p:cNvPr id="26" name="Text 19">
            <a:extLst>
              <a:ext uri="{FF2B5EF4-FFF2-40B4-BE49-F238E27FC236}">
                <a16:creationId xmlns:a16="http://schemas.microsoft.com/office/drawing/2014/main" id="{8F6BB185-0EAA-DA48-A424-5F2FC1C55839}"/>
              </a:ext>
            </a:extLst>
          </p:cNvPr>
          <p:cNvSpPr/>
          <p:nvPr/>
        </p:nvSpPr>
        <p:spPr>
          <a:xfrm>
            <a:off x="607219" y="1379546"/>
            <a:ext cx="17240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Structure de projet multi-cloud </a:t>
            </a:r>
            <a:endParaRPr lang="en-US" sz="837" dirty="0"/>
          </a:p>
        </p:txBody>
      </p:sp>
      <p:sp>
        <p:nvSpPr>
          <p:cNvPr id="27" name="Shape 20">
            <a:extLst>
              <a:ext uri="{FF2B5EF4-FFF2-40B4-BE49-F238E27FC236}">
                <a16:creationId xmlns:a16="http://schemas.microsoft.com/office/drawing/2014/main" id="{98827B13-8AC3-ECF4-48E5-DC35B511D98B}"/>
              </a:ext>
            </a:extLst>
          </p:cNvPr>
          <p:cNvSpPr/>
          <p:nvPr/>
        </p:nvSpPr>
        <p:spPr>
          <a:xfrm>
            <a:off x="392906" y="1622434"/>
            <a:ext cx="3900488" cy="19431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28" name="Text 21">
            <a:extLst>
              <a:ext uri="{FF2B5EF4-FFF2-40B4-BE49-F238E27FC236}">
                <a16:creationId xmlns:a16="http://schemas.microsoft.com/office/drawing/2014/main" id="{4349877B-445F-9C3C-8AB2-D0130C91434C}"/>
              </a:ext>
            </a:extLst>
          </p:cNvPr>
          <p:cNvSpPr/>
          <p:nvPr/>
        </p:nvSpPr>
        <p:spPr>
          <a:xfrm>
            <a:off x="464344" y="1693871"/>
            <a:ext cx="3757613" cy="18002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project/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main.tf         # Configuration principale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variables.tf    # Variables partagées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outputs.tf      # Sorties consolidées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providers.tf    # Configuration des providers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├── modules/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├── aws/        # Module spécifique à AWS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├── azure/      # Module spécifique à Azure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│   └── gcp/        # Module spécifique à GCP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└── environments/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├── dev/        # Configuration environnement dev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└── prod/       # Configuration environnement prod</a:t>
            </a:r>
            <a:endParaRPr lang="en-US" sz="732" dirty="0"/>
          </a:p>
        </p:txBody>
      </p:sp>
      <p:sp>
        <p:nvSpPr>
          <p:cNvPr id="32" name="Shape 24">
            <a:extLst>
              <a:ext uri="{FF2B5EF4-FFF2-40B4-BE49-F238E27FC236}">
                <a16:creationId xmlns:a16="http://schemas.microsoft.com/office/drawing/2014/main" id="{7812E691-90C8-FF24-853E-23E5DC2C82A5}"/>
              </a:ext>
            </a:extLst>
          </p:cNvPr>
          <p:cNvSpPr/>
          <p:nvPr/>
        </p:nvSpPr>
        <p:spPr>
          <a:xfrm>
            <a:off x="4743450" y="510731"/>
            <a:ext cx="4114800" cy="4583281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33" name="Image 6" descr="preencoded.png">
            <a:extLst>
              <a:ext uri="{FF2B5EF4-FFF2-40B4-BE49-F238E27FC236}">
                <a16:creationId xmlns:a16="http://schemas.microsoft.com/office/drawing/2014/main" id="{489B8527-F761-50F2-C018-EBD0A8A54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6" y="646462"/>
            <a:ext cx="142875" cy="114300"/>
          </a:xfrm>
          <a:prstGeom prst="rect">
            <a:avLst/>
          </a:prstGeom>
        </p:spPr>
      </p:pic>
      <p:sp>
        <p:nvSpPr>
          <p:cNvPr id="34" name="Text 25">
            <a:extLst>
              <a:ext uri="{FF2B5EF4-FFF2-40B4-BE49-F238E27FC236}">
                <a16:creationId xmlns:a16="http://schemas.microsoft.com/office/drawing/2014/main" id="{9B5D5D04-8E68-19E4-FCC8-D80ECEFE4B4F}"/>
              </a:ext>
            </a:extLst>
          </p:cNvPr>
          <p:cNvSpPr/>
          <p:nvPr/>
        </p:nvSpPr>
        <p:spPr>
          <a:xfrm>
            <a:off x="5064919" y="617887"/>
            <a:ext cx="22618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 de configuration multi-provider </a:t>
            </a:r>
            <a:endParaRPr lang="en-US" sz="837" dirty="0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6CF26595-4F8D-5068-973F-DB09ABD1226B}"/>
              </a:ext>
            </a:extLst>
          </p:cNvPr>
          <p:cNvSpPr/>
          <p:nvPr/>
        </p:nvSpPr>
        <p:spPr>
          <a:xfrm>
            <a:off x="4850606" y="805998"/>
            <a:ext cx="3900488" cy="4206937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36" name="Text 27">
            <a:extLst>
              <a:ext uri="{FF2B5EF4-FFF2-40B4-BE49-F238E27FC236}">
                <a16:creationId xmlns:a16="http://schemas.microsoft.com/office/drawing/2014/main" id="{159BDF7F-D62B-AB22-4A1C-99C7E1C27EF2}"/>
              </a:ext>
            </a:extLst>
          </p:cNvPr>
          <p:cNvSpPr/>
          <p:nvPr/>
        </p:nvSpPr>
        <p:spPr>
          <a:xfrm>
            <a:off x="4850606" y="952797"/>
            <a:ext cx="3829051" cy="40557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Configuration des providers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"aws"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= "eu-west-1"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"azurerm"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features {}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"google"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project = "my-gcp-project"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 = "europe-west1"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AWS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"aws_instance" "web_server"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ami           = "ami-0c55b159cbfafe1f0"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instance_type = "t2.micro"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Azure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"azurerm_virtual_machine" "app_server"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name                  = "app-vm"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location              = "West Europe"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resource_group_name   = azurerm_resource_group.main.name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vm_size               = "Standard_DS1_v2"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# ...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GCP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"google_compute_instance" "db_server"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name         = "db-instance"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machine_type = "e2-medium"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zone         = "europe-west1-b"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# ...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</p:spTree>
    <p:extLst>
      <p:ext uri="{BB962C8B-B14F-4D97-AF65-F5344CB8AC3E}">
        <p14:creationId xmlns:p14="http://schemas.microsoft.com/office/powerpoint/2010/main" val="416855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solidFill>
            <a:srgbClr val="5C4EE5"/>
          </a:solidFill>
          <a:ln/>
        </p:spPr>
      </p:sp>
      <p:sp>
        <p:nvSpPr>
          <p:cNvPr id="4" name="Text 1"/>
          <p:cNvSpPr/>
          <p:nvPr/>
        </p:nvSpPr>
        <p:spPr>
          <a:xfrm>
            <a:off x="8679656" y="10715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TF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285750"/>
            <a:ext cx="6366867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EXEMPLE DE CODE TERRAFORM MULTI-CLOUD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85750" y="825844"/>
            <a:ext cx="4114800" cy="551547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825844"/>
            <a:ext cx="28575" cy="551547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897282"/>
            <a:ext cx="3900488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 permet de gérer des ressources sur plusieurs fournisseurs cloud simultanément, offrant une véritable approche multi-cloud avec un code unifié et cohérent. 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85750" y="1914525"/>
            <a:ext cx="4114800" cy="4050506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053828"/>
            <a:ext cx="160734" cy="12858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25078" y="2021681"/>
            <a:ext cx="18078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Configuration multi-provider </a:t>
            </a:r>
            <a:endParaRPr lang="en-US" sz="942" dirty="0"/>
          </a:p>
        </p:txBody>
      </p:sp>
      <p:sp>
        <p:nvSpPr>
          <p:cNvPr id="12" name="Shape 8"/>
          <p:cNvSpPr/>
          <p:nvPr/>
        </p:nvSpPr>
        <p:spPr>
          <a:xfrm>
            <a:off x="392906" y="2286000"/>
            <a:ext cx="3900488" cy="357187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464344" y="2357438"/>
            <a:ext cx="3757613" cy="111013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Configuration des providers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"aws"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= "eu-west-3"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alias  = "paris"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"google"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project = "my-gcp-project"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region  = "europe-west1"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zone    = "europe-west1-b"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provider "azurerm"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features {}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AWS - Instance EC2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"aws_instance" "web_server"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provider      = aws.paris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ami           = "ami-0c55b159cbfafe1f0"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instance_type = "t2.micro"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tags =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Name        = "WebServer"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Environment = "Production"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GCP - Instance Compute Engine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"google_compute_instance" "app_server"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name         = "app-server"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machine_type = "e2-medium"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boot_disk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initialize_params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image = "debian-cloud/debian-10"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network_interface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network = "default"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access_config {}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Ressource Azure - Machine Virtuelle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resource "azurerm_linux_virtual_machine" "db_server"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name                = "db-server"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resource_group_name = azurerm_resource_group.main.name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location            = azurerm_resource_group.main.location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size                = "Standard_B1s"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admin_username      = "adminuser"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network_interface_ids = [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azurerm_network_interface.main.id,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]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admin_ssh_key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username   = "adminuser"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public_key = file("~/.ssh/id_rsa.pub")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os_disk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caching              = "ReadWrite"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storage_account_type = "Standard_LRS"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source_image_reference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publisher = "Canonical"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offer     = "UbuntuServer"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sku       = "18.04-LTS"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version   = "latest"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4743450" y="745394"/>
            <a:ext cx="4114800" cy="21431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4850606" y="852550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Répartition des ressources multi-cloud</a:t>
            </a:r>
            <a:endParaRPr lang="en-US" sz="837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6" y="1095438"/>
            <a:ext cx="3900488" cy="1785938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4743450" y="2980345"/>
            <a:ext cx="4114800" cy="542926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4829175" y="3036100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114681"/>
            <a:ext cx="128588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222081" y="3036100"/>
            <a:ext cx="35504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Résilience accrue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5222081" y="3243269"/>
            <a:ext cx="3550444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 distribution des ressources sur plusieurs clouds permet d'éviter les points uniques de défaillance et d'améliorer la disponibilité globale.</a:t>
            </a:r>
            <a:endParaRPr lang="en-US" sz="732" dirty="0"/>
          </a:p>
        </p:txBody>
      </p:sp>
      <p:sp>
        <p:nvSpPr>
          <p:cNvPr id="22" name="Shape 16"/>
          <p:cNvSpPr/>
          <p:nvPr/>
        </p:nvSpPr>
        <p:spPr>
          <a:xfrm>
            <a:off x="4743450" y="3636162"/>
            <a:ext cx="4114800" cy="542926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4829175" y="3691917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756" y="3770499"/>
            <a:ext cx="128588" cy="128588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222081" y="3691917"/>
            <a:ext cx="35504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des coûts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5222081" y="3899086"/>
            <a:ext cx="3550444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Possibilité de tirer parti des forces et des tarifs de chaque fournisseur pour optimiser les coûts selon les besoins spécifiques.</a:t>
            </a:r>
            <a:endParaRPr lang="en-US" sz="732" dirty="0"/>
          </a:p>
        </p:txBody>
      </p:sp>
      <p:sp>
        <p:nvSpPr>
          <p:cNvPr id="27" name="Shape 20"/>
          <p:cNvSpPr/>
          <p:nvPr/>
        </p:nvSpPr>
        <p:spPr>
          <a:xfrm>
            <a:off x="4743450" y="4297770"/>
            <a:ext cx="4114800" cy="542926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Shape 21"/>
          <p:cNvSpPr/>
          <p:nvPr/>
        </p:nvSpPr>
        <p:spPr>
          <a:xfrm>
            <a:off x="4829175" y="4353525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793" y="4432106"/>
            <a:ext cx="112514" cy="128588"/>
          </a:xfrm>
          <a:prstGeom prst="rect">
            <a:avLst/>
          </a:prstGeom>
        </p:spPr>
      </p:pic>
      <p:sp>
        <p:nvSpPr>
          <p:cNvPr id="30" name="Text 22"/>
          <p:cNvSpPr/>
          <p:nvPr/>
        </p:nvSpPr>
        <p:spPr>
          <a:xfrm>
            <a:off x="5222081" y="4353525"/>
            <a:ext cx="35504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Éviter l'enfermement propriétaire</a:t>
            </a:r>
            <a:endParaRPr lang="en-US" sz="837" dirty="0"/>
          </a:p>
        </p:txBody>
      </p:sp>
      <p:sp>
        <p:nvSpPr>
          <p:cNvPr id="31" name="Text 23"/>
          <p:cNvSpPr/>
          <p:nvPr/>
        </p:nvSpPr>
        <p:spPr>
          <a:xfrm>
            <a:off x="5222081" y="4560694"/>
            <a:ext cx="3550444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Réduction de la dépendance à un seul fournisseur cloud, offrant plus de flexibilité et de pouvoir de négociation.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5831086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OBJECTIFS DES OUTILS D'ORCHESTRATION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1085"/>
            <a:ext cx="4114800" cy="772921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11085"/>
            <a:ext cx="28575" cy="772921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917827"/>
            <a:ext cx="3900488" cy="6437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outils d'orchestration visent à automatiser le déploiement, la gestion et la mise à l'échelle des applications et infrastructures complexes dans des environnements distribués. 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285750" y="1723584"/>
            <a:ext cx="4114800" cy="772922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371475" y="1787878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" y="1866460"/>
            <a:ext cx="128588" cy="1285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4381" y="1787878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Automatisation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764381" y="2016478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Éliminer les tâches manuelles répétitives et réduire les erreurs humaines en automatisant le déploiement et la configuration des ressources.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285750" y="2612582"/>
            <a:ext cx="4114800" cy="74503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371475" y="2648992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93" y="2727573"/>
            <a:ext cx="112514" cy="12858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64381" y="2648992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Scalabilité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764381" y="2877592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Permettre l'adaptation dynamique des ressources en fonction de la charge, avec des mécanismes d'auto-scaling pour optimiser les performances et les coûts.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285750" y="3473676"/>
            <a:ext cx="4114800" cy="74503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371475" y="3510088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" y="3588669"/>
            <a:ext cx="128588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64381" y="3510088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Résilience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764381" y="3738688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Assurer la haute disponibilité des services en gérant automatiquement les défaillances et en répartissant la charge entre les ressources disponibles.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285750" y="4314824"/>
            <a:ext cx="4114800" cy="76951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371475" y="4375712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93" y="4454293"/>
            <a:ext cx="112514" cy="128588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64381" y="4375712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Reproductibilité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764381" y="4604312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Garantir des environnements cohérents et reproductibles grâce à une approche déclarative et à la gestion de configuration comme code.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4743450" y="978694"/>
            <a:ext cx="4114800" cy="2500313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Text 21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Bénéfices de l'orchestration</a:t>
            </a:r>
            <a:endParaRPr lang="en-US" sz="942" dirty="0"/>
          </a:p>
        </p:txBody>
      </p:sp>
      <p:pic>
        <p:nvPicPr>
          <p:cNvPr id="2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421606"/>
            <a:ext cx="3829050" cy="2000250"/>
          </a:xfrm>
          <a:prstGeom prst="rect">
            <a:avLst/>
          </a:prstGeom>
        </p:spPr>
      </p:pic>
      <p:sp>
        <p:nvSpPr>
          <p:cNvPr id="30" name="Shape 22"/>
          <p:cNvSpPr/>
          <p:nvPr/>
        </p:nvSpPr>
        <p:spPr>
          <a:xfrm>
            <a:off x="4743450" y="3621881"/>
            <a:ext cx="4114800" cy="950119"/>
          </a:xfrm>
          <a:prstGeom prst="rect">
            <a:avLst/>
          </a:prstGeom>
          <a:solidFill>
            <a:srgbClr val="D2691E">
              <a:alpha val="10000"/>
            </a:srgbClr>
          </a:solidFill>
          <a:ln/>
        </p:spPr>
      </p:sp>
      <p:sp>
        <p:nvSpPr>
          <p:cNvPr id="31" name="Shape 23"/>
          <p:cNvSpPr/>
          <p:nvPr/>
        </p:nvSpPr>
        <p:spPr>
          <a:xfrm>
            <a:off x="4743450" y="3621881"/>
            <a:ext cx="28575" cy="950119"/>
          </a:xfrm>
          <a:prstGeom prst="rect">
            <a:avLst/>
          </a:prstGeom>
          <a:solidFill>
            <a:srgbClr val="D2691E"/>
          </a:solidFill>
          <a:ln/>
        </p:spPr>
      </p:sp>
      <p:sp>
        <p:nvSpPr>
          <p:cNvPr id="32" name="Text 24"/>
          <p:cNvSpPr/>
          <p:nvPr/>
        </p:nvSpPr>
        <p:spPr>
          <a:xfrm>
            <a:off x="4850606" y="3729038"/>
            <a:ext cx="39004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"L'orchestration est à l'infrastructure ce que l'automatisation est au code. Elle transforme des opérations complexes et manuelles en processus reproductibles, fiables et évolutifs." </a:t>
            </a:r>
            <a:endParaRPr lang="en-US" sz="837" dirty="0"/>
          </a:p>
        </p:txBody>
      </p:sp>
      <p:sp>
        <p:nvSpPr>
          <p:cNvPr id="33" name="Text 25"/>
          <p:cNvSpPr/>
          <p:nvPr/>
        </p:nvSpPr>
        <p:spPr>
          <a:xfrm>
            <a:off x="4850606" y="4314825"/>
            <a:ext cx="39004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732" b="1" dirty="0">
                <a:solidFill>
                  <a:srgbClr val="D2691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— Kelsey Hightower, Ingénieur chez Google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5373886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DÉFIS DE L'ORCHESTRATION MODERNE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78694"/>
            <a:ext cx="4114800" cy="857250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78694"/>
            <a:ext cx="28575" cy="857250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1165907"/>
            <a:ext cx="3900488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 err="1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L'orchestration</a:t>
            </a: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moderne fait face à des défis complexes liés à l'évolution rapide des technologies et à la diversification des environnements d'exécution. 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285750" y="1951081"/>
            <a:ext cx="4114800" cy="70403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371475" y="1996984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3" y="2075565"/>
            <a:ext cx="160734" cy="1285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4381" y="1996984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Hétérogénéité des environnements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764381" y="2225584"/>
            <a:ext cx="3550444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Gérer des infrastructures hybrides combinant cloud public, cloud privé et environnements on-premise avec des technologies diverses.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285750" y="2768918"/>
            <a:ext cx="4114800" cy="64413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371475" y="2822062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93" y="2900643"/>
            <a:ext cx="112514" cy="12858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64381" y="2822062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Sécurité et conformité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764381" y="3050662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Maintenir des standards de sécurité élevés et assurer la conformité réglementaire dans des environnements distribués et dynamiques.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285750" y="3596141"/>
            <a:ext cx="4114800" cy="64413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371475" y="3649285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20" y="3727867"/>
            <a:ext cx="144661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64381" y="3649285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et latence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764381" y="3877885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Optimiser les performances des applications distribuées tout en minimisant la latence entre les différents composants.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285750" y="4423365"/>
            <a:ext cx="4114800" cy="64413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371475" y="4476509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20" y="4555091"/>
            <a:ext cx="144661" cy="128588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64381" y="4476509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Complexité croissante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764381" y="4705109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Maîtriser la complexité des architectures microservices et des dépendances entre composants distribués.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4743450" y="978694"/>
            <a:ext cx="4114800" cy="2500313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Text 21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Principaux défis de l'orchestration selon les entreprises</a:t>
            </a:r>
            <a:endParaRPr lang="en-US" sz="942" dirty="0"/>
          </a:p>
        </p:txBody>
      </p:sp>
      <p:pic>
        <p:nvPicPr>
          <p:cNvPr id="2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421606"/>
            <a:ext cx="38290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40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635793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PROVISIONING D'ARCHITECTURES COMPLEXES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78694"/>
            <a:ext cx="4114800" cy="1071563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78694"/>
            <a:ext cx="28575" cy="1071563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1192592"/>
            <a:ext cx="3900488" cy="6437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provisioning d'architectures complexes consiste à déployer et configurer automatiquement l'ensemble des ressources nécessaires pour exécuter des applications distribuées à grande échelle. 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285750" y="2264569"/>
            <a:ext cx="4114800" cy="5960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371475" y="2278856"/>
            <a:ext cx="285750" cy="285750"/>
          </a:xfrm>
          <a:prstGeom prst="ellipse">
            <a:avLst/>
          </a:prstGeom>
          <a:solidFill>
            <a:srgbClr val="4682B4"/>
          </a:solidFill>
          <a:ln/>
        </p:spPr>
      </p:sp>
      <p:sp>
        <p:nvSpPr>
          <p:cNvPr id="9" name="Text 6"/>
          <p:cNvSpPr/>
          <p:nvPr/>
        </p:nvSpPr>
        <p:spPr>
          <a:xfrm>
            <a:off x="371475" y="2278856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64381" y="2278856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Définition de l'infrastructure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764381" y="2507456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Modélisation déclarative de l'infrastructure complète, incluant les ressources de calcul, stockage, réseau et services associés.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85750" y="2997207"/>
            <a:ext cx="4114800" cy="5960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371475" y="3011488"/>
            <a:ext cx="285750" cy="285750"/>
          </a:xfrm>
          <a:prstGeom prst="ellipse">
            <a:avLst/>
          </a:prstGeom>
          <a:solidFill>
            <a:srgbClr val="D2691E"/>
          </a:solidFill>
          <a:ln/>
        </p:spPr>
      </p:sp>
      <p:sp>
        <p:nvSpPr>
          <p:cNvPr id="14" name="Text 11"/>
          <p:cNvSpPr/>
          <p:nvPr/>
        </p:nvSpPr>
        <p:spPr>
          <a:xfrm>
            <a:off x="371475" y="301149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64381" y="3011494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Déploiement coordonné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764381" y="3240094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Orchestration du déploiement des ressources en respectant les dépendances et l'ordre d'initialisation requis.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285750" y="3720837"/>
            <a:ext cx="4114800" cy="5960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5"/>
          <p:cNvSpPr/>
          <p:nvPr/>
        </p:nvSpPr>
        <p:spPr>
          <a:xfrm>
            <a:off x="371475" y="3735124"/>
            <a:ext cx="285750" cy="285750"/>
          </a:xfrm>
          <a:prstGeom prst="ellipse">
            <a:avLst/>
          </a:prstGeom>
          <a:solidFill>
            <a:srgbClr val="2F4F4F"/>
          </a:solidFill>
          <a:ln/>
        </p:spPr>
      </p:sp>
      <p:sp>
        <p:nvSpPr>
          <p:cNvPr id="19" name="Text 16"/>
          <p:cNvSpPr/>
          <p:nvPr/>
        </p:nvSpPr>
        <p:spPr>
          <a:xfrm>
            <a:off x="371475" y="373512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764381" y="3735124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Configuration et intégration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764381" y="3963724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des configurations spécifiques et établissement des connexions entre les différents composants de l'architecture.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285750" y="4453477"/>
            <a:ext cx="4114800" cy="5960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371475" y="4467764"/>
            <a:ext cx="285750" cy="285750"/>
          </a:xfrm>
          <a:prstGeom prst="ellipse">
            <a:avLst/>
          </a:prstGeom>
          <a:solidFill>
            <a:srgbClr val="4682B4"/>
          </a:solidFill>
          <a:ln/>
        </p:spPr>
      </p:sp>
      <p:sp>
        <p:nvSpPr>
          <p:cNvPr id="24" name="Text 21"/>
          <p:cNvSpPr/>
          <p:nvPr/>
        </p:nvSpPr>
        <p:spPr>
          <a:xfrm>
            <a:off x="371475" y="446776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764381" y="4467764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et tests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764381" y="4696364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Vérification automatique du bon fonctionnement de l'infrastructure déployée et exécution de tests d'intégration.</a:t>
            </a:r>
            <a:endParaRPr lang="en-US" sz="837" dirty="0"/>
          </a:p>
        </p:txBody>
      </p:sp>
      <p:sp>
        <p:nvSpPr>
          <p:cNvPr id="27" name="Shape 24"/>
          <p:cNvSpPr/>
          <p:nvPr/>
        </p:nvSpPr>
        <p:spPr>
          <a:xfrm>
            <a:off x="4743450" y="978693"/>
            <a:ext cx="4114800" cy="3079801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de provisioning multi-niveaux</a:t>
            </a:r>
            <a:endParaRPr lang="en-US" sz="942" dirty="0"/>
          </a:p>
        </p:txBody>
      </p:sp>
      <p:pic>
        <p:nvPicPr>
          <p:cNvPr id="2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5" y="1421606"/>
            <a:ext cx="3829050" cy="22992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85750" y="285750"/>
            <a:ext cx="4204097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STRATÉGIES DE PROVISIONING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68574"/>
            <a:ext cx="4114800" cy="595549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68574"/>
            <a:ext cx="28575" cy="595549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9" name="Text 6"/>
          <p:cNvSpPr/>
          <p:nvPr/>
        </p:nvSpPr>
        <p:spPr>
          <a:xfrm>
            <a:off x="392906" y="922675"/>
            <a:ext cx="3900488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 err="1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Différentes</a:t>
            </a: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approches de provisioning permettent de répondre aux besoins spécifiques des organisations en matière de déploiement et de gestion d'infrastructures. 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285750" y="1717571"/>
            <a:ext cx="4114800" cy="161722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392906" y="1824727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14" y="1903308"/>
            <a:ext cx="160734" cy="12858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85813" y="1871161"/>
            <a:ext cx="18127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Infrastructure as Code (IaC)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392906" y="2154553"/>
            <a:ext cx="3900488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 err="1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Définition</a:t>
            </a: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 l'infrastructure sous forme de code source versionné, permettant des déploiements reproductibles et automatisés. 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392906" y="2420226"/>
            <a:ext cx="1914525" cy="842963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464344" y="2491663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682B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Avantages</a:t>
            </a:r>
            <a:endParaRPr lang="en-US" sz="732" dirty="0"/>
          </a:p>
        </p:txBody>
      </p:sp>
      <p:sp>
        <p:nvSpPr>
          <p:cNvPr id="17" name="Text 13"/>
          <p:cNvSpPr/>
          <p:nvPr/>
        </p:nvSpPr>
        <p:spPr>
          <a:xfrm>
            <a:off x="571500" y="2677401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Reproductibilité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571500" y="2848851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Versionning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571500" y="3020301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Automatisation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2378869" y="2420226"/>
            <a:ext cx="1914525" cy="842963"/>
          </a:xfrm>
          <a:prstGeom prst="rect">
            <a:avLst/>
          </a:prstGeom>
          <a:solidFill>
            <a:srgbClr val="D2691E">
              <a:alpha val="10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2450306" y="2491663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D2691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Inconvénients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2557463" y="2677401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Courbe d'apprentissage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2557463" y="2848851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Maintenance du code</a:t>
            </a:r>
            <a:endParaRPr lang="en-US" sz="732" dirty="0"/>
          </a:p>
        </p:txBody>
      </p:sp>
      <p:sp>
        <p:nvSpPr>
          <p:cNvPr id="24" name="Shape 20"/>
          <p:cNvSpPr/>
          <p:nvPr/>
        </p:nvSpPr>
        <p:spPr>
          <a:xfrm>
            <a:off x="285750" y="3400929"/>
            <a:ext cx="4114800" cy="1699781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5" name="Shape 21"/>
          <p:cNvSpPr/>
          <p:nvPr/>
        </p:nvSpPr>
        <p:spPr>
          <a:xfrm>
            <a:off x="392906" y="3508085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24" y="3586666"/>
            <a:ext cx="112514" cy="128588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785813" y="3554519"/>
            <a:ext cx="169128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Infrastructure Immutable</a:t>
            </a:r>
            <a:endParaRPr lang="en-US" sz="942" dirty="0"/>
          </a:p>
        </p:txBody>
      </p:sp>
      <p:sp>
        <p:nvSpPr>
          <p:cNvPr id="28" name="Text 23"/>
          <p:cNvSpPr/>
          <p:nvPr/>
        </p:nvSpPr>
        <p:spPr>
          <a:xfrm>
            <a:off x="392906" y="3896463"/>
            <a:ext cx="3900488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 err="1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Remplacement</a:t>
            </a: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complet des instances plutôt que leur modification, garantissant cohérence et fiabilité des environnements. </a:t>
            </a:r>
            <a:endParaRPr lang="en-US" sz="837" dirty="0"/>
          </a:p>
        </p:txBody>
      </p:sp>
      <p:sp>
        <p:nvSpPr>
          <p:cNvPr id="29" name="Shape 24"/>
          <p:cNvSpPr/>
          <p:nvPr/>
        </p:nvSpPr>
        <p:spPr>
          <a:xfrm>
            <a:off x="392906" y="4256727"/>
            <a:ext cx="1914525" cy="750095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  <p:txBody>
          <a:bodyPr/>
          <a:lstStyle/>
          <a:p>
            <a:endParaRPr lang="en-GB" dirty="0"/>
          </a:p>
        </p:txBody>
      </p:sp>
      <p:sp>
        <p:nvSpPr>
          <p:cNvPr id="30" name="Text 25"/>
          <p:cNvSpPr/>
          <p:nvPr/>
        </p:nvSpPr>
        <p:spPr>
          <a:xfrm>
            <a:off x="464344" y="4328165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682B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Avantages</a:t>
            </a:r>
            <a:endParaRPr lang="en-US" sz="732" dirty="0"/>
          </a:p>
        </p:txBody>
      </p:sp>
      <p:sp>
        <p:nvSpPr>
          <p:cNvPr id="31" name="Text 26"/>
          <p:cNvSpPr/>
          <p:nvPr/>
        </p:nvSpPr>
        <p:spPr>
          <a:xfrm>
            <a:off x="571500" y="4513903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Fiabilité</a:t>
            </a:r>
            <a:endParaRPr lang="en-US" sz="732" dirty="0"/>
          </a:p>
        </p:txBody>
      </p:sp>
      <p:sp>
        <p:nvSpPr>
          <p:cNvPr id="32" name="Text 27"/>
          <p:cNvSpPr/>
          <p:nvPr/>
        </p:nvSpPr>
        <p:spPr>
          <a:xfrm>
            <a:off x="571500" y="4685353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Cohérence</a:t>
            </a:r>
            <a:endParaRPr lang="en-US" sz="732" dirty="0"/>
          </a:p>
        </p:txBody>
      </p:sp>
      <p:sp>
        <p:nvSpPr>
          <p:cNvPr id="33" name="Text 28"/>
          <p:cNvSpPr/>
          <p:nvPr/>
        </p:nvSpPr>
        <p:spPr>
          <a:xfrm>
            <a:off x="571500" y="4856803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Rollback simplifié</a:t>
            </a:r>
            <a:endParaRPr lang="en-US" sz="732" dirty="0"/>
          </a:p>
        </p:txBody>
      </p:sp>
      <p:sp>
        <p:nvSpPr>
          <p:cNvPr id="34" name="Shape 29"/>
          <p:cNvSpPr/>
          <p:nvPr/>
        </p:nvSpPr>
        <p:spPr>
          <a:xfrm>
            <a:off x="2378869" y="4256729"/>
            <a:ext cx="1914525" cy="750094"/>
          </a:xfrm>
          <a:prstGeom prst="rect">
            <a:avLst/>
          </a:prstGeom>
          <a:solidFill>
            <a:srgbClr val="D2691E">
              <a:alpha val="10000"/>
            </a:srgbClr>
          </a:solidFill>
          <a:ln/>
        </p:spPr>
      </p:sp>
      <p:sp>
        <p:nvSpPr>
          <p:cNvPr id="35" name="Text 30"/>
          <p:cNvSpPr/>
          <p:nvPr/>
        </p:nvSpPr>
        <p:spPr>
          <a:xfrm>
            <a:off x="2450306" y="4328165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D2691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Inconvénients</a:t>
            </a:r>
            <a:endParaRPr lang="en-US" sz="732" dirty="0"/>
          </a:p>
        </p:txBody>
      </p:sp>
      <p:sp>
        <p:nvSpPr>
          <p:cNvPr id="36" name="Text 31"/>
          <p:cNvSpPr/>
          <p:nvPr/>
        </p:nvSpPr>
        <p:spPr>
          <a:xfrm>
            <a:off x="2557463" y="4513903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Temps de déploiement</a:t>
            </a:r>
            <a:endParaRPr lang="en-US" sz="732" dirty="0"/>
          </a:p>
        </p:txBody>
      </p:sp>
      <p:sp>
        <p:nvSpPr>
          <p:cNvPr id="37" name="Text 32"/>
          <p:cNvSpPr/>
          <p:nvPr/>
        </p:nvSpPr>
        <p:spPr>
          <a:xfrm>
            <a:off x="2557463" y="4685353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Consommation ressources</a:t>
            </a:r>
            <a:endParaRPr lang="en-US" sz="732" dirty="0"/>
          </a:p>
        </p:txBody>
      </p:sp>
      <p:sp>
        <p:nvSpPr>
          <p:cNvPr id="38" name="Shape 33"/>
          <p:cNvSpPr/>
          <p:nvPr/>
        </p:nvSpPr>
        <p:spPr>
          <a:xfrm>
            <a:off x="4743450" y="978694"/>
            <a:ext cx="4114800" cy="180591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9" name="Shape 34"/>
          <p:cNvSpPr/>
          <p:nvPr/>
        </p:nvSpPr>
        <p:spPr>
          <a:xfrm>
            <a:off x="4850606" y="1085850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4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151" y="1164431"/>
            <a:ext cx="144661" cy="128588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5243513" y="1132284"/>
            <a:ext cx="17002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Orchestration Déclarative</a:t>
            </a:r>
            <a:endParaRPr lang="en-US" sz="942" dirty="0"/>
          </a:p>
        </p:txBody>
      </p:sp>
      <p:sp>
        <p:nvSpPr>
          <p:cNvPr id="42" name="Text 36"/>
          <p:cNvSpPr/>
          <p:nvPr/>
        </p:nvSpPr>
        <p:spPr>
          <a:xfrm>
            <a:off x="4850606" y="1474229"/>
            <a:ext cx="3900488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Description de l'état souhaité du système, laissant l'orchestrateur déterminer comment atteindre cet état. </a:t>
            </a:r>
            <a:endParaRPr lang="en-US" sz="837" dirty="0"/>
          </a:p>
        </p:txBody>
      </p:sp>
      <p:sp>
        <p:nvSpPr>
          <p:cNvPr id="43" name="Shape 37"/>
          <p:cNvSpPr/>
          <p:nvPr/>
        </p:nvSpPr>
        <p:spPr>
          <a:xfrm>
            <a:off x="4850606" y="1834493"/>
            <a:ext cx="1914525" cy="842963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44" name="Text 38"/>
          <p:cNvSpPr/>
          <p:nvPr/>
        </p:nvSpPr>
        <p:spPr>
          <a:xfrm>
            <a:off x="4922044" y="1905930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682B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Avantages</a:t>
            </a:r>
            <a:endParaRPr lang="en-US" sz="732" dirty="0"/>
          </a:p>
        </p:txBody>
      </p:sp>
      <p:sp>
        <p:nvSpPr>
          <p:cNvPr id="45" name="Text 39"/>
          <p:cNvSpPr/>
          <p:nvPr/>
        </p:nvSpPr>
        <p:spPr>
          <a:xfrm>
            <a:off x="5029200" y="2091668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Abstraction</a:t>
            </a:r>
            <a:endParaRPr lang="en-US" sz="732" dirty="0"/>
          </a:p>
        </p:txBody>
      </p:sp>
      <p:sp>
        <p:nvSpPr>
          <p:cNvPr id="46" name="Text 40"/>
          <p:cNvSpPr/>
          <p:nvPr/>
        </p:nvSpPr>
        <p:spPr>
          <a:xfrm>
            <a:off x="5029200" y="2263118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Idempotence</a:t>
            </a:r>
            <a:endParaRPr lang="en-US" sz="732" dirty="0"/>
          </a:p>
        </p:txBody>
      </p:sp>
      <p:sp>
        <p:nvSpPr>
          <p:cNvPr id="47" name="Text 41"/>
          <p:cNvSpPr/>
          <p:nvPr/>
        </p:nvSpPr>
        <p:spPr>
          <a:xfrm>
            <a:off x="5029200" y="2434568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Gestion d'état</a:t>
            </a:r>
            <a:endParaRPr lang="en-US" sz="732" dirty="0"/>
          </a:p>
        </p:txBody>
      </p:sp>
      <p:sp>
        <p:nvSpPr>
          <p:cNvPr id="48" name="Shape 42"/>
          <p:cNvSpPr/>
          <p:nvPr/>
        </p:nvSpPr>
        <p:spPr>
          <a:xfrm>
            <a:off x="6836569" y="1834493"/>
            <a:ext cx="1914525" cy="842963"/>
          </a:xfrm>
          <a:prstGeom prst="rect">
            <a:avLst/>
          </a:prstGeom>
          <a:solidFill>
            <a:srgbClr val="D2691E">
              <a:alpha val="10000"/>
            </a:srgbClr>
          </a:solidFill>
          <a:ln/>
        </p:spPr>
      </p:sp>
      <p:sp>
        <p:nvSpPr>
          <p:cNvPr id="49" name="Text 43"/>
          <p:cNvSpPr/>
          <p:nvPr/>
        </p:nvSpPr>
        <p:spPr>
          <a:xfrm>
            <a:off x="6908006" y="1905930"/>
            <a:ext cx="17716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D2691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Inconvénients</a:t>
            </a:r>
            <a:endParaRPr lang="en-US" sz="732" dirty="0"/>
          </a:p>
        </p:txBody>
      </p:sp>
      <p:sp>
        <p:nvSpPr>
          <p:cNvPr id="50" name="Text 44"/>
          <p:cNvSpPr/>
          <p:nvPr/>
        </p:nvSpPr>
        <p:spPr>
          <a:xfrm>
            <a:off x="7015163" y="2091668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Moins de contrôle</a:t>
            </a:r>
            <a:endParaRPr lang="en-US" sz="732" dirty="0"/>
          </a:p>
        </p:txBody>
      </p:sp>
      <p:sp>
        <p:nvSpPr>
          <p:cNvPr id="51" name="Text 45"/>
          <p:cNvSpPr/>
          <p:nvPr/>
        </p:nvSpPr>
        <p:spPr>
          <a:xfrm>
            <a:off x="7015163" y="2263118"/>
            <a:ext cx="166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Débogage complexe</a:t>
            </a:r>
            <a:endParaRPr lang="en-US" sz="732" dirty="0"/>
          </a:p>
        </p:txBody>
      </p:sp>
      <p:sp>
        <p:nvSpPr>
          <p:cNvPr id="52" name="Shape 46"/>
          <p:cNvSpPr/>
          <p:nvPr/>
        </p:nvSpPr>
        <p:spPr>
          <a:xfrm>
            <a:off x="4743450" y="2889101"/>
            <a:ext cx="4114800" cy="23002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53" name="Text 47"/>
          <p:cNvSpPr/>
          <p:nvPr/>
        </p:nvSpPr>
        <p:spPr>
          <a:xfrm>
            <a:off x="4886325" y="2940052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Adoption des stratégies de provisioning</a:t>
            </a:r>
            <a:endParaRPr lang="en-US" sz="942" dirty="0"/>
          </a:p>
        </p:txBody>
      </p:sp>
      <p:pic>
        <p:nvPicPr>
          <p:cNvPr id="5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3131988"/>
            <a:ext cx="38290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285750" y="285750"/>
            <a:ext cx="2736056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OUTILS DU MARCHÉ</a:t>
            </a:r>
            <a:endParaRPr lang="en-US" sz="2025" dirty="0"/>
          </a:p>
        </p:txBody>
      </p:sp>
      <p:sp>
        <p:nvSpPr>
          <p:cNvPr id="11" name="Shape 8"/>
          <p:cNvSpPr/>
          <p:nvPr/>
        </p:nvSpPr>
        <p:spPr>
          <a:xfrm>
            <a:off x="285750" y="878968"/>
            <a:ext cx="4114800" cy="598600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12" name="Shape 9"/>
          <p:cNvSpPr/>
          <p:nvPr/>
        </p:nvSpPr>
        <p:spPr>
          <a:xfrm>
            <a:off x="285750" y="878968"/>
            <a:ext cx="28575" cy="598600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13" name="Text 10"/>
          <p:cNvSpPr/>
          <p:nvPr/>
        </p:nvSpPr>
        <p:spPr>
          <a:xfrm>
            <a:off x="392906" y="994744"/>
            <a:ext cx="3900488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marché des outils d'orchestration est riche et diversifié, avec des solutions adaptées à différents besoins et contextes d'utilisation. 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285750" y="1591444"/>
            <a:ext cx="214313" cy="214313"/>
          </a:xfrm>
          <a:prstGeom prst="ellipse">
            <a:avLst/>
          </a:prstGeom>
          <a:solidFill>
            <a:srgbClr val="4682B4"/>
          </a:solidFill>
          <a:ln/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9" y="1648594"/>
            <a:ext cx="112514" cy="100013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571500" y="1602159"/>
            <a:ext cx="180667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Orchestration de conteneurs </a:t>
            </a:r>
            <a:endParaRPr lang="en-US" sz="942" dirty="0"/>
          </a:p>
        </p:txBody>
      </p:sp>
      <p:sp>
        <p:nvSpPr>
          <p:cNvPr id="17" name="Shape 13"/>
          <p:cNvSpPr/>
          <p:nvPr/>
        </p:nvSpPr>
        <p:spPr>
          <a:xfrm>
            <a:off x="285750" y="187719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4"/>
          <p:cNvSpPr/>
          <p:nvPr/>
        </p:nvSpPr>
        <p:spPr>
          <a:xfrm>
            <a:off x="357188" y="1944128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5"/>
          <p:cNvSpPr/>
          <p:nvPr/>
        </p:nvSpPr>
        <p:spPr>
          <a:xfrm>
            <a:off x="357188" y="194863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642938" y="1970064"/>
            <a:ext cx="6440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Kubernetes</a:t>
            </a:r>
            <a:endParaRPr lang="en-US" sz="837" dirty="0"/>
          </a:p>
        </p:txBody>
      </p:sp>
      <p:sp>
        <p:nvSpPr>
          <p:cNvPr id="21" name="Shape 17"/>
          <p:cNvSpPr/>
          <p:nvPr/>
        </p:nvSpPr>
        <p:spPr>
          <a:xfrm>
            <a:off x="2378869" y="187719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2" name="Shape 18"/>
          <p:cNvSpPr/>
          <p:nvPr/>
        </p:nvSpPr>
        <p:spPr>
          <a:xfrm>
            <a:off x="2450306" y="1944128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Text 19"/>
          <p:cNvSpPr/>
          <p:nvPr/>
        </p:nvSpPr>
        <p:spPr>
          <a:xfrm>
            <a:off x="2450306" y="194863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DS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2736056" y="1970064"/>
            <a:ext cx="81039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Docker Swarm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285750" y="230131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6" name="Shape 22"/>
          <p:cNvSpPr/>
          <p:nvPr/>
        </p:nvSpPr>
        <p:spPr>
          <a:xfrm>
            <a:off x="357188" y="2372752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7" name="Text 23"/>
          <p:cNvSpPr/>
          <p:nvPr/>
        </p:nvSpPr>
        <p:spPr>
          <a:xfrm>
            <a:off x="357188" y="237275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</a:t>
            </a:r>
            <a:endParaRPr lang="en-US" sz="732" dirty="0"/>
          </a:p>
        </p:txBody>
      </p:sp>
      <p:sp>
        <p:nvSpPr>
          <p:cNvPr id="28" name="Text 24"/>
          <p:cNvSpPr/>
          <p:nvPr/>
        </p:nvSpPr>
        <p:spPr>
          <a:xfrm>
            <a:off x="642938" y="2394184"/>
            <a:ext cx="4097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Nomad</a:t>
            </a:r>
            <a:endParaRPr lang="en-US" sz="837" dirty="0"/>
          </a:p>
        </p:txBody>
      </p:sp>
      <p:sp>
        <p:nvSpPr>
          <p:cNvPr id="29" name="Shape 25"/>
          <p:cNvSpPr/>
          <p:nvPr/>
        </p:nvSpPr>
        <p:spPr>
          <a:xfrm>
            <a:off x="2378869" y="230131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Shape 26"/>
          <p:cNvSpPr/>
          <p:nvPr/>
        </p:nvSpPr>
        <p:spPr>
          <a:xfrm>
            <a:off x="2450306" y="2372752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Text 27"/>
          <p:cNvSpPr/>
          <p:nvPr/>
        </p:nvSpPr>
        <p:spPr>
          <a:xfrm>
            <a:off x="2450306" y="237275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OC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2736056" y="2394184"/>
            <a:ext cx="5595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OpenShift</a:t>
            </a:r>
            <a:endParaRPr lang="en-US" sz="837" dirty="0"/>
          </a:p>
        </p:txBody>
      </p:sp>
      <p:sp>
        <p:nvSpPr>
          <p:cNvPr id="33" name="Shape 29"/>
          <p:cNvSpPr/>
          <p:nvPr/>
        </p:nvSpPr>
        <p:spPr>
          <a:xfrm>
            <a:off x="285750" y="2733178"/>
            <a:ext cx="214313" cy="214313"/>
          </a:xfrm>
          <a:prstGeom prst="ellipse">
            <a:avLst/>
          </a:prstGeom>
          <a:solidFill>
            <a:srgbClr val="D2691E"/>
          </a:solidFill>
          <a:ln/>
        </p:spPr>
      </p:sp>
      <p:pic>
        <p:nvPicPr>
          <p:cNvPr id="3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8" y="2790328"/>
            <a:ext cx="125016" cy="100013"/>
          </a:xfrm>
          <a:prstGeom prst="rect">
            <a:avLst/>
          </a:prstGeom>
        </p:spPr>
      </p:pic>
      <p:sp>
        <p:nvSpPr>
          <p:cNvPr id="35" name="Text 30"/>
          <p:cNvSpPr/>
          <p:nvPr/>
        </p:nvSpPr>
        <p:spPr>
          <a:xfrm>
            <a:off x="571500" y="2743893"/>
            <a:ext cx="141061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Infrastructure as Code </a:t>
            </a:r>
            <a:endParaRPr lang="en-US" sz="942" dirty="0"/>
          </a:p>
        </p:txBody>
      </p:sp>
      <p:sp>
        <p:nvSpPr>
          <p:cNvPr id="36" name="Shape 31"/>
          <p:cNvSpPr/>
          <p:nvPr/>
        </p:nvSpPr>
        <p:spPr>
          <a:xfrm>
            <a:off x="285750" y="2951357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7" name="Shape 32"/>
          <p:cNvSpPr/>
          <p:nvPr/>
        </p:nvSpPr>
        <p:spPr>
          <a:xfrm>
            <a:off x="357188" y="3022794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Text 33"/>
          <p:cNvSpPr/>
          <p:nvPr/>
        </p:nvSpPr>
        <p:spPr>
          <a:xfrm>
            <a:off x="357188" y="302730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TF</a:t>
            </a:r>
            <a:endParaRPr lang="en-US" sz="732" dirty="0"/>
          </a:p>
        </p:txBody>
      </p:sp>
      <p:sp>
        <p:nvSpPr>
          <p:cNvPr id="39" name="Text 34"/>
          <p:cNvSpPr/>
          <p:nvPr/>
        </p:nvSpPr>
        <p:spPr>
          <a:xfrm>
            <a:off x="642938" y="3044226"/>
            <a:ext cx="5617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Terraform</a:t>
            </a:r>
            <a:endParaRPr lang="en-US" sz="837" dirty="0"/>
          </a:p>
        </p:txBody>
      </p:sp>
      <p:sp>
        <p:nvSpPr>
          <p:cNvPr id="40" name="Shape 35"/>
          <p:cNvSpPr/>
          <p:nvPr/>
        </p:nvSpPr>
        <p:spPr>
          <a:xfrm>
            <a:off x="2378869" y="2951357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1" name="Shape 36"/>
          <p:cNvSpPr/>
          <p:nvPr/>
        </p:nvSpPr>
        <p:spPr>
          <a:xfrm>
            <a:off x="2450306" y="3022794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Text 37"/>
          <p:cNvSpPr/>
          <p:nvPr/>
        </p:nvSpPr>
        <p:spPr>
          <a:xfrm>
            <a:off x="2450306" y="3022794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CF</a:t>
            </a:r>
            <a:endParaRPr lang="en-US" sz="732" dirty="0"/>
          </a:p>
        </p:txBody>
      </p:sp>
      <p:sp>
        <p:nvSpPr>
          <p:cNvPr id="43" name="Text 38"/>
          <p:cNvSpPr/>
          <p:nvPr/>
        </p:nvSpPr>
        <p:spPr>
          <a:xfrm>
            <a:off x="2736056" y="3044226"/>
            <a:ext cx="90251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CloudFormation</a:t>
            </a:r>
            <a:endParaRPr lang="en-US" sz="837" dirty="0"/>
          </a:p>
        </p:txBody>
      </p:sp>
      <p:sp>
        <p:nvSpPr>
          <p:cNvPr id="44" name="Shape 39"/>
          <p:cNvSpPr/>
          <p:nvPr/>
        </p:nvSpPr>
        <p:spPr>
          <a:xfrm>
            <a:off x="285750" y="3389003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5" name="Shape 40"/>
          <p:cNvSpPr/>
          <p:nvPr/>
        </p:nvSpPr>
        <p:spPr>
          <a:xfrm>
            <a:off x="357188" y="3460440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6" name="Text 41"/>
          <p:cNvSpPr/>
          <p:nvPr/>
        </p:nvSpPr>
        <p:spPr>
          <a:xfrm>
            <a:off x="357188" y="346044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</a:t>
            </a:r>
            <a:endParaRPr lang="en-US" sz="732" dirty="0"/>
          </a:p>
        </p:txBody>
      </p:sp>
      <p:sp>
        <p:nvSpPr>
          <p:cNvPr id="47" name="Text 42"/>
          <p:cNvSpPr/>
          <p:nvPr/>
        </p:nvSpPr>
        <p:spPr>
          <a:xfrm>
            <a:off x="642938" y="3481872"/>
            <a:ext cx="39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Pulumi</a:t>
            </a:r>
            <a:endParaRPr lang="en-US" sz="837" dirty="0"/>
          </a:p>
        </p:txBody>
      </p:sp>
      <p:sp>
        <p:nvSpPr>
          <p:cNvPr id="48" name="Shape 43"/>
          <p:cNvSpPr/>
          <p:nvPr/>
        </p:nvSpPr>
        <p:spPr>
          <a:xfrm>
            <a:off x="2378869" y="3389003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9" name="Shape 44"/>
          <p:cNvSpPr/>
          <p:nvPr/>
        </p:nvSpPr>
        <p:spPr>
          <a:xfrm>
            <a:off x="2450306" y="3460440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Text 45"/>
          <p:cNvSpPr/>
          <p:nvPr/>
        </p:nvSpPr>
        <p:spPr>
          <a:xfrm>
            <a:off x="2450306" y="346044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</a:t>
            </a:r>
            <a:endParaRPr lang="en-US" sz="732" dirty="0"/>
          </a:p>
        </p:txBody>
      </p:sp>
      <p:sp>
        <p:nvSpPr>
          <p:cNvPr id="51" name="Text 46"/>
          <p:cNvSpPr/>
          <p:nvPr/>
        </p:nvSpPr>
        <p:spPr>
          <a:xfrm>
            <a:off x="2736056" y="3481872"/>
            <a:ext cx="60579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ARM</a:t>
            </a:r>
            <a:endParaRPr lang="en-US" sz="837" dirty="0"/>
          </a:p>
        </p:txBody>
      </p:sp>
      <p:sp>
        <p:nvSpPr>
          <p:cNvPr id="52" name="Shape 47"/>
          <p:cNvSpPr/>
          <p:nvPr/>
        </p:nvSpPr>
        <p:spPr>
          <a:xfrm>
            <a:off x="285750" y="3843381"/>
            <a:ext cx="214313" cy="214313"/>
          </a:xfrm>
          <a:prstGeom prst="ellipse">
            <a:avLst/>
          </a:prstGeom>
          <a:solidFill>
            <a:srgbClr val="2F4F4F"/>
          </a:solidFill>
          <a:ln/>
        </p:spPr>
      </p:sp>
      <p:pic>
        <p:nvPicPr>
          <p:cNvPr id="5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98" y="3900531"/>
            <a:ext cx="125016" cy="100013"/>
          </a:xfrm>
          <a:prstGeom prst="rect">
            <a:avLst/>
          </a:prstGeom>
        </p:spPr>
      </p:pic>
      <p:sp>
        <p:nvSpPr>
          <p:cNvPr id="54" name="Text 48"/>
          <p:cNvSpPr/>
          <p:nvPr/>
        </p:nvSpPr>
        <p:spPr>
          <a:xfrm>
            <a:off x="571500" y="3854096"/>
            <a:ext cx="174622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Configuration Management </a:t>
            </a:r>
            <a:endParaRPr lang="en-US" sz="942" dirty="0"/>
          </a:p>
        </p:txBody>
      </p:sp>
      <p:sp>
        <p:nvSpPr>
          <p:cNvPr id="55" name="Shape 49"/>
          <p:cNvSpPr/>
          <p:nvPr/>
        </p:nvSpPr>
        <p:spPr>
          <a:xfrm>
            <a:off x="285750" y="4102104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56" name="Shape 50"/>
          <p:cNvSpPr/>
          <p:nvPr/>
        </p:nvSpPr>
        <p:spPr>
          <a:xfrm>
            <a:off x="357188" y="4173541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7" name="Text 51"/>
          <p:cNvSpPr/>
          <p:nvPr/>
        </p:nvSpPr>
        <p:spPr>
          <a:xfrm>
            <a:off x="357188" y="417354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</a:t>
            </a:r>
            <a:endParaRPr lang="en-US" sz="732" dirty="0"/>
          </a:p>
        </p:txBody>
      </p:sp>
      <p:sp>
        <p:nvSpPr>
          <p:cNvPr id="58" name="Text 52"/>
          <p:cNvSpPr/>
          <p:nvPr/>
        </p:nvSpPr>
        <p:spPr>
          <a:xfrm>
            <a:off x="642938" y="4194973"/>
            <a:ext cx="4096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Ansible</a:t>
            </a:r>
            <a:endParaRPr lang="en-US" sz="837" dirty="0"/>
          </a:p>
        </p:txBody>
      </p:sp>
      <p:sp>
        <p:nvSpPr>
          <p:cNvPr id="59" name="Shape 53"/>
          <p:cNvSpPr/>
          <p:nvPr/>
        </p:nvSpPr>
        <p:spPr>
          <a:xfrm>
            <a:off x="2378869" y="4102104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60" name="Shape 54"/>
          <p:cNvSpPr/>
          <p:nvPr/>
        </p:nvSpPr>
        <p:spPr>
          <a:xfrm>
            <a:off x="2450306" y="4173541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1" name="Text 55"/>
          <p:cNvSpPr/>
          <p:nvPr/>
        </p:nvSpPr>
        <p:spPr>
          <a:xfrm>
            <a:off x="2450306" y="417354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</a:t>
            </a:r>
            <a:endParaRPr lang="en-US" sz="732" dirty="0"/>
          </a:p>
        </p:txBody>
      </p:sp>
      <p:sp>
        <p:nvSpPr>
          <p:cNvPr id="62" name="Text 56"/>
          <p:cNvSpPr/>
          <p:nvPr/>
        </p:nvSpPr>
        <p:spPr>
          <a:xfrm>
            <a:off x="2736056" y="4194973"/>
            <a:ext cx="25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Chef</a:t>
            </a:r>
            <a:endParaRPr lang="en-US" sz="837" dirty="0"/>
          </a:p>
        </p:txBody>
      </p:sp>
      <p:sp>
        <p:nvSpPr>
          <p:cNvPr id="63" name="Shape 57"/>
          <p:cNvSpPr/>
          <p:nvPr/>
        </p:nvSpPr>
        <p:spPr>
          <a:xfrm>
            <a:off x="285750" y="452171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64" name="Shape 58"/>
          <p:cNvSpPr/>
          <p:nvPr/>
        </p:nvSpPr>
        <p:spPr>
          <a:xfrm>
            <a:off x="357188" y="4593152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Text 59"/>
          <p:cNvSpPr/>
          <p:nvPr/>
        </p:nvSpPr>
        <p:spPr>
          <a:xfrm>
            <a:off x="357188" y="459315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</a:t>
            </a:r>
            <a:endParaRPr lang="en-US" sz="732" dirty="0"/>
          </a:p>
        </p:txBody>
      </p:sp>
      <p:sp>
        <p:nvSpPr>
          <p:cNvPr id="66" name="Text 60"/>
          <p:cNvSpPr/>
          <p:nvPr/>
        </p:nvSpPr>
        <p:spPr>
          <a:xfrm>
            <a:off x="642938" y="4614584"/>
            <a:ext cx="400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Puppet</a:t>
            </a:r>
            <a:endParaRPr lang="en-US" sz="837" dirty="0"/>
          </a:p>
        </p:txBody>
      </p:sp>
      <p:sp>
        <p:nvSpPr>
          <p:cNvPr id="67" name="Shape 61"/>
          <p:cNvSpPr/>
          <p:nvPr/>
        </p:nvSpPr>
        <p:spPr>
          <a:xfrm>
            <a:off x="2378869" y="4521715"/>
            <a:ext cx="2021681" cy="3571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68" name="Shape 62"/>
          <p:cNvSpPr/>
          <p:nvPr/>
        </p:nvSpPr>
        <p:spPr>
          <a:xfrm>
            <a:off x="2450306" y="4593152"/>
            <a:ext cx="214313" cy="214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9" name="Text 63"/>
          <p:cNvSpPr/>
          <p:nvPr/>
        </p:nvSpPr>
        <p:spPr>
          <a:xfrm>
            <a:off x="2450306" y="459315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SB</a:t>
            </a:r>
            <a:endParaRPr lang="en-US" sz="732" dirty="0"/>
          </a:p>
        </p:txBody>
      </p:sp>
      <p:sp>
        <p:nvSpPr>
          <p:cNvPr id="70" name="Text 64"/>
          <p:cNvSpPr/>
          <p:nvPr/>
        </p:nvSpPr>
        <p:spPr>
          <a:xfrm>
            <a:off x="2736056" y="4614584"/>
            <a:ext cx="5102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SaltStack</a:t>
            </a:r>
            <a:endParaRPr lang="en-US" sz="837" dirty="0"/>
          </a:p>
        </p:txBody>
      </p:sp>
      <p:sp>
        <p:nvSpPr>
          <p:cNvPr id="71" name="Shape 65"/>
          <p:cNvSpPr/>
          <p:nvPr/>
        </p:nvSpPr>
        <p:spPr>
          <a:xfrm>
            <a:off x="4743450" y="978694"/>
            <a:ext cx="4114800" cy="2500313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72" name="Text 66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Adoption des outils d'orchestration</a:t>
            </a:r>
            <a:endParaRPr lang="en-US" sz="942" dirty="0"/>
          </a:p>
        </p:txBody>
      </p:sp>
      <p:pic>
        <p:nvPicPr>
          <p:cNvPr id="7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1421606"/>
            <a:ext cx="3829050" cy="2000250"/>
          </a:xfrm>
          <a:prstGeom prst="rect">
            <a:avLst/>
          </a:prstGeom>
        </p:spPr>
      </p:pic>
      <p:sp>
        <p:nvSpPr>
          <p:cNvPr id="74" name="Shape 67"/>
          <p:cNvSpPr/>
          <p:nvPr/>
        </p:nvSpPr>
        <p:spPr>
          <a:xfrm>
            <a:off x="4743450" y="3621881"/>
            <a:ext cx="4114800" cy="1285875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5" name="Shape 68"/>
          <p:cNvSpPr/>
          <p:nvPr/>
        </p:nvSpPr>
        <p:spPr>
          <a:xfrm>
            <a:off x="4743450" y="3621881"/>
            <a:ext cx="28575" cy="1285875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76" name="Text 69"/>
          <p:cNvSpPr/>
          <p:nvPr/>
        </p:nvSpPr>
        <p:spPr>
          <a:xfrm>
            <a:off x="4850606" y="3737967"/>
            <a:ext cx="15081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Tendances actuelles :</a:t>
            </a:r>
            <a:endParaRPr lang="en-US" sz="1046" dirty="0"/>
          </a:p>
        </p:txBody>
      </p:sp>
      <p:sp>
        <p:nvSpPr>
          <p:cNvPr id="77" name="Text 70"/>
          <p:cNvSpPr/>
          <p:nvPr/>
        </p:nvSpPr>
        <p:spPr>
          <a:xfrm>
            <a:off x="6358803" y="3737967"/>
            <a:ext cx="23110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Les solutions cloud-native comme </a:t>
            </a:r>
            <a:endParaRPr lang="en-US" sz="1046" dirty="0"/>
          </a:p>
        </p:txBody>
      </p:sp>
      <p:sp>
        <p:nvSpPr>
          <p:cNvPr id="78" name="Text 71"/>
          <p:cNvSpPr/>
          <p:nvPr/>
        </p:nvSpPr>
        <p:spPr>
          <a:xfrm>
            <a:off x="4850606" y="3952280"/>
            <a:ext cx="36566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Kubernetes dominent le marché, tandis que Terraform </a:t>
            </a:r>
            <a:endParaRPr lang="en-US" sz="1046" dirty="0"/>
          </a:p>
        </p:txBody>
      </p:sp>
      <p:sp>
        <p:nvSpPr>
          <p:cNvPr id="79" name="Text 72"/>
          <p:cNvSpPr/>
          <p:nvPr/>
        </p:nvSpPr>
        <p:spPr>
          <a:xfrm>
            <a:off x="4850606" y="4166592"/>
            <a:ext cx="35534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s'impose comme standard pour l'IaC multi-cloud. Les </a:t>
            </a:r>
            <a:endParaRPr lang="en-US" sz="1046" dirty="0"/>
          </a:p>
        </p:txBody>
      </p:sp>
      <p:sp>
        <p:nvSpPr>
          <p:cNvPr id="80" name="Text 73"/>
          <p:cNvSpPr/>
          <p:nvPr/>
        </p:nvSpPr>
        <p:spPr>
          <a:xfrm>
            <a:off x="4850606" y="4380905"/>
            <a:ext cx="38444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de configuration comme Ansible restent populaires </a:t>
            </a:r>
            <a:endParaRPr lang="en-US" sz="1046" dirty="0"/>
          </a:p>
        </p:txBody>
      </p:sp>
      <p:sp>
        <p:nvSpPr>
          <p:cNvPr id="81" name="Text 74"/>
          <p:cNvSpPr/>
          <p:nvPr/>
        </p:nvSpPr>
        <p:spPr>
          <a:xfrm>
            <a:off x="4850606" y="4595217"/>
            <a:ext cx="324943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pour leur simplicité et leur approche sans agent. </a:t>
            </a:r>
            <a:endParaRPr lang="en-US" sz="10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827014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KUBERNETES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034967"/>
            <a:ext cx="4114800" cy="642914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1034967"/>
            <a:ext cx="28575" cy="642914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1106405"/>
            <a:ext cx="3900488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Kubernetes est une plateforme open-source d'orchestration de conteneurs qui automatise le déploiement, la mise à l'échelle et la gestion des applications conteneurisées. 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285750" y="1801256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371475" y="1886981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3" y="1965563"/>
            <a:ext cx="160734" cy="1285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4381" y="1886981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Auto-scaling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764381" y="2115581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Ajuste automatiquement le nombre de conteneurs en fonction de la charge CPU ou de métriques personnalisées.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285750" y="2628480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371475" y="2714205"/>
            <a:ext cx="285750" cy="285750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" y="2792786"/>
            <a:ext cx="128588" cy="12858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64381" y="2714205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Auto-réparation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764381" y="2942805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Redémarre les conteneurs défaillants, remplace et replanifie les conteneurs lorsque les nœuds meurent.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285750" y="3455704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371475" y="3541429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" y="3620010"/>
            <a:ext cx="128588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64381" y="3541429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Équilibrage de charge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764381" y="3770029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Distribue le trafic réseau pour assurer le déploiement stable des applications.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285750" y="4282928"/>
            <a:ext cx="4114800" cy="72006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371475" y="4368653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93" y="4447234"/>
            <a:ext cx="112514" cy="128588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64381" y="4368653"/>
            <a:ext cx="35504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de configuration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764381" y="4597253"/>
            <a:ext cx="355044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Déploie et met à jour les secrets et la configuration des applications sans reconstruire l'image.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4743450" y="978694"/>
            <a:ext cx="4114800" cy="2500313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8" name="Text 21"/>
          <p:cNvSpPr/>
          <p:nvPr/>
        </p:nvSpPr>
        <p:spPr>
          <a:xfrm>
            <a:off x="4886325" y="112156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de Kubernetes</a:t>
            </a:r>
            <a:endParaRPr lang="en-US" sz="942" dirty="0"/>
          </a:p>
        </p:txBody>
      </p:sp>
      <p:sp>
        <p:nvSpPr>
          <p:cNvPr id="29" name="Shape 22"/>
          <p:cNvSpPr/>
          <p:nvPr/>
        </p:nvSpPr>
        <p:spPr>
          <a:xfrm>
            <a:off x="8215313" y="1493044"/>
            <a:ext cx="428625" cy="428625"/>
          </a:xfrm>
          <a:prstGeom prst="ellipse">
            <a:avLst/>
          </a:prstGeom>
          <a:solidFill>
            <a:srgbClr val="4682B4"/>
          </a:solidFill>
          <a:ln/>
        </p:spPr>
      </p:sp>
      <p:sp>
        <p:nvSpPr>
          <p:cNvPr id="30" name="Text 23"/>
          <p:cNvSpPr/>
          <p:nvPr/>
        </p:nvSpPr>
        <p:spPr>
          <a:xfrm>
            <a:off x="8215313" y="1493044"/>
            <a:ext cx="428625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K8s</a:t>
            </a:r>
            <a:endParaRPr lang="en-US" sz="1688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421606"/>
            <a:ext cx="3829050" cy="2000250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4743450" y="3764756"/>
            <a:ext cx="4114800" cy="885825"/>
          </a:xfrm>
          <a:prstGeom prst="rect">
            <a:avLst/>
          </a:prstGeom>
          <a:solidFill>
            <a:srgbClr val="D2691E">
              <a:alpha val="10000"/>
            </a:srgbClr>
          </a:solidFill>
          <a:ln/>
        </p:spPr>
      </p:sp>
      <p:sp>
        <p:nvSpPr>
          <p:cNvPr id="33" name="Text 25"/>
          <p:cNvSpPr/>
          <p:nvPr/>
        </p:nvSpPr>
        <p:spPr>
          <a:xfrm>
            <a:off x="4850606" y="3871913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Kubernetes en chiffres</a:t>
            </a:r>
            <a:endParaRPr lang="en-US" sz="942" dirty="0"/>
          </a:p>
        </p:txBody>
      </p:sp>
      <p:sp>
        <p:nvSpPr>
          <p:cNvPr id="34" name="Text 26"/>
          <p:cNvSpPr/>
          <p:nvPr/>
        </p:nvSpPr>
        <p:spPr>
          <a:xfrm>
            <a:off x="5105856" y="4136231"/>
            <a:ext cx="1118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D2691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78%</a:t>
            </a:r>
            <a:endParaRPr lang="en-US" sz="1350" dirty="0"/>
          </a:p>
        </p:txBody>
      </p:sp>
      <p:sp>
        <p:nvSpPr>
          <p:cNvPr id="35" name="Text 27"/>
          <p:cNvSpPr/>
          <p:nvPr/>
        </p:nvSpPr>
        <p:spPr>
          <a:xfrm>
            <a:off x="5105856" y="4393406"/>
            <a:ext cx="1118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Adoption en production</a:t>
            </a:r>
            <a:endParaRPr lang="en-US" sz="732" dirty="0"/>
          </a:p>
        </p:txBody>
      </p:sp>
      <p:sp>
        <p:nvSpPr>
          <p:cNvPr id="36" name="Text 28"/>
          <p:cNvSpPr/>
          <p:nvPr/>
        </p:nvSpPr>
        <p:spPr>
          <a:xfrm>
            <a:off x="6735133" y="4136231"/>
            <a:ext cx="5944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D2691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+110K</a:t>
            </a:r>
            <a:endParaRPr lang="en-US" sz="1350" dirty="0"/>
          </a:p>
        </p:txBody>
      </p:sp>
      <p:sp>
        <p:nvSpPr>
          <p:cNvPr id="37" name="Text 29"/>
          <p:cNvSpPr/>
          <p:nvPr/>
        </p:nvSpPr>
        <p:spPr>
          <a:xfrm>
            <a:off x="6735133" y="4393406"/>
            <a:ext cx="5944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Stars GitHub</a:t>
            </a:r>
            <a:endParaRPr lang="en-US" sz="732" dirty="0"/>
          </a:p>
        </p:txBody>
      </p:sp>
      <p:sp>
        <p:nvSpPr>
          <p:cNvPr id="38" name="Text 30"/>
          <p:cNvSpPr/>
          <p:nvPr/>
        </p:nvSpPr>
        <p:spPr>
          <a:xfrm>
            <a:off x="7840154" y="4136231"/>
            <a:ext cx="6556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D2691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+3.5K</a:t>
            </a:r>
            <a:endParaRPr lang="en-US" sz="1350" dirty="0"/>
          </a:p>
        </p:txBody>
      </p:sp>
      <p:sp>
        <p:nvSpPr>
          <p:cNvPr id="39" name="Text 31"/>
          <p:cNvSpPr/>
          <p:nvPr/>
        </p:nvSpPr>
        <p:spPr>
          <a:xfrm>
            <a:off x="7840154" y="4393406"/>
            <a:ext cx="65560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Contributeurs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751094" y="107156"/>
            <a:ext cx="285750" cy="285750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813" y="164306"/>
            <a:ext cx="214313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285750"/>
            <a:ext cx="2328863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DOCKER SWARM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285750" y="907256"/>
            <a:ext cx="4114800" cy="711501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907256"/>
            <a:ext cx="28575" cy="711501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8" name="Text 4"/>
          <p:cNvSpPr/>
          <p:nvPr/>
        </p:nvSpPr>
        <p:spPr>
          <a:xfrm>
            <a:off x="371475" y="1045543"/>
            <a:ext cx="3943350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Docker Swarm est une solution d'orchestration de conteneurs native de Docker, offrant une approche simple pour déployer et gérer des applications conteneurisées.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1725913"/>
            <a:ext cx="4114800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357188" y="1797351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868788"/>
            <a:ext cx="114300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00088" y="1797351"/>
            <a:ext cx="36290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simple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700088" y="1990232"/>
            <a:ext cx="3629025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Modèle de cluster intégré à Docker avec des nœuds managers et workers, offrant une courbe d'apprentissage réduite.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285750" y="2393128"/>
            <a:ext cx="4114800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357188" y="2464566"/>
            <a:ext cx="257175" cy="257175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8" y="2536003"/>
            <a:ext cx="142875" cy="1143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00088" y="2464566"/>
            <a:ext cx="36290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Équilibrage de charge intégré</a:t>
            </a:r>
            <a:endParaRPr lang="en-US" sz="837" dirty="0"/>
          </a:p>
        </p:txBody>
      </p:sp>
      <p:sp>
        <p:nvSpPr>
          <p:cNvPr id="18" name="Text 12"/>
          <p:cNvSpPr/>
          <p:nvPr/>
        </p:nvSpPr>
        <p:spPr>
          <a:xfrm>
            <a:off x="700088" y="2657447"/>
            <a:ext cx="3629025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Répartition automatique du trafic entre les conteneurs avec un équilibreur de charge interne.</a:t>
            </a:r>
            <a:endParaRPr lang="en-US" sz="732" dirty="0"/>
          </a:p>
        </p:txBody>
      </p:sp>
      <p:sp>
        <p:nvSpPr>
          <p:cNvPr id="19" name="Shape 13"/>
          <p:cNvSpPr/>
          <p:nvPr/>
        </p:nvSpPr>
        <p:spPr>
          <a:xfrm>
            <a:off x="285750" y="3060343"/>
            <a:ext cx="4114800" cy="59577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357188" y="3131781"/>
            <a:ext cx="257175" cy="257175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3203218"/>
            <a:ext cx="114300" cy="11430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00088" y="3131781"/>
            <a:ext cx="36290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Sécurité renforcée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700088" y="3324662"/>
            <a:ext cx="3629025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Chiffrement TLS automatique pour les communications entre nœuds et gestion des secrets.</a:t>
            </a:r>
            <a:endParaRPr lang="en-US" sz="732" dirty="0"/>
          </a:p>
        </p:txBody>
      </p:sp>
      <p:sp>
        <p:nvSpPr>
          <p:cNvPr id="24" name="Shape 17"/>
          <p:cNvSpPr/>
          <p:nvPr/>
        </p:nvSpPr>
        <p:spPr>
          <a:xfrm>
            <a:off x="285750" y="3763277"/>
            <a:ext cx="4114800" cy="1214354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5" y="3877577"/>
            <a:ext cx="142875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571500" y="3849002"/>
            <a:ext cx="180697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Initialisation d'un cluster Swarm </a:t>
            </a:r>
            <a:endParaRPr lang="en-US" sz="837" dirty="0"/>
          </a:p>
        </p:txBody>
      </p:sp>
      <p:sp>
        <p:nvSpPr>
          <p:cNvPr id="27" name="Shape 19"/>
          <p:cNvSpPr/>
          <p:nvPr/>
        </p:nvSpPr>
        <p:spPr>
          <a:xfrm>
            <a:off x="371475" y="4077602"/>
            <a:ext cx="3943350" cy="814304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28" name="Text 20"/>
          <p:cNvSpPr/>
          <p:nvPr/>
        </p:nvSpPr>
        <p:spPr>
          <a:xfrm>
            <a:off x="428625" y="4134752"/>
            <a:ext cx="3829050" cy="700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Sur le nœud manager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$ docker swarm init --advertise-addr 192.168.1.10</a:t>
            </a:r>
            <a:endParaRPr lang="en-US" sz="732" dirty="0"/>
          </a:p>
          <a:p>
            <a:pPr marL="0" indent="0">
              <a:buNone/>
            </a:pP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Déploiement d'un service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$ docker service create --name webapp --replicas 3 -p 80:80 nginx</a:t>
            </a:r>
            <a:endParaRPr lang="en-US" sz="732" dirty="0"/>
          </a:p>
        </p:txBody>
      </p:sp>
      <p:sp>
        <p:nvSpPr>
          <p:cNvPr id="29" name="Shape 21"/>
          <p:cNvSpPr/>
          <p:nvPr/>
        </p:nvSpPr>
        <p:spPr>
          <a:xfrm>
            <a:off x="4743450" y="907256"/>
            <a:ext cx="4114800" cy="21431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2"/>
          <p:cNvSpPr/>
          <p:nvPr/>
        </p:nvSpPr>
        <p:spPr>
          <a:xfrm>
            <a:off x="4850606" y="1014413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Docker Swarm</a:t>
            </a:r>
            <a:endParaRPr lang="en-US" sz="837" dirty="0"/>
          </a:p>
        </p:txBody>
      </p:sp>
      <p:pic>
        <p:nvPicPr>
          <p:cNvPr id="3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0606" y="1257300"/>
            <a:ext cx="3900488" cy="1785938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4743450" y="3264694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Docker Swarm vs Kubernetes</a:t>
            </a:r>
            <a:endParaRPr lang="en-US" sz="837" dirty="0"/>
          </a:p>
        </p:txBody>
      </p:sp>
      <p:sp>
        <p:nvSpPr>
          <p:cNvPr id="33" name="Shape 24"/>
          <p:cNvSpPr/>
          <p:nvPr/>
        </p:nvSpPr>
        <p:spPr>
          <a:xfrm>
            <a:off x="4743450" y="3507581"/>
            <a:ext cx="1498513" cy="239316"/>
          </a:xfrm>
          <a:prstGeom prst="rect">
            <a:avLst/>
          </a:prstGeom>
          <a:solidFill>
            <a:srgbClr val="4682B4">
              <a:alpha val="20000"/>
            </a:srgbClr>
          </a:solidFill>
          <a:ln/>
        </p:spPr>
      </p:sp>
      <p:sp>
        <p:nvSpPr>
          <p:cNvPr id="34" name="Shape 25"/>
          <p:cNvSpPr/>
          <p:nvPr/>
        </p:nvSpPr>
        <p:spPr>
          <a:xfrm>
            <a:off x="4743450" y="3739753"/>
            <a:ext cx="1498513" cy="7144"/>
          </a:xfrm>
          <a:prstGeom prst="rect">
            <a:avLst/>
          </a:prstGeom>
          <a:solidFill>
            <a:srgbClr val="D5DCDC"/>
          </a:solidFill>
          <a:ln/>
        </p:spPr>
      </p:sp>
      <p:sp>
        <p:nvSpPr>
          <p:cNvPr id="35" name="Text 26"/>
          <p:cNvSpPr/>
          <p:nvPr/>
        </p:nvSpPr>
        <p:spPr>
          <a:xfrm>
            <a:off x="4743450" y="3507581"/>
            <a:ext cx="1498513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Caractéristique</a:t>
            </a:r>
            <a:endParaRPr lang="en-US" sz="732" dirty="0"/>
          </a:p>
        </p:txBody>
      </p:sp>
      <p:sp>
        <p:nvSpPr>
          <p:cNvPr id="36" name="Shape 27"/>
          <p:cNvSpPr/>
          <p:nvPr/>
        </p:nvSpPr>
        <p:spPr>
          <a:xfrm>
            <a:off x="6241963" y="3507581"/>
            <a:ext cx="1427885" cy="239316"/>
          </a:xfrm>
          <a:prstGeom prst="rect">
            <a:avLst/>
          </a:prstGeom>
          <a:solidFill>
            <a:srgbClr val="4682B4">
              <a:alpha val="20000"/>
            </a:srgbClr>
          </a:solidFill>
          <a:ln/>
        </p:spPr>
      </p:sp>
      <p:sp>
        <p:nvSpPr>
          <p:cNvPr id="37" name="Shape 28"/>
          <p:cNvSpPr/>
          <p:nvPr/>
        </p:nvSpPr>
        <p:spPr>
          <a:xfrm>
            <a:off x="6241963" y="3739753"/>
            <a:ext cx="1427885" cy="7144"/>
          </a:xfrm>
          <a:prstGeom prst="rect">
            <a:avLst/>
          </a:prstGeom>
          <a:solidFill>
            <a:srgbClr val="D5DCDC"/>
          </a:solidFill>
          <a:ln/>
        </p:spPr>
      </p:sp>
      <p:sp>
        <p:nvSpPr>
          <p:cNvPr id="38" name="Text 29"/>
          <p:cNvSpPr/>
          <p:nvPr/>
        </p:nvSpPr>
        <p:spPr>
          <a:xfrm>
            <a:off x="6241963" y="3507581"/>
            <a:ext cx="1427885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 Swarm</a:t>
            </a:r>
            <a:endParaRPr lang="en-US" sz="732" dirty="0"/>
          </a:p>
        </p:txBody>
      </p:sp>
      <p:sp>
        <p:nvSpPr>
          <p:cNvPr id="39" name="Shape 30"/>
          <p:cNvSpPr/>
          <p:nvPr/>
        </p:nvSpPr>
        <p:spPr>
          <a:xfrm>
            <a:off x="7669848" y="3507581"/>
            <a:ext cx="1188402" cy="239316"/>
          </a:xfrm>
          <a:prstGeom prst="rect">
            <a:avLst/>
          </a:prstGeom>
          <a:solidFill>
            <a:srgbClr val="4682B4">
              <a:alpha val="20000"/>
            </a:srgbClr>
          </a:solidFill>
          <a:ln/>
        </p:spPr>
      </p:sp>
      <p:sp>
        <p:nvSpPr>
          <p:cNvPr id="40" name="Shape 31"/>
          <p:cNvSpPr/>
          <p:nvPr/>
        </p:nvSpPr>
        <p:spPr>
          <a:xfrm>
            <a:off x="7669848" y="3739753"/>
            <a:ext cx="1188402" cy="7144"/>
          </a:xfrm>
          <a:prstGeom prst="rect">
            <a:avLst/>
          </a:prstGeom>
          <a:solidFill>
            <a:srgbClr val="D5DCDC"/>
          </a:solidFill>
          <a:ln/>
        </p:spPr>
      </p:sp>
      <p:sp>
        <p:nvSpPr>
          <p:cNvPr id="41" name="Text 32"/>
          <p:cNvSpPr/>
          <p:nvPr/>
        </p:nvSpPr>
        <p:spPr>
          <a:xfrm>
            <a:off x="7669848" y="3507581"/>
            <a:ext cx="1188402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Kubernetes</a:t>
            </a:r>
            <a:endParaRPr lang="en-US" sz="732" dirty="0"/>
          </a:p>
        </p:txBody>
      </p:sp>
      <p:sp>
        <p:nvSpPr>
          <p:cNvPr id="42" name="Text 33"/>
          <p:cNvSpPr/>
          <p:nvPr/>
        </p:nvSpPr>
        <p:spPr>
          <a:xfrm>
            <a:off x="4743450" y="3743325"/>
            <a:ext cx="1498513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Complexité</a:t>
            </a:r>
            <a:endParaRPr lang="en-US" sz="732" dirty="0"/>
          </a:p>
        </p:txBody>
      </p:sp>
      <p:sp>
        <p:nvSpPr>
          <p:cNvPr id="43" name="Text 34"/>
          <p:cNvSpPr/>
          <p:nvPr/>
        </p:nvSpPr>
        <p:spPr>
          <a:xfrm>
            <a:off x="6241963" y="3743325"/>
            <a:ext cx="1427885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Faible</a:t>
            </a:r>
            <a:endParaRPr lang="en-US" sz="732" dirty="0"/>
          </a:p>
        </p:txBody>
      </p:sp>
      <p:sp>
        <p:nvSpPr>
          <p:cNvPr id="44" name="Text 35"/>
          <p:cNvSpPr/>
          <p:nvPr/>
        </p:nvSpPr>
        <p:spPr>
          <a:xfrm>
            <a:off x="7669848" y="3743325"/>
            <a:ext cx="1188402" cy="239316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Élevée</a:t>
            </a:r>
            <a:endParaRPr lang="en-US" sz="732" dirty="0"/>
          </a:p>
        </p:txBody>
      </p:sp>
      <p:sp>
        <p:nvSpPr>
          <p:cNvPr id="45" name="Shape 36"/>
          <p:cNvSpPr/>
          <p:nvPr/>
        </p:nvSpPr>
        <p:spPr>
          <a:xfrm>
            <a:off x="4743450" y="3982641"/>
            <a:ext cx="4114800" cy="2428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6" name="Text 37"/>
          <p:cNvSpPr/>
          <p:nvPr/>
        </p:nvSpPr>
        <p:spPr>
          <a:xfrm>
            <a:off x="4743450" y="3982641"/>
            <a:ext cx="1498513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Scalabilité</a:t>
            </a:r>
            <a:endParaRPr lang="en-US" sz="732" dirty="0"/>
          </a:p>
        </p:txBody>
      </p:sp>
      <p:sp>
        <p:nvSpPr>
          <p:cNvPr id="47" name="Text 38"/>
          <p:cNvSpPr/>
          <p:nvPr/>
        </p:nvSpPr>
        <p:spPr>
          <a:xfrm>
            <a:off x="6241963" y="3982641"/>
            <a:ext cx="1427885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Moyenne</a:t>
            </a:r>
            <a:endParaRPr lang="en-US" sz="732" dirty="0"/>
          </a:p>
        </p:txBody>
      </p:sp>
      <p:sp>
        <p:nvSpPr>
          <p:cNvPr id="48" name="Text 39"/>
          <p:cNvSpPr/>
          <p:nvPr/>
        </p:nvSpPr>
        <p:spPr>
          <a:xfrm>
            <a:off x="7669848" y="3982641"/>
            <a:ext cx="1188402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Très élevée</a:t>
            </a:r>
            <a:endParaRPr lang="en-US" sz="732" dirty="0"/>
          </a:p>
        </p:txBody>
      </p:sp>
      <p:sp>
        <p:nvSpPr>
          <p:cNvPr id="49" name="Text 40"/>
          <p:cNvSpPr/>
          <p:nvPr/>
        </p:nvSpPr>
        <p:spPr>
          <a:xfrm>
            <a:off x="4743450" y="4225528"/>
            <a:ext cx="1498513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Fonctionnalités</a:t>
            </a:r>
            <a:endParaRPr lang="en-US" sz="732" dirty="0"/>
          </a:p>
        </p:txBody>
      </p:sp>
      <p:sp>
        <p:nvSpPr>
          <p:cNvPr id="50" name="Text 41"/>
          <p:cNvSpPr/>
          <p:nvPr/>
        </p:nvSpPr>
        <p:spPr>
          <a:xfrm>
            <a:off x="6241963" y="4225528"/>
            <a:ext cx="1427885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Basiques</a:t>
            </a:r>
            <a:endParaRPr lang="en-US" sz="732" dirty="0"/>
          </a:p>
        </p:txBody>
      </p:sp>
      <p:sp>
        <p:nvSpPr>
          <p:cNvPr id="51" name="Text 42"/>
          <p:cNvSpPr/>
          <p:nvPr/>
        </p:nvSpPr>
        <p:spPr>
          <a:xfrm>
            <a:off x="7669848" y="4225528"/>
            <a:ext cx="1188402" cy="242888"/>
          </a:xfrm>
          <a:prstGeom prst="rect">
            <a:avLst/>
          </a:prstGeom>
          <a:noFill/>
          <a:ln/>
        </p:spPr>
        <p:txBody>
          <a:bodyPr wrap="square" lIns="85090" tIns="51054" rIns="85090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Avancées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751094" y="107156"/>
            <a:ext cx="285750" cy="285750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4" name="Text 1"/>
          <p:cNvSpPr/>
          <p:nvPr/>
        </p:nvSpPr>
        <p:spPr>
          <a:xfrm>
            <a:off x="8835926" y="142875"/>
            <a:ext cx="11608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8840391" y="4572000"/>
            <a:ext cx="107156" cy="107156"/>
          </a:xfrm>
          <a:prstGeom prst="ellipse">
            <a:avLst/>
          </a:prstGeom>
          <a:solidFill>
            <a:srgbClr val="2F4F4F"/>
          </a:solidFill>
          <a:ln/>
        </p:spPr>
      </p:sp>
      <p:sp>
        <p:nvSpPr>
          <p:cNvPr id="6" name="Shape 3"/>
          <p:cNvSpPr/>
          <p:nvPr/>
        </p:nvSpPr>
        <p:spPr>
          <a:xfrm>
            <a:off x="8822531" y="4679156"/>
            <a:ext cx="142875" cy="214313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7" name="Shape 4"/>
          <p:cNvSpPr/>
          <p:nvPr/>
        </p:nvSpPr>
        <p:spPr>
          <a:xfrm rot="-900000">
            <a:off x="8843963" y="4893469"/>
            <a:ext cx="35719" cy="107156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8" name="Shape 5"/>
          <p:cNvSpPr/>
          <p:nvPr/>
        </p:nvSpPr>
        <p:spPr>
          <a:xfrm rot="900000">
            <a:off x="8908256" y="4893469"/>
            <a:ext cx="35719" cy="107156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9" name="Text 6"/>
          <p:cNvSpPr/>
          <p:nvPr/>
        </p:nvSpPr>
        <p:spPr>
          <a:xfrm>
            <a:off x="214313" y="214313"/>
            <a:ext cx="1080492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NOMAD</a:t>
            </a:r>
            <a:endParaRPr lang="en-US" sz="2025" dirty="0"/>
          </a:p>
        </p:txBody>
      </p:sp>
      <p:sp>
        <p:nvSpPr>
          <p:cNvPr id="10" name="Shape 7"/>
          <p:cNvSpPr/>
          <p:nvPr/>
        </p:nvSpPr>
        <p:spPr>
          <a:xfrm>
            <a:off x="214313" y="835819"/>
            <a:ext cx="4286250" cy="711501"/>
          </a:xfrm>
          <a:prstGeom prst="rect">
            <a:avLst/>
          </a:prstGeom>
          <a:solidFill>
            <a:srgbClr val="4682B4">
              <a:alpha val="10000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214313" y="835819"/>
            <a:ext cx="28575" cy="711501"/>
          </a:xfrm>
          <a:prstGeom prst="rect">
            <a:avLst/>
          </a:prstGeom>
          <a:solidFill>
            <a:srgbClr val="4682B4"/>
          </a:solidFill>
          <a:ln/>
        </p:spPr>
      </p:sp>
      <p:sp>
        <p:nvSpPr>
          <p:cNvPr id="12" name="Text 9"/>
          <p:cNvSpPr/>
          <p:nvPr/>
        </p:nvSpPr>
        <p:spPr>
          <a:xfrm>
            <a:off x="300038" y="974106"/>
            <a:ext cx="4114800" cy="434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Nomad est un orchestrateur de charges de travail développé par HashiCorp, conçu pour être simple, flexible et capable de gérer aussi bien des conteneurs que des applications traditionnelles. 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214313" y="1654476"/>
            <a:ext cx="2107406" cy="7257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285750" y="1725913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4" y="1797351"/>
            <a:ext cx="128588" cy="114300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614363" y="1725913"/>
            <a:ext cx="16359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Polyvalence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614363" y="1918795"/>
            <a:ext cx="1635919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Supporte les conteneurs Docker et les applications virtualisées, Windows, Linux et Java.</a:t>
            </a:r>
            <a:endParaRPr lang="en-US" sz="732" dirty="0"/>
          </a:p>
        </p:txBody>
      </p:sp>
      <p:sp>
        <p:nvSpPr>
          <p:cNvPr id="18" name="Shape 14"/>
          <p:cNvSpPr/>
          <p:nvPr/>
        </p:nvSpPr>
        <p:spPr>
          <a:xfrm>
            <a:off x="2393156" y="1654476"/>
            <a:ext cx="2107406" cy="7257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9" name="Shape 15"/>
          <p:cNvSpPr/>
          <p:nvPr/>
        </p:nvSpPr>
        <p:spPr>
          <a:xfrm>
            <a:off x="2464594" y="1725913"/>
            <a:ext cx="257175" cy="257175"/>
          </a:xfrm>
          <a:prstGeom prst="rect">
            <a:avLst/>
          </a:prstGeom>
          <a:solidFill>
            <a:srgbClr val="D2691E"/>
          </a:solidFill>
          <a:ln/>
        </p:spPr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1797351"/>
            <a:ext cx="128588" cy="11430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2793206" y="1725913"/>
            <a:ext cx="16359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Légèreté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2793206" y="1918795"/>
            <a:ext cx="1635919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Architecture simple et binaire unique de moins de 50 Mo.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214313" y="2451702"/>
            <a:ext cx="2107406" cy="7257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4" name="Shape 19"/>
          <p:cNvSpPr/>
          <p:nvPr/>
        </p:nvSpPr>
        <p:spPr>
          <a:xfrm>
            <a:off x="285750" y="2523139"/>
            <a:ext cx="257175" cy="257175"/>
          </a:xfrm>
          <a:prstGeom prst="rect">
            <a:avLst/>
          </a:prstGeom>
          <a:solidFill>
            <a:srgbClr val="2F4F4F"/>
          </a:solidFill>
          <a:ln/>
        </p:spPr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2594577"/>
            <a:ext cx="142875" cy="11430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614363" y="2523139"/>
            <a:ext cx="16359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HashiCorp</a:t>
            </a:r>
            <a:endParaRPr lang="en-US" sz="837" dirty="0"/>
          </a:p>
        </p:txBody>
      </p:sp>
      <p:sp>
        <p:nvSpPr>
          <p:cNvPr id="27" name="Text 21"/>
          <p:cNvSpPr/>
          <p:nvPr/>
        </p:nvSpPr>
        <p:spPr>
          <a:xfrm>
            <a:off x="614363" y="2716020"/>
            <a:ext cx="1635919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S'intègre avec Consul et Vault pour la découverte de services et la gestion des secrets.</a:t>
            </a:r>
            <a:endParaRPr lang="en-US" sz="732" dirty="0"/>
          </a:p>
        </p:txBody>
      </p:sp>
      <p:sp>
        <p:nvSpPr>
          <p:cNvPr id="28" name="Shape 22"/>
          <p:cNvSpPr/>
          <p:nvPr/>
        </p:nvSpPr>
        <p:spPr>
          <a:xfrm>
            <a:off x="2393156" y="2451702"/>
            <a:ext cx="2107406" cy="7257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9" name="Shape 23"/>
          <p:cNvSpPr/>
          <p:nvPr/>
        </p:nvSpPr>
        <p:spPr>
          <a:xfrm>
            <a:off x="2464594" y="2523139"/>
            <a:ext cx="257175" cy="257175"/>
          </a:xfrm>
          <a:prstGeom prst="rect">
            <a:avLst/>
          </a:prstGeom>
          <a:solidFill>
            <a:srgbClr val="4682B4"/>
          </a:solidFill>
          <a:ln/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031" y="2594577"/>
            <a:ext cx="114300" cy="11430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2793206" y="2523139"/>
            <a:ext cx="16359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Multi-région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2793206" y="2716020"/>
            <a:ext cx="1635919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Supporte nativement les déploiements multi-région et multi-cloud.</a:t>
            </a:r>
            <a:endParaRPr lang="en-US" sz="732" dirty="0"/>
          </a:p>
        </p:txBody>
      </p:sp>
      <p:sp>
        <p:nvSpPr>
          <p:cNvPr id="33" name="Shape 26"/>
          <p:cNvSpPr/>
          <p:nvPr/>
        </p:nvSpPr>
        <p:spPr>
          <a:xfrm>
            <a:off x="4643438" y="835819"/>
            <a:ext cx="4286250" cy="20288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4" name="Text 27"/>
          <p:cNvSpPr/>
          <p:nvPr/>
        </p:nvSpPr>
        <p:spPr>
          <a:xfrm>
            <a:off x="4750594" y="942975"/>
            <a:ext cx="4071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2F4F4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de Nomad</a:t>
            </a:r>
            <a:endParaRPr lang="en-US" sz="837" dirty="0"/>
          </a:p>
        </p:txBody>
      </p:sp>
      <p:pic>
        <p:nvPicPr>
          <p:cNvPr id="3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594" y="1185863"/>
            <a:ext cx="4071938" cy="1571625"/>
          </a:xfrm>
          <a:prstGeom prst="rect">
            <a:avLst/>
          </a:prstGeom>
        </p:spPr>
      </p:pic>
      <p:sp>
        <p:nvSpPr>
          <p:cNvPr id="36" name="Shape 28"/>
          <p:cNvSpPr/>
          <p:nvPr/>
        </p:nvSpPr>
        <p:spPr>
          <a:xfrm>
            <a:off x="4643438" y="2971800"/>
            <a:ext cx="4286250" cy="1957388"/>
          </a:xfrm>
          <a:prstGeom prst="rect">
            <a:avLst/>
          </a:prstGeom>
          <a:solidFill>
            <a:srgbClr val="2F4F4F">
              <a:alpha val="10000"/>
            </a:srgbClr>
          </a:solidFill>
          <a:ln/>
        </p:spPr>
      </p:sp>
      <p:pic>
        <p:nvPicPr>
          <p:cNvPr id="3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9163" y="3086100"/>
            <a:ext cx="142875" cy="114300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4929188" y="3057525"/>
            <a:ext cx="12842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F4F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 de job Nomad </a:t>
            </a:r>
            <a:endParaRPr lang="en-US" sz="837" dirty="0"/>
          </a:p>
        </p:txBody>
      </p:sp>
      <p:sp>
        <p:nvSpPr>
          <p:cNvPr id="39" name="Shape 30"/>
          <p:cNvSpPr/>
          <p:nvPr/>
        </p:nvSpPr>
        <p:spPr>
          <a:xfrm>
            <a:off x="4729163" y="3286125"/>
            <a:ext cx="4114800" cy="8572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40" name="Text 31"/>
          <p:cNvSpPr/>
          <p:nvPr/>
        </p:nvSpPr>
        <p:spPr>
          <a:xfrm>
            <a:off x="4786313" y="3343275"/>
            <a:ext cx="4000500" cy="25200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job "api-server"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datacenters = ["dc1"]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group "api"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count = 3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task "server"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driver = "docker"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config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image = "api-server:latest"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port_map {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http = 8080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marL="0" indent="0">
              <a:buNone/>
            </a:pPr>
            <a:r>
              <a:rPr lang="en-US" sz="732" dirty="0">
                <a:solidFill>
                  <a:srgbClr val="2F4F4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2492</Words>
  <Application>Microsoft Office PowerPoint</Application>
  <PresentationFormat>On-screen Show (16:9)</PresentationFormat>
  <Paragraphs>443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Noto Sans</vt:lpstr>
      <vt:lpstr>Raleway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ziad</cp:lastModifiedBy>
  <cp:revision>5</cp:revision>
  <dcterms:created xsi:type="dcterms:W3CDTF">2025-09-28T20:21:44Z</dcterms:created>
  <dcterms:modified xsi:type="dcterms:W3CDTF">2025-10-06T19:23:25Z</dcterms:modified>
</cp:coreProperties>
</file>