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66" r:id="rId13"/>
    <p:sldId id="281" r:id="rId14"/>
    <p:sldId id="282" r:id="rId15"/>
    <p:sldId id="283" r:id="rId16"/>
    <p:sldId id="267" r:id="rId17"/>
    <p:sldId id="268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20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8252857-9F02-4DB6-8C9E-3DCA1B5126D9}" type="datetimeFigureOut">
              <a:rPr lang="ar-JO" smtClean="0"/>
              <a:t>20/08/1446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2C6FA24-B0B7-4B0E-A6B7-A7954694DB65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226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27A5-44FA-4FEC-A659-DA08E39276BB}" type="datetime12">
              <a:rPr lang="en-US" smtClean="0"/>
              <a:t>5:42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2C64-B553-4CC0-8912-37CEAF68B06D}" type="datetime12">
              <a:rPr lang="en-US" smtClean="0"/>
              <a:t>5:42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3B-4691-409E-A571-1FB9BB5867D8}" type="datetime12">
              <a:rPr lang="en-US" smtClean="0"/>
              <a:t>5:42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3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E5D9-D56C-4B58-A22F-3718CD418ED6}" type="datetime12">
              <a:rPr lang="en-US" smtClean="0"/>
              <a:t>5:42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7427-C000-432E-AA82-2BC7C03F8154}" type="datetime12">
              <a:rPr lang="en-US" smtClean="0"/>
              <a:t>5:42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CAB2-B397-407F-8E90-FDE5C179F585}" type="datetime12">
              <a:rPr lang="en-US" smtClean="0"/>
              <a:t>5:42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9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9608-B87B-44EE-8846-CE9EC5564070}" type="datetime12">
              <a:rPr lang="en-US" smtClean="0"/>
              <a:t>5:42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7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827-AD29-445F-96A4-C7CA4488B319}" type="datetime12">
              <a:rPr lang="en-US" smtClean="0"/>
              <a:t>5:42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F65E-AB28-436A-BB67-E46AF1A8C2E6}" type="datetime12">
              <a:rPr lang="en-US" smtClean="0"/>
              <a:t>5:42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30F3-CD14-409E-950C-8640DD7D1A83}" type="datetime12">
              <a:rPr lang="en-US" smtClean="0"/>
              <a:t>5:42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7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E519-4DF0-463F-8A58-6E25A3EC3828}" type="datetime12">
              <a:rPr lang="en-US" smtClean="0"/>
              <a:t>5:42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258C-DF81-442F-AF35-EC58C9CC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0"/>
            <a:ext cx="84582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000" b="1" dirty="0">
                <a:latin typeface="Sabon-Roman"/>
              </a:rPr>
              <a:t>Genetic Variation in Populations</a:t>
            </a:r>
            <a:endParaRPr lang="ar-JO" sz="3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A1B7-0524-4AB0-9AF0-9817FB0838FD}" type="datetime12">
              <a:rPr lang="en-US" smtClean="0"/>
              <a:t>5:42 PM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16"/>
    </mc:Choice>
    <mc:Fallback xmlns="">
      <p:transition spd="slow" advTm="2501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Mutation and selection balance in dominant disease</a:t>
            </a:r>
          </a:p>
          <a:p>
            <a:endParaRPr lang="en-US" sz="2500" dirty="0"/>
          </a:p>
          <a:p>
            <a:r>
              <a:rPr lang="en-US" sz="2500" dirty="0" smtClean="0"/>
              <a:t>Frequency of mutant alleles represents a balance between loss of mutant alleles through selection and gain of mutant alleles through mutation</a:t>
            </a:r>
          </a:p>
          <a:p>
            <a:endParaRPr lang="en-US" sz="2500" dirty="0"/>
          </a:p>
          <a:p>
            <a:r>
              <a:rPr lang="en-US" sz="2500" dirty="0" smtClean="0"/>
              <a:t>μ = </a:t>
            </a:r>
            <a:r>
              <a:rPr lang="en-US" sz="2500" dirty="0" err="1" smtClean="0"/>
              <a:t>sq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μ: mutation rate</a:t>
            </a:r>
          </a:p>
          <a:p>
            <a:r>
              <a:rPr lang="en-US" sz="2500" dirty="0" smtClean="0"/>
              <a:t>s: coefficient of selection</a:t>
            </a:r>
          </a:p>
          <a:p>
            <a:r>
              <a:rPr lang="en-US" sz="2500" dirty="0" smtClean="0"/>
              <a:t>q: allele frequency</a:t>
            </a:r>
          </a:p>
          <a:p>
            <a:endParaRPr lang="en-US" sz="2500" dirty="0"/>
          </a:p>
          <a:p>
            <a:r>
              <a:rPr lang="en-US" sz="2500" dirty="0" smtClean="0"/>
              <a:t>For x-linked recessive mutations:	μ </a:t>
            </a:r>
            <a:r>
              <a:rPr lang="en-US" sz="2500" dirty="0"/>
              <a:t>= </a:t>
            </a:r>
            <a:r>
              <a:rPr lang="en-US" sz="2500" dirty="0" err="1" smtClean="0"/>
              <a:t>sq</a:t>
            </a:r>
            <a:r>
              <a:rPr lang="en-US" sz="2500" dirty="0" smtClean="0"/>
              <a:t>/3</a:t>
            </a:r>
          </a:p>
          <a:p>
            <a:endParaRPr lang="en-US" sz="2500" dirty="0"/>
          </a:p>
          <a:p>
            <a:r>
              <a:rPr lang="en-US" sz="2500" dirty="0" smtClean="0"/>
              <a:t>Selection is operating only on the third of the mutant alleles in the population that are present in males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96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320"/>
    </mc:Choice>
    <mc:Fallback xmlns="">
      <p:transition spd="slow" advTm="12532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0645" y="100885"/>
            <a:ext cx="89154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Genetic drift</a:t>
            </a:r>
            <a:r>
              <a:rPr lang="en-US" sz="2500" dirty="0" smtClean="0"/>
              <a:t>: random fluctuation of allele frequencies in small populations – Chance events can have a much greater effect on allele frequencies in a small population than in a large one</a:t>
            </a:r>
          </a:p>
          <a:p>
            <a:endParaRPr lang="en-US" sz="2500" dirty="0"/>
          </a:p>
          <a:p>
            <a:r>
              <a:rPr lang="en-US" sz="2500" b="1" dirty="0"/>
              <a:t>Founder </a:t>
            </a:r>
            <a:r>
              <a:rPr lang="en-US" sz="2500" b="1" dirty="0" smtClean="0"/>
              <a:t>Effect</a:t>
            </a:r>
            <a:r>
              <a:rPr lang="en-US" sz="2500" dirty="0" smtClean="0"/>
              <a:t>: </a:t>
            </a:r>
            <a:r>
              <a:rPr lang="en-US" sz="2500" dirty="0"/>
              <a:t>One special form of genetic </a:t>
            </a:r>
            <a:r>
              <a:rPr lang="en-US" sz="2500" dirty="0" smtClean="0"/>
              <a:t>drift.</a:t>
            </a:r>
          </a:p>
          <a:p>
            <a:r>
              <a:rPr lang="en-US" sz="2500" dirty="0" smtClean="0"/>
              <a:t>A high frequency of a mutant allele in a population founded by a small ancestral group when one or more of the founders was a carrier of the mutant allele</a:t>
            </a:r>
          </a:p>
          <a:p>
            <a:endParaRPr lang="en-US" sz="2500" dirty="0"/>
          </a:p>
          <a:p>
            <a:r>
              <a:rPr lang="en-US" sz="2500" b="1" dirty="0" smtClean="0"/>
              <a:t>Gene flow</a:t>
            </a:r>
            <a:r>
              <a:rPr lang="en-US" sz="2500" dirty="0" smtClean="0"/>
              <a:t>: gradual diffusion of genes from one population to another across a barrier (physical or cultural)</a:t>
            </a:r>
          </a:p>
          <a:p>
            <a:endParaRPr lang="en-US" sz="2500" dirty="0"/>
          </a:p>
          <a:p>
            <a:r>
              <a:rPr lang="en-US" sz="2500" b="1" dirty="0" smtClean="0"/>
              <a:t>Genetic admixture</a:t>
            </a:r>
            <a:r>
              <a:rPr lang="en-US" sz="2500" dirty="0" smtClean="0"/>
              <a:t>: genes of migrant populations with their own characteristic allele frequencies are gradually merged into the gene pool of the population into which they have migrated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3671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666"/>
    </mc:Choice>
    <mc:Fallback xmlns="">
      <p:transition spd="slow" advTm="24166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31" t="14844" r="9957" b="9375"/>
          <a:stretch/>
        </p:blipFill>
        <p:spPr>
          <a:xfrm>
            <a:off x="0" y="0"/>
            <a:ext cx="9108741" cy="6652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4723481"/>
            <a:ext cx="3810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Mutation originated in </a:t>
            </a:r>
            <a:r>
              <a:rPr lang="en-US" sz="1600" dirty="0">
                <a:solidFill>
                  <a:srgbClr val="7030A0"/>
                </a:solidFill>
              </a:rPr>
              <a:t>northern Europe and then underwent </a:t>
            </a:r>
            <a:r>
              <a:rPr lang="en-US" sz="1600" dirty="0" smtClean="0">
                <a:solidFill>
                  <a:srgbClr val="7030A0"/>
                </a:solidFill>
              </a:rPr>
              <a:t>both positive </a:t>
            </a:r>
            <a:r>
              <a:rPr lang="en-US" sz="1600" dirty="0">
                <a:solidFill>
                  <a:srgbClr val="7030A0"/>
                </a:solidFill>
              </a:rPr>
              <a:t>selection and gene flow over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94790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428"/>
    </mc:Choice>
    <mc:Fallback xmlns="">
      <p:transition spd="slow" advTm="12742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25181" r="8177" b="16667"/>
          <a:stretch/>
        </p:blipFill>
        <p:spPr bwMode="auto">
          <a:xfrm>
            <a:off x="26831" y="978799"/>
            <a:ext cx="9078369" cy="357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52400"/>
            <a:ext cx="861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Ethnic differences in the frequency of genetic diseases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96" y="2142186"/>
            <a:ext cx="865996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7715" y="4648200"/>
            <a:ext cx="8876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Hemolytic disease of the newborn caused by Rh incompatibility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Pregnant woman are injected by Rh immune globulin at 28-32 weeks of gestation and again after pregnancy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Rh immune globulin serves to clear any Rh-positive fetal cells from the mother’s circulation before she is sensitized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74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059"/>
    </mc:Choice>
    <mc:Fallback xmlns="">
      <p:transition spd="slow" advTm="159059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Founder effect</a:t>
            </a:r>
          </a:p>
          <a:p>
            <a:r>
              <a:rPr lang="en-US" sz="2500" dirty="0" smtClean="0"/>
              <a:t>High incidence of Huntington disease in parts of Venezuela</a:t>
            </a:r>
          </a:p>
          <a:p>
            <a:r>
              <a:rPr lang="en-US" sz="2500" dirty="0" smtClean="0"/>
              <a:t>High incidence of type I tyrosinemia in French Canadians (1 in 685, compared to 1 in 100,000 in other populations)</a:t>
            </a:r>
          </a:p>
          <a:p>
            <a:endParaRPr lang="en-US" sz="2500" dirty="0"/>
          </a:p>
          <a:p>
            <a:r>
              <a:rPr lang="en-US" sz="2500" b="1" dirty="0" smtClean="0"/>
              <a:t>Positive selection for heterozygotes (heterozygote advantage)</a:t>
            </a:r>
          </a:p>
          <a:p>
            <a:r>
              <a:rPr lang="en-US" sz="2500" dirty="0" smtClean="0"/>
              <a:t>Heterozygotes have an increased fitness not only over homozygotes for the mutant allele but even over homozygotes for the normal allele</a:t>
            </a:r>
          </a:p>
          <a:p>
            <a:endParaRPr lang="en-US" sz="2500" dirty="0"/>
          </a:p>
          <a:p>
            <a:r>
              <a:rPr lang="en-US" sz="2500" b="1" dirty="0" smtClean="0"/>
              <a:t>Balanced polymorphism: </a:t>
            </a:r>
            <a:r>
              <a:rPr lang="en-US" sz="2500" dirty="0" smtClean="0"/>
              <a:t>a situation in which selective forces operate both to maintain a deleterious allele and to remove it from the gene pool</a:t>
            </a:r>
          </a:p>
          <a:p>
            <a:endParaRPr lang="en-US" sz="2500" dirty="0"/>
          </a:p>
          <a:p>
            <a:r>
              <a:rPr lang="en-US" sz="2500" dirty="0" smtClean="0">
                <a:solidFill>
                  <a:srgbClr val="0070C0"/>
                </a:solidFill>
              </a:rPr>
              <a:t>Malaria and sickle cell disease</a:t>
            </a:r>
            <a:endParaRPr lang="en-US" sz="2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0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716"/>
    </mc:Choice>
    <mc:Fallback xmlns="">
      <p:transition spd="slow" advTm="22671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8763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Genetics and ancestry</a:t>
            </a:r>
          </a:p>
          <a:p>
            <a:endParaRPr lang="en-US" sz="2500" b="1" dirty="0" smtClean="0"/>
          </a:p>
          <a:p>
            <a:r>
              <a:rPr lang="en-US" sz="2500" b="1" dirty="0" smtClean="0"/>
              <a:t>Ancestry informative markers (AIMs): </a:t>
            </a:r>
            <a:r>
              <a:rPr lang="en-US" sz="2500" dirty="0" smtClean="0"/>
              <a:t>alleles that show large differences in allele frequency among populations originating in different parts of the world</a:t>
            </a:r>
          </a:p>
          <a:p>
            <a:endParaRPr lang="en-US" sz="2500" dirty="0"/>
          </a:p>
          <a:p>
            <a:r>
              <a:rPr lang="en-US" sz="2500" dirty="0" smtClean="0"/>
              <a:t>Studies of hundreds of thousands of AIMs from across the genome have been used to distinguish and determine the genome-wide relationships among many different population groups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0217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970"/>
    </mc:Choice>
    <mc:Fallback xmlns="">
      <p:transition spd="slow" advTm="7697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00" t="12500" r="8750" b="6250"/>
          <a:stretch/>
        </p:blipFill>
        <p:spPr>
          <a:xfrm>
            <a:off x="0" y="0"/>
            <a:ext cx="9148572" cy="6894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10200" y="3447288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Hispanics are genetically heterogeneous with ancestors from many parts of the world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52600" y="5715000"/>
            <a:ext cx="381000" cy="228600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5715000"/>
            <a:ext cx="381000" cy="22860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93286" y="5715000"/>
            <a:ext cx="381000" cy="228600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55386" y="5715000"/>
            <a:ext cx="493014" cy="228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429000" y="5945776"/>
            <a:ext cx="381000" cy="22642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311"/>
    </mc:Choice>
    <mc:Fallback xmlns="">
      <p:transition spd="slow" advTm="23631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625" t="12500" r="14375" b="4688"/>
          <a:stretch/>
        </p:blipFill>
        <p:spPr>
          <a:xfrm>
            <a:off x="0" y="4"/>
            <a:ext cx="7772400" cy="686557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29000" y="6400800"/>
            <a:ext cx="3300549" cy="107950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6545618"/>
            <a:ext cx="685800" cy="12894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6553200"/>
            <a:ext cx="3505200" cy="128944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4400" y="6689725"/>
            <a:ext cx="2209800" cy="168275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66"/>
    </mc:Choice>
    <mc:Fallback xmlns="">
      <p:transition spd="slow" advTm="12786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934254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/>
              <a:t>Population genetics and race</a:t>
            </a:r>
          </a:p>
          <a:p>
            <a:endParaRPr lang="en-US" sz="2500" dirty="0" smtClean="0"/>
          </a:p>
          <a:p>
            <a:r>
              <a:rPr lang="en-US" sz="2500" dirty="0" smtClean="0"/>
              <a:t>Race: real or fiction?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513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576"/>
    </mc:Choice>
    <mc:Fallback xmlns="">
      <p:transition spd="slow" advTm="15657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533400"/>
            <a:ext cx="8686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Population genetics</a:t>
            </a:r>
            <a:r>
              <a:rPr lang="en-US" sz="2500" dirty="0" smtClean="0"/>
              <a:t>: the quantitative study of the distribution of genetic variation in populations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b="1" dirty="0"/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t="42026" r="8032" b="31250"/>
          <a:stretch/>
        </p:blipFill>
        <p:spPr bwMode="auto">
          <a:xfrm>
            <a:off x="0" y="2549336"/>
            <a:ext cx="9055067" cy="16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6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552"/>
    </mc:Choice>
    <mc:Fallback xmlns="">
      <p:transition spd="slow" advTm="22055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37787"/>
            <a:ext cx="8686800" cy="637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Hardy-Weinberg law</a:t>
            </a:r>
            <a:r>
              <a:rPr lang="en-US" sz="2500" dirty="0" smtClean="0"/>
              <a:t>: frequency of the three genotypes AA, Aa, and aa is given by the terms of the binomial expansion of </a:t>
            </a:r>
          </a:p>
          <a:p>
            <a:r>
              <a:rPr lang="en-US" sz="2500" dirty="0" smtClean="0"/>
              <a:t>(</a:t>
            </a:r>
            <a:r>
              <a:rPr lang="en-US" sz="2500" dirty="0" err="1" smtClean="0"/>
              <a:t>p+q</a:t>
            </a:r>
            <a:r>
              <a:rPr lang="en-US" sz="2500" dirty="0" smtClean="0"/>
              <a:t>)</a:t>
            </a:r>
            <a:r>
              <a:rPr lang="en-US" sz="2500" baseline="30000" dirty="0" smtClean="0"/>
              <a:t>2</a:t>
            </a:r>
            <a:r>
              <a:rPr lang="en-US" sz="2500" dirty="0" smtClean="0"/>
              <a:t>=p</a:t>
            </a:r>
            <a:r>
              <a:rPr lang="en-US" sz="2500" baseline="30000" dirty="0" smtClean="0"/>
              <a:t>2</a:t>
            </a:r>
            <a:r>
              <a:rPr lang="en-US" sz="2500" dirty="0" smtClean="0"/>
              <a:t>+2pq+q</a:t>
            </a:r>
            <a:r>
              <a:rPr lang="en-US" sz="2500" baseline="30000" dirty="0" smtClean="0"/>
              <a:t>2</a:t>
            </a:r>
          </a:p>
          <a:p>
            <a:endParaRPr lang="en-US" sz="2500" baseline="30000" dirty="0"/>
          </a:p>
          <a:p>
            <a:r>
              <a:rPr lang="en-US" sz="2500" b="1" dirty="0"/>
              <a:t>Hardy-Weinberg equilibrium</a:t>
            </a:r>
          </a:p>
          <a:p>
            <a:r>
              <a:rPr lang="en-US" sz="2500" b="1" dirty="0"/>
              <a:t>	</a:t>
            </a:r>
            <a:r>
              <a:rPr lang="en-US" sz="2500" dirty="0"/>
              <a:t>large population</a:t>
            </a:r>
          </a:p>
          <a:p>
            <a:r>
              <a:rPr lang="en-US" sz="2500" b="1" dirty="0"/>
              <a:t>	</a:t>
            </a:r>
            <a:r>
              <a:rPr lang="en-US" sz="2500" dirty="0"/>
              <a:t>random matings</a:t>
            </a:r>
          </a:p>
          <a:p>
            <a:r>
              <a:rPr lang="en-US" sz="2500" dirty="0"/>
              <a:t>	no mutation</a:t>
            </a:r>
          </a:p>
          <a:p>
            <a:r>
              <a:rPr lang="en-US" sz="2500" dirty="0"/>
              <a:t>	no selection</a:t>
            </a:r>
          </a:p>
          <a:p>
            <a:r>
              <a:rPr lang="en-US" sz="2500" dirty="0"/>
              <a:t>	no </a:t>
            </a:r>
            <a:r>
              <a:rPr lang="en-US" sz="2500" dirty="0" smtClean="0"/>
              <a:t>immigration</a:t>
            </a:r>
          </a:p>
          <a:p>
            <a:endParaRPr lang="en-US" sz="2500" dirty="0" smtClean="0"/>
          </a:p>
          <a:p>
            <a:r>
              <a:rPr lang="en-US" sz="2500" dirty="0" smtClean="0">
                <a:solidFill>
                  <a:prstClr val="black"/>
                </a:solidFill>
              </a:rPr>
              <a:t>The Hardy-Weinberg law with autosomal recessive disease:</a:t>
            </a:r>
          </a:p>
          <a:p>
            <a:endParaRPr lang="en-US" sz="2500" baseline="30000" dirty="0" smtClean="0"/>
          </a:p>
          <a:p>
            <a:r>
              <a:rPr lang="en-US" sz="2500" dirty="0" smtClean="0"/>
              <a:t>PKU frequency 1 in 4500</a:t>
            </a:r>
          </a:p>
          <a:p>
            <a:r>
              <a:rPr lang="en-US" sz="2500" dirty="0" smtClean="0"/>
              <a:t>q</a:t>
            </a:r>
            <a:r>
              <a:rPr lang="en-US" sz="2500" baseline="30000" dirty="0" smtClean="0"/>
              <a:t>2</a:t>
            </a:r>
            <a:r>
              <a:rPr lang="en-US" sz="2500" dirty="0" smtClean="0"/>
              <a:t> = 1/4500</a:t>
            </a:r>
          </a:p>
          <a:p>
            <a:r>
              <a:rPr lang="en-US" sz="2500" dirty="0" smtClean="0"/>
              <a:t>q = 0.015</a:t>
            </a:r>
          </a:p>
          <a:p>
            <a:r>
              <a:rPr lang="en-US" sz="2500" dirty="0" smtClean="0"/>
              <a:t>2pq = 0.03 &gt;&gt;&gt; carrier frequency 3%</a:t>
            </a:r>
          </a:p>
        </p:txBody>
      </p:sp>
    </p:spTree>
    <p:extLst>
      <p:ext uri="{BB962C8B-B14F-4D97-AF65-F5344CB8AC3E}">
        <p14:creationId xmlns:p14="http://schemas.microsoft.com/office/powerpoint/2010/main" val="24330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54"/>
    </mc:Choice>
    <mc:Fallback xmlns="">
      <p:transition spd="slow" advTm="21475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" t="48438" r="5000" b="28906"/>
          <a:stretch/>
        </p:blipFill>
        <p:spPr>
          <a:xfrm>
            <a:off x="17060" y="1676400"/>
            <a:ext cx="9107424" cy="18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57"/>
    </mc:Choice>
    <mc:Fallback xmlns="">
      <p:transition spd="slow" advTm="844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04800"/>
            <a:ext cx="86868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Factors that contribute to nonrandom mating, thus disturb HWE:</a:t>
            </a:r>
          </a:p>
          <a:p>
            <a:endParaRPr lang="en-US" sz="2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Stratification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Assortative mating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/>
              <a:t>Consanguinity</a:t>
            </a:r>
          </a:p>
        </p:txBody>
      </p:sp>
    </p:spTree>
    <p:extLst>
      <p:ext uri="{BB962C8B-B14F-4D97-AF65-F5344CB8AC3E}">
        <p14:creationId xmlns:p14="http://schemas.microsoft.com/office/powerpoint/2010/main" val="342308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43"/>
    </mc:Choice>
    <mc:Fallback xmlns="">
      <p:transition spd="slow" advTm="6814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28600"/>
            <a:ext cx="86868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Stratification</a:t>
            </a:r>
            <a:r>
              <a:rPr lang="en-US" sz="2500" dirty="0"/>
              <a:t>: the presence of subgroups, genetically </a:t>
            </a:r>
            <a:r>
              <a:rPr lang="en-US" sz="2500" dirty="0" smtClean="0"/>
              <a:t>separate</a:t>
            </a:r>
          </a:p>
          <a:p>
            <a:r>
              <a:rPr lang="en-US" sz="2500" dirty="0" smtClean="0"/>
              <a:t> </a:t>
            </a:r>
            <a:endParaRPr lang="en-US" sz="2500" dirty="0"/>
          </a:p>
          <a:p>
            <a:r>
              <a:rPr lang="en-US" sz="2500" dirty="0"/>
              <a:t>Hypothetical situation:</a:t>
            </a:r>
          </a:p>
          <a:p>
            <a:r>
              <a:rPr lang="en-US" sz="2500" dirty="0"/>
              <a:t>Majority 90%, minority 10%</a:t>
            </a:r>
          </a:p>
          <a:p>
            <a:r>
              <a:rPr lang="en-US" sz="2500" dirty="0"/>
              <a:t>In the minority group: </a:t>
            </a:r>
            <a:r>
              <a:rPr lang="en-US" sz="2500" dirty="0" err="1"/>
              <a:t>q</a:t>
            </a:r>
            <a:r>
              <a:rPr lang="en-US" sz="2500" baseline="-25000" dirty="0" err="1"/>
              <a:t>min</a:t>
            </a:r>
            <a:r>
              <a:rPr lang="en-US" sz="2500" dirty="0"/>
              <a:t> allele frequency is 0.05</a:t>
            </a:r>
          </a:p>
          <a:p>
            <a:r>
              <a:rPr lang="en-US" sz="2500" dirty="0"/>
              <a:t>			</a:t>
            </a:r>
            <a:r>
              <a:rPr lang="en-US" sz="2500" dirty="0" err="1"/>
              <a:t>p</a:t>
            </a:r>
            <a:r>
              <a:rPr lang="en-US" sz="2500" baseline="-25000" dirty="0" err="1"/>
              <a:t>min</a:t>
            </a:r>
            <a:r>
              <a:rPr lang="en-US" sz="2500" dirty="0"/>
              <a:t> allele frequency is 0.95</a:t>
            </a:r>
          </a:p>
          <a:p>
            <a:r>
              <a:rPr lang="en-US" sz="2500" dirty="0"/>
              <a:t>In the majority group: </a:t>
            </a:r>
            <a:r>
              <a:rPr lang="en-US" sz="2500" dirty="0" err="1"/>
              <a:t>q</a:t>
            </a:r>
            <a:r>
              <a:rPr lang="en-US" sz="2500" baseline="-25000" dirty="0" err="1"/>
              <a:t>maj</a:t>
            </a:r>
            <a:r>
              <a:rPr lang="en-US" sz="2500" dirty="0"/>
              <a:t> allele frequency is ≈ 0</a:t>
            </a:r>
          </a:p>
          <a:p>
            <a:r>
              <a:rPr lang="en-US" sz="2500" dirty="0"/>
              <a:t>			</a:t>
            </a:r>
            <a:r>
              <a:rPr lang="en-US" sz="2500" dirty="0" err="1"/>
              <a:t>p</a:t>
            </a:r>
            <a:r>
              <a:rPr lang="en-US" sz="2500" baseline="-25000" dirty="0" err="1"/>
              <a:t>maj</a:t>
            </a:r>
            <a:r>
              <a:rPr lang="en-US" sz="2500" dirty="0"/>
              <a:t> allele frequency is ≈ 1</a:t>
            </a:r>
          </a:p>
          <a:p>
            <a:r>
              <a:rPr lang="en-US" sz="2500" dirty="0"/>
              <a:t>Overall population allele frequency </a:t>
            </a:r>
            <a:r>
              <a:rPr lang="en-US" sz="2500" dirty="0" err="1"/>
              <a:t>q</a:t>
            </a:r>
            <a:r>
              <a:rPr lang="en-US" sz="2500" baseline="-25000" dirty="0" err="1"/>
              <a:t>pop</a:t>
            </a:r>
            <a:r>
              <a:rPr lang="en-US" sz="2500" dirty="0"/>
              <a:t>=0.05*0.1=0.005</a:t>
            </a:r>
          </a:p>
          <a:p>
            <a:r>
              <a:rPr lang="en-US" sz="2500" dirty="0"/>
              <a:t>Frequency of disease in pop as a whole predicted q</a:t>
            </a:r>
            <a:r>
              <a:rPr lang="en-US" sz="2500" baseline="30000" dirty="0"/>
              <a:t>2</a:t>
            </a:r>
            <a:r>
              <a:rPr lang="en-US" sz="2500" baseline="-25000" dirty="0"/>
              <a:t>pop</a:t>
            </a:r>
            <a:r>
              <a:rPr lang="en-US" sz="2500" dirty="0"/>
              <a:t>=(0.005)</a:t>
            </a:r>
            <a:r>
              <a:rPr lang="en-US" sz="2500" baseline="30000" dirty="0"/>
              <a:t>2</a:t>
            </a:r>
            <a:r>
              <a:rPr lang="en-US" sz="2500" dirty="0" smtClean="0"/>
              <a:t>= </a:t>
            </a:r>
            <a:r>
              <a:rPr lang="en-US" sz="2500" b="1" dirty="0" smtClean="0">
                <a:solidFill>
                  <a:srgbClr val="0070C0"/>
                </a:solidFill>
              </a:rPr>
              <a:t>2.5*10</a:t>
            </a:r>
            <a:r>
              <a:rPr lang="en-US" sz="2500" b="1" baseline="30000" dirty="0" smtClean="0">
                <a:solidFill>
                  <a:srgbClr val="0070C0"/>
                </a:solidFill>
              </a:rPr>
              <a:t>-5</a:t>
            </a:r>
            <a:endParaRPr lang="en-US" sz="2500" b="1" baseline="30000" dirty="0">
              <a:solidFill>
                <a:srgbClr val="0070C0"/>
              </a:solidFill>
            </a:endParaRPr>
          </a:p>
          <a:p>
            <a:r>
              <a:rPr lang="en-US" sz="2500" dirty="0"/>
              <a:t>Exclusive mating within the minority group will result in </a:t>
            </a:r>
            <a:r>
              <a:rPr lang="en-US" sz="2500" dirty="0" err="1"/>
              <a:t>freq</a:t>
            </a:r>
            <a:r>
              <a:rPr lang="en-US" sz="2500" dirty="0"/>
              <a:t> of </a:t>
            </a:r>
            <a:r>
              <a:rPr lang="en-US" sz="2500" dirty="0" err="1"/>
              <a:t>affecteds</a:t>
            </a:r>
            <a:r>
              <a:rPr lang="en-US" sz="2500" dirty="0"/>
              <a:t> to be q</a:t>
            </a:r>
            <a:r>
              <a:rPr lang="en-US" sz="2500" baseline="30000" dirty="0"/>
              <a:t>2</a:t>
            </a:r>
            <a:r>
              <a:rPr lang="en-US" sz="2500" baseline="-25000" dirty="0"/>
              <a:t>min</a:t>
            </a:r>
            <a:r>
              <a:rPr lang="en-US" sz="2500" dirty="0"/>
              <a:t>=(0.05)</a:t>
            </a:r>
            <a:r>
              <a:rPr lang="en-US" sz="2500" baseline="30000" dirty="0"/>
              <a:t>2</a:t>
            </a:r>
            <a:r>
              <a:rPr lang="en-US" sz="2500" dirty="0"/>
              <a:t>=0.0025 </a:t>
            </a:r>
            <a:endParaRPr lang="en-US" sz="2500" dirty="0" smtClean="0"/>
          </a:p>
          <a:p>
            <a:r>
              <a:rPr lang="en-US" sz="2500" dirty="0" smtClean="0"/>
              <a:t>and </a:t>
            </a:r>
            <a:r>
              <a:rPr lang="en-US" sz="2500" dirty="0"/>
              <a:t>for the entire pop would be </a:t>
            </a:r>
            <a:r>
              <a:rPr lang="en-US" sz="2500" dirty="0" smtClean="0"/>
              <a:t>0.0025*0.1= </a:t>
            </a:r>
            <a:r>
              <a:rPr lang="en-US" sz="2500" b="1" dirty="0" smtClean="0">
                <a:solidFill>
                  <a:srgbClr val="0070C0"/>
                </a:solidFill>
              </a:rPr>
              <a:t>2.5*10</a:t>
            </a:r>
            <a:r>
              <a:rPr lang="en-US" sz="2500" b="1" baseline="30000" dirty="0" smtClean="0">
                <a:solidFill>
                  <a:srgbClr val="0070C0"/>
                </a:solidFill>
              </a:rPr>
              <a:t>-4</a:t>
            </a:r>
            <a:r>
              <a:rPr lang="en-US" sz="2500" dirty="0" smtClean="0"/>
              <a:t> 	</a:t>
            </a:r>
          </a:p>
          <a:p>
            <a:r>
              <a:rPr lang="en-US" sz="2500" dirty="0" smtClean="0"/>
              <a:t>10 </a:t>
            </a:r>
            <a:r>
              <a:rPr lang="en-US" sz="2500" dirty="0"/>
              <a:t>fold higher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07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92"/>
    </mc:Choice>
    <mc:Fallback xmlns="">
      <p:transition spd="slow" advTm="55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Assortative mating</a:t>
            </a:r>
            <a:r>
              <a:rPr lang="en-US" sz="2500" dirty="0" smtClean="0"/>
              <a:t>: choice of a mate because mate possesses some particular trait.</a:t>
            </a:r>
          </a:p>
          <a:p>
            <a:endParaRPr lang="en-US" sz="2500" dirty="0" smtClean="0"/>
          </a:p>
          <a:p>
            <a:r>
              <a:rPr lang="en-US" sz="2500" dirty="0"/>
              <a:t>T</a:t>
            </a:r>
            <a:r>
              <a:rPr lang="en-US" sz="2500" dirty="0" smtClean="0"/>
              <a:t>end to be positive thus increasing proportion of homozygotes at the expense of heterozygotes</a:t>
            </a:r>
          </a:p>
          <a:p>
            <a:endParaRPr lang="en-US" sz="2500" dirty="0" smtClean="0"/>
          </a:p>
          <a:p>
            <a:r>
              <a:rPr lang="en-US" sz="2500" dirty="0" smtClean="0"/>
              <a:t>e.g. achondroplasia, homozygotes never seen unless both parents are affected</a:t>
            </a:r>
          </a:p>
          <a:p>
            <a:endParaRPr lang="en-US" sz="2500" dirty="0" smtClean="0"/>
          </a:p>
          <a:p>
            <a:r>
              <a:rPr lang="en-US" sz="2500" dirty="0" smtClean="0"/>
              <a:t>Mates with autosomal recessive disorders caused by allelic mutations would have all their children affected, </a:t>
            </a:r>
          </a:p>
          <a:p>
            <a:r>
              <a:rPr lang="en-US" sz="2500" dirty="0" smtClean="0"/>
              <a:t>exception: genetic heterogeneity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3043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947"/>
    </mc:Choice>
    <mc:Fallback xmlns="">
      <p:transition spd="slow" advTm="17794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86106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Consanguinity </a:t>
            </a:r>
            <a:r>
              <a:rPr lang="en-US" sz="2500" dirty="0" smtClean="0"/>
              <a:t>increases the frequency with which carriers of an autosomal recessive disorder mate</a:t>
            </a:r>
          </a:p>
          <a:p>
            <a:endParaRPr lang="en-US" sz="2500" dirty="0"/>
          </a:p>
          <a:p>
            <a:r>
              <a:rPr lang="en-US" sz="2500" b="1" dirty="0" smtClean="0"/>
              <a:t>Genetic isolates</a:t>
            </a:r>
            <a:r>
              <a:rPr lang="en-US" sz="2500" dirty="0" smtClean="0"/>
              <a:t>: small populations derived from a limited number of common ancestors </a:t>
            </a:r>
          </a:p>
          <a:p>
            <a:endParaRPr lang="en-US" sz="2500" dirty="0"/>
          </a:p>
          <a:p>
            <a:r>
              <a:rPr lang="en-US" sz="2500" dirty="0" err="1" smtClean="0"/>
              <a:t>Tay</a:t>
            </a:r>
            <a:r>
              <a:rPr lang="en-US" sz="2500" dirty="0" smtClean="0"/>
              <a:t>-Sachs disease is 100 times more common in Ashkenazi Jews (1 per 3,600) than in most other populations (1 per 360,000)</a:t>
            </a:r>
          </a:p>
          <a:p>
            <a:r>
              <a:rPr lang="en-US" sz="2500" dirty="0" smtClean="0"/>
              <a:t>Carrier frequency in </a:t>
            </a:r>
            <a:r>
              <a:rPr lang="en-US" sz="2500" dirty="0" err="1" smtClean="0"/>
              <a:t>Ashkenzi</a:t>
            </a:r>
            <a:r>
              <a:rPr lang="en-US" sz="2500" dirty="0" smtClean="0"/>
              <a:t> Jews 1 in 30 while in other 1 in 300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901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14"/>
    </mc:Choice>
    <mc:Fallback xmlns="">
      <p:transition spd="slow" advTm="13101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9EC8-D67C-4AAC-9AF5-9F720322488C}" type="datetime12">
              <a:rPr lang="en-US" smtClean="0"/>
              <a:t>5:42 PM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258C-DF81-442F-AF35-EC58C9CCA49B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Changes in allele frequency due to mutation or selection usually occur slowly, in small increments, and cause much less deviation from HWE, at least for recessive disorders</a:t>
            </a:r>
          </a:p>
          <a:p>
            <a:endParaRPr lang="en-US" sz="2500" dirty="0"/>
          </a:p>
          <a:p>
            <a:r>
              <a:rPr lang="en-US" sz="2500" b="1" dirty="0" smtClean="0"/>
              <a:t>Coefficient of selection </a:t>
            </a:r>
            <a:r>
              <a:rPr lang="en-US" sz="2500" dirty="0" smtClean="0"/>
              <a:t>(</a:t>
            </a:r>
            <a:r>
              <a:rPr lang="en-US" sz="2500" b="1" dirty="0" smtClean="0"/>
              <a:t>s</a:t>
            </a:r>
            <a:r>
              <a:rPr lang="en-US" sz="2500" dirty="0" smtClean="0"/>
              <a:t>) a measure of the loss of fitness</a:t>
            </a:r>
          </a:p>
          <a:p>
            <a:r>
              <a:rPr lang="en-US" sz="2500" dirty="0" smtClean="0"/>
              <a:t>s = 1 – f</a:t>
            </a:r>
          </a:p>
          <a:p>
            <a:r>
              <a:rPr lang="en-US" sz="2500" dirty="0" smtClean="0"/>
              <a:t>Proportion of mutant alleles that are not passed on and thus are lost as a result of selection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206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62"/>
    </mc:Choice>
    <mc:Fallback xmlns="">
      <p:transition spd="slow" advTm="10116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2|0.2|0.1|0.3|0.3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721</Words>
  <Application>Microsoft Office PowerPoint</Application>
  <PresentationFormat>On-screen Show (4:3)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Sabon-Roman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Asem</dc:creator>
  <cp:lastModifiedBy>HAMZEH AYED ELAMIN ABID</cp:lastModifiedBy>
  <cp:revision>72</cp:revision>
  <dcterms:created xsi:type="dcterms:W3CDTF">2017-09-16T08:24:50Z</dcterms:created>
  <dcterms:modified xsi:type="dcterms:W3CDTF">2025-02-18T14:43:18Z</dcterms:modified>
</cp:coreProperties>
</file>