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BEEF9B-6B25-4D41-B201-D82917714CC5}" type="datetimeFigureOut">
              <a:rPr lang="en-US" smtClean="0"/>
              <a:t>3/22/2024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BC7A59-F092-4DA7-909F-A53BF1A2376B}" type="slidenum">
              <a:rPr lang="en-US" smtClean="0"/>
              <a:t>‹#›</a:t>
            </a:fld>
            <a:endParaRPr lang="en-US"/>
          </a:p>
        </p:txBody>
      </p:sp>
    </p:spTree>
    <p:extLst>
      <p:ext uri="{BB962C8B-B14F-4D97-AF65-F5344CB8AC3E}">
        <p14:creationId xmlns:p14="http://schemas.microsoft.com/office/powerpoint/2010/main" val="3226799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1A577E15-B36E-4BC3-A7E1-F666D4C7E1AB}" type="slidenum">
              <a:rPr lang="ar-SA" altLang="en-US" smtClean="0"/>
              <a:pPr>
                <a:spcBef>
                  <a:spcPct val="0"/>
                </a:spcBef>
              </a:pPr>
              <a:t>1</a:t>
            </a:fld>
            <a:endParaRPr lang="en-US" altLang="en-US" smtClean="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JO"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1255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9930F7DF-0203-48CE-99CC-EA218F907081}" type="slidenum">
              <a:rPr lang="ar-SA" altLang="en-US" smtClean="0"/>
              <a:pPr>
                <a:spcBef>
                  <a:spcPct val="0"/>
                </a:spcBef>
              </a:pPr>
              <a:t>15</a:t>
            </a:fld>
            <a:endParaRPr lang="en-US" alt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JO"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0232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E380BDF9-46DA-493E-AC89-F2D3A87CCAF6}" type="slidenum">
              <a:rPr lang="ar-SA" altLang="en-US" smtClean="0"/>
              <a:pPr>
                <a:spcBef>
                  <a:spcPct val="0"/>
                </a:spcBef>
              </a:pPr>
              <a:t>16</a:t>
            </a:fld>
            <a:endParaRPr lang="en-US" alt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JO"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2451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7DED1A9-F897-401A-BC8A-7851235814F5}" type="slidenum">
              <a:rPr lang="ar-SA" altLang="en-US" smtClean="0"/>
              <a:pPr>
                <a:spcBef>
                  <a:spcPct val="0"/>
                </a:spcBef>
              </a:pPr>
              <a:t>17</a:t>
            </a:fld>
            <a:endParaRPr lang="en-US" alt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JO"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8992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3D5598AD-F9AB-4939-A0E2-F962EB335635}" type="slidenum">
              <a:rPr lang="ar-SA" altLang="en-US" smtClean="0"/>
              <a:pPr>
                <a:spcBef>
                  <a:spcPct val="0"/>
                </a:spcBef>
              </a:pPr>
              <a:t>21</a:t>
            </a:fld>
            <a:endParaRPr lang="en-US" alt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JO"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8737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942E457B-304C-44C2-A62C-DBE497F14E66}" type="slidenum">
              <a:rPr lang="ar-SA" altLang="en-US" smtClean="0"/>
              <a:pPr>
                <a:spcBef>
                  <a:spcPct val="0"/>
                </a:spcBef>
              </a:pPr>
              <a:t>22</a:t>
            </a:fld>
            <a:endParaRPr lang="en-US" alt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JO"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7224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058BD3A4-F9B0-4DEB-BF7E-9CB16AF8636B}" type="slidenum">
              <a:rPr lang="ar-SA" altLang="en-US" smtClean="0"/>
              <a:pPr>
                <a:spcBef>
                  <a:spcPct val="0"/>
                </a:spcBef>
              </a:pPr>
              <a:t>23</a:t>
            </a:fld>
            <a:endParaRPr lang="en-US" alt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JO"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89992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2B0D9CAA-CA49-49C5-811C-B80D445B97E7}" type="slidenum">
              <a:rPr lang="ar-SA" altLang="en-US" smtClean="0"/>
              <a:pPr>
                <a:spcBef>
                  <a:spcPct val="0"/>
                </a:spcBef>
              </a:pPr>
              <a:t>24</a:t>
            </a:fld>
            <a:endParaRPr lang="en-US" alt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JO"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8970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7017551E-E3FE-4240-B5F1-389CF48D6FC8}" type="slidenum">
              <a:rPr lang="ar-SA" altLang="en-US" smtClean="0"/>
              <a:pPr>
                <a:spcBef>
                  <a:spcPct val="0"/>
                </a:spcBef>
              </a:pPr>
              <a:t>25</a:t>
            </a:fld>
            <a:endParaRPr lang="en-US" alt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JO"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328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0EE48476-9D50-4D57-9DD5-8CE9A4E71FDC}" type="slidenum">
              <a:rPr lang="ar-SA" altLang="en-US" smtClean="0"/>
              <a:pPr>
                <a:spcBef>
                  <a:spcPct val="0"/>
                </a:spcBef>
              </a:pPr>
              <a:t>26</a:t>
            </a:fld>
            <a:endParaRPr lang="en-US" alt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JO"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9092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759EEB09-B8B9-4BBD-9F97-04DDF23C3F6F}" type="slidenum">
              <a:rPr lang="ar-SA" altLang="en-US" smtClean="0"/>
              <a:pPr>
                <a:spcBef>
                  <a:spcPct val="0"/>
                </a:spcBef>
              </a:pPr>
              <a:t>27</a:t>
            </a:fld>
            <a:endParaRPr lang="en-US" alt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JO"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112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8615C85-ADA6-4B77-8445-72A33C42F067}" type="slidenum">
              <a:rPr lang="ar-SA" altLang="en-US" smtClean="0"/>
              <a:pPr>
                <a:spcBef>
                  <a:spcPct val="0"/>
                </a:spcBef>
              </a:pPr>
              <a:t>7</a:t>
            </a:fld>
            <a:endParaRPr lang="en-US" altLang="en-US" smtClean="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JO"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58393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577627D-E361-44C4-80E6-CDB25AF45DA5}" type="slidenum">
              <a:rPr lang="ar-SA" altLang="en-US" smtClean="0"/>
              <a:pPr>
                <a:spcBef>
                  <a:spcPct val="0"/>
                </a:spcBef>
              </a:pPr>
              <a:t>28</a:t>
            </a:fld>
            <a:endParaRPr lang="en-US" alt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JO"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0565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A3825F5C-162E-460A-81C3-ED99A4A8E0F1}" type="slidenum">
              <a:rPr lang="ar-SA" altLang="en-US" smtClean="0"/>
              <a:pPr>
                <a:spcBef>
                  <a:spcPct val="0"/>
                </a:spcBef>
              </a:pPr>
              <a:t>31</a:t>
            </a:fld>
            <a:endParaRPr lang="en-US" alt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JO"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32306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ABAD6E43-58E8-4F3A-8E87-3C6448A2E177}" type="slidenum">
              <a:rPr lang="ar-SA" altLang="en-US" smtClean="0"/>
              <a:pPr>
                <a:spcBef>
                  <a:spcPct val="0"/>
                </a:spcBef>
              </a:pPr>
              <a:t>35</a:t>
            </a:fld>
            <a:endParaRPr lang="en-US" alt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JO"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9154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DFE12058-85B3-4D49-94C6-3835AC1878E5}" type="slidenum">
              <a:rPr lang="ar-SA" altLang="en-US" smtClean="0"/>
              <a:pPr>
                <a:spcBef>
                  <a:spcPct val="0"/>
                </a:spcBef>
              </a:pPr>
              <a:t>8</a:t>
            </a:fld>
            <a:endParaRPr lang="en-US" alt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JO"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0834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6976ACD8-68F1-4A0E-8A30-C310B89B2722}" type="slidenum">
              <a:rPr lang="ar-SA" altLang="en-US" smtClean="0"/>
              <a:pPr>
                <a:spcBef>
                  <a:spcPct val="0"/>
                </a:spcBef>
              </a:pPr>
              <a:t>9</a:t>
            </a:fld>
            <a:endParaRPr lang="en-US" altLang="en-US"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JO"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3348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54300B51-4BFE-443B-B76F-1AEC41C4D44E}" type="slidenum">
              <a:rPr lang="ar-SA" altLang="en-US" smtClean="0"/>
              <a:pPr>
                <a:spcBef>
                  <a:spcPct val="0"/>
                </a:spcBef>
              </a:pPr>
              <a:t>10</a:t>
            </a:fld>
            <a:endParaRPr lang="en-US" altLang="en-US"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JO"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8744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AD74D568-4E03-4FA3-B30F-E2E5D7B8ED25}" type="slidenum">
              <a:rPr lang="ar-SA" altLang="en-US" smtClean="0"/>
              <a:pPr>
                <a:spcBef>
                  <a:spcPct val="0"/>
                </a:spcBef>
              </a:pPr>
              <a:t>11</a:t>
            </a:fld>
            <a:endParaRPr lang="en-US" altLang="en-US"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JO"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464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ABB78B01-1F9A-44A8-A47A-1B99F3B83977}" type="slidenum">
              <a:rPr lang="ar-SA" altLang="en-US" smtClean="0"/>
              <a:pPr>
                <a:spcBef>
                  <a:spcPct val="0"/>
                </a:spcBef>
              </a:pPr>
              <a:t>12</a:t>
            </a:fld>
            <a:endParaRPr lang="en-US" altLang="en-US"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JO"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2646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18F336CF-D0B8-47E0-87B5-914BF361788E}" type="slidenum">
              <a:rPr lang="ar-SA" altLang="en-US" smtClean="0"/>
              <a:pPr>
                <a:spcBef>
                  <a:spcPct val="0"/>
                </a:spcBef>
              </a:pPr>
              <a:t>13</a:t>
            </a:fld>
            <a:endParaRPr lang="en-US" altLang="en-US"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JO"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445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72DE603-9C98-433A-BF77-2C572E50D943}" type="slidenum">
              <a:rPr lang="ar-SA" altLang="en-US" smtClean="0"/>
              <a:pPr>
                <a:spcBef>
                  <a:spcPct val="0"/>
                </a:spcBef>
              </a:pPr>
              <a:t>14</a:t>
            </a:fld>
            <a:endParaRPr lang="en-US" altLang="en-U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JO"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3463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FABEBD-9C86-4B20-A07C-A75A5A3D8628}"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21E1D-E6BA-44E4-9370-AD38F6ED015D}" type="slidenum">
              <a:rPr lang="en-US" smtClean="0"/>
              <a:t>‹#›</a:t>
            </a:fld>
            <a:endParaRPr lang="en-US"/>
          </a:p>
        </p:txBody>
      </p:sp>
    </p:spTree>
    <p:extLst>
      <p:ext uri="{BB962C8B-B14F-4D97-AF65-F5344CB8AC3E}">
        <p14:creationId xmlns:p14="http://schemas.microsoft.com/office/powerpoint/2010/main" val="2679635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FABEBD-9C86-4B20-A07C-A75A5A3D8628}"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21E1D-E6BA-44E4-9370-AD38F6ED015D}" type="slidenum">
              <a:rPr lang="en-US" smtClean="0"/>
              <a:t>‹#›</a:t>
            </a:fld>
            <a:endParaRPr lang="en-US"/>
          </a:p>
        </p:txBody>
      </p:sp>
    </p:spTree>
    <p:extLst>
      <p:ext uri="{BB962C8B-B14F-4D97-AF65-F5344CB8AC3E}">
        <p14:creationId xmlns:p14="http://schemas.microsoft.com/office/powerpoint/2010/main" val="283044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FABEBD-9C86-4B20-A07C-A75A5A3D8628}"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21E1D-E6BA-44E4-9370-AD38F6ED015D}" type="slidenum">
              <a:rPr lang="en-US" smtClean="0"/>
              <a:t>‹#›</a:t>
            </a:fld>
            <a:endParaRPr lang="en-US"/>
          </a:p>
        </p:txBody>
      </p:sp>
    </p:spTree>
    <p:extLst>
      <p:ext uri="{BB962C8B-B14F-4D97-AF65-F5344CB8AC3E}">
        <p14:creationId xmlns:p14="http://schemas.microsoft.com/office/powerpoint/2010/main" val="342526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FABEBD-9C86-4B20-A07C-A75A5A3D8628}"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21E1D-E6BA-44E4-9370-AD38F6ED015D}" type="slidenum">
              <a:rPr lang="en-US" smtClean="0"/>
              <a:t>‹#›</a:t>
            </a:fld>
            <a:endParaRPr lang="en-US"/>
          </a:p>
        </p:txBody>
      </p:sp>
    </p:spTree>
    <p:extLst>
      <p:ext uri="{BB962C8B-B14F-4D97-AF65-F5344CB8AC3E}">
        <p14:creationId xmlns:p14="http://schemas.microsoft.com/office/powerpoint/2010/main" val="1223876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DFABEBD-9C86-4B20-A07C-A75A5A3D8628}"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21E1D-E6BA-44E4-9370-AD38F6ED015D}" type="slidenum">
              <a:rPr lang="en-US" smtClean="0"/>
              <a:t>‹#›</a:t>
            </a:fld>
            <a:endParaRPr lang="en-US"/>
          </a:p>
        </p:txBody>
      </p:sp>
    </p:spTree>
    <p:extLst>
      <p:ext uri="{BB962C8B-B14F-4D97-AF65-F5344CB8AC3E}">
        <p14:creationId xmlns:p14="http://schemas.microsoft.com/office/powerpoint/2010/main" val="2255548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FABEBD-9C86-4B20-A07C-A75A5A3D8628}" type="datetimeFigureOut">
              <a:rPr lang="en-US" smtClean="0"/>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21E1D-E6BA-44E4-9370-AD38F6ED015D}" type="slidenum">
              <a:rPr lang="en-US" smtClean="0"/>
              <a:t>‹#›</a:t>
            </a:fld>
            <a:endParaRPr lang="en-US"/>
          </a:p>
        </p:txBody>
      </p:sp>
    </p:spTree>
    <p:extLst>
      <p:ext uri="{BB962C8B-B14F-4D97-AF65-F5344CB8AC3E}">
        <p14:creationId xmlns:p14="http://schemas.microsoft.com/office/powerpoint/2010/main" val="3064628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FABEBD-9C86-4B20-A07C-A75A5A3D8628}" type="datetimeFigureOut">
              <a:rPr lang="en-US" smtClean="0"/>
              <a:t>3/22/2024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221E1D-E6BA-44E4-9370-AD38F6ED015D}" type="slidenum">
              <a:rPr lang="en-US" smtClean="0"/>
              <a:t>‹#›</a:t>
            </a:fld>
            <a:endParaRPr lang="en-US"/>
          </a:p>
        </p:txBody>
      </p:sp>
    </p:spTree>
    <p:extLst>
      <p:ext uri="{BB962C8B-B14F-4D97-AF65-F5344CB8AC3E}">
        <p14:creationId xmlns:p14="http://schemas.microsoft.com/office/powerpoint/2010/main" val="403484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FABEBD-9C86-4B20-A07C-A75A5A3D8628}" type="datetimeFigureOut">
              <a:rPr lang="en-US" smtClean="0"/>
              <a:t>3/22/2024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221E1D-E6BA-44E4-9370-AD38F6ED015D}" type="slidenum">
              <a:rPr lang="en-US" smtClean="0"/>
              <a:t>‹#›</a:t>
            </a:fld>
            <a:endParaRPr lang="en-US"/>
          </a:p>
        </p:txBody>
      </p:sp>
    </p:spTree>
    <p:extLst>
      <p:ext uri="{BB962C8B-B14F-4D97-AF65-F5344CB8AC3E}">
        <p14:creationId xmlns:p14="http://schemas.microsoft.com/office/powerpoint/2010/main" val="2051644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ABEBD-9C86-4B20-A07C-A75A5A3D8628}" type="datetimeFigureOut">
              <a:rPr lang="en-US" smtClean="0"/>
              <a:t>3/22/2024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221E1D-E6BA-44E4-9370-AD38F6ED015D}" type="slidenum">
              <a:rPr lang="en-US" smtClean="0"/>
              <a:t>‹#›</a:t>
            </a:fld>
            <a:endParaRPr lang="en-US"/>
          </a:p>
        </p:txBody>
      </p:sp>
    </p:spTree>
    <p:extLst>
      <p:ext uri="{BB962C8B-B14F-4D97-AF65-F5344CB8AC3E}">
        <p14:creationId xmlns:p14="http://schemas.microsoft.com/office/powerpoint/2010/main" val="1286932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FABEBD-9C86-4B20-A07C-A75A5A3D8628}" type="datetimeFigureOut">
              <a:rPr lang="en-US" smtClean="0"/>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21E1D-E6BA-44E4-9370-AD38F6ED015D}" type="slidenum">
              <a:rPr lang="en-US" smtClean="0"/>
              <a:t>‹#›</a:t>
            </a:fld>
            <a:endParaRPr lang="en-US"/>
          </a:p>
        </p:txBody>
      </p:sp>
    </p:spTree>
    <p:extLst>
      <p:ext uri="{BB962C8B-B14F-4D97-AF65-F5344CB8AC3E}">
        <p14:creationId xmlns:p14="http://schemas.microsoft.com/office/powerpoint/2010/main" val="661133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FABEBD-9C86-4B20-A07C-A75A5A3D8628}" type="datetimeFigureOut">
              <a:rPr lang="en-US" smtClean="0"/>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21E1D-E6BA-44E4-9370-AD38F6ED015D}" type="slidenum">
              <a:rPr lang="en-US" smtClean="0"/>
              <a:t>‹#›</a:t>
            </a:fld>
            <a:endParaRPr lang="en-US"/>
          </a:p>
        </p:txBody>
      </p:sp>
    </p:spTree>
    <p:extLst>
      <p:ext uri="{BB962C8B-B14F-4D97-AF65-F5344CB8AC3E}">
        <p14:creationId xmlns:p14="http://schemas.microsoft.com/office/powerpoint/2010/main" val="1486629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FABEBD-9C86-4B20-A07C-A75A5A3D8628}" type="datetimeFigureOut">
              <a:rPr lang="en-US" smtClean="0"/>
              <a:t>3/22/2024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221E1D-E6BA-44E4-9370-AD38F6ED015D}" type="slidenum">
              <a:rPr lang="en-US" smtClean="0"/>
              <a:t>‹#›</a:t>
            </a:fld>
            <a:endParaRPr lang="en-US"/>
          </a:p>
        </p:txBody>
      </p:sp>
    </p:spTree>
    <p:extLst>
      <p:ext uri="{BB962C8B-B14F-4D97-AF65-F5344CB8AC3E}">
        <p14:creationId xmlns:p14="http://schemas.microsoft.com/office/powerpoint/2010/main" val="532315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75358" y="5367792"/>
            <a:ext cx="9827623" cy="1490208"/>
          </a:xfrm>
        </p:spPr>
        <p:txBody>
          <a:bodyPr>
            <a:normAutofit fontScale="90000"/>
          </a:bodyPr>
          <a:lstStyle/>
          <a:p>
            <a:pPr eaLnBrk="1" hangingPunct="1">
              <a:defRPr/>
            </a:pPr>
            <a:r>
              <a:rPr lang="en-US" dirty="0" smtClean="0">
                <a:solidFill>
                  <a:schemeClr val="accent1">
                    <a:lumMod val="50000"/>
                  </a:schemeClr>
                </a:solidFill>
              </a:rPr>
              <a:t>Animal Biotechnology</a:t>
            </a:r>
            <a:r>
              <a:rPr lang="en-US" dirty="0" smtClean="0"/>
              <a:t/>
            </a:r>
            <a:br>
              <a:rPr lang="en-US" dirty="0" smtClean="0"/>
            </a:br>
            <a:r>
              <a:rPr lang="en-US" dirty="0" smtClean="0"/>
              <a:t/>
            </a:r>
            <a:br>
              <a:rPr lang="en-US" dirty="0" smtClean="0"/>
            </a:br>
            <a:r>
              <a:rPr lang="en-US" dirty="0"/>
              <a:t/>
            </a:r>
            <a:br>
              <a:rPr lang="en-US" dirty="0"/>
            </a:br>
            <a:r>
              <a:rPr lang="en-US" dirty="0" smtClean="0"/>
              <a:t>Lecture 1</a:t>
            </a:r>
            <a:br>
              <a:rPr lang="en-US" dirty="0" smtClean="0"/>
            </a:br>
            <a:r>
              <a:rPr lang="en-US" dirty="0" smtClean="0"/>
              <a:t/>
            </a:r>
            <a:br>
              <a:rPr lang="en-US" dirty="0" smtClean="0"/>
            </a:br>
            <a:r>
              <a:rPr lang="en-US" dirty="0" smtClean="0"/>
              <a:t/>
            </a:r>
            <a:br>
              <a:rPr lang="en-US" dirty="0" smtClean="0"/>
            </a:br>
            <a:r>
              <a:rPr lang="en-US" dirty="0" smtClean="0">
                <a:solidFill>
                  <a:schemeClr val="accent6"/>
                </a:solidFill>
              </a:rPr>
              <a:t>Biotechnology and transgenic animals</a:t>
            </a:r>
            <a:r>
              <a:rPr lang="en-US" dirty="0" smtClean="0"/>
              <a:t/>
            </a:r>
            <a:br>
              <a:rPr lang="en-US" dirty="0" smtClean="0"/>
            </a:br>
            <a:endParaRPr lang="en-US" dirty="0" smtClean="0"/>
          </a:p>
        </p:txBody>
      </p:sp>
      <p:sp>
        <p:nvSpPr>
          <p:cNvPr id="4098"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7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a:spcBef>
                <a:spcPct val="0"/>
              </a:spcBef>
              <a:buFontTx/>
              <a:buNone/>
            </a:pPr>
            <a:fld id="{7E5C90F6-F297-47AF-A497-12276A4A5A05}" type="slidenum">
              <a:rPr lang="ar-SA" altLang="en-US" sz="1400"/>
              <a:pPr>
                <a:spcBef>
                  <a:spcPct val="0"/>
                </a:spcBef>
                <a:buFontTx/>
                <a:buNone/>
              </a:pPr>
              <a:t>1</a:t>
            </a:fld>
            <a:endParaRPr lang="en-US" altLang="en-US" sz="1400"/>
          </a:p>
        </p:txBody>
      </p:sp>
    </p:spTree>
    <p:extLst>
      <p:ext uri="{BB962C8B-B14F-4D97-AF65-F5344CB8AC3E}">
        <p14:creationId xmlns:p14="http://schemas.microsoft.com/office/powerpoint/2010/main" val="1513575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normAutofit fontScale="90000"/>
          </a:bodyPr>
          <a:lstStyle/>
          <a:p>
            <a:pPr eaLnBrk="1" hangingPunct="1"/>
            <a:r>
              <a:rPr lang="en-US" altLang="en-US" sz="4000" b="1"/>
              <a:t/>
            </a:r>
            <a:br>
              <a:rPr lang="en-US" altLang="en-US" sz="4000" b="1"/>
            </a:br>
            <a:r>
              <a:rPr lang="en-US" altLang="en-US" sz="4000" b="1"/>
              <a:t/>
            </a:r>
            <a:br>
              <a:rPr lang="en-US" altLang="en-US" sz="4000" b="1"/>
            </a:br>
            <a:endParaRPr lang="en-US" altLang="en-US" sz="3600"/>
          </a:p>
        </p:txBody>
      </p:sp>
      <p:sp>
        <p:nvSpPr>
          <p:cNvPr id="17412" name="Rectangle 3"/>
          <p:cNvSpPr>
            <a:spLocks noGrp="1" noChangeArrowheads="1"/>
          </p:cNvSpPr>
          <p:nvPr>
            <p:ph idx="1"/>
          </p:nvPr>
        </p:nvSpPr>
        <p:spPr>
          <a:xfrm>
            <a:off x="627017" y="1341438"/>
            <a:ext cx="10972800" cy="4144962"/>
          </a:xfrm>
        </p:spPr>
        <p:txBody>
          <a:bodyPr/>
          <a:lstStyle/>
          <a:p>
            <a:pPr eaLnBrk="1" hangingPunct="1"/>
            <a:r>
              <a:rPr lang="en-US" altLang="en-US" b="1" dirty="0">
                <a:solidFill>
                  <a:schemeClr val="folHlink"/>
                </a:solidFill>
              </a:rPr>
              <a:t>Male </a:t>
            </a:r>
            <a:r>
              <a:rPr lang="en-US" altLang="en-US" b="1" dirty="0" err="1">
                <a:solidFill>
                  <a:schemeClr val="folHlink"/>
                </a:solidFill>
              </a:rPr>
              <a:t>pronucleus</a:t>
            </a:r>
            <a:r>
              <a:rPr lang="en-US" altLang="en-US" dirty="0"/>
              <a:t>; In fertilization, the </a:t>
            </a:r>
            <a:r>
              <a:rPr lang="en-US" altLang="en-US" dirty="0" err="1"/>
              <a:t>spermatozon</a:t>
            </a:r>
            <a:r>
              <a:rPr lang="en-US" altLang="en-US" dirty="0"/>
              <a:t> which enters the egg soon loses its tail, while the head forms a nucleus, called the male </a:t>
            </a:r>
            <a:r>
              <a:rPr lang="en-US" altLang="en-US" dirty="0" err="1"/>
              <a:t>pronucleus</a:t>
            </a:r>
            <a:r>
              <a:rPr lang="en-US" altLang="en-US" dirty="0"/>
              <a:t>, which gradually travels towards the female </a:t>
            </a:r>
            <a:r>
              <a:rPr lang="en-US" altLang="en-US" dirty="0" err="1"/>
              <a:t>pronucleus</a:t>
            </a:r>
            <a:r>
              <a:rPr lang="en-US" altLang="en-US" dirty="0"/>
              <a:t>. The male </a:t>
            </a:r>
            <a:r>
              <a:rPr lang="en-US" altLang="en-US" dirty="0" err="1"/>
              <a:t>pronucleus</a:t>
            </a:r>
            <a:r>
              <a:rPr lang="en-US" altLang="en-US" dirty="0"/>
              <a:t> in mice is larger than the female’s and can be seen fairly easily under a light microscope.</a:t>
            </a:r>
          </a:p>
        </p:txBody>
      </p:sp>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7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a:spcBef>
                <a:spcPct val="0"/>
              </a:spcBef>
              <a:buFontTx/>
              <a:buNone/>
            </a:pPr>
            <a:fld id="{712E0B71-A3D5-4229-872E-5F6B4FBB7F72}" type="slidenum">
              <a:rPr lang="ar-SA" altLang="en-US" sz="1400"/>
              <a:pPr>
                <a:spcBef>
                  <a:spcPct val="0"/>
                </a:spcBef>
                <a:buFontTx/>
                <a:buNone/>
              </a:pPr>
              <a:t>10</a:t>
            </a:fld>
            <a:endParaRPr lang="en-US" altLang="en-US" sz="1400"/>
          </a:p>
        </p:txBody>
      </p:sp>
    </p:spTree>
    <p:extLst>
      <p:ext uri="{BB962C8B-B14F-4D97-AF65-F5344CB8AC3E}">
        <p14:creationId xmlns:p14="http://schemas.microsoft.com/office/powerpoint/2010/main" val="3631932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fontScale="90000"/>
          </a:bodyPr>
          <a:lstStyle/>
          <a:p>
            <a:pPr eaLnBrk="1" hangingPunct="1"/>
            <a:r>
              <a:rPr lang="en-US" altLang="en-US" sz="4000" b="1"/>
              <a:t/>
            </a:r>
            <a:br>
              <a:rPr lang="en-US" altLang="en-US" sz="4000" b="1"/>
            </a:br>
            <a:r>
              <a:rPr lang="en-US" altLang="en-US" sz="4000" b="1"/>
              <a:t/>
            </a:r>
            <a:br>
              <a:rPr lang="en-US" altLang="en-US" sz="4000" b="1"/>
            </a:br>
            <a:endParaRPr lang="en-US" altLang="en-US" sz="3600"/>
          </a:p>
        </p:txBody>
      </p:sp>
      <p:pic>
        <p:nvPicPr>
          <p:cNvPr id="19460" name="Picture 3" descr="pronuclei"/>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287714" y="260351"/>
            <a:ext cx="6264275" cy="5776913"/>
          </a:xfrm>
        </p:spPr>
      </p:pic>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7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a:spcBef>
                <a:spcPct val="0"/>
              </a:spcBef>
              <a:buFontTx/>
              <a:buNone/>
            </a:pPr>
            <a:fld id="{EC0389C8-D3EF-480A-B078-05EA1642B1BF}" type="slidenum">
              <a:rPr lang="ar-SA" altLang="en-US" sz="1400"/>
              <a:pPr>
                <a:spcBef>
                  <a:spcPct val="0"/>
                </a:spcBef>
                <a:buFontTx/>
                <a:buNone/>
              </a:pPr>
              <a:t>11</a:t>
            </a:fld>
            <a:endParaRPr lang="en-US" altLang="en-US" sz="1400"/>
          </a:p>
        </p:txBody>
      </p:sp>
    </p:spTree>
    <p:extLst>
      <p:ext uri="{BB962C8B-B14F-4D97-AF65-F5344CB8AC3E}">
        <p14:creationId xmlns:p14="http://schemas.microsoft.com/office/powerpoint/2010/main" val="25134662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561703" y="332656"/>
            <a:ext cx="11325497" cy="5833194"/>
          </a:xfrm>
        </p:spPr>
        <p:txBody>
          <a:bodyPr>
            <a:normAutofit/>
          </a:bodyPr>
          <a:lstStyle/>
          <a:p>
            <a:pPr algn="ctr" eaLnBrk="1" hangingPunct="1">
              <a:lnSpc>
                <a:spcPct val="80000"/>
              </a:lnSpc>
              <a:buFontTx/>
              <a:buNone/>
            </a:pPr>
            <a:r>
              <a:rPr lang="en-US" altLang="en-US" sz="2400" b="1" dirty="0">
                <a:latin typeface="Arial" panose="020B0604020202020204" pitchFamily="34" charset="0"/>
              </a:rPr>
              <a:t>Synopsis of the </a:t>
            </a:r>
            <a:r>
              <a:rPr lang="en-US" altLang="en-US" sz="2400" b="1" dirty="0" err="1">
                <a:latin typeface="Arial" panose="020B0604020202020204" pitchFamily="34" charset="0"/>
              </a:rPr>
              <a:t>transgenesis</a:t>
            </a:r>
            <a:r>
              <a:rPr lang="en-US" altLang="en-US" sz="2400" b="1" dirty="0">
                <a:latin typeface="Arial" panose="020B0604020202020204" pitchFamily="34" charset="0"/>
              </a:rPr>
              <a:t> process in mice</a:t>
            </a:r>
          </a:p>
          <a:p>
            <a:pPr eaLnBrk="1" hangingPunct="1">
              <a:lnSpc>
                <a:spcPct val="80000"/>
              </a:lnSpc>
              <a:buFontTx/>
              <a:buNone/>
            </a:pPr>
            <a:endParaRPr lang="en-CA" altLang="en-US" sz="2400" b="1" dirty="0">
              <a:solidFill>
                <a:schemeClr val="folHlink"/>
              </a:solidFill>
              <a:latin typeface="Arial" panose="020B0604020202020204" pitchFamily="34" charset="0"/>
            </a:endParaRPr>
          </a:p>
          <a:p>
            <a:pPr eaLnBrk="1" hangingPunct="1">
              <a:lnSpc>
                <a:spcPct val="80000"/>
              </a:lnSpc>
              <a:buFontTx/>
              <a:buNone/>
            </a:pPr>
            <a:endParaRPr lang="en-US" altLang="en-US" sz="2400" b="1" dirty="0">
              <a:solidFill>
                <a:schemeClr val="folHlink"/>
              </a:solidFill>
              <a:latin typeface="Arial" panose="020B0604020202020204" pitchFamily="34" charset="0"/>
            </a:endParaRPr>
          </a:p>
          <a:p>
            <a:pPr eaLnBrk="1" hangingPunct="1">
              <a:lnSpc>
                <a:spcPct val="80000"/>
              </a:lnSpc>
            </a:pPr>
            <a:r>
              <a:rPr lang="en-US" altLang="en-US" sz="2000" dirty="0">
                <a:latin typeface="Arial" panose="020B0604020202020204" pitchFamily="34" charset="0"/>
              </a:rPr>
              <a:t>Plasmids carrying the gene of interest are injected into the germinal vesicle (nucleus) of the oocyte or into the </a:t>
            </a:r>
            <a:r>
              <a:rPr lang="en-US" altLang="en-US" sz="2000" dirty="0" err="1">
                <a:latin typeface="Arial" panose="020B0604020202020204" pitchFamily="34" charset="0"/>
              </a:rPr>
              <a:t>pronucleus</a:t>
            </a:r>
            <a:r>
              <a:rPr lang="en-US" altLang="en-US" sz="2000" dirty="0">
                <a:latin typeface="Arial" panose="020B0604020202020204" pitchFamily="34" charset="0"/>
              </a:rPr>
              <a:t> of the fertilized egg. </a:t>
            </a:r>
          </a:p>
          <a:p>
            <a:pPr eaLnBrk="1" hangingPunct="1">
              <a:lnSpc>
                <a:spcPct val="80000"/>
              </a:lnSpc>
            </a:pPr>
            <a:r>
              <a:rPr lang="en-US" altLang="en-US" sz="2000" dirty="0">
                <a:latin typeface="Arial" panose="020B0604020202020204" pitchFamily="34" charset="0"/>
              </a:rPr>
              <a:t>The egg is implanted into a </a:t>
            </a:r>
            <a:r>
              <a:rPr lang="en-US" altLang="en-US" sz="2000" dirty="0" err="1">
                <a:latin typeface="Arial" panose="020B0604020202020204" pitchFamily="34" charset="0"/>
              </a:rPr>
              <a:t>pseudopregnant</a:t>
            </a:r>
            <a:r>
              <a:rPr lang="en-US" altLang="en-US" sz="2000" dirty="0">
                <a:latin typeface="Arial" panose="020B0604020202020204" pitchFamily="34" charset="0"/>
              </a:rPr>
              <a:t> mouse</a:t>
            </a:r>
          </a:p>
          <a:p>
            <a:pPr eaLnBrk="1" hangingPunct="1">
              <a:lnSpc>
                <a:spcPct val="80000"/>
              </a:lnSpc>
            </a:pPr>
            <a:r>
              <a:rPr lang="en-US" altLang="en-US" sz="2000" dirty="0">
                <a:latin typeface="Arial" panose="020B0604020202020204" pitchFamily="34" charset="0"/>
              </a:rPr>
              <a:t>After birth, the recipient mouse can be examined to see whether it has gained the foreign DNA and if so whether it is expressed.</a:t>
            </a:r>
          </a:p>
          <a:p>
            <a:pPr eaLnBrk="1" hangingPunct="1">
              <a:lnSpc>
                <a:spcPct val="80000"/>
              </a:lnSpc>
            </a:pPr>
            <a:r>
              <a:rPr lang="en-US" altLang="en-US" sz="2000" dirty="0">
                <a:latin typeface="Arial" panose="020B0604020202020204" pitchFamily="34" charset="0"/>
              </a:rPr>
              <a:t>As a result; multiple copies of transgenes are integrated at random locations in the genome of the transgenic individuals. </a:t>
            </a:r>
          </a:p>
          <a:p>
            <a:pPr eaLnBrk="1" hangingPunct="1">
              <a:lnSpc>
                <a:spcPct val="80000"/>
              </a:lnSpc>
            </a:pPr>
            <a:r>
              <a:rPr lang="en-US" altLang="en-US" sz="2000" dirty="0">
                <a:latin typeface="Arial" panose="020B0604020202020204" pitchFamily="34" charset="0"/>
              </a:rPr>
              <a:t>The transgenes in many transgenic individuals are also transmitted through the germ line </a:t>
            </a:r>
            <a:r>
              <a:rPr lang="en-US" altLang="en-US" sz="2400" dirty="0"/>
              <a:t>All transgenic animals are altered in a way that is heritable which include:</a:t>
            </a:r>
          </a:p>
          <a:p>
            <a:pPr eaLnBrk="1" hangingPunct="1">
              <a:lnSpc>
                <a:spcPct val="80000"/>
              </a:lnSpc>
            </a:pPr>
            <a:r>
              <a:rPr lang="en-US" altLang="en-US" sz="2000" dirty="0">
                <a:latin typeface="Arial" panose="020B0604020202020204" pitchFamily="34" charset="0"/>
              </a:rPr>
              <a:t>line to subsequent generations.</a:t>
            </a:r>
          </a:p>
        </p:txBody>
      </p:sp>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7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a:spcBef>
                <a:spcPct val="0"/>
              </a:spcBef>
              <a:buFontTx/>
              <a:buNone/>
            </a:pPr>
            <a:fld id="{7A069708-1C9F-4C9E-AB10-1FCB2CEE6DCB}" type="slidenum">
              <a:rPr lang="ar-SA" altLang="en-US" sz="1400"/>
              <a:pPr>
                <a:spcBef>
                  <a:spcPct val="0"/>
                </a:spcBef>
                <a:buFontTx/>
                <a:buNone/>
              </a:pPr>
              <a:t>12</a:t>
            </a:fld>
            <a:endParaRPr lang="en-US" altLang="en-US" sz="1400" dirty="0"/>
          </a:p>
        </p:txBody>
      </p:sp>
    </p:spTree>
    <p:extLst>
      <p:ext uri="{BB962C8B-B14F-4D97-AF65-F5344CB8AC3E}">
        <p14:creationId xmlns:p14="http://schemas.microsoft.com/office/powerpoint/2010/main" val="37774520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normAutofit fontScale="90000"/>
          </a:bodyPr>
          <a:lstStyle/>
          <a:p>
            <a:pPr eaLnBrk="1" hangingPunct="1"/>
            <a:r>
              <a:rPr lang="en-US" altLang="en-US" sz="4000" b="1"/>
              <a:t/>
            </a:r>
            <a:br>
              <a:rPr lang="en-US" altLang="en-US" sz="4000" b="1"/>
            </a:br>
            <a:r>
              <a:rPr lang="en-US" altLang="en-US" sz="4000" b="1"/>
              <a:t/>
            </a:r>
            <a:br>
              <a:rPr lang="en-US" altLang="en-US" sz="4000" b="1"/>
            </a:br>
            <a:endParaRPr lang="en-US" altLang="en-US" sz="3600"/>
          </a:p>
        </p:txBody>
      </p:sp>
      <p:sp>
        <p:nvSpPr>
          <p:cNvPr id="23556" name="Rectangle 3"/>
          <p:cNvSpPr>
            <a:spLocks noGrp="1" noChangeArrowheads="1"/>
          </p:cNvSpPr>
          <p:nvPr>
            <p:ph idx="1"/>
          </p:nvPr>
        </p:nvSpPr>
        <p:spPr>
          <a:xfrm>
            <a:off x="2135561" y="2133600"/>
            <a:ext cx="8280919" cy="3777622"/>
          </a:xfrm>
        </p:spPr>
        <p:txBody>
          <a:bodyPr/>
          <a:lstStyle/>
          <a:p>
            <a:pPr algn="just" eaLnBrk="1" hangingPunct="1">
              <a:lnSpc>
                <a:spcPct val="80000"/>
              </a:lnSpc>
              <a:buFontTx/>
              <a:buNone/>
            </a:pPr>
            <a:r>
              <a:rPr lang="en-US" altLang="en-US" b="1" dirty="0"/>
              <a:t>Note;</a:t>
            </a:r>
            <a:r>
              <a:rPr lang="en-US" altLang="en-US" dirty="0"/>
              <a:t> If the transgenes are linked with functional promoters, expression of transgenes as well as display of change in phenotype is expected in some of the transgenic individuals </a:t>
            </a:r>
          </a:p>
          <a:p>
            <a:pPr algn="just" eaLnBrk="1" hangingPunct="1">
              <a:lnSpc>
                <a:spcPct val="80000"/>
              </a:lnSpc>
            </a:pPr>
            <a:r>
              <a:rPr lang="en-US" altLang="en-US" dirty="0"/>
              <a:t>Questions to be asked about any transgenic animal are;</a:t>
            </a:r>
          </a:p>
          <a:p>
            <a:pPr algn="just" eaLnBrk="1" hangingPunct="1">
              <a:lnSpc>
                <a:spcPct val="80000"/>
              </a:lnSpc>
            </a:pPr>
            <a:r>
              <a:rPr lang="en-US" altLang="en-US" dirty="0"/>
              <a:t>how many copies it has of the foreign DNA (varies 1-50)</a:t>
            </a:r>
          </a:p>
          <a:p>
            <a:pPr algn="just" eaLnBrk="1" hangingPunct="1">
              <a:lnSpc>
                <a:spcPct val="80000"/>
              </a:lnSpc>
            </a:pPr>
            <a:endParaRPr lang="en-US" altLang="en-US" dirty="0"/>
          </a:p>
        </p:txBody>
      </p:sp>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7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a:spcBef>
                <a:spcPct val="0"/>
              </a:spcBef>
              <a:buFontTx/>
              <a:buNone/>
            </a:pPr>
            <a:fld id="{BD1AD539-9447-4558-ADFC-F21EF67128B2}" type="slidenum">
              <a:rPr lang="ar-SA" altLang="en-US" sz="1400"/>
              <a:pPr>
                <a:spcBef>
                  <a:spcPct val="0"/>
                </a:spcBef>
                <a:buFontTx/>
                <a:buNone/>
              </a:pPr>
              <a:t>13</a:t>
            </a:fld>
            <a:endParaRPr lang="en-US" altLang="en-US" sz="1400"/>
          </a:p>
        </p:txBody>
      </p:sp>
    </p:spTree>
    <p:extLst>
      <p:ext uri="{BB962C8B-B14F-4D97-AF65-F5344CB8AC3E}">
        <p14:creationId xmlns:p14="http://schemas.microsoft.com/office/powerpoint/2010/main" val="17031634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496389" y="549275"/>
            <a:ext cx="11273245" cy="5543550"/>
          </a:xfrm>
        </p:spPr>
        <p:txBody>
          <a:bodyPr/>
          <a:lstStyle/>
          <a:p>
            <a:pPr eaLnBrk="1" hangingPunct="1">
              <a:lnSpc>
                <a:spcPct val="90000"/>
              </a:lnSpc>
            </a:pPr>
            <a:r>
              <a:rPr lang="en-US" altLang="en-US" sz="2400" dirty="0">
                <a:latin typeface="Arial" panose="020B0604020202020204" pitchFamily="34" charset="0"/>
              </a:rPr>
              <a:t>where these copies are located [usually multiple copies are integrated into a tandem array (arranged adjacent to each other) into a single chromosomal site]</a:t>
            </a:r>
          </a:p>
          <a:p>
            <a:pPr eaLnBrk="1" hangingPunct="1">
              <a:lnSpc>
                <a:spcPct val="90000"/>
              </a:lnSpc>
            </a:pPr>
            <a:r>
              <a:rPr lang="en-US" altLang="en-US" sz="2400" dirty="0">
                <a:latin typeface="Arial" panose="020B0604020202020204" pitchFamily="34" charset="0"/>
              </a:rPr>
              <a:t>whether they are present in the germ line and inherited in Mendelian manner.</a:t>
            </a:r>
          </a:p>
          <a:p>
            <a:pPr eaLnBrk="1" hangingPunct="1">
              <a:lnSpc>
                <a:spcPct val="90000"/>
              </a:lnSpc>
            </a:pPr>
            <a:r>
              <a:rPr lang="en-US" altLang="en-US" sz="2400" dirty="0">
                <a:latin typeface="Arial" panose="020B0604020202020204" pitchFamily="34" charset="0"/>
              </a:rPr>
              <a:t>can the gene be expressed independently? </a:t>
            </a:r>
            <a:r>
              <a:rPr lang="en-US" altLang="en-US" sz="2400" dirty="0" err="1">
                <a:latin typeface="Arial" panose="020B0604020202020204" pitchFamily="34" charset="0"/>
              </a:rPr>
              <a:t>i.e</a:t>
            </a:r>
            <a:r>
              <a:rPr lang="en-US" altLang="en-US" sz="2400" dirty="0">
                <a:latin typeface="Arial" panose="020B0604020202020204" pitchFamily="34" charset="0"/>
              </a:rPr>
              <a:t> does the regulatory elements function independently </a:t>
            </a:r>
          </a:p>
          <a:p>
            <a:pPr eaLnBrk="1" hangingPunct="1">
              <a:lnSpc>
                <a:spcPct val="90000"/>
              </a:lnSpc>
            </a:pPr>
            <a:r>
              <a:rPr lang="en-US" altLang="en-US" sz="2400" dirty="0">
                <a:latin typeface="Arial" panose="020B0604020202020204" pitchFamily="34" charset="0"/>
              </a:rPr>
              <a:t>are transfected genes expressed with the proper developmental specificity?</a:t>
            </a:r>
          </a:p>
          <a:p>
            <a:pPr eaLnBrk="1" hangingPunct="1">
              <a:lnSpc>
                <a:spcPct val="90000"/>
              </a:lnSpc>
            </a:pPr>
            <a:r>
              <a:rPr lang="en-US" altLang="en-US" sz="2400" dirty="0">
                <a:latin typeface="Arial" panose="020B0604020202020204" pitchFamily="34" charset="0"/>
              </a:rPr>
              <a:t> A good result if we obtain 15% of the animals to be transgenic.</a:t>
            </a:r>
          </a:p>
          <a:p>
            <a:pPr eaLnBrk="1" hangingPunct="1">
              <a:lnSpc>
                <a:spcPct val="90000"/>
              </a:lnSpc>
            </a:pPr>
            <a:r>
              <a:rPr lang="en-US" altLang="en-US" sz="2400" dirty="0">
                <a:latin typeface="Arial" panose="020B0604020202020204" pitchFamily="34" charset="0"/>
              </a:rPr>
              <a:t>In the progeny of the infected animal, the expression of the donor gene is extremely variable and that could be dependent on the place of integration of the new DNA.</a:t>
            </a:r>
            <a:r>
              <a:rPr lang="en-US" altLang="en-US" sz="2400" dirty="0"/>
              <a:t> </a:t>
            </a:r>
            <a:endParaRPr lang="en-US" altLang="en-US" sz="2400" b="1" dirty="0"/>
          </a:p>
          <a:p>
            <a:pPr eaLnBrk="1" hangingPunct="1">
              <a:lnSpc>
                <a:spcPct val="90000"/>
              </a:lnSpc>
              <a:buFontTx/>
              <a:buNone/>
            </a:pPr>
            <a:endParaRPr lang="en-US" altLang="en-US" sz="2400" dirty="0"/>
          </a:p>
        </p:txBody>
      </p:sp>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7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a:spcBef>
                <a:spcPct val="0"/>
              </a:spcBef>
              <a:buFontTx/>
              <a:buNone/>
            </a:pPr>
            <a:fld id="{F2EECD16-8B15-448A-A7B7-E072E7AD02F6}" type="slidenum">
              <a:rPr lang="ar-SA" altLang="en-US" sz="1400"/>
              <a:pPr>
                <a:spcBef>
                  <a:spcPct val="0"/>
                </a:spcBef>
                <a:buFontTx/>
                <a:buNone/>
              </a:pPr>
              <a:t>14</a:t>
            </a:fld>
            <a:endParaRPr lang="en-US" altLang="en-US" sz="1400"/>
          </a:p>
        </p:txBody>
      </p:sp>
    </p:spTree>
    <p:extLst>
      <p:ext uri="{BB962C8B-B14F-4D97-AF65-F5344CB8AC3E}">
        <p14:creationId xmlns:p14="http://schemas.microsoft.com/office/powerpoint/2010/main" val="15468168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normAutofit fontScale="90000"/>
          </a:bodyPr>
          <a:lstStyle/>
          <a:p>
            <a:pPr eaLnBrk="1" hangingPunct="1"/>
            <a:r>
              <a:rPr lang="en-US" altLang="en-US" sz="4000" b="1"/>
              <a:t/>
            </a:r>
            <a:br>
              <a:rPr lang="en-US" altLang="en-US" sz="4000" b="1"/>
            </a:br>
            <a:r>
              <a:rPr lang="en-US" altLang="en-US" sz="4000" b="1"/>
              <a:t/>
            </a:r>
            <a:br>
              <a:rPr lang="en-US" altLang="en-US" sz="4000" b="1"/>
            </a:br>
            <a:endParaRPr lang="en-US" altLang="en-US" sz="3600"/>
          </a:p>
        </p:txBody>
      </p:sp>
      <p:sp>
        <p:nvSpPr>
          <p:cNvPr id="27652" name="Rectangle 3"/>
          <p:cNvSpPr>
            <a:spLocks noGrp="1" noChangeArrowheads="1"/>
          </p:cNvSpPr>
          <p:nvPr>
            <p:ph idx="1"/>
          </p:nvPr>
        </p:nvSpPr>
        <p:spPr>
          <a:xfrm>
            <a:off x="627017" y="966866"/>
            <a:ext cx="10868297" cy="3777622"/>
          </a:xfrm>
        </p:spPr>
        <p:txBody>
          <a:bodyPr>
            <a:normAutofit/>
          </a:bodyPr>
          <a:lstStyle/>
          <a:p>
            <a:pPr algn="just" eaLnBrk="1" hangingPunct="1">
              <a:lnSpc>
                <a:spcPct val="80000"/>
              </a:lnSpc>
              <a:buFontTx/>
              <a:buNone/>
            </a:pPr>
            <a:r>
              <a:rPr lang="en-US" altLang="en-US" b="1" dirty="0" err="1">
                <a:solidFill>
                  <a:schemeClr val="folHlink"/>
                </a:solidFill>
                <a:latin typeface="Arial" panose="020B0604020202020204" pitchFamily="34" charset="0"/>
              </a:rPr>
              <a:t>Transgenesis</a:t>
            </a:r>
            <a:r>
              <a:rPr lang="en-US" altLang="en-US" b="1" dirty="0">
                <a:solidFill>
                  <a:schemeClr val="folHlink"/>
                </a:solidFill>
                <a:latin typeface="Arial" panose="020B0604020202020204" pitchFamily="34" charset="0"/>
              </a:rPr>
              <a:t>; Methodology</a:t>
            </a:r>
            <a:r>
              <a:rPr lang="en-US" altLang="en-US" sz="2400" b="1" dirty="0">
                <a:latin typeface="Arial" panose="020B0604020202020204" pitchFamily="34" charset="0"/>
              </a:rPr>
              <a:t> </a:t>
            </a:r>
          </a:p>
          <a:p>
            <a:pPr algn="just" eaLnBrk="1" hangingPunct="1">
              <a:lnSpc>
                <a:spcPct val="80000"/>
              </a:lnSpc>
              <a:buFontTx/>
              <a:buNone/>
            </a:pPr>
            <a:endParaRPr lang="en-US" altLang="en-US" sz="2400" dirty="0">
              <a:latin typeface="Arial" panose="020B0604020202020204" pitchFamily="34" charset="0"/>
            </a:endParaRPr>
          </a:p>
          <a:p>
            <a:pPr algn="just" eaLnBrk="1" hangingPunct="1">
              <a:lnSpc>
                <a:spcPct val="80000"/>
              </a:lnSpc>
            </a:pPr>
            <a:r>
              <a:rPr lang="en-US" altLang="en-US" sz="2400" dirty="0">
                <a:latin typeface="Arial" panose="020B0604020202020204" pitchFamily="34" charset="0"/>
              </a:rPr>
              <a:t>Transgenic technology has been developed and perfected in the laboratory </a:t>
            </a:r>
            <a:r>
              <a:rPr lang="en-US" altLang="en-US" sz="2400" b="1" dirty="0">
                <a:solidFill>
                  <a:schemeClr val="folHlink"/>
                </a:solidFill>
                <a:latin typeface="Arial" panose="020B0604020202020204" pitchFamily="34" charset="0"/>
              </a:rPr>
              <a:t>mouse</a:t>
            </a:r>
            <a:r>
              <a:rPr lang="en-US" altLang="en-US" sz="2400" dirty="0">
                <a:latin typeface="Arial" panose="020B0604020202020204" pitchFamily="34" charset="0"/>
              </a:rPr>
              <a:t>. Since the </a:t>
            </a:r>
            <a:r>
              <a:rPr lang="en-US" altLang="en-US" sz="2400" dirty="0" smtClean="0">
                <a:latin typeface="Arial" panose="020B0604020202020204" pitchFamily="34" charset="0"/>
              </a:rPr>
              <a:t>early1980’s hundreds </a:t>
            </a:r>
            <a:r>
              <a:rPr lang="en-US" altLang="en-US" sz="2400" dirty="0">
                <a:latin typeface="Arial" panose="020B0604020202020204" pitchFamily="34" charset="0"/>
              </a:rPr>
              <a:t>of different genes have been introduced into various mouse strains. These studies have contributed to;</a:t>
            </a:r>
          </a:p>
          <a:p>
            <a:pPr algn="just" eaLnBrk="1" hangingPunct="1">
              <a:lnSpc>
                <a:spcPct val="80000"/>
              </a:lnSpc>
            </a:pPr>
            <a:r>
              <a:rPr lang="en-US" altLang="en-US" sz="2400" dirty="0">
                <a:latin typeface="Arial" panose="020B0604020202020204" pitchFamily="34" charset="0"/>
              </a:rPr>
              <a:t>understanding of gene regulation</a:t>
            </a:r>
          </a:p>
          <a:p>
            <a:pPr algn="just" eaLnBrk="1" hangingPunct="1">
              <a:lnSpc>
                <a:spcPct val="80000"/>
              </a:lnSpc>
            </a:pPr>
            <a:r>
              <a:rPr lang="en-US" altLang="en-US" sz="2400" dirty="0">
                <a:latin typeface="Arial" panose="020B0604020202020204" pitchFamily="34" charset="0"/>
              </a:rPr>
              <a:t>tumor development, example introducing oncogenes and observe the effect</a:t>
            </a:r>
          </a:p>
        </p:txBody>
      </p:sp>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7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a:spcBef>
                <a:spcPct val="0"/>
              </a:spcBef>
              <a:buFontTx/>
              <a:buNone/>
            </a:pPr>
            <a:fld id="{4D65C403-4820-4C88-AF16-E3C5422C90BC}" type="slidenum">
              <a:rPr lang="ar-SA" altLang="en-US" sz="1400"/>
              <a:pPr>
                <a:spcBef>
                  <a:spcPct val="0"/>
                </a:spcBef>
                <a:buFontTx/>
                <a:buNone/>
              </a:pPr>
              <a:t>15</a:t>
            </a:fld>
            <a:endParaRPr lang="en-US" altLang="en-US" sz="1400"/>
          </a:p>
        </p:txBody>
      </p:sp>
    </p:spTree>
    <p:extLst>
      <p:ext uri="{BB962C8B-B14F-4D97-AF65-F5344CB8AC3E}">
        <p14:creationId xmlns:p14="http://schemas.microsoft.com/office/powerpoint/2010/main" val="21358923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627017" y="620714"/>
            <a:ext cx="10633166" cy="4865687"/>
          </a:xfrm>
        </p:spPr>
        <p:txBody>
          <a:bodyPr/>
          <a:lstStyle/>
          <a:p>
            <a:pPr eaLnBrk="1" hangingPunct="1">
              <a:lnSpc>
                <a:spcPct val="90000"/>
              </a:lnSpc>
            </a:pPr>
            <a:r>
              <a:rPr lang="en-US" altLang="en-US" sz="2400" dirty="0">
                <a:latin typeface="Arial" panose="020B0604020202020204" pitchFamily="34" charset="0"/>
              </a:rPr>
              <a:t>immunological specificity, example producing knockout genes that are responsible for some immunological aspects</a:t>
            </a:r>
          </a:p>
          <a:p>
            <a:pPr eaLnBrk="1" hangingPunct="1">
              <a:lnSpc>
                <a:spcPct val="90000"/>
              </a:lnSpc>
              <a:buFontTx/>
              <a:buNone/>
            </a:pPr>
            <a:endParaRPr lang="en-US" altLang="en-US" sz="2400" dirty="0">
              <a:latin typeface="Arial" panose="020B0604020202020204" pitchFamily="34" charset="0"/>
            </a:endParaRPr>
          </a:p>
          <a:p>
            <a:pPr eaLnBrk="1" hangingPunct="1">
              <a:lnSpc>
                <a:spcPct val="90000"/>
              </a:lnSpc>
            </a:pPr>
            <a:r>
              <a:rPr lang="en-US" altLang="en-US" sz="2400" dirty="0">
                <a:latin typeface="Arial" panose="020B0604020202020204" pitchFamily="34" charset="0"/>
              </a:rPr>
              <a:t>molecular genetics of development</a:t>
            </a:r>
          </a:p>
          <a:p>
            <a:pPr eaLnBrk="1" hangingPunct="1">
              <a:lnSpc>
                <a:spcPct val="90000"/>
              </a:lnSpc>
              <a:buFontTx/>
              <a:buNone/>
            </a:pPr>
            <a:endParaRPr lang="en-US" altLang="en-US" sz="2400" dirty="0">
              <a:latin typeface="Arial" panose="020B0604020202020204" pitchFamily="34" charset="0"/>
            </a:endParaRPr>
          </a:p>
          <a:p>
            <a:pPr eaLnBrk="1" hangingPunct="1">
              <a:lnSpc>
                <a:spcPct val="90000"/>
              </a:lnSpc>
            </a:pPr>
            <a:r>
              <a:rPr lang="en-US" altLang="en-US" sz="2400" dirty="0">
                <a:latin typeface="Arial" panose="020B0604020202020204" pitchFamily="34" charset="0"/>
              </a:rPr>
              <a:t>other biological interests such as examining the possibility of using transgenic animals in the industrial production of human therapeutic drugs.. etc.</a:t>
            </a:r>
            <a:endParaRPr lang="en-US" altLang="en-US" dirty="0" smtClean="0">
              <a:latin typeface="Arial" panose="020B0604020202020204" pitchFamily="34" charset="0"/>
            </a:endParaRPr>
          </a:p>
        </p:txBody>
      </p:sp>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7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a:spcBef>
                <a:spcPct val="0"/>
              </a:spcBef>
              <a:buFontTx/>
              <a:buNone/>
            </a:pPr>
            <a:fld id="{71BF3C13-975F-4369-A8AF-E665F3A22D74}" type="slidenum">
              <a:rPr lang="ar-SA" altLang="en-US" sz="1400"/>
              <a:pPr>
                <a:spcBef>
                  <a:spcPct val="0"/>
                </a:spcBef>
                <a:buFontTx/>
                <a:buNone/>
              </a:pPr>
              <a:t>16</a:t>
            </a:fld>
            <a:endParaRPr lang="en-US" altLang="en-US" sz="1400"/>
          </a:p>
        </p:txBody>
      </p:sp>
    </p:spTree>
    <p:extLst>
      <p:ext uri="{BB962C8B-B14F-4D97-AF65-F5344CB8AC3E}">
        <p14:creationId xmlns:p14="http://schemas.microsoft.com/office/powerpoint/2010/main" val="11919536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normAutofit fontScale="90000"/>
          </a:bodyPr>
          <a:lstStyle/>
          <a:p>
            <a:pPr eaLnBrk="1" hangingPunct="1"/>
            <a:r>
              <a:rPr lang="en-US" altLang="en-US" sz="4000" b="1"/>
              <a:t/>
            </a:r>
            <a:br>
              <a:rPr lang="en-US" altLang="en-US" sz="4000" b="1"/>
            </a:br>
            <a:r>
              <a:rPr lang="en-US" altLang="en-US" sz="4000" b="1"/>
              <a:t/>
            </a:r>
            <a:br>
              <a:rPr lang="en-US" altLang="en-US" sz="4000" b="1"/>
            </a:br>
            <a:endParaRPr lang="en-US" altLang="en-US" sz="3600"/>
          </a:p>
        </p:txBody>
      </p:sp>
      <p:sp>
        <p:nvSpPr>
          <p:cNvPr id="31748" name="Rectangle 3"/>
          <p:cNvSpPr>
            <a:spLocks noGrp="1" noChangeArrowheads="1"/>
          </p:cNvSpPr>
          <p:nvPr>
            <p:ph idx="1"/>
          </p:nvPr>
        </p:nvSpPr>
        <p:spPr>
          <a:xfrm>
            <a:off x="718457" y="260648"/>
            <a:ext cx="10959737" cy="5688632"/>
          </a:xfrm>
        </p:spPr>
        <p:txBody>
          <a:bodyPr>
            <a:normAutofit/>
          </a:bodyPr>
          <a:lstStyle/>
          <a:p>
            <a:pPr algn="ctr" eaLnBrk="1" hangingPunct="1">
              <a:lnSpc>
                <a:spcPct val="80000"/>
              </a:lnSpc>
              <a:buFontTx/>
              <a:buNone/>
            </a:pPr>
            <a:r>
              <a:rPr lang="en-US" altLang="en-US" sz="4000" b="1" dirty="0">
                <a:latin typeface="Arial" panose="020B0604020202020204" pitchFamily="34" charset="0"/>
              </a:rPr>
              <a:t>Methods of gene transfer in animals</a:t>
            </a:r>
          </a:p>
          <a:p>
            <a:pPr eaLnBrk="1" hangingPunct="1">
              <a:lnSpc>
                <a:spcPct val="80000"/>
              </a:lnSpc>
              <a:buFontTx/>
              <a:buNone/>
            </a:pPr>
            <a:endParaRPr lang="en-US" altLang="en-US" sz="2400" b="1" dirty="0">
              <a:solidFill>
                <a:schemeClr val="folHlink"/>
              </a:solidFill>
              <a:latin typeface="Arial" panose="020B0604020202020204" pitchFamily="34" charset="0"/>
            </a:endParaRPr>
          </a:p>
          <a:p>
            <a:pPr eaLnBrk="1" hangingPunct="1">
              <a:lnSpc>
                <a:spcPct val="80000"/>
              </a:lnSpc>
              <a:buFontTx/>
              <a:buNone/>
            </a:pPr>
            <a:endParaRPr lang="en-US" altLang="en-US" sz="2400" dirty="0">
              <a:solidFill>
                <a:schemeClr val="folHlink"/>
              </a:solidFill>
              <a:latin typeface="Arial" panose="020B0604020202020204" pitchFamily="34" charset="0"/>
            </a:endParaRPr>
          </a:p>
          <a:p>
            <a:pPr eaLnBrk="1" hangingPunct="1">
              <a:lnSpc>
                <a:spcPct val="80000"/>
              </a:lnSpc>
              <a:buFontTx/>
              <a:buNone/>
            </a:pPr>
            <a:r>
              <a:rPr lang="en-US" altLang="en-US" sz="2400" dirty="0">
                <a:latin typeface="Arial" panose="020B0604020202020204" pitchFamily="34" charset="0"/>
              </a:rPr>
              <a:t>For </a:t>
            </a:r>
            <a:r>
              <a:rPr lang="en-US" altLang="en-US" sz="2400" dirty="0" err="1">
                <a:latin typeface="Arial" panose="020B0604020202020204" pitchFamily="34" charset="0"/>
              </a:rPr>
              <a:t>transgenesis</a:t>
            </a:r>
            <a:r>
              <a:rPr lang="en-US" altLang="en-US" sz="2400" dirty="0">
                <a:latin typeface="Arial" panose="020B0604020202020204" pitchFamily="34" charset="0"/>
              </a:rPr>
              <a:t>, DNA can be introduced into mice by one of the following methods; </a:t>
            </a:r>
          </a:p>
          <a:p>
            <a:pPr eaLnBrk="1" hangingPunct="1">
              <a:lnSpc>
                <a:spcPct val="80000"/>
              </a:lnSpc>
            </a:pPr>
            <a:r>
              <a:rPr lang="en-US" altLang="en-US" sz="2400" dirty="0">
                <a:solidFill>
                  <a:schemeClr val="folHlink"/>
                </a:solidFill>
                <a:latin typeface="Arial" panose="020B0604020202020204" pitchFamily="34" charset="0"/>
              </a:rPr>
              <a:t>Retroviral vectors</a:t>
            </a:r>
            <a:r>
              <a:rPr lang="en-US" altLang="en-US" sz="2400" dirty="0">
                <a:latin typeface="Arial" panose="020B0604020202020204" pitchFamily="34" charset="0"/>
              </a:rPr>
              <a:t> that infects the cells of an early stage embryo prior to implantation into a receptive female.</a:t>
            </a:r>
          </a:p>
          <a:p>
            <a:pPr eaLnBrk="1" hangingPunct="1">
              <a:lnSpc>
                <a:spcPct val="80000"/>
              </a:lnSpc>
            </a:pPr>
            <a:r>
              <a:rPr lang="en-US" altLang="en-US" sz="2400" dirty="0">
                <a:solidFill>
                  <a:schemeClr val="folHlink"/>
                </a:solidFill>
                <a:latin typeface="Arial" panose="020B0604020202020204" pitchFamily="34" charset="0"/>
              </a:rPr>
              <a:t>Physical method such as Microinjection</a:t>
            </a:r>
            <a:r>
              <a:rPr lang="en-US" altLang="en-US" sz="2400" dirty="0">
                <a:latin typeface="Arial" panose="020B0604020202020204" pitchFamily="34" charset="0"/>
              </a:rPr>
              <a:t> into the enlarged sperm nucleus (the male </a:t>
            </a:r>
            <a:r>
              <a:rPr lang="en-US" altLang="en-US" sz="2400" dirty="0" err="1">
                <a:latin typeface="Arial" panose="020B0604020202020204" pitchFamily="34" charset="0"/>
              </a:rPr>
              <a:t>pronucleus</a:t>
            </a:r>
            <a:r>
              <a:rPr lang="en-US" altLang="en-US" sz="2400" dirty="0">
                <a:latin typeface="Arial" panose="020B0604020202020204" pitchFamily="34" charset="0"/>
              </a:rPr>
              <a:t>) of a fertilized egg</a:t>
            </a:r>
          </a:p>
          <a:p>
            <a:pPr eaLnBrk="1" hangingPunct="1">
              <a:lnSpc>
                <a:spcPct val="80000"/>
              </a:lnSpc>
            </a:pPr>
            <a:r>
              <a:rPr lang="en-US" altLang="en-US" sz="2400" dirty="0">
                <a:latin typeface="Arial" panose="020B0604020202020204" pitchFamily="34" charset="0"/>
              </a:rPr>
              <a:t>Introduction of genetically engineered </a:t>
            </a:r>
            <a:r>
              <a:rPr lang="en-US" altLang="en-US" sz="2400" dirty="0">
                <a:solidFill>
                  <a:schemeClr val="folHlink"/>
                </a:solidFill>
                <a:latin typeface="Arial" panose="020B0604020202020204" pitchFamily="34" charset="0"/>
              </a:rPr>
              <a:t>embryonic stem cells</a:t>
            </a:r>
            <a:r>
              <a:rPr lang="en-US" altLang="en-US" sz="2400" dirty="0">
                <a:latin typeface="Arial" panose="020B0604020202020204" pitchFamily="34" charset="0"/>
              </a:rPr>
              <a:t> into an early stage of developing embryo prior to implantation into a receptive female.</a:t>
            </a:r>
          </a:p>
          <a:p>
            <a:pPr eaLnBrk="1" hangingPunct="1">
              <a:lnSpc>
                <a:spcPct val="80000"/>
              </a:lnSpc>
            </a:pPr>
            <a:r>
              <a:rPr lang="en-US" altLang="en-US" sz="2400" dirty="0">
                <a:solidFill>
                  <a:schemeClr val="folHlink"/>
                </a:solidFill>
                <a:latin typeface="Arial" panose="020B0604020202020204" pitchFamily="34" charset="0"/>
              </a:rPr>
              <a:t>Transfer of diploid somatic nuclei </a:t>
            </a:r>
            <a:r>
              <a:rPr lang="en-US" altLang="en-US" sz="2400" dirty="0">
                <a:latin typeface="Arial" panose="020B0604020202020204" pitchFamily="34" charset="0"/>
              </a:rPr>
              <a:t>into an enucleated oocyte.(nuclear transfer of somatic cells cloning) </a:t>
            </a:r>
          </a:p>
        </p:txBody>
      </p:sp>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7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a:spcBef>
                <a:spcPct val="0"/>
              </a:spcBef>
              <a:buFontTx/>
              <a:buNone/>
            </a:pPr>
            <a:fld id="{FCA40623-AC11-4356-A273-C70EC1E38385}" type="slidenum">
              <a:rPr lang="ar-SA" altLang="en-US" sz="1400"/>
              <a:pPr>
                <a:spcBef>
                  <a:spcPct val="0"/>
                </a:spcBef>
                <a:buFontTx/>
                <a:buNone/>
              </a:pPr>
              <a:t>17</a:t>
            </a:fld>
            <a:endParaRPr lang="en-US" altLang="en-US" sz="1400"/>
          </a:p>
        </p:txBody>
      </p:sp>
    </p:spTree>
    <p:extLst>
      <p:ext uri="{BB962C8B-B14F-4D97-AF65-F5344CB8AC3E}">
        <p14:creationId xmlns:p14="http://schemas.microsoft.com/office/powerpoint/2010/main" val="38052514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normAutofit/>
          </a:bodyPr>
          <a:lstStyle/>
          <a:p>
            <a:pPr algn="ctr"/>
            <a:r>
              <a:rPr lang="en-US" altLang="en-US" sz="4000" b="1" dirty="0"/>
              <a:t>Retroviruses-Mediated Gene Transfer </a:t>
            </a:r>
          </a:p>
        </p:txBody>
      </p:sp>
      <p:sp>
        <p:nvSpPr>
          <p:cNvPr id="33795" name="Content Placeholder 2"/>
          <p:cNvSpPr>
            <a:spLocks noGrp="1"/>
          </p:cNvSpPr>
          <p:nvPr>
            <p:ph idx="1"/>
          </p:nvPr>
        </p:nvSpPr>
        <p:spPr>
          <a:xfrm>
            <a:off x="838199" y="1828800"/>
            <a:ext cx="10330543" cy="4419600"/>
          </a:xfrm>
        </p:spPr>
        <p:txBody>
          <a:bodyPr/>
          <a:lstStyle/>
          <a:p>
            <a:pPr algn="just"/>
            <a:r>
              <a:rPr lang="en-US" altLang="en-US" sz="1800" dirty="0"/>
              <a:t>The retrovirus consists of two copies of a single stranded RNA genome with sequences known as gag, pol, and </a:t>
            </a:r>
            <a:r>
              <a:rPr lang="en-US" altLang="en-US" sz="1800" dirty="0" err="1"/>
              <a:t>env</a:t>
            </a:r>
            <a:r>
              <a:rPr lang="en-US" altLang="en-US" sz="1800" dirty="0"/>
              <a:t>, which encode viral structural and catalytic proteins. These are surrounded by a glycoprotein envelope. At the onset of infection, the surface glycoprotein envelope interacts with receptors on the surface of the target cell to gain entry. When inside the cell, the single stranded viral genome is converted into linear double stranded DNA by a virus encoded reverse transcriptase. As the target cell undergoes mitosis, the viral DNA integrates with the target cell DNA—at which point it is known as </a:t>
            </a:r>
            <a:r>
              <a:rPr lang="en-US" altLang="en-US" sz="1800" dirty="0">
                <a:solidFill>
                  <a:srgbClr val="FF0000"/>
                </a:solidFill>
              </a:rPr>
              <a:t>a provirus</a:t>
            </a:r>
            <a:r>
              <a:rPr lang="en-US" altLang="en-US" sz="1800" dirty="0"/>
              <a:t>. It is this </a:t>
            </a:r>
            <a:r>
              <a:rPr lang="en-US" altLang="en-US" sz="1800" dirty="0" err="1"/>
              <a:t>proviral</a:t>
            </a:r>
            <a:r>
              <a:rPr lang="en-US" altLang="en-US" sz="1800" dirty="0"/>
              <a:t> DNA that is manipulated to form retroviral vectors for gene transfer. The provirus then undergoes transcription and translation with the rest of the genome, resulting in the assembly of new viral particles that bud off the surface of the target cell to infect others cells.</a:t>
            </a:r>
          </a:p>
          <a:p>
            <a:pPr algn="just"/>
            <a:endParaRPr lang="en-US" altLang="en-US" dirty="0" smtClean="0"/>
          </a:p>
          <a:p>
            <a:pPr algn="just"/>
            <a:endParaRPr lang="en-US" altLang="en-US" dirty="0" smtClean="0"/>
          </a:p>
        </p:txBody>
      </p:sp>
      <p:sp>
        <p:nvSpPr>
          <p:cNvPr id="337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7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a:spcBef>
                <a:spcPct val="0"/>
              </a:spcBef>
              <a:buFontTx/>
              <a:buNone/>
            </a:pPr>
            <a:fld id="{7B823CDA-4DDC-487D-921F-9EF64732C967}" type="slidenum">
              <a:rPr lang="ar-SA" altLang="en-US" sz="1400"/>
              <a:pPr>
                <a:spcBef>
                  <a:spcPct val="0"/>
                </a:spcBef>
                <a:buFontTx/>
                <a:buNone/>
              </a:pPr>
              <a:t>18</a:t>
            </a:fld>
            <a:endParaRPr lang="en-US" altLang="en-US" sz="1400"/>
          </a:p>
        </p:txBody>
      </p:sp>
    </p:spTree>
    <p:extLst>
      <p:ext uri="{BB962C8B-B14F-4D97-AF65-F5344CB8AC3E}">
        <p14:creationId xmlns:p14="http://schemas.microsoft.com/office/powerpoint/2010/main" val="4039779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b="1" dirty="0" smtClean="0"/>
              <a:t>The murine </a:t>
            </a:r>
            <a:r>
              <a:rPr lang="en-US" altLang="en-US" b="1" dirty="0" err="1" smtClean="0"/>
              <a:t>leukaemia</a:t>
            </a:r>
            <a:r>
              <a:rPr lang="en-US" altLang="en-US" b="1" dirty="0" smtClean="0"/>
              <a:t> retrovirus life cycle.</a:t>
            </a:r>
          </a:p>
        </p:txBody>
      </p:sp>
      <p:pic>
        <p:nvPicPr>
          <p:cNvPr id="34819"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071813" y="1828800"/>
            <a:ext cx="4451350" cy="4624388"/>
          </a:xfrm>
        </p:spPr>
      </p:pic>
      <p:sp>
        <p:nvSpPr>
          <p:cNvPr id="348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7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a:spcBef>
                <a:spcPct val="0"/>
              </a:spcBef>
              <a:buFontTx/>
              <a:buNone/>
            </a:pPr>
            <a:fld id="{DD506812-22ED-4FD2-A7C6-0BC64442EF73}" type="slidenum">
              <a:rPr lang="ar-SA" altLang="en-US" sz="1400"/>
              <a:pPr>
                <a:spcBef>
                  <a:spcPct val="0"/>
                </a:spcBef>
                <a:buFontTx/>
                <a:buNone/>
              </a:pPr>
              <a:t>19</a:t>
            </a:fld>
            <a:endParaRPr lang="en-US" altLang="en-US" sz="1400"/>
          </a:p>
        </p:txBody>
      </p:sp>
    </p:spTree>
    <p:extLst>
      <p:ext uri="{BB962C8B-B14F-4D97-AF65-F5344CB8AC3E}">
        <p14:creationId xmlns:p14="http://schemas.microsoft.com/office/powerpoint/2010/main" val="2097573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a:bodyPr>
          <a:lstStyle/>
          <a:p>
            <a:pPr algn="ctr"/>
            <a:r>
              <a:rPr lang="en-US" altLang="en-US" sz="6000" b="1" dirty="0" smtClean="0"/>
              <a:t>What is Biotechnology?</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7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a:spcBef>
                <a:spcPct val="0"/>
              </a:spcBef>
              <a:buFontTx/>
              <a:buNone/>
            </a:pPr>
            <a:fld id="{F7B12B3A-32CB-4056-AD9C-07348931FD69}" type="slidenum">
              <a:rPr lang="ar-SA" altLang="en-US" sz="1400"/>
              <a:pPr>
                <a:spcBef>
                  <a:spcPct val="0"/>
                </a:spcBef>
                <a:buFontTx/>
                <a:buNone/>
              </a:pPr>
              <a:t>2</a:t>
            </a:fld>
            <a:endParaRPr lang="en-US" altLang="en-US" sz="1400"/>
          </a:p>
        </p:txBody>
      </p:sp>
      <p:sp>
        <p:nvSpPr>
          <p:cNvPr id="6147" name="Content Placeholder 2"/>
          <p:cNvSpPr>
            <a:spLocks noGrp="1"/>
          </p:cNvSpPr>
          <p:nvPr>
            <p:ph idx="4294967295"/>
          </p:nvPr>
        </p:nvSpPr>
        <p:spPr>
          <a:xfrm>
            <a:off x="587829" y="1828800"/>
            <a:ext cx="10920548" cy="3657600"/>
          </a:xfrm>
        </p:spPr>
        <p:txBody>
          <a:bodyPr>
            <a:noAutofit/>
          </a:bodyPr>
          <a:lstStyle/>
          <a:p>
            <a:r>
              <a:rPr lang="en-US" altLang="en-US" sz="2400" dirty="0"/>
              <a:t>Biotechnology (sometimes shortened to "biotech") is the use of living systems and organisms to develop or make useful products or process for a variety of applications.</a:t>
            </a:r>
            <a:br>
              <a:rPr lang="en-US" altLang="en-US" sz="2400" dirty="0"/>
            </a:br>
            <a:r>
              <a:rPr lang="en-US" altLang="en-US" sz="2400" dirty="0"/>
              <a:t/>
            </a:r>
            <a:br>
              <a:rPr lang="en-US" altLang="en-US" sz="2400" dirty="0"/>
            </a:br>
            <a:r>
              <a:rPr lang="en-US" altLang="en-US" sz="2400" dirty="0"/>
              <a:t>Biotechnology is defined as the application of scientific and engineering principals to the processing of material by biological agents to provide goods and services. Biotechnology comprises a number of technologies based upon increasing understanding of biology at the cellular and molecular level.</a:t>
            </a:r>
            <a:br>
              <a:rPr lang="en-US" altLang="en-US" sz="2400" dirty="0"/>
            </a:br>
            <a:r>
              <a:rPr lang="en-US" altLang="en-US" sz="2400" dirty="0"/>
              <a:t/>
            </a:r>
            <a:br>
              <a:rPr lang="en-US" altLang="en-US" sz="2400" dirty="0"/>
            </a:br>
            <a:r>
              <a:rPr lang="en-US" altLang="en-US" sz="2400" dirty="0"/>
              <a:t>Thus biotechnology is important because it may provide solutions to many major global issues, including world hunger and pollution. It also provides exciting advances in the medical field, from improving vaccine production to tissue engineering from bio materials </a:t>
            </a:r>
            <a:br>
              <a:rPr lang="en-US" altLang="en-US" sz="2400" dirty="0"/>
            </a:br>
            <a:endParaRPr lang="en-US" altLang="en-US" sz="2400" dirty="0"/>
          </a:p>
        </p:txBody>
      </p:sp>
    </p:spTree>
    <p:extLst>
      <p:ext uri="{BB962C8B-B14F-4D97-AF65-F5344CB8AC3E}">
        <p14:creationId xmlns:p14="http://schemas.microsoft.com/office/powerpoint/2010/main" val="12101599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algn="ctr"/>
            <a:r>
              <a:rPr lang="en-US" altLang="en-US" b="1" dirty="0" smtClean="0"/>
              <a:t>Retrovirus vectors</a:t>
            </a:r>
          </a:p>
        </p:txBody>
      </p:sp>
      <p:sp>
        <p:nvSpPr>
          <p:cNvPr id="35843" name="Content Placeholder 2"/>
          <p:cNvSpPr>
            <a:spLocks noGrp="1"/>
          </p:cNvSpPr>
          <p:nvPr>
            <p:ph idx="1"/>
          </p:nvPr>
        </p:nvSpPr>
        <p:spPr>
          <a:xfrm>
            <a:off x="838200" y="1825625"/>
            <a:ext cx="10839994" cy="4351338"/>
          </a:xfrm>
        </p:spPr>
        <p:txBody>
          <a:bodyPr>
            <a:normAutofit/>
          </a:bodyPr>
          <a:lstStyle/>
          <a:p>
            <a:r>
              <a:rPr lang="en-US" altLang="en-US" dirty="0"/>
              <a:t>A retroviral vector consists of </a:t>
            </a:r>
            <a:r>
              <a:rPr lang="en-US" altLang="en-US" dirty="0" err="1"/>
              <a:t>proviral</a:t>
            </a:r>
            <a:r>
              <a:rPr lang="en-US" altLang="en-US" dirty="0"/>
              <a:t> sequences that can accommodate the gene of interest, to allow incorporation of both into the target cells. The vector also contains viral and cellular gene promoters, such as the CMV promoter, to enhance expression of the gene of interest in the target cells.</a:t>
            </a:r>
          </a:p>
        </p:txBody>
      </p:sp>
      <p:sp>
        <p:nvSpPr>
          <p:cNvPr id="358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7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a:spcBef>
                <a:spcPct val="0"/>
              </a:spcBef>
              <a:buFontTx/>
              <a:buNone/>
            </a:pPr>
            <a:fld id="{33D59414-026A-4700-8F47-B394D98861FD}" type="slidenum">
              <a:rPr lang="ar-SA" altLang="en-US" sz="1400"/>
              <a:pPr>
                <a:spcBef>
                  <a:spcPct val="0"/>
                </a:spcBef>
                <a:buFontTx/>
                <a:buNone/>
              </a:pPr>
              <a:t>20</a:t>
            </a:fld>
            <a:endParaRPr lang="en-US" altLang="en-US" sz="1400"/>
          </a:p>
        </p:txBody>
      </p:sp>
    </p:spTree>
    <p:extLst>
      <p:ext uri="{BB962C8B-B14F-4D97-AF65-F5344CB8AC3E}">
        <p14:creationId xmlns:p14="http://schemas.microsoft.com/office/powerpoint/2010/main" val="18573229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a:xfrm>
            <a:off x="378823" y="404813"/>
            <a:ext cx="11416937" cy="5689600"/>
          </a:xfrm>
        </p:spPr>
        <p:txBody>
          <a:bodyPr>
            <a:normAutofit/>
          </a:bodyPr>
          <a:lstStyle/>
          <a:p>
            <a:pPr algn="ctr" eaLnBrk="1" hangingPunct="1">
              <a:lnSpc>
                <a:spcPct val="80000"/>
              </a:lnSpc>
              <a:buFontTx/>
              <a:buNone/>
            </a:pPr>
            <a:r>
              <a:rPr lang="en-US" altLang="en-US" sz="4000" b="1" dirty="0">
                <a:latin typeface="Arial" panose="020B0604020202020204" pitchFamily="34" charset="0"/>
              </a:rPr>
              <a:t>Retrovirus-Mediated Gene Transfer</a:t>
            </a:r>
          </a:p>
          <a:p>
            <a:pPr eaLnBrk="1" hangingPunct="1">
              <a:lnSpc>
                <a:spcPct val="80000"/>
              </a:lnSpc>
              <a:buFontTx/>
              <a:buNone/>
            </a:pPr>
            <a:endParaRPr lang="en-US" altLang="en-US" dirty="0">
              <a:solidFill>
                <a:schemeClr val="folHlink"/>
              </a:solidFill>
              <a:latin typeface="Arial" panose="020B0604020202020204" pitchFamily="34" charset="0"/>
            </a:endParaRPr>
          </a:p>
          <a:p>
            <a:pPr eaLnBrk="1" hangingPunct="1">
              <a:lnSpc>
                <a:spcPct val="80000"/>
              </a:lnSpc>
            </a:pPr>
            <a:r>
              <a:rPr lang="en-US" altLang="en-US" dirty="0">
                <a:latin typeface="Arial" panose="020B0604020202020204" pitchFamily="34" charset="0"/>
              </a:rPr>
              <a:t>The most useful vectors for the purpose of gene isolation are those that lend themselves to the production of </a:t>
            </a:r>
            <a:r>
              <a:rPr lang="en-US" altLang="en-US" u="sng" dirty="0">
                <a:latin typeface="Arial" panose="020B0604020202020204" pitchFamily="34" charset="0"/>
              </a:rPr>
              <a:t>libraries</a:t>
            </a:r>
            <a:r>
              <a:rPr lang="en-US" altLang="en-US" dirty="0">
                <a:latin typeface="Arial" panose="020B0604020202020204" pitchFamily="34" charset="0"/>
              </a:rPr>
              <a:t> consisting of overlapping fragments of genomic DNA, ideally encompassing the entire genome several times.</a:t>
            </a:r>
            <a:endParaRPr lang="en-US" altLang="en-US" b="1" dirty="0">
              <a:latin typeface="Arial" panose="020B0604020202020204" pitchFamily="34" charset="0"/>
            </a:endParaRPr>
          </a:p>
          <a:p>
            <a:pPr eaLnBrk="1" hangingPunct="1">
              <a:lnSpc>
                <a:spcPct val="80000"/>
              </a:lnSpc>
            </a:pPr>
            <a:endParaRPr lang="en-US" altLang="en-US" b="1" dirty="0">
              <a:latin typeface="Arial" panose="020B0604020202020204" pitchFamily="34" charset="0"/>
            </a:endParaRPr>
          </a:p>
          <a:p>
            <a:pPr eaLnBrk="1" hangingPunct="1">
              <a:lnSpc>
                <a:spcPct val="80000"/>
              </a:lnSpc>
            </a:pPr>
            <a:r>
              <a:rPr lang="en-US" altLang="en-US" b="1" dirty="0" err="1">
                <a:solidFill>
                  <a:schemeClr val="folHlink"/>
                </a:solidFill>
                <a:latin typeface="Arial" panose="020B0604020202020204" pitchFamily="34" charset="0"/>
              </a:rPr>
              <a:t>Exmaple</a:t>
            </a:r>
            <a:r>
              <a:rPr lang="en-US" altLang="en-US" b="1" dirty="0">
                <a:solidFill>
                  <a:schemeClr val="folHlink"/>
                </a:solidFill>
                <a:latin typeface="Arial" panose="020B0604020202020204" pitchFamily="34" charset="0"/>
              </a:rPr>
              <a:t>;</a:t>
            </a:r>
            <a:r>
              <a:rPr lang="en-US" altLang="en-US" dirty="0">
                <a:latin typeface="Arial" panose="020B0604020202020204" pitchFamily="34" charset="0"/>
              </a:rPr>
              <a:t> bacteriophage λ  genomic library of 10</a:t>
            </a:r>
            <a:r>
              <a:rPr lang="en-US" altLang="en-US" baseline="30000" dirty="0">
                <a:latin typeface="Arial" panose="020B0604020202020204" pitchFamily="34" charset="0"/>
              </a:rPr>
              <a:t>6</a:t>
            </a:r>
            <a:r>
              <a:rPr lang="en-US" altLang="en-US" dirty="0">
                <a:latin typeface="Arial" panose="020B0604020202020204" pitchFamily="34" charset="0"/>
              </a:rPr>
              <a:t>  viruses each containing on average 20 Kb of </a:t>
            </a:r>
            <a:r>
              <a:rPr lang="en-US" altLang="en-US" dirty="0" smtClean="0">
                <a:latin typeface="Arial" panose="020B0604020202020204" pitchFamily="34" charset="0"/>
              </a:rPr>
              <a:t>DNA (</a:t>
            </a:r>
            <a:r>
              <a:rPr lang="en-US" altLang="en-US" dirty="0" err="1" smtClean="0">
                <a:latin typeface="Arial" panose="020B0604020202020204" pitchFamily="34" charset="0"/>
              </a:rPr>
              <a:t>i.e</a:t>
            </a:r>
            <a:r>
              <a:rPr lang="en-US" altLang="en-US" dirty="0" smtClean="0">
                <a:latin typeface="Arial" panose="020B0604020202020204" pitchFamily="34" charset="0"/>
              </a:rPr>
              <a:t> human), </a:t>
            </a:r>
            <a:r>
              <a:rPr lang="en-US" altLang="en-US" dirty="0">
                <a:latin typeface="Arial" panose="020B0604020202020204" pitchFamily="34" charset="0"/>
              </a:rPr>
              <a:t>represents 6-7 copies of the entire mouse genome and the probability that each gene is represented is very high. </a:t>
            </a:r>
          </a:p>
          <a:p>
            <a:pPr eaLnBrk="1" hangingPunct="1">
              <a:lnSpc>
                <a:spcPct val="80000"/>
              </a:lnSpc>
            </a:pPr>
            <a:r>
              <a:rPr lang="en-US" altLang="en-US" dirty="0">
                <a:latin typeface="Arial" panose="020B0604020202020204" pitchFamily="34" charset="0"/>
              </a:rPr>
              <a:t>Retroviruses can be used for the transfer of foreign genes into animal genomes.</a:t>
            </a:r>
          </a:p>
          <a:p>
            <a:pPr eaLnBrk="1" hangingPunct="1">
              <a:lnSpc>
                <a:spcPct val="80000"/>
              </a:lnSpc>
            </a:pPr>
            <a:endParaRPr lang="en-US" altLang="en-US" dirty="0"/>
          </a:p>
        </p:txBody>
      </p:sp>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7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a:spcBef>
                <a:spcPct val="0"/>
              </a:spcBef>
              <a:buFontTx/>
              <a:buNone/>
            </a:pPr>
            <a:fld id="{B7137DD8-90DE-4AD5-964A-565E2591D186}" type="slidenum">
              <a:rPr lang="ar-SA" altLang="en-US" sz="1400"/>
              <a:pPr>
                <a:spcBef>
                  <a:spcPct val="0"/>
                </a:spcBef>
                <a:buFontTx/>
                <a:buNone/>
              </a:pPr>
              <a:t>21</a:t>
            </a:fld>
            <a:endParaRPr lang="en-US" altLang="en-US" sz="1400"/>
          </a:p>
        </p:txBody>
      </p:sp>
    </p:spTree>
    <p:extLst>
      <p:ext uri="{BB962C8B-B14F-4D97-AF65-F5344CB8AC3E}">
        <p14:creationId xmlns:p14="http://schemas.microsoft.com/office/powerpoint/2010/main" val="19973100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normAutofit fontScale="90000"/>
          </a:bodyPr>
          <a:lstStyle/>
          <a:p>
            <a:pPr eaLnBrk="1" hangingPunct="1"/>
            <a:r>
              <a:rPr lang="en-US" altLang="en-US" sz="4000" b="1"/>
              <a:t/>
            </a:r>
            <a:br>
              <a:rPr lang="en-US" altLang="en-US" sz="4000" b="1"/>
            </a:br>
            <a:r>
              <a:rPr lang="en-US" altLang="en-US" sz="4000" b="1"/>
              <a:t/>
            </a:r>
            <a:br>
              <a:rPr lang="en-US" altLang="en-US" sz="4000" b="1"/>
            </a:br>
            <a:endParaRPr lang="en-US" altLang="en-US" sz="3600"/>
          </a:p>
        </p:txBody>
      </p:sp>
      <p:sp>
        <p:nvSpPr>
          <p:cNvPr id="38916" name="Rectangle 3"/>
          <p:cNvSpPr>
            <a:spLocks noGrp="1" noChangeArrowheads="1"/>
          </p:cNvSpPr>
          <p:nvPr>
            <p:ph idx="1"/>
          </p:nvPr>
        </p:nvSpPr>
        <p:spPr>
          <a:xfrm>
            <a:off x="1919288" y="549276"/>
            <a:ext cx="7986712" cy="4721225"/>
          </a:xfrm>
        </p:spPr>
        <p:txBody>
          <a:bodyPr>
            <a:normAutofit fontScale="92500"/>
          </a:bodyPr>
          <a:lstStyle/>
          <a:p>
            <a:pPr eaLnBrk="1" hangingPunct="1">
              <a:lnSpc>
                <a:spcPct val="80000"/>
              </a:lnSpc>
            </a:pPr>
            <a:r>
              <a:rPr lang="en-US" altLang="en-US" sz="2400" dirty="0">
                <a:latin typeface="Arial" panose="020B0604020202020204" pitchFamily="34" charset="0"/>
              </a:rPr>
              <a:t>This can best be  </a:t>
            </a:r>
            <a:r>
              <a:rPr lang="en-US" altLang="en-US" sz="2400" dirty="0" smtClean="0">
                <a:latin typeface="Arial" panose="020B0604020202020204" pitchFamily="34" charset="0"/>
              </a:rPr>
              <a:t>done at </a:t>
            </a:r>
            <a:r>
              <a:rPr lang="en-US" altLang="en-US" sz="2400" dirty="0">
                <a:solidFill>
                  <a:srgbClr val="5534FA"/>
                </a:solidFill>
                <a:latin typeface="Arial" panose="020B0604020202020204" pitchFamily="34" charset="0"/>
              </a:rPr>
              <a:t>4-16</a:t>
            </a:r>
            <a:r>
              <a:rPr lang="en-US" altLang="en-US" sz="2400" dirty="0">
                <a:latin typeface="Arial" panose="020B0604020202020204" pitchFamily="34" charset="0"/>
              </a:rPr>
              <a:t> cell stage embryos. However, it can be done up to </a:t>
            </a:r>
            <a:r>
              <a:rPr lang="en-US" altLang="en-US" sz="2400" dirty="0" smtClean="0">
                <a:latin typeface="Arial" panose="020B0604020202020204" pitchFamily="34" charset="0"/>
              </a:rPr>
              <a:t>mid-gestation</a:t>
            </a:r>
            <a:r>
              <a:rPr lang="en-US" altLang="en-US" sz="2400" dirty="0">
                <a:latin typeface="Arial" panose="020B0604020202020204" pitchFamily="34" charset="0"/>
              </a:rPr>
              <a:t>, but </a:t>
            </a:r>
            <a:r>
              <a:rPr lang="en-US" altLang="en-US" sz="2400" dirty="0" smtClean="0">
                <a:latin typeface="Arial" panose="020B0604020202020204" pitchFamily="34" charset="0"/>
              </a:rPr>
              <a:t>with incomplete </a:t>
            </a:r>
            <a:r>
              <a:rPr lang="en-US" altLang="en-US" sz="2400" dirty="0">
                <a:latin typeface="Arial" panose="020B0604020202020204" pitchFamily="34" charset="0"/>
              </a:rPr>
              <a:t>infections </a:t>
            </a:r>
            <a:r>
              <a:rPr lang="en-US" altLang="en-US" sz="2400" dirty="0" err="1">
                <a:latin typeface="Arial" panose="020B0604020202020204" pitchFamily="34" charset="0"/>
              </a:rPr>
              <a:t>i.e</a:t>
            </a:r>
            <a:r>
              <a:rPr lang="en-US" altLang="en-US" sz="2400" dirty="0">
                <a:latin typeface="Arial" panose="020B0604020202020204" pitchFamily="34" charset="0"/>
              </a:rPr>
              <a:t> low infectivity rate.</a:t>
            </a:r>
          </a:p>
          <a:p>
            <a:pPr eaLnBrk="1" hangingPunct="1">
              <a:lnSpc>
                <a:spcPct val="80000"/>
              </a:lnSpc>
              <a:buFontTx/>
              <a:buNone/>
            </a:pPr>
            <a:endParaRPr lang="en-US" altLang="en-US" sz="2400" dirty="0">
              <a:latin typeface="Arial" panose="020B0604020202020204" pitchFamily="34" charset="0"/>
            </a:endParaRPr>
          </a:p>
          <a:p>
            <a:pPr eaLnBrk="1" hangingPunct="1">
              <a:lnSpc>
                <a:spcPct val="80000"/>
              </a:lnSpc>
            </a:pPr>
            <a:r>
              <a:rPr lang="en-US" altLang="en-US" sz="2400" dirty="0">
                <a:latin typeface="Arial" panose="020B0604020202020204" pitchFamily="34" charset="0"/>
              </a:rPr>
              <a:t>Immediately following infection, the retrovirus produces a DNA copy of its RNA genome using its reverse transcriptase.</a:t>
            </a:r>
          </a:p>
          <a:p>
            <a:pPr eaLnBrk="1" hangingPunct="1">
              <a:lnSpc>
                <a:spcPct val="80000"/>
              </a:lnSpc>
              <a:buFontTx/>
              <a:buNone/>
            </a:pPr>
            <a:endParaRPr lang="en-US" altLang="en-US" sz="2400" dirty="0">
              <a:latin typeface="Arial" panose="020B0604020202020204" pitchFamily="34" charset="0"/>
            </a:endParaRPr>
          </a:p>
          <a:p>
            <a:pPr eaLnBrk="1" hangingPunct="1">
              <a:lnSpc>
                <a:spcPct val="80000"/>
              </a:lnSpc>
            </a:pPr>
            <a:r>
              <a:rPr lang="en-US" altLang="en-US" sz="2400" dirty="0">
                <a:latin typeface="Arial" panose="020B0604020202020204" pitchFamily="34" charset="0"/>
              </a:rPr>
              <a:t>Completion of this process requires that the host cell undergoes the </a:t>
            </a:r>
            <a:r>
              <a:rPr lang="en-US" altLang="en-US" sz="2400" dirty="0">
                <a:solidFill>
                  <a:schemeClr val="folHlink"/>
                </a:solidFill>
                <a:latin typeface="Arial" panose="020B0604020202020204" pitchFamily="34" charset="0"/>
              </a:rPr>
              <a:t>S phase</a:t>
            </a:r>
            <a:r>
              <a:rPr lang="en-US" altLang="en-US" sz="2400" dirty="0">
                <a:latin typeface="Arial" panose="020B0604020202020204" pitchFamily="34" charset="0"/>
              </a:rPr>
              <a:t> of the cell cycle. Therefore, retroviruses effectively transduce only mitotically active cells. </a:t>
            </a:r>
          </a:p>
          <a:p>
            <a:pPr eaLnBrk="1" hangingPunct="1">
              <a:lnSpc>
                <a:spcPct val="80000"/>
              </a:lnSpc>
              <a:buFontTx/>
              <a:buNone/>
            </a:pPr>
            <a:endParaRPr lang="en-US" altLang="en-US" sz="2400" dirty="0">
              <a:latin typeface="Arial" panose="020B0604020202020204" pitchFamily="34" charset="0"/>
            </a:endParaRPr>
          </a:p>
          <a:p>
            <a:pPr eaLnBrk="1" hangingPunct="1">
              <a:lnSpc>
                <a:spcPct val="80000"/>
              </a:lnSpc>
            </a:pPr>
            <a:r>
              <a:rPr lang="en-US" altLang="en-US" sz="2400" dirty="0"/>
              <a:t>Modifications to the retrovirus frequently consist of removal of structural genes, such as gag, pol, and </a:t>
            </a:r>
            <a:r>
              <a:rPr lang="en-US" altLang="en-US" sz="2400" dirty="0" err="1"/>
              <a:t>env</a:t>
            </a:r>
            <a:r>
              <a:rPr lang="en-US" altLang="en-US" sz="2400" dirty="0"/>
              <a:t>, which support viral particle formation. </a:t>
            </a:r>
          </a:p>
          <a:p>
            <a:pPr eaLnBrk="1" hangingPunct="1">
              <a:lnSpc>
                <a:spcPct val="80000"/>
              </a:lnSpc>
            </a:pPr>
            <a:endParaRPr lang="en-US" altLang="en-US" sz="2000" dirty="0"/>
          </a:p>
        </p:txBody>
      </p:sp>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7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a:spcBef>
                <a:spcPct val="0"/>
              </a:spcBef>
              <a:buFontTx/>
              <a:buNone/>
            </a:pPr>
            <a:fld id="{33184447-AA4E-4D20-8F2F-229144DBFEAA}" type="slidenum">
              <a:rPr lang="ar-SA" altLang="en-US" sz="1400"/>
              <a:pPr>
                <a:spcBef>
                  <a:spcPct val="0"/>
                </a:spcBef>
                <a:buFontTx/>
                <a:buNone/>
              </a:pPr>
              <a:t>22</a:t>
            </a:fld>
            <a:endParaRPr lang="en-US" altLang="en-US" sz="1400"/>
          </a:p>
        </p:txBody>
      </p:sp>
    </p:spTree>
    <p:extLst>
      <p:ext uri="{BB962C8B-B14F-4D97-AF65-F5344CB8AC3E}">
        <p14:creationId xmlns:p14="http://schemas.microsoft.com/office/powerpoint/2010/main" val="12699914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705394" y="620714"/>
            <a:ext cx="10648405" cy="5153025"/>
          </a:xfrm>
        </p:spPr>
        <p:txBody>
          <a:bodyPr/>
          <a:lstStyle/>
          <a:p>
            <a:pPr eaLnBrk="1" hangingPunct="1">
              <a:lnSpc>
                <a:spcPct val="90000"/>
              </a:lnSpc>
            </a:pPr>
            <a:r>
              <a:rPr lang="en-US" altLang="en-US" sz="2400" dirty="0">
                <a:latin typeface="Arial" panose="020B0604020202020204" pitchFamily="34" charset="0"/>
              </a:rPr>
              <a:t>Additionally, most retroviruses and complementary lines are </a:t>
            </a:r>
            <a:r>
              <a:rPr lang="en-US" altLang="en-US" sz="2400" dirty="0" err="1">
                <a:solidFill>
                  <a:srgbClr val="0000CC"/>
                </a:solidFill>
                <a:latin typeface="Arial" panose="020B0604020202020204" pitchFamily="34" charset="0"/>
              </a:rPr>
              <a:t>ecotropic</a:t>
            </a:r>
            <a:r>
              <a:rPr lang="en-US" altLang="en-US" sz="2400" dirty="0">
                <a:latin typeface="Arial" panose="020B0604020202020204" pitchFamily="34" charset="0"/>
              </a:rPr>
              <a:t> in that they infect </a:t>
            </a:r>
            <a:r>
              <a:rPr lang="en-US" altLang="en-US" sz="2400" dirty="0" smtClean="0">
                <a:latin typeface="Arial" panose="020B0604020202020204" pitchFamily="34" charset="0"/>
              </a:rPr>
              <a:t>only in certain species </a:t>
            </a:r>
            <a:r>
              <a:rPr lang="en-US" altLang="en-US" sz="2400" dirty="0" err="1" smtClean="0">
                <a:latin typeface="Arial" panose="020B0604020202020204" pitchFamily="34" charset="0"/>
              </a:rPr>
              <a:t>i.e</a:t>
            </a:r>
            <a:r>
              <a:rPr lang="en-US" altLang="en-US" sz="2400" dirty="0" smtClean="0">
                <a:latin typeface="Arial" panose="020B0604020202020204" pitchFamily="34" charset="0"/>
              </a:rPr>
              <a:t> </a:t>
            </a:r>
            <a:r>
              <a:rPr lang="en-US" altLang="en-US" sz="2400" dirty="0">
                <a:latin typeface="Arial" panose="020B0604020202020204" pitchFamily="34" charset="0"/>
              </a:rPr>
              <a:t>rodents, such as rats and mice, and rodent cell lines rather than humans.</a:t>
            </a:r>
          </a:p>
          <a:p>
            <a:pPr eaLnBrk="1" hangingPunct="1">
              <a:lnSpc>
                <a:spcPct val="90000"/>
              </a:lnSpc>
              <a:buFontTx/>
              <a:buNone/>
            </a:pPr>
            <a:endParaRPr lang="en-US" altLang="en-US" sz="2400" dirty="0">
              <a:latin typeface="Arial" panose="020B0604020202020204" pitchFamily="34" charset="0"/>
            </a:endParaRPr>
          </a:p>
          <a:p>
            <a:pPr eaLnBrk="1" hangingPunct="1">
              <a:lnSpc>
                <a:spcPct val="90000"/>
              </a:lnSpc>
            </a:pPr>
            <a:r>
              <a:rPr lang="en-US" altLang="en-US" sz="2400" dirty="0">
                <a:latin typeface="Arial" panose="020B0604020202020204" pitchFamily="34" charset="0"/>
              </a:rPr>
              <a:t>The DNA copy of the viral genome, or provirus, integrates randomly into the host cell genome, usually without deletions or rearrangements. </a:t>
            </a:r>
          </a:p>
          <a:p>
            <a:pPr eaLnBrk="1" hangingPunct="1">
              <a:lnSpc>
                <a:spcPct val="90000"/>
              </a:lnSpc>
              <a:buFontTx/>
              <a:buNone/>
            </a:pPr>
            <a:endParaRPr lang="en-US" altLang="en-US" sz="2400" dirty="0">
              <a:latin typeface="Arial" panose="020B0604020202020204" pitchFamily="34" charset="0"/>
            </a:endParaRPr>
          </a:p>
          <a:p>
            <a:pPr eaLnBrk="1" hangingPunct="1">
              <a:lnSpc>
                <a:spcPct val="90000"/>
              </a:lnSpc>
            </a:pPr>
            <a:r>
              <a:rPr lang="en-US" altLang="en-US" sz="2400" dirty="0">
                <a:latin typeface="Arial" panose="020B0604020202020204" pitchFamily="34" charset="0"/>
              </a:rPr>
              <a:t>Because integration is </a:t>
            </a:r>
            <a:r>
              <a:rPr lang="en-US" altLang="en-US" sz="2400" b="1" u="sng" dirty="0">
                <a:latin typeface="Arial" panose="020B0604020202020204" pitchFamily="34" charset="0"/>
              </a:rPr>
              <a:t>not</a:t>
            </a:r>
            <a:r>
              <a:rPr lang="en-US" altLang="en-US" sz="2400" dirty="0">
                <a:latin typeface="Arial" panose="020B0604020202020204" pitchFamily="34" charset="0"/>
              </a:rPr>
              <a:t> by </a:t>
            </a:r>
            <a:r>
              <a:rPr lang="en-US" altLang="en-US" sz="2400" dirty="0" smtClean="0">
                <a:latin typeface="Arial" panose="020B0604020202020204" pitchFamily="34" charset="0"/>
              </a:rPr>
              <a:t>homologous </a:t>
            </a:r>
            <a:r>
              <a:rPr lang="en-US" altLang="en-US" sz="2400" dirty="0">
                <a:latin typeface="Arial" panose="020B0604020202020204" pitchFamily="34" charset="0"/>
              </a:rPr>
              <a:t>recombination (not </a:t>
            </a:r>
            <a:r>
              <a:rPr lang="en-US" altLang="en-US" sz="2400" dirty="0" smtClean="0">
                <a:latin typeface="Arial" panose="020B0604020202020204" pitchFamily="34" charset="0"/>
              </a:rPr>
              <a:t>target-directed), </a:t>
            </a:r>
            <a:r>
              <a:rPr lang="en-US" altLang="en-US" sz="2400" dirty="0">
                <a:latin typeface="Arial" panose="020B0604020202020204" pitchFamily="34" charset="0"/>
              </a:rPr>
              <a:t>this method is not used effectively for site-directed mutagenesis.</a:t>
            </a:r>
          </a:p>
          <a:p>
            <a:pPr eaLnBrk="1" hangingPunct="1">
              <a:lnSpc>
                <a:spcPct val="90000"/>
              </a:lnSpc>
            </a:pPr>
            <a:r>
              <a:rPr lang="en-US" altLang="en-US" sz="2400" dirty="0">
                <a:latin typeface="Arial" panose="020B0604020202020204" pitchFamily="34" charset="0"/>
              </a:rPr>
              <a:t>Very high rates of gene transfer are achieved with the use of retroviruses. </a:t>
            </a:r>
          </a:p>
          <a:p>
            <a:pPr eaLnBrk="1" hangingPunct="1">
              <a:lnSpc>
                <a:spcPct val="90000"/>
              </a:lnSpc>
              <a:buFontTx/>
              <a:buNone/>
            </a:pPr>
            <a:endParaRPr lang="en-US" altLang="en-US" sz="2400" dirty="0"/>
          </a:p>
        </p:txBody>
      </p:sp>
      <p:sp>
        <p:nvSpPr>
          <p:cNvPr id="409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7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a:spcBef>
                <a:spcPct val="0"/>
              </a:spcBef>
              <a:buFontTx/>
              <a:buNone/>
            </a:pPr>
            <a:fld id="{DA30C1A3-56EE-4BA2-8491-13A425905A65}" type="slidenum">
              <a:rPr lang="ar-SA" altLang="en-US" sz="1400"/>
              <a:pPr>
                <a:spcBef>
                  <a:spcPct val="0"/>
                </a:spcBef>
                <a:buFontTx/>
                <a:buNone/>
              </a:pPr>
              <a:t>23</a:t>
            </a:fld>
            <a:endParaRPr lang="en-US" altLang="en-US" sz="1400"/>
          </a:p>
        </p:txBody>
      </p:sp>
    </p:spTree>
    <p:extLst>
      <p:ext uri="{BB962C8B-B14F-4D97-AF65-F5344CB8AC3E}">
        <p14:creationId xmlns:p14="http://schemas.microsoft.com/office/powerpoint/2010/main" val="12424575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574766" y="1385887"/>
            <a:ext cx="10946674" cy="5153025"/>
          </a:xfrm>
        </p:spPr>
        <p:txBody>
          <a:bodyPr>
            <a:normAutofit/>
          </a:bodyPr>
          <a:lstStyle/>
          <a:p>
            <a:pPr>
              <a:buNone/>
            </a:pPr>
            <a:r>
              <a:rPr lang="en-US" altLang="en-US" b="1" dirty="0">
                <a:solidFill>
                  <a:srgbClr val="0000CC"/>
                </a:solidFill>
              </a:rPr>
              <a:t>Disadvantages of Retrovirus-Mediated Gene </a:t>
            </a:r>
            <a:r>
              <a:rPr lang="en-US" altLang="en-US" b="1" dirty="0" smtClean="0">
                <a:solidFill>
                  <a:srgbClr val="0000CC"/>
                </a:solidFill>
              </a:rPr>
              <a:t>Transfer </a:t>
            </a:r>
            <a:r>
              <a:rPr lang="en-US" altLang="en-US" b="1" dirty="0" smtClean="0">
                <a:solidFill>
                  <a:srgbClr val="0000CC"/>
                </a:solidFill>
                <a:latin typeface="Arial" panose="020B0604020202020204" pitchFamily="34" charset="0"/>
              </a:rPr>
              <a:t>include:</a:t>
            </a:r>
            <a:endParaRPr lang="en-US" altLang="en-US" dirty="0" smtClean="0">
              <a:solidFill>
                <a:srgbClr val="0000CC"/>
              </a:solidFill>
              <a:latin typeface="Arial" panose="020B0604020202020204" pitchFamily="34" charset="0"/>
            </a:endParaRPr>
          </a:p>
          <a:p>
            <a:pPr eaLnBrk="1" hangingPunct="1">
              <a:lnSpc>
                <a:spcPct val="90000"/>
              </a:lnSpc>
            </a:pPr>
            <a:r>
              <a:rPr lang="en-US" altLang="en-US" dirty="0" smtClean="0">
                <a:latin typeface="Arial" panose="020B0604020202020204" pitchFamily="34" charset="0"/>
              </a:rPr>
              <a:t>Low </a:t>
            </a:r>
            <a:r>
              <a:rPr lang="en-US" altLang="en-US" dirty="0">
                <a:latin typeface="Arial" panose="020B0604020202020204" pitchFamily="34" charset="0"/>
              </a:rPr>
              <a:t>copy number integration.</a:t>
            </a:r>
          </a:p>
          <a:p>
            <a:pPr eaLnBrk="1" hangingPunct="1">
              <a:lnSpc>
                <a:spcPct val="90000"/>
              </a:lnSpc>
            </a:pPr>
            <a:r>
              <a:rPr lang="en-US" altLang="en-US" dirty="0">
                <a:latin typeface="Arial" panose="020B0604020202020204" pitchFamily="34" charset="0"/>
              </a:rPr>
              <a:t>Additional steps </a:t>
            </a:r>
            <a:r>
              <a:rPr lang="en-US" altLang="en-US" dirty="0" smtClean="0">
                <a:latin typeface="Arial" panose="020B0604020202020204" pitchFamily="34" charset="0"/>
              </a:rPr>
              <a:t>are required </a:t>
            </a:r>
            <a:r>
              <a:rPr lang="en-US" altLang="en-US" dirty="0">
                <a:latin typeface="Arial" panose="020B0604020202020204" pitchFamily="34" charset="0"/>
              </a:rPr>
              <a:t>to produce retroviruses.</a:t>
            </a:r>
          </a:p>
          <a:p>
            <a:pPr eaLnBrk="1" hangingPunct="1">
              <a:lnSpc>
                <a:spcPct val="90000"/>
              </a:lnSpc>
            </a:pPr>
            <a:r>
              <a:rPr lang="en-US" altLang="en-US" dirty="0">
                <a:latin typeface="Arial" panose="020B0604020202020204" pitchFamily="34" charset="0"/>
              </a:rPr>
              <a:t>Limitations on the size of the foreign DNA insert (usually 9 to 15 kb) transferred.</a:t>
            </a:r>
          </a:p>
          <a:p>
            <a:pPr eaLnBrk="1" hangingPunct="1">
              <a:lnSpc>
                <a:spcPct val="90000"/>
              </a:lnSpc>
            </a:pPr>
            <a:r>
              <a:rPr lang="en-US" altLang="en-US" dirty="0">
                <a:latin typeface="Arial" panose="020B0604020202020204" pitchFamily="34" charset="0"/>
              </a:rPr>
              <a:t>Potential for undesired genetic recombination that may alter the retrovirus.</a:t>
            </a:r>
          </a:p>
          <a:p>
            <a:pPr eaLnBrk="1" hangingPunct="1">
              <a:lnSpc>
                <a:spcPct val="90000"/>
              </a:lnSpc>
            </a:pPr>
            <a:r>
              <a:rPr lang="en-US" altLang="en-US" dirty="0">
                <a:latin typeface="Arial" panose="020B0604020202020204" pitchFamily="34" charset="0"/>
              </a:rPr>
              <a:t>High frequency of mosaicism.</a:t>
            </a:r>
          </a:p>
          <a:p>
            <a:pPr eaLnBrk="1" hangingPunct="1">
              <a:lnSpc>
                <a:spcPct val="90000"/>
              </a:lnSpc>
            </a:pPr>
            <a:r>
              <a:rPr lang="en-US" altLang="en-US" dirty="0">
                <a:latin typeface="Arial" panose="020B0604020202020204" pitchFamily="34" charset="0"/>
              </a:rPr>
              <a:t>Possible interference by integrated retroviral sequences in transgene expression.</a:t>
            </a:r>
          </a:p>
        </p:txBody>
      </p:sp>
      <p:sp>
        <p:nvSpPr>
          <p:cNvPr id="430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7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a:spcBef>
                <a:spcPct val="0"/>
              </a:spcBef>
              <a:buFontTx/>
              <a:buNone/>
            </a:pPr>
            <a:fld id="{5B7DBA1E-887A-4025-8881-A78850FFDB93}" type="slidenum">
              <a:rPr lang="ar-SA" altLang="en-US" sz="1400"/>
              <a:pPr>
                <a:spcBef>
                  <a:spcPct val="0"/>
                </a:spcBef>
                <a:buFontTx/>
                <a:buNone/>
              </a:pPr>
              <a:t>24</a:t>
            </a:fld>
            <a:endParaRPr lang="en-US" altLang="en-US" sz="1400"/>
          </a:p>
        </p:txBody>
      </p:sp>
    </p:spTree>
    <p:extLst>
      <p:ext uri="{BB962C8B-B14F-4D97-AF65-F5344CB8AC3E}">
        <p14:creationId xmlns:p14="http://schemas.microsoft.com/office/powerpoint/2010/main" val="29369623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normAutofit fontScale="90000"/>
          </a:bodyPr>
          <a:lstStyle/>
          <a:p>
            <a:pPr eaLnBrk="1" hangingPunct="1"/>
            <a:r>
              <a:rPr lang="en-US" altLang="en-US" sz="4000" b="1"/>
              <a:t/>
            </a:r>
            <a:br>
              <a:rPr lang="en-US" altLang="en-US" sz="4000" b="1"/>
            </a:br>
            <a:r>
              <a:rPr lang="en-US" altLang="en-US" sz="4000" b="1"/>
              <a:t/>
            </a:r>
            <a:br>
              <a:rPr lang="en-US" altLang="en-US" sz="4000" b="1"/>
            </a:br>
            <a:endParaRPr lang="en-US" altLang="en-US" sz="3600"/>
          </a:p>
        </p:txBody>
      </p:sp>
      <p:sp>
        <p:nvSpPr>
          <p:cNvPr id="45060" name="Rectangle 3"/>
          <p:cNvSpPr>
            <a:spLocks noGrp="1" noChangeArrowheads="1"/>
          </p:cNvSpPr>
          <p:nvPr>
            <p:ph idx="1"/>
          </p:nvPr>
        </p:nvSpPr>
        <p:spPr>
          <a:xfrm>
            <a:off x="979714" y="765176"/>
            <a:ext cx="10374086" cy="4505325"/>
          </a:xfrm>
        </p:spPr>
        <p:txBody>
          <a:bodyPr>
            <a:normAutofit/>
          </a:bodyPr>
          <a:lstStyle/>
          <a:p>
            <a:pPr eaLnBrk="1" hangingPunct="1">
              <a:lnSpc>
                <a:spcPct val="80000"/>
              </a:lnSpc>
            </a:pPr>
            <a:r>
              <a:rPr lang="en-US" altLang="en-US" sz="2400" dirty="0">
                <a:latin typeface="Arial" panose="020B0604020202020204" pitchFamily="34" charset="0"/>
              </a:rPr>
              <a:t>The genome of the retroviral strain can be integrated into the same nucleus as the transgene. This means that the virus itself could be produced by the transgenic organism and create a problem especially if the animal will be used for production of food. </a:t>
            </a:r>
          </a:p>
          <a:p>
            <a:pPr eaLnBrk="1" hangingPunct="1">
              <a:lnSpc>
                <a:spcPct val="80000"/>
              </a:lnSpc>
              <a:buFontTx/>
              <a:buNone/>
            </a:pPr>
            <a:endParaRPr lang="en-US" altLang="en-US" sz="2400" dirty="0">
              <a:latin typeface="Arial" panose="020B0604020202020204" pitchFamily="34" charset="0"/>
            </a:endParaRPr>
          </a:p>
          <a:p>
            <a:pPr eaLnBrk="1" hangingPunct="1">
              <a:lnSpc>
                <a:spcPct val="80000"/>
              </a:lnSpc>
            </a:pPr>
            <a:r>
              <a:rPr lang="en-US" altLang="en-US" sz="2400" dirty="0">
                <a:latin typeface="Arial" panose="020B0604020202020204" pitchFamily="34" charset="0"/>
              </a:rPr>
              <a:t>Also the provirus attracts methylation which possibly in conjugation with other mechanisms disables its expression when it passes through the germ line.</a:t>
            </a:r>
          </a:p>
          <a:p>
            <a:pPr eaLnBrk="1" hangingPunct="1">
              <a:lnSpc>
                <a:spcPct val="80000"/>
              </a:lnSpc>
              <a:buFontTx/>
              <a:buNone/>
            </a:pPr>
            <a:endParaRPr lang="en-US" altLang="en-US" sz="2400" dirty="0">
              <a:latin typeface="Arial" panose="020B0604020202020204" pitchFamily="34" charset="0"/>
            </a:endParaRPr>
          </a:p>
          <a:p>
            <a:pPr eaLnBrk="1" hangingPunct="1">
              <a:lnSpc>
                <a:spcPct val="80000"/>
              </a:lnSpc>
            </a:pPr>
            <a:r>
              <a:rPr lang="en-US" altLang="en-US" sz="2400" dirty="0">
                <a:latin typeface="Arial" panose="020B0604020202020204" pitchFamily="34" charset="0"/>
              </a:rPr>
              <a:t>Due to this, and to the availability of other alternative methods, the retroviral vector method is rarely used for producing transgenic animals that have a commercial potential.</a:t>
            </a:r>
          </a:p>
          <a:p>
            <a:pPr eaLnBrk="1" hangingPunct="1">
              <a:lnSpc>
                <a:spcPct val="80000"/>
              </a:lnSpc>
            </a:pPr>
            <a:endParaRPr lang="en-US" altLang="en-US" sz="2400" dirty="0">
              <a:latin typeface="Arial" panose="020B0604020202020204" pitchFamily="34" charset="0"/>
            </a:endParaRPr>
          </a:p>
        </p:txBody>
      </p:sp>
      <p:sp>
        <p:nvSpPr>
          <p:cNvPr id="450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7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a:spcBef>
                <a:spcPct val="0"/>
              </a:spcBef>
              <a:buFontTx/>
              <a:buNone/>
            </a:pPr>
            <a:fld id="{9DDBA529-C209-4DD4-B3EB-12350F29B57A}" type="slidenum">
              <a:rPr lang="ar-SA" altLang="en-US" sz="1400"/>
              <a:pPr>
                <a:spcBef>
                  <a:spcPct val="0"/>
                </a:spcBef>
                <a:buFontTx/>
                <a:buNone/>
              </a:pPr>
              <a:t>25</a:t>
            </a:fld>
            <a:endParaRPr lang="en-US" altLang="en-US" sz="1400"/>
          </a:p>
        </p:txBody>
      </p:sp>
    </p:spTree>
    <p:extLst>
      <p:ext uri="{BB962C8B-B14F-4D97-AF65-F5344CB8AC3E}">
        <p14:creationId xmlns:p14="http://schemas.microsoft.com/office/powerpoint/2010/main" val="14989249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2135188" y="476250"/>
            <a:ext cx="6870700" cy="700088"/>
          </a:xfrm>
        </p:spPr>
        <p:txBody>
          <a:bodyPr>
            <a:normAutofit/>
          </a:bodyPr>
          <a:lstStyle/>
          <a:p>
            <a:pPr algn="ctr" eaLnBrk="1" hangingPunct="1"/>
            <a:r>
              <a:rPr lang="en-US" altLang="en-US" sz="4000" b="1" dirty="0">
                <a:latin typeface="Arial" panose="020B0604020202020204" pitchFamily="34" charset="0"/>
              </a:rPr>
              <a:t>DNA Microinjection Method</a:t>
            </a:r>
          </a:p>
        </p:txBody>
      </p:sp>
      <p:sp>
        <p:nvSpPr>
          <p:cNvPr id="47108" name="Rectangle 3"/>
          <p:cNvSpPr>
            <a:spLocks noGrp="1" noChangeArrowheads="1"/>
          </p:cNvSpPr>
          <p:nvPr>
            <p:ph idx="1"/>
          </p:nvPr>
        </p:nvSpPr>
        <p:spPr>
          <a:xfrm>
            <a:off x="731519" y="1700809"/>
            <a:ext cx="10920549" cy="5005387"/>
          </a:xfrm>
        </p:spPr>
        <p:txBody>
          <a:bodyPr>
            <a:normAutofit/>
          </a:bodyPr>
          <a:lstStyle/>
          <a:p>
            <a:pPr eaLnBrk="1" hangingPunct="1">
              <a:lnSpc>
                <a:spcPct val="80000"/>
              </a:lnSpc>
              <a:buFontTx/>
              <a:buNone/>
            </a:pPr>
            <a:r>
              <a:rPr lang="en-US" altLang="en-US" sz="2400" dirty="0">
                <a:latin typeface="Arial" panose="020B0604020202020204" pitchFamily="34" charset="0"/>
              </a:rPr>
              <a:t>Because of the disadvantages of the retroviral vectors, microinjection of DNA is currently the preferred method for producing transgenic mice. </a:t>
            </a:r>
            <a:endParaRPr lang="en-US" altLang="en-US" sz="2400" b="1" dirty="0">
              <a:latin typeface="Arial" panose="020B0604020202020204" pitchFamily="34" charset="0"/>
            </a:endParaRPr>
          </a:p>
          <a:p>
            <a:pPr eaLnBrk="1" hangingPunct="1">
              <a:lnSpc>
                <a:spcPct val="80000"/>
              </a:lnSpc>
            </a:pPr>
            <a:r>
              <a:rPr lang="en-US" altLang="en-US" sz="2400" b="1" dirty="0" smtClean="0">
                <a:latin typeface="Arial" panose="020B0604020202020204" pitchFamily="34" charset="0"/>
              </a:rPr>
              <a:t>First: </a:t>
            </a:r>
            <a:r>
              <a:rPr lang="en-US" altLang="en-US" sz="2400" dirty="0" smtClean="0">
                <a:latin typeface="Arial" panose="020B0604020202020204" pitchFamily="34" charset="0"/>
              </a:rPr>
              <a:t>the </a:t>
            </a:r>
            <a:r>
              <a:rPr lang="en-US" altLang="en-US" sz="2400" b="1" dirty="0">
                <a:latin typeface="Arial" panose="020B0604020202020204" pitchFamily="34" charset="0"/>
              </a:rPr>
              <a:t>gene of </a:t>
            </a:r>
            <a:r>
              <a:rPr lang="en-US" altLang="en-US" sz="2400" b="1" dirty="0" smtClean="0">
                <a:latin typeface="Arial" panose="020B0604020202020204" pitchFamily="34" charset="0"/>
              </a:rPr>
              <a:t>interest needs to be constructed</a:t>
            </a:r>
            <a:r>
              <a:rPr lang="en-US" altLang="en-US" sz="2400" dirty="0" smtClean="0">
                <a:latin typeface="Arial" panose="020B0604020202020204" pitchFamily="34" charset="0"/>
              </a:rPr>
              <a:t> </a:t>
            </a:r>
            <a:r>
              <a:rPr lang="en-US" altLang="en-US" sz="2400" dirty="0">
                <a:latin typeface="Arial" panose="020B0604020202020204" pitchFamily="34" charset="0"/>
              </a:rPr>
              <a:t>in the proper form. </a:t>
            </a:r>
            <a:r>
              <a:rPr lang="en-US" altLang="en-US" sz="2400" b="1" dirty="0">
                <a:latin typeface="Arial" panose="020B0604020202020204" pitchFamily="34" charset="0"/>
              </a:rPr>
              <a:t>A</a:t>
            </a:r>
            <a:r>
              <a:rPr lang="en-US" altLang="en-US" sz="2400" dirty="0">
                <a:latin typeface="Arial" panose="020B0604020202020204" pitchFamily="34" charset="0"/>
              </a:rPr>
              <a:t> </a:t>
            </a:r>
            <a:r>
              <a:rPr lang="en-US" altLang="en-US" sz="2400" b="1" dirty="0">
                <a:latin typeface="Arial" panose="020B0604020202020204" pitchFamily="34" charset="0"/>
              </a:rPr>
              <a:t>linear transgene construct</a:t>
            </a:r>
            <a:r>
              <a:rPr lang="en-US" altLang="en-US" sz="2400" dirty="0">
                <a:latin typeface="Arial" panose="020B0604020202020204" pitchFamily="34" charset="0"/>
              </a:rPr>
              <a:t> is made, </a:t>
            </a:r>
            <a:r>
              <a:rPr lang="en-US" altLang="en-US" sz="2400" dirty="0" smtClean="0">
                <a:latin typeface="Arial" panose="020B0604020202020204" pitchFamily="34" charset="0"/>
              </a:rPr>
              <a:t>containing: </a:t>
            </a:r>
            <a:endParaRPr lang="en-US" altLang="en-US" sz="2400" dirty="0">
              <a:latin typeface="Arial" panose="020B0604020202020204" pitchFamily="34" charset="0"/>
            </a:endParaRPr>
          </a:p>
          <a:p>
            <a:pPr lvl="1" eaLnBrk="1" hangingPunct="1">
              <a:lnSpc>
                <a:spcPct val="80000"/>
              </a:lnSpc>
            </a:pPr>
            <a:r>
              <a:rPr lang="en-US" altLang="en-US" dirty="0">
                <a:latin typeface="Arial" panose="020B0604020202020204" pitchFamily="34" charset="0"/>
              </a:rPr>
              <a:t>the </a:t>
            </a:r>
            <a:r>
              <a:rPr lang="en-US" altLang="en-US" b="1" dirty="0">
                <a:latin typeface="Arial" panose="020B0604020202020204" pitchFamily="34" charset="0"/>
              </a:rPr>
              <a:t>structural gene</a:t>
            </a:r>
            <a:r>
              <a:rPr lang="en-US" altLang="en-US" dirty="0">
                <a:latin typeface="Arial" panose="020B0604020202020204" pitchFamily="34" charset="0"/>
              </a:rPr>
              <a:t> of interest, </a:t>
            </a:r>
            <a:r>
              <a:rPr lang="en-US" altLang="en-US" b="1" dirty="0" smtClean="0">
                <a:latin typeface="Arial" panose="020B0604020202020204" pitchFamily="34" charset="0"/>
              </a:rPr>
              <a:t>including </a:t>
            </a:r>
            <a:r>
              <a:rPr lang="en-US" altLang="en-US" b="1" dirty="0">
                <a:latin typeface="Arial" panose="020B0604020202020204" pitchFamily="34" charset="0"/>
              </a:rPr>
              <a:t>introns</a:t>
            </a:r>
            <a:r>
              <a:rPr lang="en-US" altLang="en-US" dirty="0">
                <a:latin typeface="Arial" panose="020B0604020202020204" pitchFamily="34" charset="0"/>
              </a:rPr>
              <a:t> </a:t>
            </a:r>
          </a:p>
          <a:p>
            <a:pPr lvl="1" eaLnBrk="1" hangingPunct="1">
              <a:lnSpc>
                <a:spcPct val="80000"/>
              </a:lnSpc>
            </a:pPr>
            <a:r>
              <a:rPr lang="en-US" altLang="en-US" dirty="0">
                <a:latin typeface="Arial" panose="020B0604020202020204" pitchFamily="34" charset="0"/>
              </a:rPr>
              <a:t>a strong mouse gene </a:t>
            </a:r>
            <a:r>
              <a:rPr lang="en-US" altLang="en-US" b="1" dirty="0">
                <a:latin typeface="Arial" panose="020B0604020202020204" pitchFamily="34" charset="0"/>
              </a:rPr>
              <a:t>promoter and enhancer </a:t>
            </a:r>
            <a:r>
              <a:rPr lang="en-US" altLang="en-US" dirty="0">
                <a:latin typeface="Arial" panose="020B0604020202020204" pitchFamily="34" charset="0"/>
              </a:rPr>
              <a:t>to allow the gene to be expressed </a:t>
            </a:r>
          </a:p>
          <a:p>
            <a:pPr lvl="1" eaLnBrk="1" hangingPunct="1">
              <a:lnSpc>
                <a:spcPct val="80000"/>
              </a:lnSpc>
            </a:pPr>
            <a:r>
              <a:rPr lang="en-US" altLang="en-US" b="1" dirty="0">
                <a:latin typeface="Arial" panose="020B0604020202020204" pitchFamily="34" charset="0"/>
              </a:rPr>
              <a:t>vector DNA</a:t>
            </a:r>
            <a:r>
              <a:rPr lang="en-US" altLang="en-US" dirty="0">
                <a:latin typeface="Arial" panose="020B0604020202020204" pitchFamily="34" charset="0"/>
              </a:rPr>
              <a:t> to enable the transgene to be inserted into host DNA </a:t>
            </a:r>
          </a:p>
          <a:p>
            <a:pPr eaLnBrk="1" hangingPunct="1">
              <a:lnSpc>
                <a:spcPct val="80000"/>
              </a:lnSpc>
            </a:pPr>
            <a:r>
              <a:rPr lang="en-US" altLang="en-US" sz="2400" b="1" dirty="0" smtClean="0">
                <a:latin typeface="Arial" panose="020B0604020202020204" pitchFamily="34" charset="0"/>
              </a:rPr>
              <a:t>Second</a:t>
            </a:r>
            <a:r>
              <a:rPr lang="en-US" altLang="en-US" sz="2400" dirty="0" smtClean="0">
                <a:latin typeface="Arial" panose="020B0604020202020204" pitchFamily="34" charset="0"/>
              </a:rPr>
              <a:t>: The </a:t>
            </a:r>
            <a:r>
              <a:rPr lang="en-US" altLang="en-US" sz="2400" dirty="0">
                <a:latin typeface="Arial" panose="020B0604020202020204" pitchFamily="34" charset="0"/>
              </a:rPr>
              <a:t>immature female mice will be induced to </a:t>
            </a:r>
            <a:r>
              <a:rPr lang="en-US" altLang="en-US" sz="2400" dirty="0" err="1">
                <a:latin typeface="Arial" panose="020B0604020202020204" pitchFamily="34" charset="0"/>
              </a:rPr>
              <a:t>superovulate</a:t>
            </a:r>
            <a:r>
              <a:rPr lang="en-US" altLang="en-US" sz="2400" dirty="0">
                <a:latin typeface="Arial" panose="020B0604020202020204" pitchFamily="34" charset="0"/>
              </a:rPr>
              <a:t> by sequential administration of FSH/LH and HCG and mated to fertile males. One-celled embryos are flushed from the oviducts </a:t>
            </a:r>
            <a:r>
              <a:rPr lang="en-US" altLang="en-US" sz="2400" dirty="0" smtClean="0">
                <a:latin typeface="Arial" panose="020B0604020202020204" pitchFamily="34" charset="0"/>
              </a:rPr>
              <a:t>placed </a:t>
            </a:r>
            <a:r>
              <a:rPr lang="en-US" altLang="en-US" sz="2400" dirty="0">
                <a:latin typeface="Arial" panose="020B0604020202020204" pitchFamily="34" charset="0"/>
              </a:rPr>
              <a:t>in a drop of medium and viewed by phase-contrast or interference microscopy.</a:t>
            </a:r>
          </a:p>
        </p:txBody>
      </p:sp>
      <p:sp>
        <p:nvSpPr>
          <p:cNvPr id="471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7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a:spcBef>
                <a:spcPct val="0"/>
              </a:spcBef>
              <a:buFontTx/>
              <a:buNone/>
            </a:pPr>
            <a:fld id="{F70F116D-202D-486D-A9CF-49C7200D46A1}" type="slidenum">
              <a:rPr lang="ar-SA" altLang="en-US" sz="1400"/>
              <a:pPr>
                <a:spcBef>
                  <a:spcPct val="0"/>
                </a:spcBef>
                <a:buFontTx/>
                <a:buNone/>
              </a:pPr>
              <a:t>26</a:t>
            </a:fld>
            <a:endParaRPr lang="en-US" altLang="en-US" sz="1400"/>
          </a:p>
        </p:txBody>
      </p:sp>
    </p:spTree>
    <p:extLst>
      <p:ext uri="{BB962C8B-B14F-4D97-AF65-F5344CB8AC3E}">
        <p14:creationId xmlns:p14="http://schemas.microsoft.com/office/powerpoint/2010/main" val="10055728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normAutofit fontScale="90000"/>
          </a:bodyPr>
          <a:lstStyle/>
          <a:p>
            <a:pPr eaLnBrk="1" hangingPunct="1"/>
            <a:r>
              <a:rPr lang="en-US" altLang="en-US" sz="4000" b="1"/>
              <a:t/>
            </a:r>
            <a:br>
              <a:rPr lang="en-US" altLang="en-US" sz="4000" b="1"/>
            </a:br>
            <a:r>
              <a:rPr lang="en-US" altLang="en-US" sz="4000" b="1"/>
              <a:t/>
            </a:r>
            <a:br>
              <a:rPr lang="en-US" altLang="en-US" sz="4000" b="1"/>
            </a:br>
            <a:endParaRPr lang="en-US" altLang="en-US" sz="3600"/>
          </a:p>
        </p:txBody>
      </p:sp>
      <p:sp>
        <p:nvSpPr>
          <p:cNvPr id="49156" name="Rectangle 3"/>
          <p:cNvSpPr>
            <a:spLocks noGrp="1" noChangeArrowheads="1"/>
          </p:cNvSpPr>
          <p:nvPr>
            <p:ph idx="1"/>
          </p:nvPr>
        </p:nvSpPr>
        <p:spPr>
          <a:xfrm>
            <a:off x="953589" y="981076"/>
            <a:ext cx="10593977" cy="4752975"/>
          </a:xfrm>
        </p:spPr>
        <p:txBody>
          <a:bodyPr>
            <a:normAutofit/>
          </a:bodyPr>
          <a:lstStyle/>
          <a:p>
            <a:pPr>
              <a:lnSpc>
                <a:spcPct val="80000"/>
              </a:lnSpc>
              <a:buNone/>
            </a:pPr>
            <a:r>
              <a:rPr lang="en-US" altLang="en-US" b="1" dirty="0" smtClean="0">
                <a:latin typeface="Arial" panose="020B0604020202020204" pitchFamily="34" charset="0"/>
              </a:rPr>
              <a:t>Steps of  </a:t>
            </a:r>
            <a:r>
              <a:rPr lang="en-US" altLang="en-US" b="1" dirty="0"/>
              <a:t>DNA Microinjection </a:t>
            </a:r>
            <a:endParaRPr lang="en-US" altLang="en-US" b="1" dirty="0">
              <a:latin typeface="Arial" panose="020B0604020202020204" pitchFamily="34" charset="0"/>
            </a:endParaRPr>
          </a:p>
          <a:p>
            <a:pPr eaLnBrk="1" hangingPunct="1">
              <a:lnSpc>
                <a:spcPct val="80000"/>
              </a:lnSpc>
              <a:buFontTx/>
              <a:buNone/>
            </a:pPr>
            <a:r>
              <a:rPr lang="en-US" altLang="en-US" b="1" dirty="0">
                <a:solidFill>
                  <a:srgbClr val="6600CC"/>
                </a:solidFill>
                <a:latin typeface="Arial" panose="020B0604020202020204" pitchFamily="34" charset="0"/>
              </a:rPr>
              <a:t> </a:t>
            </a:r>
          </a:p>
          <a:p>
            <a:pPr eaLnBrk="1" hangingPunct="1">
              <a:lnSpc>
                <a:spcPct val="80000"/>
              </a:lnSpc>
            </a:pPr>
            <a:r>
              <a:rPr lang="en-US" altLang="en-US" dirty="0">
                <a:latin typeface="Arial" panose="020B0604020202020204" pitchFamily="34" charset="0"/>
              </a:rPr>
              <a:t>The number </a:t>
            </a:r>
            <a:r>
              <a:rPr lang="en-US" altLang="en-US" dirty="0" smtClean="0">
                <a:latin typeface="Arial" panose="020B0604020202020204" pitchFamily="34" charset="0"/>
              </a:rPr>
              <a:t>of available </a:t>
            </a:r>
            <a:r>
              <a:rPr lang="en-US" altLang="en-US" dirty="0">
                <a:latin typeface="Arial" panose="020B0604020202020204" pitchFamily="34" charset="0"/>
              </a:rPr>
              <a:t>fertilized eggs that are to be inoculated are increased by stimulating donor females to </a:t>
            </a:r>
            <a:r>
              <a:rPr lang="en-US" altLang="en-US" dirty="0" err="1">
                <a:latin typeface="Arial" panose="020B0604020202020204" pitchFamily="34" charset="0"/>
              </a:rPr>
              <a:t>superovulate</a:t>
            </a:r>
            <a:r>
              <a:rPr lang="en-US" altLang="en-US" dirty="0">
                <a:latin typeface="Arial" panose="020B0604020202020204" pitchFamily="34" charset="0"/>
              </a:rPr>
              <a:t>. </a:t>
            </a:r>
          </a:p>
          <a:p>
            <a:pPr eaLnBrk="1" hangingPunct="1">
              <a:lnSpc>
                <a:spcPct val="80000"/>
              </a:lnSpc>
            </a:pPr>
            <a:r>
              <a:rPr lang="en-US" altLang="en-US" dirty="0">
                <a:solidFill>
                  <a:srgbClr val="0000CC"/>
                </a:solidFill>
                <a:latin typeface="Arial" panose="020B0604020202020204" pitchFamily="34" charset="0"/>
              </a:rPr>
              <a:t>This can be done by</a:t>
            </a:r>
            <a:r>
              <a:rPr lang="en-US" altLang="en-US" dirty="0">
                <a:latin typeface="Arial" panose="020B0604020202020204" pitchFamily="34" charset="0"/>
              </a:rPr>
              <a:t> </a:t>
            </a:r>
          </a:p>
          <a:p>
            <a:pPr lvl="1">
              <a:lnSpc>
                <a:spcPct val="80000"/>
              </a:lnSpc>
            </a:pPr>
            <a:r>
              <a:rPr lang="en-US" altLang="en-US" dirty="0">
                <a:latin typeface="Arial" panose="020B0604020202020204" pitchFamily="34" charset="0"/>
              </a:rPr>
              <a:t>Giving the mice an initial injection of pregnant mare’s  ( an adult female of horse or related mammal) </a:t>
            </a:r>
            <a:r>
              <a:rPr lang="en-US" altLang="en-US" dirty="0" smtClean="0">
                <a:latin typeface="Arial" panose="020B0604020202020204" pitchFamily="34" charset="0"/>
              </a:rPr>
              <a:t>serum containing </a:t>
            </a:r>
            <a:r>
              <a:rPr lang="en-US" b="1" dirty="0"/>
              <a:t>Pregnant Mare's Serum </a:t>
            </a:r>
            <a:r>
              <a:rPr lang="en-US" b="1" dirty="0" smtClean="0"/>
              <a:t>Gonadotropin (PMSG)</a:t>
            </a:r>
            <a:endParaRPr lang="en-US" b="1" dirty="0"/>
          </a:p>
          <a:p>
            <a:pPr marL="457200" lvl="1" indent="0" eaLnBrk="1" hangingPunct="1">
              <a:lnSpc>
                <a:spcPct val="80000"/>
              </a:lnSpc>
              <a:buNone/>
            </a:pPr>
            <a:r>
              <a:rPr lang="en-US" altLang="en-US" dirty="0" smtClean="0">
                <a:latin typeface="Arial" panose="020B0604020202020204" pitchFamily="34" charset="0"/>
              </a:rPr>
              <a:t> </a:t>
            </a:r>
            <a:endParaRPr lang="en-US" altLang="en-US" dirty="0">
              <a:latin typeface="Arial" panose="020B0604020202020204" pitchFamily="34" charset="0"/>
            </a:endParaRPr>
          </a:p>
          <a:p>
            <a:pPr lvl="1" eaLnBrk="1" hangingPunct="1">
              <a:lnSpc>
                <a:spcPct val="80000"/>
              </a:lnSpc>
            </a:pPr>
            <a:r>
              <a:rPr lang="en-US" altLang="en-US" dirty="0">
                <a:latin typeface="Arial" panose="020B0604020202020204" pitchFamily="34" charset="0"/>
              </a:rPr>
              <a:t>Another injection about 48 hours later of human chorionic gonadotropin (</a:t>
            </a:r>
            <a:r>
              <a:rPr lang="en-US" altLang="en-US" dirty="0" err="1">
                <a:latin typeface="Arial" panose="020B0604020202020204" pitchFamily="34" charset="0"/>
              </a:rPr>
              <a:t>hCG</a:t>
            </a:r>
            <a:r>
              <a:rPr lang="en-US" altLang="en-US" dirty="0">
                <a:latin typeface="Arial" panose="020B0604020202020204" pitchFamily="34" charset="0"/>
              </a:rPr>
              <a:t>). By this </a:t>
            </a:r>
            <a:r>
              <a:rPr lang="en-US" altLang="en-US" dirty="0" smtClean="0">
                <a:latin typeface="Arial" panose="020B0604020202020204" pitchFamily="34" charset="0"/>
              </a:rPr>
              <a:t>protocol, </a:t>
            </a:r>
            <a:r>
              <a:rPr lang="en-US" altLang="en-US" dirty="0">
                <a:latin typeface="Arial" panose="020B0604020202020204" pitchFamily="34" charset="0"/>
              </a:rPr>
              <a:t>the female produces about 35 eggs instead of the normal number of 5-10.</a:t>
            </a:r>
          </a:p>
          <a:p>
            <a:pPr eaLnBrk="1" hangingPunct="1">
              <a:lnSpc>
                <a:spcPct val="80000"/>
              </a:lnSpc>
            </a:pPr>
            <a:endParaRPr lang="en-US" altLang="en-US" dirty="0"/>
          </a:p>
        </p:txBody>
      </p:sp>
      <p:sp>
        <p:nvSpPr>
          <p:cNvPr id="491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7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a:spcBef>
                <a:spcPct val="0"/>
              </a:spcBef>
              <a:buFontTx/>
              <a:buNone/>
            </a:pPr>
            <a:fld id="{CC48DD23-1B0C-4038-9F30-32C69879AC62}" type="slidenum">
              <a:rPr lang="ar-SA" altLang="en-US" sz="1400"/>
              <a:pPr>
                <a:spcBef>
                  <a:spcPct val="0"/>
                </a:spcBef>
                <a:buFontTx/>
                <a:buNone/>
              </a:pPr>
              <a:t>27</a:t>
            </a:fld>
            <a:endParaRPr lang="en-US" altLang="en-US" sz="1400"/>
          </a:p>
        </p:txBody>
      </p:sp>
    </p:spTree>
    <p:extLst>
      <p:ext uri="{BB962C8B-B14F-4D97-AF65-F5344CB8AC3E}">
        <p14:creationId xmlns:p14="http://schemas.microsoft.com/office/powerpoint/2010/main" val="4727948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a:xfrm>
            <a:off x="470264" y="620712"/>
            <a:ext cx="10883536" cy="5735637"/>
          </a:xfrm>
        </p:spPr>
        <p:txBody>
          <a:bodyPr/>
          <a:lstStyle/>
          <a:p>
            <a:pPr eaLnBrk="1" hangingPunct="1">
              <a:lnSpc>
                <a:spcPct val="80000"/>
              </a:lnSpc>
            </a:pPr>
            <a:r>
              <a:rPr lang="en-US" altLang="en-US" sz="2000" dirty="0">
                <a:latin typeface="Arial" panose="020B0604020202020204" pitchFamily="34" charset="0"/>
              </a:rPr>
              <a:t>These females are mated, then </a:t>
            </a:r>
            <a:r>
              <a:rPr lang="en-US" altLang="en-US" sz="2000" dirty="0" smtClean="0">
                <a:latin typeface="Arial" panose="020B0604020202020204" pitchFamily="34" charset="0"/>
              </a:rPr>
              <a:t>sacrificed, </a:t>
            </a:r>
            <a:r>
              <a:rPr lang="en-US" altLang="en-US" sz="2000" dirty="0">
                <a:latin typeface="Arial" panose="020B0604020202020204" pitchFamily="34" charset="0"/>
              </a:rPr>
              <a:t>and the fertilized eggs (oocytes) are flushed from their oviducts and recovered.</a:t>
            </a:r>
          </a:p>
          <a:p>
            <a:pPr eaLnBrk="1" hangingPunct="1">
              <a:lnSpc>
                <a:spcPct val="80000"/>
              </a:lnSpc>
            </a:pPr>
            <a:r>
              <a:rPr lang="en-US" altLang="en-US" sz="2000" dirty="0">
                <a:latin typeface="Arial" panose="020B0604020202020204" pitchFamily="34" charset="0"/>
              </a:rPr>
              <a:t>Eggs are treated with </a:t>
            </a:r>
            <a:r>
              <a:rPr lang="en-US" altLang="en-US" sz="2000" dirty="0">
                <a:solidFill>
                  <a:srgbClr val="0000CC"/>
                </a:solidFill>
                <a:latin typeface="Arial" panose="020B0604020202020204" pitchFamily="34" charset="0"/>
              </a:rPr>
              <a:t>hyaluronidase</a:t>
            </a:r>
            <a:r>
              <a:rPr lang="en-US" altLang="en-US" sz="2000" dirty="0">
                <a:latin typeface="Arial" panose="020B0604020202020204" pitchFamily="34" charset="0"/>
              </a:rPr>
              <a:t> to remove adherent follicle cells. </a:t>
            </a:r>
          </a:p>
          <a:p>
            <a:pPr eaLnBrk="1" hangingPunct="1">
              <a:lnSpc>
                <a:spcPct val="80000"/>
              </a:lnSpc>
            </a:pPr>
            <a:r>
              <a:rPr lang="en-US" altLang="en-US" sz="2000" dirty="0">
                <a:latin typeface="Arial" panose="020B0604020202020204" pitchFamily="34" charset="0"/>
              </a:rPr>
              <a:t>Unfertilized eggs are discarded </a:t>
            </a:r>
          </a:p>
          <a:p>
            <a:pPr eaLnBrk="1" hangingPunct="1">
              <a:lnSpc>
                <a:spcPct val="80000"/>
              </a:lnSpc>
            </a:pPr>
            <a:r>
              <a:rPr lang="en-US" altLang="en-US" sz="2000" dirty="0">
                <a:latin typeface="Arial" panose="020B0604020202020204" pitchFamily="34" charset="0"/>
              </a:rPr>
              <a:t>The eggs are inoculated immediately with the transgene, briefly;</a:t>
            </a:r>
          </a:p>
          <a:p>
            <a:pPr lvl="1" eaLnBrk="1" hangingPunct="1">
              <a:lnSpc>
                <a:spcPct val="80000"/>
              </a:lnSpc>
            </a:pPr>
            <a:r>
              <a:rPr lang="en-US" altLang="en-US" sz="1800" dirty="0">
                <a:solidFill>
                  <a:srgbClr val="0000CC"/>
                </a:solidFill>
                <a:latin typeface="Arial" panose="020B0604020202020204" pitchFamily="34" charset="0"/>
              </a:rPr>
              <a:t>embryo at the pronuclear stage is held in place by suction. </a:t>
            </a:r>
          </a:p>
          <a:p>
            <a:pPr lvl="1" eaLnBrk="1" hangingPunct="1">
              <a:lnSpc>
                <a:spcPct val="80000"/>
              </a:lnSpc>
            </a:pPr>
            <a:r>
              <a:rPr lang="en-US" altLang="en-US" sz="1800" dirty="0">
                <a:solidFill>
                  <a:srgbClr val="0000CC"/>
                </a:solidFill>
                <a:latin typeface="Arial" panose="020B0604020202020204" pitchFamily="34" charset="0"/>
              </a:rPr>
              <a:t>a micro needle loaded with a suspension of plasmid DNA will be prepared. </a:t>
            </a:r>
          </a:p>
          <a:p>
            <a:pPr lvl="1" eaLnBrk="1" hangingPunct="1">
              <a:lnSpc>
                <a:spcPct val="80000"/>
              </a:lnSpc>
            </a:pPr>
            <a:r>
              <a:rPr lang="en-US" altLang="en-US" sz="1800" dirty="0">
                <a:solidFill>
                  <a:srgbClr val="0000CC"/>
                </a:solidFill>
                <a:latin typeface="Arial" panose="020B0604020202020204" pitchFamily="34" charset="0"/>
              </a:rPr>
              <a:t>It is introduced through the zona </a:t>
            </a:r>
            <a:r>
              <a:rPr lang="en-US" altLang="en-US" sz="1800" dirty="0" err="1">
                <a:solidFill>
                  <a:srgbClr val="0000CC"/>
                </a:solidFill>
                <a:latin typeface="Arial" panose="020B0604020202020204" pitchFamily="34" charset="0"/>
              </a:rPr>
              <a:t>pellucida</a:t>
            </a:r>
            <a:r>
              <a:rPr lang="en-US" altLang="en-US" sz="1800" dirty="0">
                <a:solidFill>
                  <a:srgbClr val="0000CC"/>
                </a:solidFill>
                <a:latin typeface="Arial" panose="020B0604020202020204" pitchFamily="34" charset="0"/>
              </a:rPr>
              <a:t> and plasma membrane into the most accessible </a:t>
            </a:r>
            <a:r>
              <a:rPr lang="en-US" altLang="en-US" sz="1800" dirty="0" err="1">
                <a:solidFill>
                  <a:srgbClr val="0000CC"/>
                </a:solidFill>
                <a:latin typeface="Arial" panose="020B0604020202020204" pitchFamily="34" charset="0"/>
              </a:rPr>
              <a:t>pronucleus</a:t>
            </a:r>
            <a:r>
              <a:rPr lang="en-US" altLang="en-US" sz="1800" dirty="0">
                <a:solidFill>
                  <a:srgbClr val="0000CC"/>
                </a:solidFill>
                <a:latin typeface="Arial" panose="020B0604020202020204" pitchFamily="34" charset="0"/>
              </a:rPr>
              <a:t> (usually the male) and </a:t>
            </a:r>
          </a:p>
          <a:p>
            <a:pPr lvl="1" eaLnBrk="1" hangingPunct="1">
              <a:lnSpc>
                <a:spcPct val="80000"/>
              </a:lnSpc>
            </a:pPr>
            <a:r>
              <a:rPr lang="en-US" altLang="en-US" sz="1800" dirty="0">
                <a:solidFill>
                  <a:srgbClr val="0000CC"/>
                </a:solidFill>
                <a:latin typeface="Arial" panose="020B0604020202020204" pitchFamily="34" charset="0"/>
              </a:rPr>
              <a:t>several hundred molecules of the recombinant DNA are injected in a volume of approximately 1 </a:t>
            </a:r>
            <a:r>
              <a:rPr lang="en-US" altLang="en-US" sz="1800" dirty="0" err="1">
                <a:solidFill>
                  <a:srgbClr val="0000CC"/>
                </a:solidFill>
                <a:latin typeface="Arial" panose="020B0604020202020204" pitchFamily="34" charset="0"/>
              </a:rPr>
              <a:t>picoliter</a:t>
            </a:r>
            <a:r>
              <a:rPr lang="en-US" altLang="en-US" sz="1800" dirty="0">
                <a:solidFill>
                  <a:srgbClr val="0000CC"/>
                </a:solidFill>
                <a:latin typeface="Arial" panose="020B0604020202020204" pitchFamily="34" charset="0"/>
              </a:rPr>
              <a:t> (</a:t>
            </a:r>
            <a:r>
              <a:rPr lang="en-US" altLang="en-US" sz="1800" dirty="0" err="1" smtClean="0">
                <a:solidFill>
                  <a:srgbClr val="0000CC"/>
                </a:solidFill>
                <a:latin typeface="Arial" panose="020B0604020202020204" pitchFamily="34" charset="0"/>
              </a:rPr>
              <a:t>pl</a:t>
            </a:r>
            <a:r>
              <a:rPr lang="en-US" altLang="en-US" sz="1800" dirty="0" smtClean="0">
                <a:solidFill>
                  <a:srgbClr val="0000CC"/>
                </a:solidFill>
                <a:latin typeface="Arial" panose="020B0604020202020204" pitchFamily="34" charset="0"/>
              </a:rPr>
              <a:t>). </a:t>
            </a:r>
            <a:endParaRPr lang="en-US" altLang="en-US" sz="1800" dirty="0">
              <a:solidFill>
                <a:srgbClr val="0000CC"/>
              </a:solidFill>
              <a:latin typeface="Arial" panose="020B0604020202020204" pitchFamily="34" charset="0"/>
            </a:endParaRPr>
          </a:p>
          <a:p>
            <a:pPr lvl="1" eaLnBrk="1" hangingPunct="1">
              <a:lnSpc>
                <a:spcPct val="80000"/>
              </a:lnSpc>
            </a:pPr>
            <a:r>
              <a:rPr lang="en-US" altLang="en-US" sz="1800" dirty="0">
                <a:solidFill>
                  <a:srgbClr val="0000CC"/>
                </a:solidFill>
                <a:latin typeface="Arial" panose="020B0604020202020204" pitchFamily="34" charset="0"/>
              </a:rPr>
              <a:t>on a good day several hundred eggs can be injected.</a:t>
            </a:r>
          </a:p>
          <a:p>
            <a:pPr eaLnBrk="1" hangingPunct="1">
              <a:lnSpc>
                <a:spcPct val="80000"/>
              </a:lnSpc>
            </a:pPr>
            <a:r>
              <a:rPr lang="en-US" altLang="en-US" sz="2000" dirty="0">
                <a:latin typeface="Arial" panose="020B0604020202020204" pitchFamily="34" charset="0"/>
              </a:rPr>
              <a:t>The male </a:t>
            </a:r>
            <a:r>
              <a:rPr lang="en-US" altLang="en-US" sz="2000" dirty="0" err="1">
                <a:latin typeface="Arial" panose="020B0604020202020204" pitchFamily="34" charset="0"/>
              </a:rPr>
              <a:t>pronucleus</a:t>
            </a:r>
            <a:r>
              <a:rPr lang="en-US" altLang="en-US" sz="2000" dirty="0">
                <a:latin typeface="Arial" panose="020B0604020202020204" pitchFamily="34" charset="0"/>
              </a:rPr>
              <a:t> can be located </a:t>
            </a:r>
            <a:r>
              <a:rPr lang="en-US" altLang="en-US" sz="2000" dirty="0" smtClean="0">
                <a:latin typeface="Arial" panose="020B0604020202020204" pitchFamily="34" charset="0"/>
              </a:rPr>
              <a:t>using a dissecting </a:t>
            </a:r>
            <a:r>
              <a:rPr lang="en-US" altLang="en-US" sz="2000" dirty="0">
                <a:latin typeface="Arial" panose="020B0604020202020204" pitchFamily="34" charset="0"/>
              </a:rPr>
              <a:t>microscope and the eggs then can be </a:t>
            </a:r>
            <a:r>
              <a:rPr lang="en-US" altLang="en-US" sz="2000" dirty="0" smtClean="0">
                <a:latin typeface="Arial" panose="020B0604020202020204" pitchFamily="34" charset="0"/>
              </a:rPr>
              <a:t>manipulated, </a:t>
            </a:r>
            <a:r>
              <a:rPr lang="en-US" altLang="en-US" sz="2000" dirty="0">
                <a:latin typeface="Arial" panose="020B0604020202020204" pitchFamily="34" charset="0"/>
              </a:rPr>
              <a:t>oriented and held in place while the DNA is microinjected.</a:t>
            </a:r>
            <a:r>
              <a:rPr lang="en-US" altLang="en-US" sz="2000" dirty="0"/>
              <a:t> </a:t>
            </a:r>
          </a:p>
        </p:txBody>
      </p:sp>
      <p:sp>
        <p:nvSpPr>
          <p:cNvPr id="512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7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a:spcBef>
                <a:spcPct val="0"/>
              </a:spcBef>
              <a:buFontTx/>
              <a:buNone/>
            </a:pPr>
            <a:fld id="{D5296A1E-5550-4DF4-B19E-A2BCB5831F60}" type="slidenum">
              <a:rPr lang="ar-SA" altLang="en-US" sz="1400"/>
              <a:pPr>
                <a:spcBef>
                  <a:spcPct val="0"/>
                </a:spcBef>
                <a:buFontTx/>
                <a:buNone/>
              </a:pPr>
              <a:t>28</a:t>
            </a:fld>
            <a:endParaRPr lang="en-US" altLang="en-US" sz="1400"/>
          </a:p>
        </p:txBody>
      </p:sp>
    </p:spTree>
    <p:extLst>
      <p:ext uri="{BB962C8B-B14F-4D97-AF65-F5344CB8AC3E}">
        <p14:creationId xmlns:p14="http://schemas.microsoft.com/office/powerpoint/2010/main" val="2833033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7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a:spcBef>
                <a:spcPct val="0"/>
              </a:spcBef>
              <a:buFontTx/>
              <a:buNone/>
            </a:pPr>
            <a:fld id="{A0781F3C-E50E-4EE5-BC87-77EEFB09D7B3}" type="slidenum">
              <a:rPr lang="ar-SA" altLang="en-US" sz="1400"/>
              <a:pPr>
                <a:spcBef>
                  <a:spcPct val="0"/>
                </a:spcBef>
                <a:buFontTx/>
                <a:buNone/>
              </a:pPr>
              <a:t>29</a:t>
            </a:fld>
            <a:endParaRPr lang="en-US" altLang="en-US" sz="1400"/>
          </a:p>
        </p:txBody>
      </p:sp>
      <p:pic>
        <p:nvPicPr>
          <p:cNvPr id="53251" name="Picture 2" descr="microinj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8" y="692150"/>
            <a:ext cx="7632700" cy="532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3"/>
          <p:cNvSpPr txBox="1">
            <a:spLocks noChangeArrowheads="1"/>
          </p:cNvSpPr>
          <p:nvPr/>
        </p:nvSpPr>
        <p:spPr bwMode="auto">
          <a:xfrm>
            <a:off x="5356226" y="1652588"/>
            <a:ext cx="9636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7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eaLnBrk="1" hangingPunct="1">
              <a:spcBef>
                <a:spcPct val="0"/>
              </a:spcBef>
              <a:buFontTx/>
              <a:buNone/>
            </a:pPr>
            <a:r>
              <a:rPr lang="en-US" altLang="en-US" sz="1800"/>
              <a:t> </a:t>
            </a:r>
            <a:r>
              <a:rPr lang="en-US" altLang="en-US" sz="1800">
                <a:solidFill>
                  <a:srgbClr val="FFFF66"/>
                </a:solidFill>
              </a:rPr>
              <a:t>oocyte</a:t>
            </a:r>
          </a:p>
        </p:txBody>
      </p:sp>
      <p:sp>
        <p:nvSpPr>
          <p:cNvPr id="53253" name="Text Box 4"/>
          <p:cNvSpPr txBox="1">
            <a:spLocks noChangeArrowheads="1"/>
          </p:cNvSpPr>
          <p:nvPr/>
        </p:nvSpPr>
        <p:spPr bwMode="auto">
          <a:xfrm>
            <a:off x="4059239" y="2949576"/>
            <a:ext cx="15573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7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eaLnBrk="1" hangingPunct="1">
              <a:spcBef>
                <a:spcPct val="0"/>
              </a:spcBef>
              <a:buFontTx/>
              <a:buNone/>
            </a:pPr>
            <a:r>
              <a:rPr lang="en-US" altLang="en-US" sz="1800">
                <a:solidFill>
                  <a:srgbClr val="FFFF66"/>
                </a:solidFill>
              </a:rPr>
              <a:t>Micro needle</a:t>
            </a:r>
          </a:p>
        </p:txBody>
      </p:sp>
      <p:sp>
        <p:nvSpPr>
          <p:cNvPr id="53254" name="Text Box 5"/>
          <p:cNvSpPr txBox="1">
            <a:spLocks noChangeArrowheads="1"/>
          </p:cNvSpPr>
          <p:nvPr/>
        </p:nvSpPr>
        <p:spPr bwMode="auto">
          <a:xfrm>
            <a:off x="8308976" y="2228851"/>
            <a:ext cx="912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7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eaLnBrk="1" hangingPunct="1">
              <a:spcBef>
                <a:spcPct val="0"/>
              </a:spcBef>
              <a:buFontTx/>
              <a:buNone/>
            </a:pPr>
            <a:r>
              <a:rPr lang="en-US" altLang="en-US" sz="1800">
                <a:solidFill>
                  <a:srgbClr val="FFFF66"/>
                </a:solidFill>
              </a:rPr>
              <a:t>Pippet </a:t>
            </a:r>
          </a:p>
        </p:txBody>
      </p:sp>
    </p:spTree>
    <p:extLst>
      <p:ext uri="{BB962C8B-B14F-4D97-AF65-F5344CB8AC3E}">
        <p14:creationId xmlns:p14="http://schemas.microsoft.com/office/powerpoint/2010/main" val="2661990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ctr"/>
            <a:r>
              <a:rPr lang="en-US" altLang="en-US" b="1" dirty="0" smtClean="0"/>
              <a:t>What is Biotechnology?</a:t>
            </a:r>
          </a:p>
        </p:txBody>
      </p:sp>
      <p:sp>
        <p:nvSpPr>
          <p:cNvPr id="7171" name="Content Placeholder 2"/>
          <p:cNvSpPr>
            <a:spLocks noGrp="1"/>
          </p:cNvSpPr>
          <p:nvPr>
            <p:ph idx="1"/>
          </p:nvPr>
        </p:nvSpPr>
        <p:spPr>
          <a:xfrm>
            <a:off x="222069" y="1828800"/>
            <a:ext cx="11743508" cy="4876800"/>
          </a:xfrm>
        </p:spPr>
        <p:txBody>
          <a:bodyPr>
            <a:noAutofit/>
          </a:bodyPr>
          <a:lstStyle/>
          <a:p>
            <a:pPr>
              <a:defRPr/>
            </a:pPr>
            <a:r>
              <a:rPr lang="en-US" altLang="en-US" sz="2000" dirty="0"/>
              <a:t>Biotechnology existed long before there was a special word for it. Many of the principles and some of the techniques involved in biotechnology are ancient. For example, fermentation, in which microbes are used, has been practiced for thousands of years to produce beer, wine, cheese, </a:t>
            </a:r>
            <a:r>
              <a:rPr lang="en-US" altLang="en-US" sz="2000" dirty="0" smtClean="0"/>
              <a:t>bread, </a:t>
            </a:r>
            <a:r>
              <a:rPr lang="en-US" altLang="en-US" sz="2000" dirty="0"/>
              <a:t>and </a:t>
            </a:r>
            <a:r>
              <a:rPr lang="en-US" altLang="en-US" sz="2000" dirty="0" smtClean="0"/>
              <a:t>yogurt. </a:t>
            </a:r>
          </a:p>
          <a:p>
            <a:pPr>
              <a:defRPr/>
            </a:pPr>
            <a:r>
              <a:rPr lang="en-US" altLang="en-US" sz="2000" dirty="0" smtClean="0"/>
              <a:t>Traditional </a:t>
            </a:r>
            <a:r>
              <a:rPr lang="en-US" altLang="en-US" sz="2000" dirty="0"/>
              <a:t>animal and plant breeding techniques are also a form of pre-industrial biotechnology</a:t>
            </a:r>
            <a:r>
              <a:rPr lang="en-US" altLang="en-US" sz="2000" dirty="0" smtClean="0"/>
              <a:t>.</a:t>
            </a:r>
            <a:endParaRPr lang="en-US" altLang="en-US" sz="2000" dirty="0"/>
          </a:p>
          <a:p>
            <a:pPr>
              <a:defRPr/>
            </a:pPr>
            <a:r>
              <a:rPr lang="en-US" altLang="en-US" sz="2000" dirty="0"/>
              <a:t>What is new about biotechnology today is that researchers can take a single gene from a plant or animal cell and insert it into another plant or animal cell of a </a:t>
            </a:r>
            <a:r>
              <a:rPr lang="en-US" altLang="en-US" sz="2000" dirty="0" smtClean="0"/>
              <a:t>different </a:t>
            </a:r>
            <a:r>
              <a:rPr lang="en-US" altLang="en-US" sz="2000" dirty="0"/>
              <a:t>species (this is called transgenic technology).</a:t>
            </a:r>
          </a:p>
          <a:p>
            <a:pPr>
              <a:defRPr/>
            </a:pPr>
            <a:r>
              <a:rPr lang="en-US" altLang="en-US" sz="2000" dirty="0"/>
              <a:t>Modern biotechnology also includes altering the genes within an organism to control the production of a particular protein. Changing genes in this way can go far beyond the changes that occur naturally during evolution, or the artificial, but slower, changes brought about by traditional selective breeding.</a:t>
            </a:r>
          </a:p>
          <a:p>
            <a:pPr>
              <a:defRPr/>
            </a:pPr>
            <a:r>
              <a:rPr lang="en-US" altLang="en-US" sz="2000" dirty="0"/>
              <a:t>Modern biotechnology </a:t>
            </a:r>
            <a:r>
              <a:rPr lang="en-US" altLang="en-US" sz="2000" dirty="0" smtClean="0"/>
              <a:t>is distinguished </a:t>
            </a:r>
            <a:r>
              <a:rPr lang="en-US" altLang="en-US" sz="2000" dirty="0"/>
              <a:t>from traditional biotechnology in that:</a:t>
            </a:r>
          </a:p>
          <a:p>
            <a:pPr marL="0" indent="0">
              <a:buNone/>
              <a:defRPr/>
            </a:pPr>
            <a:r>
              <a:rPr lang="en-US" altLang="en-US" sz="2000" dirty="0"/>
              <a:t>1. faster </a:t>
            </a:r>
          </a:p>
          <a:p>
            <a:pPr marL="0" indent="0">
              <a:buNone/>
              <a:defRPr/>
            </a:pPr>
            <a:r>
              <a:rPr lang="en-US" altLang="en-US" sz="2000" dirty="0"/>
              <a:t>2. More precise and produces predictable results</a:t>
            </a:r>
          </a:p>
          <a:p>
            <a:pPr>
              <a:defRPr/>
            </a:pPr>
            <a:endParaRPr lang="en-US" altLang="en-US" sz="2000" dirty="0" smtClean="0"/>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7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a:spcBef>
                <a:spcPct val="0"/>
              </a:spcBef>
              <a:buFontTx/>
              <a:buNone/>
            </a:pPr>
            <a:fld id="{11304F53-68C2-4679-ABCA-0720B3F07F2B}" type="slidenum">
              <a:rPr lang="ar-SA" altLang="en-US" sz="1400"/>
              <a:pPr>
                <a:spcBef>
                  <a:spcPct val="0"/>
                </a:spcBef>
                <a:buFontTx/>
                <a:buNone/>
              </a:pPr>
              <a:t>3</a:t>
            </a:fld>
            <a:endParaRPr lang="en-US" altLang="en-US" sz="1400"/>
          </a:p>
        </p:txBody>
      </p:sp>
    </p:spTree>
    <p:extLst>
      <p:ext uri="{BB962C8B-B14F-4D97-AF65-F5344CB8AC3E}">
        <p14:creationId xmlns:p14="http://schemas.microsoft.com/office/powerpoint/2010/main" val="32954626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7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a:spcBef>
                <a:spcPct val="0"/>
              </a:spcBef>
              <a:buFontTx/>
              <a:buNone/>
            </a:pPr>
            <a:fld id="{7104C1F8-FE87-4227-BD36-400B0955636D}" type="slidenum">
              <a:rPr lang="ar-SA" altLang="en-US" sz="1400"/>
              <a:pPr>
                <a:spcBef>
                  <a:spcPct val="0"/>
                </a:spcBef>
                <a:buFontTx/>
                <a:buNone/>
              </a:pPr>
              <a:t>30</a:t>
            </a:fld>
            <a:endParaRPr lang="en-US" altLang="en-US" sz="1400"/>
          </a:p>
        </p:txBody>
      </p:sp>
      <p:pic>
        <p:nvPicPr>
          <p:cNvPr id="54275" name="Picture 2" descr="microinjection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650" y="333375"/>
            <a:ext cx="7632700"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74222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a:xfrm>
            <a:off x="627017" y="692151"/>
            <a:ext cx="10842172" cy="5153025"/>
          </a:xfrm>
        </p:spPr>
        <p:txBody>
          <a:bodyPr/>
          <a:lstStyle/>
          <a:p>
            <a:pPr eaLnBrk="1" hangingPunct="1">
              <a:lnSpc>
                <a:spcPct val="80000"/>
              </a:lnSpc>
            </a:pPr>
            <a:r>
              <a:rPr lang="en-US" altLang="en-US" dirty="0">
                <a:solidFill>
                  <a:srgbClr val="0000CC"/>
                </a:solidFill>
                <a:latin typeface="Arial" panose="020B0604020202020204" pitchFamily="34" charset="0"/>
              </a:rPr>
              <a:t>After inoculation</a:t>
            </a:r>
            <a:r>
              <a:rPr lang="en-US" altLang="en-US" dirty="0">
                <a:latin typeface="Arial" panose="020B0604020202020204" pitchFamily="34" charset="0"/>
              </a:rPr>
              <a:t>, 25-40 eggs are implanted microscopically into a foster mother who has been made pseudo-pregnant by being mated to a vasectomized male so that none of the eggs of the foster mother will be fertile therefore, the foster mother will deliver pups from the implanted fertile eggs three weeks after the inoculation.</a:t>
            </a:r>
          </a:p>
          <a:p>
            <a:pPr eaLnBrk="1" hangingPunct="1">
              <a:lnSpc>
                <a:spcPct val="80000"/>
              </a:lnSpc>
            </a:pPr>
            <a:r>
              <a:rPr lang="en-US" altLang="en-US" dirty="0">
                <a:solidFill>
                  <a:srgbClr val="0000CC"/>
                </a:solidFill>
                <a:latin typeface="Arial" panose="020B0604020202020204" pitchFamily="34" charset="0"/>
              </a:rPr>
              <a:t>After birth</a:t>
            </a:r>
            <a:r>
              <a:rPr lang="en-US" altLang="en-US" dirty="0">
                <a:latin typeface="Arial" panose="020B0604020202020204" pitchFamily="34" charset="0"/>
              </a:rPr>
              <a:t>, the presence of foreign material is studied by DNA hybridization with appropriate probes or PCR. </a:t>
            </a:r>
          </a:p>
          <a:p>
            <a:pPr eaLnBrk="1" hangingPunct="1">
              <a:lnSpc>
                <a:spcPct val="80000"/>
              </a:lnSpc>
            </a:pPr>
            <a:r>
              <a:rPr lang="en-US" altLang="en-US" dirty="0">
                <a:solidFill>
                  <a:srgbClr val="0000CC"/>
                </a:solidFill>
                <a:latin typeface="Arial" panose="020B0604020202020204" pitchFamily="34" charset="0"/>
              </a:rPr>
              <a:t>A transgenic mouse</a:t>
            </a:r>
            <a:r>
              <a:rPr lang="en-US" altLang="en-US" dirty="0">
                <a:latin typeface="Arial" panose="020B0604020202020204" pitchFamily="34" charset="0"/>
              </a:rPr>
              <a:t> can be mated to another to produce </a:t>
            </a:r>
            <a:r>
              <a:rPr lang="en-US" altLang="en-US" dirty="0" smtClean="0">
                <a:latin typeface="Arial" panose="020B0604020202020204" pitchFamily="34" charset="0"/>
              </a:rPr>
              <a:t>a homozygous </a:t>
            </a:r>
            <a:r>
              <a:rPr lang="en-US" altLang="en-US" dirty="0">
                <a:latin typeface="Arial" panose="020B0604020202020204" pitchFamily="34" charset="0"/>
              </a:rPr>
              <a:t>transgenic</a:t>
            </a:r>
            <a:r>
              <a:rPr lang="en-US" altLang="en-US" dirty="0"/>
              <a:t> </a:t>
            </a:r>
            <a:r>
              <a:rPr lang="en-US" altLang="en-US" dirty="0">
                <a:latin typeface="Arial" panose="020B0604020202020204" pitchFamily="34" charset="0"/>
              </a:rPr>
              <a:t>animal.</a:t>
            </a:r>
            <a:r>
              <a:rPr lang="en-US" altLang="en-US" dirty="0"/>
              <a:t> </a:t>
            </a:r>
            <a:endParaRPr lang="en-US" altLang="en-US" b="1" dirty="0"/>
          </a:p>
          <a:p>
            <a:pPr eaLnBrk="1" hangingPunct="1">
              <a:lnSpc>
                <a:spcPct val="80000"/>
              </a:lnSpc>
              <a:buFontTx/>
              <a:buNone/>
            </a:pPr>
            <a:endParaRPr lang="en-US" altLang="en-US" b="1" dirty="0"/>
          </a:p>
        </p:txBody>
      </p:sp>
      <p:sp>
        <p:nvSpPr>
          <p:cNvPr id="552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7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a:spcBef>
                <a:spcPct val="0"/>
              </a:spcBef>
              <a:buFontTx/>
              <a:buNone/>
            </a:pPr>
            <a:fld id="{579C9B49-E024-4996-B601-0C7694BF5C99}" type="slidenum">
              <a:rPr lang="ar-SA" altLang="en-US" sz="1400"/>
              <a:pPr>
                <a:spcBef>
                  <a:spcPct val="0"/>
                </a:spcBef>
                <a:buFontTx/>
                <a:buNone/>
              </a:pPr>
              <a:t>31</a:t>
            </a:fld>
            <a:endParaRPr lang="en-US" altLang="en-US" sz="1400"/>
          </a:p>
        </p:txBody>
      </p:sp>
    </p:spTree>
    <p:extLst>
      <p:ext uri="{BB962C8B-B14F-4D97-AF65-F5344CB8AC3E}">
        <p14:creationId xmlns:p14="http://schemas.microsoft.com/office/powerpoint/2010/main" val="41998097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normAutofit/>
          </a:bodyPr>
          <a:lstStyle/>
          <a:p>
            <a:pPr algn="ctr"/>
            <a:r>
              <a:rPr lang="en-US" altLang="en-US" sz="3200" b="1" dirty="0"/>
              <a:t>Advantages  and  disadvantages  of  the  DNA microinjection </a:t>
            </a:r>
          </a:p>
        </p:txBody>
      </p:sp>
      <p:sp>
        <p:nvSpPr>
          <p:cNvPr id="57347" name="Content Placeholder 2"/>
          <p:cNvSpPr>
            <a:spLocks noGrp="1"/>
          </p:cNvSpPr>
          <p:nvPr>
            <p:ph idx="1"/>
          </p:nvPr>
        </p:nvSpPr>
        <p:spPr>
          <a:xfrm>
            <a:off x="838200" y="1828800"/>
            <a:ext cx="10892246" cy="4419600"/>
          </a:xfrm>
        </p:spPr>
        <p:txBody>
          <a:bodyPr>
            <a:normAutofit/>
          </a:bodyPr>
          <a:lstStyle/>
          <a:p>
            <a:r>
              <a:rPr lang="en-US" altLang="en-US" sz="2000" b="1" dirty="0"/>
              <a:t>A. Advantages of DNA </a:t>
            </a:r>
            <a:r>
              <a:rPr lang="en-US" altLang="en-US" sz="2000" b="1" dirty="0" smtClean="0"/>
              <a:t>microinjection: </a:t>
            </a:r>
            <a:endParaRPr lang="en-US" altLang="en-US" sz="2000" b="1" dirty="0"/>
          </a:p>
          <a:p>
            <a:pPr marL="0" indent="0">
              <a:buNone/>
            </a:pPr>
            <a:r>
              <a:rPr lang="en-US" altLang="en-US" sz="2000" dirty="0" smtClean="0"/>
              <a:t>	1</a:t>
            </a:r>
            <a:r>
              <a:rPr lang="en-US" altLang="en-US" sz="2000" dirty="0"/>
              <a:t>. A high frequency of generating transgenic animals from viable microinjected </a:t>
            </a:r>
            <a:r>
              <a:rPr lang="en-US" altLang="en-US" sz="2000" dirty="0" smtClean="0"/>
              <a:t>	embryos </a:t>
            </a:r>
            <a:r>
              <a:rPr lang="en-US" altLang="en-US" sz="2000" dirty="0"/>
              <a:t>transferred to recipient females. </a:t>
            </a:r>
          </a:p>
          <a:p>
            <a:pPr marL="0" indent="0">
              <a:buNone/>
            </a:pPr>
            <a:r>
              <a:rPr lang="en-US" altLang="en-US" sz="2000" dirty="0" smtClean="0"/>
              <a:t>	2</a:t>
            </a:r>
            <a:r>
              <a:rPr lang="en-US" altLang="en-US" sz="2000" dirty="0"/>
              <a:t>. A lack of constraint on the size or type of DNA constructs used. </a:t>
            </a:r>
          </a:p>
          <a:p>
            <a:pPr marL="0" indent="0">
              <a:buNone/>
            </a:pPr>
            <a:r>
              <a:rPr lang="en-US" altLang="en-US" sz="2000" dirty="0" smtClean="0"/>
              <a:t>	3</a:t>
            </a:r>
            <a:r>
              <a:rPr lang="en-US" altLang="en-US" sz="2000" dirty="0"/>
              <a:t>. The stability of the transgene as it is transmitted from generation to generation. </a:t>
            </a:r>
          </a:p>
          <a:p>
            <a:r>
              <a:rPr lang="en-US" altLang="en-US" sz="2000" b="1" dirty="0"/>
              <a:t>B.  Disadvantages of DNA microinjection:</a:t>
            </a:r>
          </a:p>
          <a:p>
            <a:pPr marL="0" indent="0">
              <a:buNone/>
            </a:pPr>
            <a:r>
              <a:rPr lang="en-US" altLang="en-US" sz="2000" dirty="0" smtClean="0"/>
              <a:t>	1</a:t>
            </a:r>
            <a:r>
              <a:rPr lang="en-US" altLang="en-US" sz="2000" dirty="0"/>
              <a:t>. The random and potentially significant influence that the site of integration can </a:t>
            </a:r>
            <a:r>
              <a:rPr lang="en-US" altLang="en-US" sz="2000" dirty="0" smtClean="0"/>
              <a:t>exert 	on </a:t>
            </a:r>
            <a:r>
              <a:rPr lang="en-US" altLang="en-US" sz="2000" dirty="0"/>
              <a:t>transgene expression (positional effects). </a:t>
            </a:r>
            <a:endParaRPr lang="en-US" altLang="en-US" sz="2000" dirty="0" smtClean="0"/>
          </a:p>
          <a:p>
            <a:pPr marL="0" indent="0">
              <a:buNone/>
            </a:pPr>
            <a:r>
              <a:rPr lang="en-US" altLang="en-US" sz="2000" dirty="0" smtClean="0"/>
              <a:t>	2</a:t>
            </a:r>
            <a:r>
              <a:rPr lang="en-US" altLang="en-US" sz="2000" dirty="0"/>
              <a:t>. The potential for undesired insertional mutagenesis. </a:t>
            </a:r>
          </a:p>
          <a:p>
            <a:pPr marL="0" indent="0">
              <a:buNone/>
            </a:pPr>
            <a:r>
              <a:rPr lang="en-US" altLang="en-US" sz="2000" dirty="0" smtClean="0"/>
              <a:t>	3</a:t>
            </a:r>
            <a:r>
              <a:rPr lang="en-US" altLang="en-US" sz="2000" dirty="0"/>
              <a:t>. The time required </a:t>
            </a:r>
            <a:r>
              <a:rPr lang="en-US" altLang="en-US" sz="2000" dirty="0" smtClean="0"/>
              <a:t>to develop </a:t>
            </a:r>
            <a:r>
              <a:rPr lang="en-US" altLang="en-US" sz="2000" dirty="0"/>
              <a:t>the necessary micromanipulation and </a:t>
            </a:r>
            <a:r>
              <a:rPr lang="en-US" altLang="en-US" sz="2000" dirty="0" smtClean="0"/>
              <a:t>microinjection 	skill </a:t>
            </a:r>
            <a:r>
              <a:rPr lang="en-US" altLang="en-US" sz="2000" dirty="0"/>
              <a:t>sets.</a:t>
            </a:r>
          </a:p>
          <a:p>
            <a:pPr marL="0" indent="0">
              <a:buNone/>
            </a:pPr>
            <a:r>
              <a:rPr lang="en-US" altLang="en-US" sz="2000" dirty="0"/>
              <a:t> </a:t>
            </a:r>
            <a:r>
              <a:rPr lang="en-US" altLang="en-US" sz="2000" dirty="0" smtClean="0"/>
              <a:t>	4</a:t>
            </a:r>
            <a:r>
              <a:rPr lang="en-US" altLang="en-US" sz="2000" dirty="0"/>
              <a:t>. Process is expensive </a:t>
            </a:r>
          </a:p>
        </p:txBody>
      </p:sp>
      <p:sp>
        <p:nvSpPr>
          <p:cNvPr id="573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7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a:spcBef>
                <a:spcPct val="0"/>
              </a:spcBef>
              <a:buFontTx/>
              <a:buNone/>
            </a:pPr>
            <a:fld id="{DE244BF0-E332-4258-AC48-DCD625FC7246}" type="slidenum">
              <a:rPr lang="ar-SA" altLang="en-US" sz="1400"/>
              <a:pPr>
                <a:spcBef>
                  <a:spcPct val="0"/>
                </a:spcBef>
                <a:buFontTx/>
                <a:buNone/>
              </a:pPr>
              <a:t>32</a:t>
            </a:fld>
            <a:endParaRPr lang="en-US" altLang="en-US" sz="1400"/>
          </a:p>
        </p:txBody>
      </p:sp>
    </p:spTree>
    <p:extLst>
      <p:ext uri="{BB962C8B-B14F-4D97-AF65-F5344CB8AC3E}">
        <p14:creationId xmlns:p14="http://schemas.microsoft.com/office/powerpoint/2010/main" val="44824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838200" y="143056"/>
            <a:ext cx="10515600" cy="1325563"/>
          </a:xfrm>
        </p:spPr>
        <p:txBody>
          <a:bodyPr/>
          <a:lstStyle/>
          <a:p>
            <a:pPr algn="ctr"/>
            <a:r>
              <a:rPr lang="en-US" altLang="en-US" sz="2800" b="1" dirty="0"/>
              <a:t>Sperm-mediated gene transfer Sperm  mediated  gene  transfer </a:t>
            </a:r>
            <a:r>
              <a:rPr lang="en-US" altLang="en-US" sz="2800" b="1" dirty="0" smtClean="0"/>
              <a:t>(ICSI-</a:t>
            </a:r>
            <a:r>
              <a:rPr lang="en-US" altLang="en-US" sz="2800" b="1" dirty="0" err="1" smtClean="0"/>
              <a:t>Tr</a:t>
            </a:r>
            <a:r>
              <a:rPr lang="en-US" altLang="en-US" sz="2800" b="1" dirty="0" smtClean="0"/>
              <a:t>)</a:t>
            </a:r>
            <a:endParaRPr lang="en-US" altLang="en-US" sz="2800" b="1" dirty="0"/>
          </a:p>
        </p:txBody>
      </p:sp>
      <p:sp>
        <p:nvSpPr>
          <p:cNvPr id="58371" name="Content Placeholder 2"/>
          <p:cNvSpPr>
            <a:spLocks noGrp="1"/>
          </p:cNvSpPr>
          <p:nvPr>
            <p:ph idx="1"/>
          </p:nvPr>
        </p:nvSpPr>
        <p:spPr>
          <a:xfrm>
            <a:off x="1158240" y="1468619"/>
            <a:ext cx="9875520" cy="4695825"/>
          </a:xfrm>
        </p:spPr>
        <p:txBody>
          <a:bodyPr>
            <a:noAutofit/>
          </a:bodyPr>
          <a:lstStyle/>
          <a:p>
            <a:pPr algn="just"/>
            <a:r>
              <a:rPr lang="en-US" altLang="en-US" sz="2400" dirty="0" smtClean="0"/>
              <a:t>A </a:t>
            </a:r>
            <a:r>
              <a:rPr lang="en-US" altLang="en-US" sz="2400" dirty="0"/>
              <a:t>method for  introducing  exogenous  DNA  into  animals  for producing </a:t>
            </a:r>
            <a:r>
              <a:rPr lang="en-US" altLang="en-US" sz="2400" dirty="0" err="1"/>
              <a:t>transgenics</a:t>
            </a:r>
            <a:r>
              <a:rPr lang="en-US" altLang="en-US" sz="2400" dirty="0"/>
              <a:t>. Sperms of  many  species  have been  shown  to  bind naked  DNA  as  well  as DNA-liposome  complexes. </a:t>
            </a:r>
            <a:endParaRPr lang="en-US" altLang="en-US" sz="2400" dirty="0" smtClean="0"/>
          </a:p>
          <a:p>
            <a:pPr algn="just"/>
            <a:r>
              <a:rPr lang="en-US" altLang="en-US" sz="2400" dirty="0" smtClean="0"/>
              <a:t>Sperm  </a:t>
            </a:r>
            <a:r>
              <a:rPr lang="en-US" altLang="en-US" sz="2400" dirty="0"/>
              <a:t>are  collected  at  ejaculation  or  from  the epididymis  of  the  testis.  It  is </a:t>
            </a:r>
            <a:r>
              <a:rPr lang="en-US" altLang="en-US" sz="2400" dirty="0" smtClean="0"/>
              <a:t>then incubated in </a:t>
            </a:r>
            <a:r>
              <a:rPr lang="en-US" altLang="en-US" sz="2400" dirty="0"/>
              <a:t>fertilization medium  at  37-39  ◦C for varying </a:t>
            </a:r>
            <a:r>
              <a:rPr lang="en-US" altLang="en-US" sz="2400" dirty="0" smtClean="0"/>
              <a:t>lengths</a:t>
            </a:r>
            <a:r>
              <a:rPr lang="en-US" altLang="en-US" sz="2400" dirty="0"/>
              <a:t>. </a:t>
            </a:r>
            <a:endParaRPr lang="en-US" altLang="en-US" sz="2400" dirty="0" smtClean="0"/>
          </a:p>
          <a:p>
            <a:pPr algn="just"/>
            <a:r>
              <a:rPr lang="en-US" altLang="en-US" sz="2400" dirty="0" smtClean="0"/>
              <a:t>Exposed </a:t>
            </a:r>
            <a:r>
              <a:rPr lang="en-US" altLang="en-US" sz="2400" dirty="0"/>
              <a:t>perinuclear </a:t>
            </a:r>
            <a:r>
              <a:rPr lang="en-US" altLang="en-US" sz="2400" dirty="0" smtClean="0"/>
              <a:t>theca of the sperm head would </a:t>
            </a:r>
            <a:r>
              <a:rPr lang="en-US" altLang="en-US" sz="2400" dirty="0"/>
              <a:t>interact </a:t>
            </a:r>
            <a:r>
              <a:rPr lang="en-US" altLang="en-US" sz="2400" dirty="0" smtClean="0"/>
              <a:t>with the  </a:t>
            </a:r>
            <a:r>
              <a:rPr lang="en-US" altLang="en-US" sz="2400" dirty="0"/>
              <a:t>DNA </a:t>
            </a:r>
            <a:r>
              <a:rPr lang="en-US" altLang="en-US" sz="2400" dirty="0" smtClean="0"/>
              <a:t>and act as a carrier  </a:t>
            </a:r>
            <a:r>
              <a:rPr lang="en-US" altLang="en-US" sz="2400" dirty="0"/>
              <a:t>for </a:t>
            </a:r>
            <a:r>
              <a:rPr lang="en-US" altLang="en-US" sz="2400" dirty="0" smtClean="0"/>
              <a:t>the </a:t>
            </a:r>
            <a:r>
              <a:rPr lang="en-US" altLang="en-US" sz="2400" dirty="0"/>
              <a:t>transgene. </a:t>
            </a:r>
            <a:endParaRPr lang="en-US" altLang="en-US" sz="2400" dirty="0" smtClean="0"/>
          </a:p>
          <a:p>
            <a:pPr algn="just"/>
            <a:r>
              <a:rPr lang="en-US" altLang="en-US" sz="2400" dirty="0" smtClean="0"/>
              <a:t>Sperm-DNA </a:t>
            </a:r>
            <a:r>
              <a:rPr lang="en-US" altLang="en-US" sz="2400" dirty="0"/>
              <a:t>complex is then injected into  mature  </a:t>
            </a:r>
            <a:r>
              <a:rPr lang="en-US" altLang="en-US" sz="2400" dirty="0" smtClean="0"/>
              <a:t>metaphase II-oocytes  </a:t>
            </a:r>
            <a:r>
              <a:rPr lang="en-US" altLang="en-US" sz="2400" dirty="0"/>
              <a:t>by  ICSI,  allowing the  transgene  to  be  transferred  into  the  embryonic genome via the DNA repair mechanism. </a:t>
            </a:r>
            <a:endParaRPr lang="en-US" altLang="en-US" sz="2400" dirty="0" smtClean="0"/>
          </a:p>
          <a:p>
            <a:pPr algn="just"/>
            <a:r>
              <a:rPr lang="en-US" altLang="en-US" sz="2400" dirty="0" smtClean="0"/>
              <a:t>One </a:t>
            </a:r>
            <a:r>
              <a:rPr lang="en-US" altLang="en-US" sz="2400" dirty="0"/>
              <a:t>of the  main advantages  of  ICSI-</a:t>
            </a:r>
            <a:r>
              <a:rPr lang="en-US" altLang="en-US" sz="2400" dirty="0" err="1"/>
              <a:t>Tr</a:t>
            </a:r>
            <a:r>
              <a:rPr lang="en-US" altLang="en-US" sz="2400" dirty="0"/>
              <a:t>  is  its  higher efficiencies  at  inserting  very  large  DNA  fragments into the  host  genome,  including  inbred  mice, </a:t>
            </a:r>
            <a:r>
              <a:rPr lang="en-US" altLang="en-US" sz="2400" dirty="0" smtClean="0"/>
              <a:t>as </a:t>
            </a:r>
            <a:r>
              <a:rPr lang="en-US" altLang="en-US" sz="2400" dirty="0"/>
              <a:t>compared to pronuclear microinjection </a:t>
            </a:r>
          </a:p>
        </p:txBody>
      </p:sp>
      <p:sp>
        <p:nvSpPr>
          <p:cNvPr id="583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7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a:spcBef>
                <a:spcPct val="0"/>
              </a:spcBef>
              <a:buFontTx/>
              <a:buNone/>
            </a:pPr>
            <a:fld id="{674E99AD-2AFD-4E79-AD29-3B19C5F1437D}" type="slidenum">
              <a:rPr lang="ar-SA" altLang="en-US" sz="1400"/>
              <a:pPr>
                <a:spcBef>
                  <a:spcPct val="0"/>
                </a:spcBef>
                <a:buFontTx/>
                <a:buNone/>
              </a:pPr>
              <a:t>33</a:t>
            </a:fld>
            <a:endParaRPr lang="en-US" altLang="en-US" sz="1400"/>
          </a:p>
        </p:txBody>
      </p:sp>
    </p:spTree>
    <p:extLst>
      <p:ext uri="{BB962C8B-B14F-4D97-AF65-F5344CB8AC3E}">
        <p14:creationId xmlns:p14="http://schemas.microsoft.com/office/powerpoint/2010/main" val="3839700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p:cNvSpPr txBox="1">
            <a:spLocks noGrp="1"/>
          </p:cNvSpPr>
          <p:nvPr/>
        </p:nvSpPr>
        <p:spPr bwMode="auto">
          <a:xfrm>
            <a:off x="8242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7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algn="r" eaLnBrk="1" hangingPunct="1">
              <a:spcBef>
                <a:spcPct val="0"/>
              </a:spcBef>
              <a:buFontTx/>
              <a:buNone/>
            </a:pPr>
            <a:fld id="{9D319882-4561-4F40-A34A-6D4906C137CE}" type="slidenum">
              <a:rPr lang="ar-SA" altLang="en-US" sz="1400"/>
              <a:pPr algn="r" eaLnBrk="1" hangingPunct="1">
                <a:spcBef>
                  <a:spcPct val="0"/>
                </a:spcBef>
                <a:buFontTx/>
                <a:buNone/>
              </a:pPr>
              <a:t>34</a:t>
            </a:fld>
            <a:endParaRPr lang="en-US" altLang="en-US" sz="1400"/>
          </a:p>
        </p:txBody>
      </p:sp>
      <p:sp>
        <p:nvSpPr>
          <p:cNvPr id="59395" name="Rectangle 7"/>
          <p:cNvSpPr>
            <a:spLocks noChangeArrowheads="1"/>
          </p:cNvSpPr>
          <p:nvPr/>
        </p:nvSpPr>
        <p:spPr bwMode="auto">
          <a:xfrm>
            <a:off x="862149" y="984231"/>
            <a:ext cx="10920548"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har char="•"/>
              <a:tabLst>
                <a:tab pos="228600" algn="l"/>
              </a:tabLst>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tabLst>
                <a:tab pos="228600" algn="l"/>
              </a:tabLst>
              <a:defRPr sz="2800">
                <a:solidFill>
                  <a:schemeClr val="tx1"/>
                </a:solidFill>
                <a:latin typeface="Comic Sans MS" panose="030F0702030302020204" pitchFamily="66" charset="0"/>
                <a:cs typeface="Arial" panose="020B0604020202020204" pitchFamily="34" charset="0"/>
              </a:defRPr>
            </a:lvl2pPr>
            <a:lvl3pPr marL="1143000" indent="-228600">
              <a:spcBef>
                <a:spcPct val="20000"/>
              </a:spcBef>
              <a:buChar char="•"/>
              <a:tabLst>
                <a:tab pos="228600" algn="l"/>
              </a:tabLst>
              <a:defRPr sz="2400">
                <a:solidFill>
                  <a:schemeClr val="tx1"/>
                </a:solidFill>
                <a:latin typeface="Comic Sans MS" panose="030F0702030302020204" pitchFamily="66" charset="0"/>
                <a:cs typeface="Arial" panose="020B0604020202020204" pitchFamily="34" charset="0"/>
              </a:defRPr>
            </a:lvl3pPr>
            <a:lvl4pPr marL="1600200" indent="-228600">
              <a:spcBef>
                <a:spcPct val="20000"/>
              </a:spcBef>
              <a:buChar char="–"/>
              <a:tabLst>
                <a:tab pos="228600" algn="l"/>
              </a:tabLst>
              <a:defRPr sz="2000">
                <a:solidFill>
                  <a:schemeClr val="tx1"/>
                </a:solidFill>
                <a:latin typeface="Comic Sans MS" panose="030F0702030302020204" pitchFamily="66" charset="0"/>
                <a:cs typeface="Arial" panose="020B0604020202020204" pitchFamily="34" charset="0"/>
              </a:defRPr>
            </a:lvl4pPr>
            <a:lvl5pPr marL="2057400" indent="-228600">
              <a:spcBef>
                <a:spcPct val="20000"/>
              </a:spcBef>
              <a:buChar char="»"/>
              <a:tabLst>
                <a:tab pos="228600" algn="l"/>
              </a:tabLst>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tabLst>
                <a:tab pos="228600" algn="l"/>
              </a:tabLst>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tabLst>
                <a:tab pos="228600" algn="l"/>
              </a:tabLst>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tabLst>
                <a:tab pos="228600" algn="l"/>
              </a:tabLst>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tabLst>
                <a:tab pos="228600" algn="l"/>
              </a:tabLst>
              <a:defRPr sz="2000">
                <a:solidFill>
                  <a:schemeClr val="tx1"/>
                </a:solidFill>
                <a:latin typeface="Comic Sans MS" panose="030F0702030302020204" pitchFamily="66" charset="0"/>
                <a:cs typeface="Arial" panose="020B0604020202020204" pitchFamily="34" charset="0"/>
              </a:defRPr>
            </a:lvl9pPr>
          </a:lstStyle>
          <a:p>
            <a:pPr eaLnBrk="1" hangingPunct="1">
              <a:spcBef>
                <a:spcPct val="0"/>
              </a:spcBef>
              <a:buFontTx/>
              <a:buNone/>
            </a:pPr>
            <a:r>
              <a:rPr lang="en-US" altLang="en-US" sz="2000" b="1" dirty="0">
                <a:latin typeface="Arial" panose="020B0604020202020204" pitchFamily="34" charset="0"/>
              </a:rPr>
              <a:t>Why transgenic animals and some applications</a:t>
            </a:r>
            <a:r>
              <a:rPr lang="en-US" altLang="en-US" sz="2000" b="1" dirty="0" smtClean="0">
                <a:latin typeface="Arial" panose="020B0604020202020204" pitchFamily="34" charset="0"/>
              </a:rPr>
              <a:t>:</a:t>
            </a:r>
          </a:p>
          <a:p>
            <a:pPr eaLnBrk="1" hangingPunct="1">
              <a:spcBef>
                <a:spcPct val="0"/>
              </a:spcBef>
              <a:buFontTx/>
              <a:buNone/>
            </a:pPr>
            <a:endParaRPr lang="en-US" altLang="en-US" sz="2000" b="1" dirty="0">
              <a:latin typeface="Arial" panose="020B0604020202020204" pitchFamily="34" charset="0"/>
            </a:endParaRPr>
          </a:p>
          <a:p>
            <a:pPr eaLnBrk="1" hangingPunct="1">
              <a:spcBef>
                <a:spcPct val="0"/>
              </a:spcBef>
              <a:buFontTx/>
              <a:buNone/>
            </a:pPr>
            <a:r>
              <a:rPr lang="en-US" altLang="en-US" sz="2000" dirty="0" smtClean="0">
                <a:latin typeface="Arial" panose="020B0604020202020204" pitchFamily="34" charset="0"/>
              </a:rPr>
              <a:t>1) To </a:t>
            </a:r>
            <a:r>
              <a:rPr lang="en-US" altLang="en-US" sz="2000" dirty="0">
                <a:latin typeface="Arial" panose="020B0604020202020204" pitchFamily="34" charset="0"/>
              </a:rPr>
              <a:t>meet the growing demand for animal products (meet, milk …etc.), to increase the size of the animal or its products</a:t>
            </a:r>
          </a:p>
          <a:p>
            <a:pPr eaLnBrk="1" hangingPunct="1">
              <a:spcBef>
                <a:spcPct val="0"/>
              </a:spcBef>
              <a:buFontTx/>
              <a:buNone/>
            </a:pPr>
            <a:endParaRPr lang="en-US" altLang="en-US" sz="2000" dirty="0" smtClean="0">
              <a:latin typeface="Arial" panose="020B0604020202020204" pitchFamily="34" charset="0"/>
            </a:endParaRPr>
          </a:p>
          <a:p>
            <a:pPr eaLnBrk="1" hangingPunct="1">
              <a:spcBef>
                <a:spcPct val="0"/>
              </a:spcBef>
              <a:buFontTx/>
              <a:buNone/>
            </a:pPr>
            <a:r>
              <a:rPr lang="en-US" altLang="en-US" sz="2000" dirty="0" smtClean="0">
                <a:latin typeface="Arial" panose="020B0604020202020204" pitchFamily="34" charset="0"/>
              </a:rPr>
              <a:t>2) Production </a:t>
            </a:r>
            <a:r>
              <a:rPr lang="en-US" altLang="en-US" sz="2000" dirty="0">
                <a:latin typeface="Arial" panose="020B0604020202020204" pitchFamily="34" charset="0"/>
              </a:rPr>
              <a:t>of human proteins for medical use.</a:t>
            </a:r>
          </a:p>
          <a:p>
            <a:pPr>
              <a:spcBef>
                <a:spcPct val="0"/>
              </a:spcBef>
              <a:buNone/>
            </a:pPr>
            <a:r>
              <a:rPr lang="en-US" altLang="en-US" sz="2000" dirty="0" smtClean="0">
                <a:latin typeface="Arial" panose="020B0604020202020204" pitchFamily="34" charset="0"/>
              </a:rPr>
              <a:t>-Tissue </a:t>
            </a:r>
            <a:r>
              <a:rPr lang="en-US" altLang="en-US" sz="2000" dirty="0" smtClean="0">
                <a:latin typeface="Arial" panose="020B0604020202020204" pitchFamily="34" charset="0"/>
              </a:rPr>
              <a:t>plasminogen </a:t>
            </a:r>
            <a:r>
              <a:rPr lang="en-US" altLang="en-US" sz="2000" dirty="0" err="1" smtClean="0">
                <a:latin typeface="Arial" panose="020B0604020202020204" pitchFamily="34" charset="0"/>
              </a:rPr>
              <a:t>VIIIn</a:t>
            </a:r>
            <a:r>
              <a:rPr lang="en-US" altLang="en-US" sz="2000" dirty="0" smtClean="0">
                <a:latin typeface="Arial" panose="020B0604020202020204" pitchFamily="34" charset="0"/>
              </a:rPr>
              <a:t> </a:t>
            </a:r>
            <a:r>
              <a:rPr lang="en-US" altLang="en-US" sz="2000" dirty="0">
                <a:latin typeface="Arial" panose="020B0604020202020204" pitchFamily="34" charset="0"/>
              </a:rPr>
              <a:t>activator for blood </a:t>
            </a:r>
            <a:r>
              <a:rPr lang="en-US" altLang="en-US" sz="2000" dirty="0" smtClean="0">
                <a:latin typeface="Arial" panose="020B0604020202020204" pitchFamily="34" charset="0"/>
              </a:rPr>
              <a:t>clotting produced </a:t>
            </a:r>
            <a:r>
              <a:rPr lang="en-US" altLang="en-US" sz="2000" dirty="0">
                <a:latin typeface="Arial" panose="020B0604020202020204" pitchFamily="34" charset="0"/>
              </a:rPr>
              <a:t>by goats</a:t>
            </a:r>
          </a:p>
          <a:p>
            <a:pPr>
              <a:spcBef>
                <a:spcPct val="0"/>
              </a:spcBef>
              <a:buNone/>
            </a:pPr>
            <a:r>
              <a:rPr lang="en-US" altLang="en-US" sz="2000" dirty="0">
                <a:latin typeface="Arial" panose="020B0604020202020204" pitchFamily="34" charset="0"/>
              </a:rPr>
              <a:t>-Factor VIII </a:t>
            </a:r>
            <a:r>
              <a:rPr lang="en-US" altLang="en-US" sz="2000" dirty="0" smtClean="0">
                <a:latin typeface="Arial" panose="020B0604020202020204" pitchFamily="34" charset="0"/>
              </a:rPr>
              <a:t>and </a:t>
            </a:r>
            <a:r>
              <a:rPr lang="en-US" altLang="en-US" sz="2000" dirty="0">
                <a:latin typeface="Arial" panose="020B0604020202020204" pitchFamily="34" charset="0"/>
              </a:rPr>
              <a:t>Factor IX </a:t>
            </a:r>
            <a:r>
              <a:rPr lang="en-US" altLang="en-US" sz="2000" dirty="0" smtClean="0">
                <a:latin typeface="Arial" panose="020B0604020202020204" pitchFamily="34" charset="0"/>
              </a:rPr>
              <a:t>are produced </a:t>
            </a:r>
            <a:r>
              <a:rPr lang="en-US" altLang="en-US" sz="2000" dirty="0">
                <a:latin typeface="Arial" panose="020B0604020202020204" pitchFamily="34" charset="0"/>
              </a:rPr>
              <a:t>in sheep </a:t>
            </a:r>
            <a:r>
              <a:rPr lang="en-US" altLang="en-US" sz="2000" dirty="0" smtClean="0">
                <a:latin typeface="Arial" panose="020B0604020202020204" pitchFamily="34" charset="0"/>
              </a:rPr>
              <a:t>for the </a:t>
            </a:r>
            <a:r>
              <a:rPr lang="en-US" altLang="en-US" sz="2000" dirty="0">
                <a:latin typeface="Arial" panose="020B0604020202020204" pitchFamily="34" charset="0"/>
              </a:rPr>
              <a:t>treatment of blood clotting disorders such as hemophilia</a:t>
            </a:r>
          </a:p>
          <a:p>
            <a:pPr eaLnBrk="1" hangingPunct="1">
              <a:spcBef>
                <a:spcPct val="0"/>
              </a:spcBef>
              <a:buFontTx/>
              <a:buNone/>
            </a:pPr>
            <a:r>
              <a:rPr lang="en-US" altLang="en-US" sz="2000" dirty="0" smtClean="0">
                <a:latin typeface="Arial" panose="020B0604020202020204" pitchFamily="34" charset="0"/>
              </a:rPr>
              <a:t>-</a:t>
            </a:r>
            <a:r>
              <a:rPr lang="en-US" altLang="en-US" sz="2000" dirty="0" err="1" smtClean="0">
                <a:latin typeface="Arial" panose="020B0604020202020204" pitchFamily="34" charset="0"/>
              </a:rPr>
              <a:t>AntithrombinIII</a:t>
            </a:r>
            <a:r>
              <a:rPr lang="en-US" altLang="en-US" sz="2000" dirty="0">
                <a:latin typeface="Arial" panose="020B0604020202020204" pitchFamily="34" charset="0"/>
              </a:rPr>
              <a:t>, produced in goats, for prevention of blood clotting</a:t>
            </a:r>
          </a:p>
          <a:p>
            <a:pPr eaLnBrk="1" hangingPunct="1">
              <a:spcBef>
                <a:spcPct val="0"/>
              </a:spcBef>
              <a:buFontTx/>
              <a:buNone/>
            </a:pPr>
            <a:r>
              <a:rPr lang="en-US" altLang="en-US" sz="2000" dirty="0" smtClean="0">
                <a:latin typeface="Arial" panose="020B0604020202020204" pitchFamily="34" charset="0"/>
              </a:rPr>
              <a:t>-Cystic </a:t>
            </a:r>
            <a:r>
              <a:rPr lang="en-US" altLang="en-US" sz="2000" dirty="0">
                <a:latin typeface="Arial" panose="020B0604020202020204" pitchFamily="34" charset="0"/>
              </a:rPr>
              <a:t>fibrosis transmembrane conductor regulator (CFTR) for treatment of cystic fibrosis </a:t>
            </a:r>
            <a:r>
              <a:rPr lang="en-US" altLang="en-US" sz="2000" dirty="0" smtClean="0">
                <a:latin typeface="Arial" panose="020B0604020202020204" pitchFamily="34" charset="0"/>
              </a:rPr>
              <a:t>genetic </a:t>
            </a:r>
            <a:r>
              <a:rPr lang="en-US" altLang="en-US" sz="2000" dirty="0">
                <a:latin typeface="Arial" panose="020B0604020202020204" pitchFamily="34" charset="0"/>
              </a:rPr>
              <a:t>disorder</a:t>
            </a:r>
          </a:p>
          <a:p>
            <a:pPr eaLnBrk="1" hangingPunct="1">
              <a:spcBef>
                <a:spcPct val="0"/>
              </a:spcBef>
              <a:buFontTx/>
              <a:buNone/>
            </a:pPr>
            <a:r>
              <a:rPr lang="en-US" altLang="en-US" sz="2000" dirty="0" smtClean="0">
                <a:latin typeface="Arial" panose="020B0604020202020204" pitchFamily="34" charset="0"/>
              </a:rPr>
              <a:t>-Human </a:t>
            </a:r>
            <a:r>
              <a:rPr lang="en-US" altLang="en-US" sz="2000" dirty="0">
                <a:latin typeface="Arial" panose="020B0604020202020204" pitchFamily="34" charset="0"/>
              </a:rPr>
              <a:t>protein C produced by pigs for use as </a:t>
            </a:r>
            <a:r>
              <a:rPr lang="en-US" altLang="en-US" sz="2000" dirty="0" smtClean="0">
                <a:latin typeface="Arial" panose="020B0604020202020204" pitchFamily="34" charset="0"/>
              </a:rPr>
              <a:t>an anticoagulant</a:t>
            </a:r>
            <a:endParaRPr lang="en-US" altLang="en-US" sz="2000" dirty="0">
              <a:latin typeface="Arial" panose="020B0604020202020204" pitchFamily="34" charset="0"/>
            </a:endParaRPr>
          </a:p>
          <a:p>
            <a:pPr algn="ctr">
              <a:spcBef>
                <a:spcPct val="0"/>
              </a:spcBef>
              <a:buFontTx/>
              <a:buNone/>
            </a:pPr>
            <a:endParaRPr lang="en-US" altLang="en-US" sz="1800" dirty="0">
              <a:latin typeface="Arial" panose="020B0604020202020204" pitchFamily="34" charset="0"/>
            </a:endParaRPr>
          </a:p>
        </p:txBody>
      </p:sp>
    </p:spTree>
    <p:extLst>
      <p:ext uri="{BB962C8B-B14F-4D97-AF65-F5344CB8AC3E}">
        <p14:creationId xmlns:p14="http://schemas.microsoft.com/office/powerpoint/2010/main" val="11531717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7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a:spcBef>
                <a:spcPct val="0"/>
              </a:spcBef>
              <a:buFontTx/>
              <a:buNone/>
            </a:pPr>
            <a:fld id="{42CAD2F1-F857-420F-BF99-0BE51639A960}" type="slidenum">
              <a:rPr lang="ar-SA" altLang="en-US" sz="1400"/>
              <a:pPr>
                <a:spcBef>
                  <a:spcPct val="0"/>
                </a:spcBef>
                <a:buFontTx/>
                <a:buNone/>
              </a:pPr>
              <a:t>35</a:t>
            </a:fld>
            <a:endParaRPr lang="en-US" altLang="en-US" sz="1400"/>
          </a:p>
        </p:txBody>
      </p:sp>
      <p:sp>
        <p:nvSpPr>
          <p:cNvPr id="60419" name="Rectangle 8"/>
          <p:cNvSpPr>
            <a:spLocks noChangeArrowheads="1"/>
          </p:cNvSpPr>
          <p:nvPr/>
        </p:nvSpPr>
        <p:spPr bwMode="auto">
          <a:xfrm>
            <a:off x="396240" y="1013324"/>
            <a:ext cx="11273246"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har char="•"/>
              <a:tabLst>
                <a:tab pos="228600" algn="l"/>
              </a:tabLst>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tabLst>
                <a:tab pos="228600" algn="l"/>
              </a:tabLst>
              <a:defRPr sz="2800">
                <a:solidFill>
                  <a:schemeClr val="tx1"/>
                </a:solidFill>
                <a:latin typeface="Comic Sans MS" panose="030F0702030302020204" pitchFamily="66" charset="0"/>
                <a:cs typeface="Arial" panose="020B0604020202020204" pitchFamily="34" charset="0"/>
              </a:defRPr>
            </a:lvl2pPr>
            <a:lvl3pPr marL="1143000" indent="-228600">
              <a:spcBef>
                <a:spcPct val="20000"/>
              </a:spcBef>
              <a:buChar char="•"/>
              <a:tabLst>
                <a:tab pos="228600" algn="l"/>
              </a:tabLst>
              <a:defRPr sz="2400">
                <a:solidFill>
                  <a:schemeClr val="tx1"/>
                </a:solidFill>
                <a:latin typeface="Comic Sans MS" panose="030F0702030302020204" pitchFamily="66" charset="0"/>
                <a:cs typeface="Arial" panose="020B0604020202020204" pitchFamily="34" charset="0"/>
              </a:defRPr>
            </a:lvl3pPr>
            <a:lvl4pPr marL="1600200" indent="-228600">
              <a:spcBef>
                <a:spcPct val="20000"/>
              </a:spcBef>
              <a:buChar char="–"/>
              <a:tabLst>
                <a:tab pos="228600" algn="l"/>
              </a:tabLst>
              <a:defRPr sz="2000">
                <a:solidFill>
                  <a:schemeClr val="tx1"/>
                </a:solidFill>
                <a:latin typeface="Comic Sans MS" panose="030F0702030302020204" pitchFamily="66" charset="0"/>
                <a:cs typeface="Arial" panose="020B0604020202020204" pitchFamily="34" charset="0"/>
              </a:defRPr>
            </a:lvl4pPr>
            <a:lvl5pPr marL="2057400" indent="-228600">
              <a:spcBef>
                <a:spcPct val="20000"/>
              </a:spcBef>
              <a:buChar char="»"/>
              <a:tabLst>
                <a:tab pos="228600" algn="l"/>
              </a:tabLst>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tabLst>
                <a:tab pos="228600" algn="l"/>
              </a:tabLst>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tabLst>
                <a:tab pos="228600" algn="l"/>
              </a:tabLst>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tabLst>
                <a:tab pos="228600" algn="l"/>
              </a:tabLst>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tabLst>
                <a:tab pos="228600" algn="l"/>
              </a:tabLst>
              <a:defRPr sz="2000">
                <a:solidFill>
                  <a:schemeClr val="tx1"/>
                </a:solidFill>
                <a:latin typeface="Comic Sans MS" panose="030F0702030302020204" pitchFamily="66" charset="0"/>
                <a:cs typeface="Arial" panose="020B0604020202020204" pitchFamily="34" charset="0"/>
              </a:defRPr>
            </a:lvl9pPr>
          </a:lstStyle>
          <a:p>
            <a:pPr algn="just">
              <a:spcBef>
                <a:spcPct val="0"/>
              </a:spcBef>
              <a:buNone/>
            </a:pPr>
            <a:r>
              <a:rPr lang="en-US" altLang="en-US" sz="2400" b="1" dirty="0">
                <a:latin typeface="Arial" panose="020B0604020202020204" pitchFamily="34" charset="0"/>
              </a:rPr>
              <a:t>Why transgenic animals and some applications:</a:t>
            </a:r>
          </a:p>
          <a:p>
            <a:pPr algn="just" eaLnBrk="1" hangingPunct="1">
              <a:spcBef>
                <a:spcPct val="0"/>
              </a:spcBef>
              <a:buFontTx/>
              <a:buNone/>
            </a:pPr>
            <a:endParaRPr lang="en-US" altLang="en-US" sz="2400" dirty="0" smtClean="0">
              <a:latin typeface="Arial" panose="020B0604020202020204" pitchFamily="34" charset="0"/>
            </a:endParaRPr>
          </a:p>
          <a:p>
            <a:pPr algn="just" eaLnBrk="1" hangingPunct="1">
              <a:spcBef>
                <a:spcPct val="0"/>
              </a:spcBef>
              <a:buFontTx/>
              <a:buNone/>
            </a:pPr>
            <a:r>
              <a:rPr lang="en-US" altLang="en-US" sz="2400" dirty="0" smtClean="0">
                <a:latin typeface="Arial" panose="020B0604020202020204" pitchFamily="34" charset="0"/>
              </a:rPr>
              <a:t>3. </a:t>
            </a:r>
            <a:r>
              <a:rPr lang="en-US" altLang="en-US" sz="2400" dirty="0">
                <a:latin typeface="Arial" panose="020B0604020202020204" pitchFamily="34" charset="0"/>
              </a:rPr>
              <a:t>Xenotransplantation</a:t>
            </a:r>
            <a:r>
              <a:rPr lang="en-US" altLang="en-US" sz="2400" dirty="0" smtClean="0">
                <a:latin typeface="Arial" panose="020B0604020202020204" pitchFamily="34" charset="0"/>
              </a:rPr>
              <a:t>: the </a:t>
            </a:r>
            <a:r>
              <a:rPr lang="en-US" altLang="en-US" sz="2400" dirty="0">
                <a:latin typeface="Arial" panose="020B0604020202020204" pitchFamily="34" charset="0"/>
              </a:rPr>
              <a:t>production of tissues and organs in animals for use in humans such as:</a:t>
            </a:r>
          </a:p>
          <a:p>
            <a:pPr algn="just" eaLnBrk="1" hangingPunct="1">
              <a:spcBef>
                <a:spcPct val="0"/>
              </a:spcBef>
              <a:buFontTx/>
              <a:buNone/>
            </a:pPr>
            <a:r>
              <a:rPr lang="en-US" altLang="en-US" sz="2400" dirty="0">
                <a:latin typeface="Arial" panose="020B0604020202020204" pitchFamily="34" charset="0"/>
              </a:rPr>
              <a:t>-Producing pigs without 1-galactosyle transferase, a protein linked to human tissue rejection by knocking out the gene coding to this protein in pigs.</a:t>
            </a:r>
          </a:p>
          <a:p>
            <a:pPr algn="just" eaLnBrk="1" hangingPunct="1">
              <a:spcBef>
                <a:spcPct val="0"/>
              </a:spcBef>
              <a:buFontTx/>
              <a:buNone/>
            </a:pPr>
            <a:r>
              <a:rPr lang="en-US" altLang="en-US" sz="2400" dirty="0" smtClean="0">
                <a:latin typeface="Arial" panose="020B0604020202020204" pitchFamily="34" charset="0"/>
              </a:rPr>
              <a:t>4. </a:t>
            </a:r>
            <a:r>
              <a:rPr lang="en-US" altLang="en-US" sz="2400" dirty="0">
                <a:latin typeface="Arial" panose="020B0604020202020204" pitchFamily="34" charset="0"/>
              </a:rPr>
              <a:t>Altering milk lactose </a:t>
            </a:r>
            <a:r>
              <a:rPr lang="en-US" altLang="en-US" sz="2400" dirty="0" smtClean="0">
                <a:latin typeface="Arial" panose="020B0604020202020204" pitchFamily="34" charset="0"/>
              </a:rPr>
              <a:t>improving the shelf </a:t>
            </a:r>
            <a:r>
              <a:rPr lang="en-US" altLang="en-US" sz="2400" dirty="0">
                <a:latin typeface="Arial" panose="020B0604020202020204" pitchFamily="34" charset="0"/>
              </a:rPr>
              <a:t>time of milk or reducing the amount of water in milk.</a:t>
            </a:r>
          </a:p>
          <a:p>
            <a:pPr algn="just" eaLnBrk="1" hangingPunct="1">
              <a:spcBef>
                <a:spcPct val="0"/>
              </a:spcBef>
              <a:buFontTx/>
              <a:buNone/>
            </a:pPr>
            <a:r>
              <a:rPr lang="en-US" altLang="en-US" sz="2400" dirty="0" smtClean="0">
                <a:latin typeface="Arial" panose="020B0604020202020204" pitchFamily="34" charset="0"/>
              </a:rPr>
              <a:t>5. </a:t>
            </a:r>
            <a:r>
              <a:rPr lang="en-US" altLang="en-US" sz="2400" dirty="0">
                <a:latin typeface="Arial" panose="020B0604020202020204" pitchFamily="34" charset="0"/>
              </a:rPr>
              <a:t>Increasing disease resistance ability in farm animals</a:t>
            </a:r>
          </a:p>
          <a:p>
            <a:pPr algn="just" eaLnBrk="1" hangingPunct="1">
              <a:spcBef>
                <a:spcPct val="0"/>
              </a:spcBef>
              <a:buFontTx/>
              <a:buNone/>
            </a:pPr>
            <a:r>
              <a:rPr lang="en-US" altLang="en-US" sz="2400" dirty="0" smtClean="0">
                <a:latin typeface="Arial" panose="020B0604020202020204" pitchFamily="34" charset="0"/>
              </a:rPr>
              <a:t>6. Production </a:t>
            </a:r>
            <a:r>
              <a:rPr lang="en-US" altLang="en-US" sz="2400" dirty="0">
                <a:latin typeface="Arial" panose="020B0604020202020204" pitchFamily="34" charset="0"/>
              </a:rPr>
              <a:t>of novel products by farm </a:t>
            </a:r>
            <a:r>
              <a:rPr lang="en-US" altLang="en-US" sz="2400" dirty="0" smtClean="0">
                <a:latin typeface="Arial" panose="020B0604020202020204" pitchFamily="34" charset="0"/>
              </a:rPr>
              <a:t>animals </a:t>
            </a:r>
            <a:r>
              <a:rPr lang="en-US" altLang="en-US" sz="2400" dirty="0">
                <a:latin typeface="Arial" panose="020B0604020202020204" pitchFamily="34" charset="0"/>
              </a:rPr>
              <a:t>such as Spider-silk protein in transgenic goats in their milk.</a:t>
            </a:r>
          </a:p>
        </p:txBody>
      </p:sp>
    </p:spTree>
    <p:extLst>
      <p:ext uri="{BB962C8B-B14F-4D97-AF65-F5344CB8AC3E}">
        <p14:creationId xmlns:p14="http://schemas.microsoft.com/office/powerpoint/2010/main" val="33164900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3"/>
          <p:cNvSpPr txBox="1">
            <a:spLocks noGrp="1"/>
          </p:cNvSpPr>
          <p:nvPr/>
        </p:nvSpPr>
        <p:spPr bwMode="auto">
          <a:xfrm>
            <a:off x="8242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7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algn="r" eaLnBrk="1" hangingPunct="1">
              <a:spcBef>
                <a:spcPct val="0"/>
              </a:spcBef>
              <a:buFontTx/>
              <a:buNone/>
            </a:pPr>
            <a:fld id="{44232F0B-2D3F-4A68-A889-CA1348D93617}" type="slidenum">
              <a:rPr lang="ar-SA" altLang="en-US" sz="1400"/>
              <a:pPr algn="r" eaLnBrk="1" hangingPunct="1">
                <a:spcBef>
                  <a:spcPct val="0"/>
                </a:spcBef>
                <a:buFontTx/>
                <a:buNone/>
              </a:pPr>
              <a:t>36</a:t>
            </a:fld>
            <a:endParaRPr lang="en-US" altLang="en-US" sz="1400"/>
          </a:p>
        </p:txBody>
      </p:sp>
      <p:sp>
        <p:nvSpPr>
          <p:cNvPr id="62467" name="Rectangle 3"/>
          <p:cNvSpPr>
            <a:spLocks noChangeArrowheads="1"/>
          </p:cNvSpPr>
          <p:nvPr/>
        </p:nvSpPr>
        <p:spPr bwMode="auto">
          <a:xfrm>
            <a:off x="216669" y="192811"/>
            <a:ext cx="10716941"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har char="•"/>
              <a:tabLst>
                <a:tab pos="457200" algn="l"/>
              </a:tabLst>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tabLst>
                <a:tab pos="457200" algn="l"/>
              </a:tabLst>
              <a:defRPr sz="2800">
                <a:solidFill>
                  <a:schemeClr val="tx1"/>
                </a:solidFill>
                <a:latin typeface="Comic Sans MS" panose="030F0702030302020204" pitchFamily="66" charset="0"/>
                <a:cs typeface="Arial" panose="020B0604020202020204" pitchFamily="34" charset="0"/>
              </a:defRPr>
            </a:lvl2pPr>
            <a:lvl3pPr marL="1143000" indent="-228600">
              <a:spcBef>
                <a:spcPct val="20000"/>
              </a:spcBef>
              <a:buChar char="•"/>
              <a:tabLst>
                <a:tab pos="457200" algn="l"/>
              </a:tabLst>
              <a:defRPr sz="2400">
                <a:solidFill>
                  <a:schemeClr val="tx1"/>
                </a:solidFill>
                <a:latin typeface="Comic Sans MS" panose="030F0702030302020204" pitchFamily="66" charset="0"/>
                <a:cs typeface="Arial" panose="020B0604020202020204" pitchFamily="34" charset="0"/>
              </a:defRPr>
            </a:lvl3pPr>
            <a:lvl4pPr marL="1600200" indent="-228600">
              <a:spcBef>
                <a:spcPct val="20000"/>
              </a:spcBef>
              <a:buChar char="–"/>
              <a:tabLst>
                <a:tab pos="457200" algn="l"/>
              </a:tabLst>
              <a:defRPr sz="2000">
                <a:solidFill>
                  <a:schemeClr val="tx1"/>
                </a:solidFill>
                <a:latin typeface="Comic Sans MS" panose="030F0702030302020204" pitchFamily="66" charset="0"/>
                <a:cs typeface="Arial" panose="020B0604020202020204" pitchFamily="34" charset="0"/>
              </a:defRPr>
            </a:lvl4pPr>
            <a:lvl5pPr marL="2057400" indent="-228600">
              <a:spcBef>
                <a:spcPct val="20000"/>
              </a:spcBef>
              <a:buChar char="»"/>
              <a:tabLst>
                <a:tab pos="457200" algn="l"/>
              </a:tabLst>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tabLst>
                <a:tab pos="457200" algn="l"/>
              </a:tabLst>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tabLst>
                <a:tab pos="457200" algn="l"/>
              </a:tabLst>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tabLst>
                <a:tab pos="457200" algn="l"/>
              </a:tabLst>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tabLst>
                <a:tab pos="457200" algn="l"/>
              </a:tabLst>
              <a:defRPr sz="2000">
                <a:solidFill>
                  <a:schemeClr val="tx1"/>
                </a:solidFill>
                <a:latin typeface="Comic Sans MS" panose="030F0702030302020204" pitchFamily="66" charset="0"/>
                <a:cs typeface="Arial" panose="020B0604020202020204" pitchFamily="34" charset="0"/>
              </a:defRPr>
            </a:lvl9pPr>
          </a:lstStyle>
          <a:p>
            <a:pPr>
              <a:spcBef>
                <a:spcPct val="0"/>
              </a:spcBef>
              <a:buNone/>
            </a:pPr>
            <a:r>
              <a:rPr lang="en-US" altLang="en-US" sz="2400" b="1" dirty="0">
                <a:latin typeface="Arial" panose="020B0604020202020204" pitchFamily="34" charset="0"/>
              </a:rPr>
              <a:t>Why transgenic animals and some applications:</a:t>
            </a:r>
          </a:p>
          <a:p>
            <a:pPr eaLnBrk="1" hangingPunct="1">
              <a:spcBef>
                <a:spcPct val="0"/>
              </a:spcBef>
              <a:buFontTx/>
              <a:buNone/>
            </a:pPr>
            <a:endParaRPr lang="en-US" altLang="en-US" sz="2400" dirty="0" smtClean="0">
              <a:latin typeface="Arial" panose="020B0604020202020204" pitchFamily="34" charset="0"/>
            </a:endParaRPr>
          </a:p>
          <a:p>
            <a:pPr eaLnBrk="1" hangingPunct="1">
              <a:spcBef>
                <a:spcPct val="0"/>
              </a:spcBef>
              <a:buFontTx/>
              <a:buNone/>
            </a:pPr>
            <a:r>
              <a:rPr lang="en-US" altLang="en-US" sz="2400" dirty="0" smtClean="0">
                <a:latin typeface="Arial" panose="020B0604020202020204" pitchFamily="34" charset="0"/>
              </a:rPr>
              <a:t>7. Application in Insects</a:t>
            </a:r>
          </a:p>
          <a:p>
            <a:pPr eaLnBrk="1" hangingPunct="1">
              <a:spcBef>
                <a:spcPct val="0"/>
              </a:spcBef>
              <a:buFontTx/>
              <a:buNone/>
            </a:pPr>
            <a:r>
              <a:rPr lang="en-US" altLang="en-US" sz="2400" dirty="0" smtClean="0">
                <a:latin typeface="Arial" panose="020B0604020202020204" pitchFamily="34" charset="0"/>
              </a:rPr>
              <a:t>-Control Insect populations such as producing </a:t>
            </a:r>
            <a:r>
              <a:rPr lang="en-US" altLang="en-US" sz="2400" smtClean="0">
                <a:latin typeface="Arial" panose="020B0604020202020204" pitchFamily="34" charset="0"/>
              </a:rPr>
              <a:t>transgenic mites </a:t>
            </a:r>
            <a:r>
              <a:rPr lang="en-US" altLang="en-US" sz="2400" dirty="0" smtClean="0">
                <a:latin typeface="Arial" panose="020B0604020202020204" pitchFamily="34" charset="0"/>
              </a:rPr>
              <a:t>that are very effective predators of the spotted spider mites that infest strawberries and ornaments.</a:t>
            </a:r>
          </a:p>
          <a:p>
            <a:pPr>
              <a:spcBef>
                <a:spcPct val="0"/>
              </a:spcBef>
              <a:buNone/>
            </a:pPr>
            <a:r>
              <a:rPr lang="en-US" altLang="en-US" sz="2400" dirty="0" smtClean="0">
                <a:latin typeface="Arial" panose="020B0604020202020204" pitchFamily="34" charset="0"/>
              </a:rPr>
              <a:t>-Producing genetically engineered by decreasing their period of </a:t>
            </a:r>
            <a:r>
              <a:rPr lang="en-US" altLang="en-US" sz="2400" dirty="0">
                <a:latin typeface="Arial" panose="020B0604020202020204" pitchFamily="34" charset="0"/>
              </a:rPr>
              <a:t>incubation </a:t>
            </a:r>
            <a:r>
              <a:rPr lang="en-US" altLang="en-US" sz="2400" dirty="0" err="1" smtClean="0">
                <a:latin typeface="Arial" panose="020B0604020202020204" pitchFamily="34" charset="0"/>
              </a:rPr>
              <a:t>baculoviruses</a:t>
            </a:r>
            <a:r>
              <a:rPr lang="en-US" altLang="en-US" sz="2400" dirty="0" smtClean="0">
                <a:latin typeface="Arial" panose="020B0604020202020204" pitchFamily="34" charset="0"/>
              </a:rPr>
              <a:t> </a:t>
            </a:r>
            <a:r>
              <a:rPr lang="en-US" altLang="en-US" sz="2400" dirty="0">
                <a:latin typeface="Arial" panose="020B0604020202020204" pitchFamily="34" charset="0"/>
              </a:rPr>
              <a:t>for </a:t>
            </a:r>
            <a:r>
              <a:rPr lang="en-US" altLang="en-US" sz="2400" dirty="0" err="1">
                <a:latin typeface="Arial" panose="020B0604020202020204" pitchFamily="34" charset="0"/>
              </a:rPr>
              <a:t>biopesticides</a:t>
            </a:r>
            <a:r>
              <a:rPr lang="en-US" altLang="en-US" sz="2400" dirty="0">
                <a:latin typeface="Arial" panose="020B0604020202020204" pitchFamily="34" charset="0"/>
              </a:rPr>
              <a:t> </a:t>
            </a:r>
            <a:r>
              <a:rPr lang="en-US" altLang="en-US" sz="2400" dirty="0" smtClean="0">
                <a:latin typeface="Arial" panose="020B0604020202020204" pitchFamily="34" charset="0"/>
              </a:rPr>
              <a:t>after </a:t>
            </a:r>
            <a:r>
              <a:rPr lang="en-US" altLang="en-US" sz="2400" dirty="0" smtClean="0">
                <a:latin typeface="Arial" panose="020B0604020202020204" pitchFamily="34" charset="0"/>
              </a:rPr>
              <a:t>infection of invertebrates</a:t>
            </a:r>
          </a:p>
          <a:p>
            <a:pPr eaLnBrk="1" hangingPunct="1">
              <a:spcBef>
                <a:spcPct val="0"/>
              </a:spcBef>
              <a:buFontTx/>
              <a:buNone/>
            </a:pPr>
            <a:r>
              <a:rPr lang="en-US" altLang="en-US" sz="2400" dirty="0" smtClean="0">
                <a:latin typeface="Arial" panose="020B0604020202020204" pitchFamily="34" charset="0"/>
              </a:rPr>
              <a:t>-Controlling transmission of pathogens such as producing mosquitoes that are resistant to the malaria parasites.</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21375460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algn="ctr"/>
            <a:r>
              <a:rPr lang="en-US" altLang="en-US" b="1" dirty="0" smtClean="0"/>
              <a:t>What is a transgenic organism</a:t>
            </a:r>
          </a:p>
        </p:txBody>
      </p:sp>
      <p:sp>
        <p:nvSpPr>
          <p:cNvPr id="8195" name="Content Placeholder 2"/>
          <p:cNvSpPr>
            <a:spLocks noGrp="1"/>
          </p:cNvSpPr>
          <p:nvPr>
            <p:ph idx="1"/>
          </p:nvPr>
        </p:nvSpPr>
        <p:spPr>
          <a:xfrm>
            <a:off x="838200" y="1825625"/>
            <a:ext cx="10800806" cy="4351338"/>
          </a:xfrm>
        </p:spPr>
        <p:txBody>
          <a:bodyPr>
            <a:normAutofit/>
          </a:bodyPr>
          <a:lstStyle/>
          <a:p>
            <a:pPr algn="just"/>
            <a:r>
              <a:rPr lang="en-US" altLang="en-US" sz="2400" dirty="0" err="1" smtClean="0"/>
              <a:t>Gorden</a:t>
            </a:r>
            <a:r>
              <a:rPr lang="en-US" altLang="en-US" sz="2400" dirty="0" smtClean="0"/>
              <a:t>  </a:t>
            </a:r>
            <a:r>
              <a:rPr lang="en-US" altLang="en-US" sz="2400" dirty="0"/>
              <a:t>and  </a:t>
            </a:r>
            <a:r>
              <a:rPr lang="en-US" altLang="en-US" sz="2400" dirty="0" err="1"/>
              <a:t>Ruddle</a:t>
            </a:r>
            <a:r>
              <a:rPr lang="en-US" altLang="en-US" sz="2400" dirty="0"/>
              <a:t> </a:t>
            </a:r>
            <a:r>
              <a:rPr lang="en-US" altLang="en-US" sz="2400" dirty="0" smtClean="0"/>
              <a:t>in  </a:t>
            </a:r>
            <a:r>
              <a:rPr lang="en-US" altLang="en-US" sz="2400" dirty="0"/>
              <a:t>1981  coined the term </a:t>
            </a:r>
            <a:r>
              <a:rPr lang="en-US" altLang="en-US" sz="2400" dirty="0" smtClean="0"/>
              <a:t>“transgenic”  </a:t>
            </a:r>
            <a:r>
              <a:rPr lang="en-US" altLang="en-US" sz="2400" dirty="0"/>
              <a:t>to explain an animal in which an </a:t>
            </a:r>
            <a:r>
              <a:rPr lang="en-US" altLang="en-US" sz="2400" dirty="0" smtClean="0"/>
              <a:t>exogenous  </a:t>
            </a:r>
            <a:r>
              <a:rPr lang="en-US" altLang="en-US" sz="2400" dirty="0"/>
              <a:t>gene  was  introduced  into  its  genome. </a:t>
            </a:r>
            <a:endParaRPr lang="en-US" altLang="en-US" sz="2400" dirty="0" smtClean="0"/>
          </a:p>
          <a:p>
            <a:pPr algn="just"/>
            <a:r>
              <a:rPr lang="en-US" altLang="en-US" sz="2400" dirty="0" smtClean="0"/>
              <a:t>In </a:t>
            </a:r>
            <a:r>
              <a:rPr lang="en-US" altLang="en-US" sz="2400" dirty="0"/>
              <a:t>the late 1980s, the term transgenic was extended to gene-targeting experimentation and the production of chimeric  or  </a:t>
            </a:r>
            <a:r>
              <a:rPr lang="en-US" altLang="en-US" sz="2400" dirty="0" smtClean="0"/>
              <a:t>“knockout”  </a:t>
            </a:r>
            <a:r>
              <a:rPr lang="en-US" altLang="en-US" sz="2400" dirty="0"/>
              <a:t>mice  in  which  a  gene  (or genes)  has  been  selectively  removed  from  the  host genome. </a:t>
            </a:r>
            <a:endParaRPr lang="en-US" altLang="en-US" sz="2400" dirty="0" smtClean="0"/>
          </a:p>
          <a:p>
            <a:pPr algn="just"/>
            <a:r>
              <a:rPr lang="en-US" altLang="en-US" sz="2400" dirty="0" smtClean="0"/>
              <a:t>A  </a:t>
            </a:r>
            <a:r>
              <a:rPr lang="en-US" altLang="en-US" sz="2400" dirty="0"/>
              <a:t>transgenic  </a:t>
            </a:r>
            <a:r>
              <a:rPr lang="en-US" altLang="en-US" sz="2400" dirty="0" smtClean="0"/>
              <a:t>animal: one having any specific</a:t>
            </a:r>
            <a:r>
              <a:rPr lang="en-US" altLang="en-US" sz="2400" dirty="0"/>
              <a:t>, targeted  genetic modification. </a:t>
            </a:r>
            <a:endParaRPr lang="en-US" altLang="en-US" sz="2400" dirty="0" smtClean="0"/>
          </a:p>
          <a:p>
            <a:pPr algn="just"/>
            <a:r>
              <a:rPr lang="en-US" altLang="en-US" sz="2400" dirty="0" smtClean="0"/>
              <a:t>There  </a:t>
            </a:r>
            <a:r>
              <a:rPr lang="en-US" altLang="en-US" sz="2400" dirty="0"/>
              <a:t>are  a  number of methodologies which can be utilized for the production of transgenic animals </a:t>
            </a:r>
            <a:r>
              <a:rPr lang="en-US" altLang="en-US" sz="2400" dirty="0" smtClean="0"/>
              <a:t>will be discussed later. </a:t>
            </a:r>
            <a:endParaRPr lang="en-US" altLang="en-US" sz="2400" dirty="0"/>
          </a:p>
        </p:txBody>
      </p:sp>
      <p:sp>
        <p:nvSpPr>
          <p:cNvPr id="81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7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a:spcBef>
                <a:spcPct val="0"/>
              </a:spcBef>
              <a:buFontTx/>
              <a:buNone/>
            </a:pPr>
            <a:fld id="{72EE603A-34DE-4385-90EF-45B093D5004D}" type="slidenum">
              <a:rPr lang="ar-SA" altLang="en-US" sz="1400"/>
              <a:pPr>
                <a:spcBef>
                  <a:spcPct val="0"/>
                </a:spcBef>
                <a:buFontTx/>
                <a:buNone/>
              </a:pPr>
              <a:t>4</a:t>
            </a:fld>
            <a:endParaRPr lang="en-US" altLang="en-US" sz="1400"/>
          </a:p>
        </p:txBody>
      </p:sp>
    </p:spTree>
    <p:extLst>
      <p:ext uri="{BB962C8B-B14F-4D97-AF65-F5344CB8AC3E}">
        <p14:creationId xmlns:p14="http://schemas.microsoft.com/office/powerpoint/2010/main" val="3479026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731519" y="476251"/>
            <a:ext cx="10842171" cy="1223963"/>
          </a:xfrm>
        </p:spPr>
        <p:txBody>
          <a:bodyPr>
            <a:noAutofit/>
          </a:bodyPr>
          <a:lstStyle/>
          <a:p>
            <a:pPr algn="ctr"/>
            <a:r>
              <a:rPr lang="en-US" altLang="en-US" sz="4800" b="1" dirty="0"/>
              <a:t>Methodologies that can be used for the production of transgenic animals</a:t>
            </a:r>
          </a:p>
        </p:txBody>
      </p:sp>
      <p:sp>
        <p:nvSpPr>
          <p:cNvPr id="9219" name="Content Placeholder 2"/>
          <p:cNvSpPr>
            <a:spLocks noGrp="1"/>
          </p:cNvSpPr>
          <p:nvPr>
            <p:ph idx="1"/>
          </p:nvPr>
        </p:nvSpPr>
        <p:spPr>
          <a:xfrm>
            <a:off x="470263" y="1844674"/>
            <a:ext cx="11247120" cy="4647565"/>
          </a:xfrm>
        </p:spPr>
        <p:txBody>
          <a:bodyPr>
            <a:noAutofit/>
          </a:bodyPr>
          <a:lstStyle/>
          <a:p>
            <a:r>
              <a:rPr lang="en-US" altLang="en-US" sz="2400" dirty="0"/>
              <a:t>1. DNA microinjection.  </a:t>
            </a:r>
          </a:p>
          <a:p>
            <a:r>
              <a:rPr lang="en-US" altLang="en-US" sz="2400" dirty="0"/>
              <a:t>2. DNA transfer by retroviruses. </a:t>
            </a:r>
          </a:p>
          <a:p>
            <a:r>
              <a:rPr lang="en-US" altLang="en-US" sz="2400" dirty="0"/>
              <a:t>3. Injection of embryonic stem (ES) cells and/or embryonic germ (EG) cells, previously exposed to foreign DNA, into the cavity of blastocysts. </a:t>
            </a:r>
          </a:p>
          <a:p>
            <a:r>
              <a:rPr lang="en-US" altLang="en-US" sz="2400" dirty="0"/>
              <a:t>4. Microinjection of genes into </a:t>
            </a:r>
            <a:r>
              <a:rPr lang="en-US" altLang="en-US" sz="2400" dirty="0" err="1"/>
              <a:t>pronuclei</a:t>
            </a:r>
            <a:r>
              <a:rPr lang="en-US" altLang="en-US" sz="2400" dirty="0"/>
              <a:t> of fertilized ova. </a:t>
            </a:r>
          </a:p>
          <a:p>
            <a:r>
              <a:rPr lang="en-US" altLang="en-US" sz="2400" dirty="0"/>
              <a:t>5. Sperm-mediated exogenous DNA transfer during in vitro fertilization. </a:t>
            </a:r>
          </a:p>
          <a:p>
            <a:r>
              <a:rPr lang="en-US" altLang="en-US" sz="2400" dirty="0"/>
              <a:t>6. Liposome-mediated DNA transfer into cells and embryos.</a:t>
            </a:r>
          </a:p>
          <a:p>
            <a:r>
              <a:rPr lang="en-US" altLang="en-US" sz="2400" dirty="0"/>
              <a:t> 7. Electroporation of DNA into sperm, ova or embryos. </a:t>
            </a:r>
          </a:p>
          <a:p>
            <a:r>
              <a:rPr lang="en-US" altLang="en-US" sz="2400" dirty="0"/>
              <a:t>8. </a:t>
            </a:r>
            <a:r>
              <a:rPr lang="en-US" altLang="en-US" sz="2400" dirty="0" err="1" smtClean="0"/>
              <a:t>Biolistics</a:t>
            </a:r>
            <a:r>
              <a:rPr lang="en-US" altLang="en-US" sz="2400" dirty="0" smtClean="0"/>
              <a:t> (</a:t>
            </a:r>
            <a:r>
              <a:rPr lang="en-US" sz="2400" dirty="0"/>
              <a:t>gene gun </a:t>
            </a:r>
            <a:r>
              <a:rPr lang="en-US" sz="2400" dirty="0" smtClean="0"/>
              <a:t>technology</a:t>
            </a:r>
            <a:r>
              <a:rPr lang="en-US" dirty="0" smtClean="0"/>
              <a:t>)</a:t>
            </a:r>
            <a:r>
              <a:rPr lang="en-US" altLang="en-US" sz="2400" dirty="0" smtClean="0"/>
              <a:t>. </a:t>
            </a:r>
            <a:endParaRPr lang="en-US" altLang="en-US" sz="2400" dirty="0"/>
          </a:p>
          <a:p>
            <a:r>
              <a:rPr lang="en-US" altLang="en-US" sz="2400" dirty="0"/>
              <a:t>9. Nuclear transfer (NT) with somatic cells.  </a:t>
            </a:r>
          </a:p>
        </p:txBody>
      </p:sp>
      <p:sp>
        <p:nvSpPr>
          <p:cNvPr id="92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7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a:spcBef>
                <a:spcPct val="0"/>
              </a:spcBef>
              <a:buFontTx/>
              <a:buNone/>
            </a:pPr>
            <a:fld id="{8D8B5E34-3B2A-46C4-8818-DC1298AF5D8A}" type="slidenum">
              <a:rPr lang="ar-SA" altLang="en-US" sz="1400"/>
              <a:pPr>
                <a:spcBef>
                  <a:spcPct val="0"/>
                </a:spcBef>
                <a:buFontTx/>
                <a:buNone/>
              </a:pPr>
              <a:t>5</a:t>
            </a:fld>
            <a:endParaRPr lang="en-US" altLang="en-US" sz="1400"/>
          </a:p>
        </p:txBody>
      </p:sp>
    </p:spTree>
    <p:extLst>
      <p:ext uri="{BB962C8B-B14F-4D97-AF65-F5344CB8AC3E}">
        <p14:creationId xmlns:p14="http://schemas.microsoft.com/office/powerpoint/2010/main" val="8745841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a:bodyPr>
          <a:lstStyle/>
          <a:p>
            <a:pPr algn="ctr"/>
            <a:r>
              <a:rPr lang="en-US" altLang="en-US" sz="4000" b="1" dirty="0"/>
              <a:t>Reasons for producing transgenic animals </a:t>
            </a:r>
          </a:p>
        </p:txBody>
      </p:sp>
      <p:sp>
        <p:nvSpPr>
          <p:cNvPr id="10243" name="Content Placeholder 2"/>
          <p:cNvSpPr>
            <a:spLocks noGrp="1"/>
          </p:cNvSpPr>
          <p:nvPr>
            <p:ph idx="1"/>
          </p:nvPr>
        </p:nvSpPr>
        <p:spPr/>
        <p:txBody>
          <a:bodyPr>
            <a:normAutofit/>
          </a:bodyPr>
          <a:lstStyle/>
          <a:p>
            <a:pPr marL="0" indent="0">
              <a:buNone/>
            </a:pPr>
            <a:r>
              <a:rPr lang="en-US" altLang="en-US" sz="2400" dirty="0" smtClean="0"/>
              <a:t>1</a:t>
            </a:r>
            <a:r>
              <a:rPr lang="en-US" altLang="en-US" sz="2400" dirty="0"/>
              <a:t>. Gain new knowledge. </a:t>
            </a:r>
          </a:p>
          <a:p>
            <a:pPr marL="0" indent="0">
              <a:buNone/>
            </a:pPr>
            <a:r>
              <a:rPr lang="en-US" altLang="en-US" sz="2400" dirty="0"/>
              <a:t>2. Decipher the genetic code. </a:t>
            </a:r>
          </a:p>
          <a:p>
            <a:pPr marL="0" indent="0">
              <a:buNone/>
            </a:pPr>
            <a:r>
              <a:rPr lang="en-US" altLang="en-US" sz="2400" dirty="0"/>
              <a:t>3. Study the genetic control of physiological systems. </a:t>
            </a:r>
          </a:p>
          <a:p>
            <a:pPr marL="0" indent="0">
              <a:buNone/>
            </a:pPr>
            <a:r>
              <a:rPr lang="en-US" altLang="en-US" sz="2400" dirty="0"/>
              <a:t>4. Build genetic disease models. </a:t>
            </a:r>
          </a:p>
          <a:p>
            <a:pPr marL="0" indent="0">
              <a:buNone/>
            </a:pPr>
            <a:r>
              <a:rPr lang="en-US" altLang="en-US" sz="2400" dirty="0"/>
              <a:t>5. Improve animal production traits. </a:t>
            </a:r>
          </a:p>
          <a:p>
            <a:pPr marL="0" indent="0">
              <a:buNone/>
            </a:pPr>
            <a:r>
              <a:rPr lang="en-US" altLang="en-US" sz="2400" dirty="0"/>
              <a:t>6</a:t>
            </a:r>
            <a:r>
              <a:rPr lang="en-US" altLang="en-US" sz="2400" dirty="0" smtClean="0"/>
              <a:t>. </a:t>
            </a:r>
            <a:r>
              <a:rPr lang="en-US" altLang="en-US" sz="2400" dirty="0"/>
              <a:t>Produce new animal products</a:t>
            </a:r>
            <a:r>
              <a:rPr lang="en-US" altLang="en-US" sz="2400" dirty="0" smtClean="0"/>
              <a:t>. </a:t>
            </a:r>
          </a:p>
        </p:txBody>
      </p:sp>
      <p:sp>
        <p:nvSpPr>
          <p:cNvPr id="102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7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a:spcBef>
                <a:spcPct val="0"/>
              </a:spcBef>
              <a:buFontTx/>
              <a:buNone/>
            </a:pPr>
            <a:fld id="{E95D06AB-84CE-4B3F-95E8-564599254CCD}" type="slidenum">
              <a:rPr lang="ar-SA" altLang="en-US" sz="1400"/>
              <a:pPr>
                <a:spcBef>
                  <a:spcPct val="0"/>
                </a:spcBef>
                <a:buFontTx/>
                <a:buNone/>
              </a:pPr>
              <a:t>6</a:t>
            </a:fld>
            <a:endParaRPr lang="en-US" altLang="en-US" sz="1400"/>
          </a:p>
        </p:txBody>
      </p:sp>
    </p:spTree>
    <p:extLst>
      <p:ext uri="{BB962C8B-B14F-4D97-AF65-F5344CB8AC3E}">
        <p14:creationId xmlns:p14="http://schemas.microsoft.com/office/powerpoint/2010/main" val="12233270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2181499" y="250841"/>
            <a:ext cx="7316422" cy="1280890"/>
          </a:xfrm>
        </p:spPr>
        <p:txBody>
          <a:bodyPr>
            <a:normAutofit fontScale="90000"/>
          </a:bodyPr>
          <a:lstStyle/>
          <a:p>
            <a:pPr algn="ctr" eaLnBrk="1" hangingPunct="1"/>
            <a:r>
              <a:rPr lang="en-US" altLang="en-US" sz="3600" b="1" dirty="0"/>
              <a:t>Animal Biotechnology &amp; Transgenic Animals</a:t>
            </a:r>
            <a:r>
              <a:rPr lang="en-US" altLang="en-US" sz="3600" dirty="0"/>
              <a:t/>
            </a:r>
            <a:br>
              <a:rPr lang="en-US" altLang="en-US" sz="3600" dirty="0"/>
            </a:br>
            <a:endParaRPr lang="en-US" altLang="en-US" sz="3600" dirty="0"/>
          </a:p>
        </p:txBody>
      </p:sp>
      <p:sp>
        <p:nvSpPr>
          <p:cNvPr id="11268" name="Rectangle 3"/>
          <p:cNvSpPr>
            <a:spLocks noGrp="1" noChangeArrowheads="1"/>
          </p:cNvSpPr>
          <p:nvPr>
            <p:ph idx="1"/>
          </p:nvPr>
        </p:nvSpPr>
        <p:spPr>
          <a:xfrm>
            <a:off x="483326" y="1412777"/>
            <a:ext cx="11403874" cy="4537075"/>
          </a:xfrm>
        </p:spPr>
        <p:txBody>
          <a:bodyPr>
            <a:normAutofit/>
          </a:bodyPr>
          <a:lstStyle/>
          <a:p>
            <a:pPr eaLnBrk="1" hangingPunct="1">
              <a:lnSpc>
                <a:spcPct val="80000"/>
              </a:lnSpc>
            </a:pPr>
            <a:r>
              <a:rPr lang="en-US" altLang="en-US" sz="1600" dirty="0">
                <a:latin typeface="Arial" panose="020B0604020202020204" pitchFamily="34" charset="0"/>
              </a:rPr>
              <a:t>Since the early 1980s, several transgenic organisms have been produced such as: fruit flies, fish, sea urchins, frogs, laboratory mice and farm animals, such as cows, pigs, and sheep. </a:t>
            </a:r>
          </a:p>
          <a:p>
            <a:pPr eaLnBrk="1" hangingPunct="1">
              <a:lnSpc>
                <a:spcPct val="80000"/>
              </a:lnSpc>
            </a:pPr>
            <a:r>
              <a:rPr lang="en-US" altLang="en-US" sz="1600" dirty="0">
                <a:latin typeface="Arial" panose="020B0604020202020204" pitchFamily="34" charset="0"/>
              </a:rPr>
              <a:t>The ability to manipulate the genome of the whole animal and the production of transgenic animals has influenced the science dramatically in the last 15 years.</a:t>
            </a:r>
          </a:p>
          <a:p>
            <a:pPr eaLnBrk="1" hangingPunct="1">
              <a:lnSpc>
                <a:spcPct val="80000"/>
              </a:lnSpc>
            </a:pPr>
            <a:r>
              <a:rPr lang="en-US" altLang="en-US" sz="1600" dirty="0">
                <a:latin typeface="Arial" panose="020B0604020202020204" pitchFamily="34" charset="0"/>
              </a:rPr>
              <a:t>The procedure for introducing exogenous donor DNA into a recipient cell is called </a:t>
            </a:r>
            <a:r>
              <a:rPr lang="en-US" altLang="en-US" sz="1600" b="1" dirty="0">
                <a:solidFill>
                  <a:schemeClr val="folHlink"/>
                </a:solidFill>
                <a:latin typeface="Arial" panose="020B0604020202020204" pitchFamily="34" charset="0"/>
              </a:rPr>
              <a:t>Transfection</a:t>
            </a:r>
            <a:r>
              <a:rPr lang="en-US" altLang="en-US" sz="1600" dirty="0">
                <a:latin typeface="Arial" panose="020B0604020202020204" pitchFamily="34" charset="0"/>
              </a:rPr>
              <a:t>. </a:t>
            </a:r>
          </a:p>
          <a:p>
            <a:pPr eaLnBrk="1" hangingPunct="1">
              <a:lnSpc>
                <a:spcPct val="80000"/>
              </a:lnSpc>
            </a:pPr>
            <a:r>
              <a:rPr lang="en-US" altLang="en-US" sz="1600" dirty="0">
                <a:latin typeface="Arial" panose="020B0604020202020204" pitchFamily="34" charset="0"/>
              </a:rPr>
              <a:t>Chromosomes are taken up </a:t>
            </a:r>
            <a:r>
              <a:rPr lang="en-US" altLang="en-US" sz="1600" b="1" dirty="0">
                <a:solidFill>
                  <a:schemeClr val="folHlink"/>
                </a:solidFill>
                <a:latin typeface="Arial" panose="020B0604020202020204" pitchFamily="34" charset="0"/>
              </a:rPr>
              <a:t>inefficiently</a:t>
            </a:r>
            <a:r>
              <a:rPr lang="en-US" altLang="en-US" sz="1600" dirty="0">
                <a:latin typeface="Arial" panose="020B0604020202020204" pitchFamily="34" charset="0"/>
              </a:rPr>
              <a:t> so that intact chromosomes rarely survived the procedure. Instead the recipient cell usually get a part of the DNA.</a:t>
            </a:r>
            <a:endParaRPr lang="en-US" altLang="en-US" sz="1600" dirty="0"/>
          </a:p>
          <a:p>
            <a:pPr eaLnBrk="1" hangingPunct="1">
              <a:lnSpc>
                <a:spcPct val="80000"/>
              </a:lnSpc>
            </a:pPr>
            <a:r>
              <a:rPr lang="en-US" altLang="en-US" sz="1600" b="1" dirty="0"/>
              <a:t>What is a transgenic animal?</a:t>
            </a:r>
            <a:r>
              <a:rPr lang="en-US" altLang="en-US" sz="1600" dirty="0"/>
              <a:t> All transgenic animals are altered in a way that is heritable which include:</a:t>
            </a:r>
          </a:p>
          <a:p>
            <a:pPr eaLnBrk="1" hangingPunct="1">
              <a:lnSpc>
                <a:spcPct val="80000"/>
              </a:lnSpc>
            </a:pPr>
            <a:r>
              <a:rPr lang="en-US" altLang="en-US" sz="1600" dirty="0"/>
              <a:t> 1. Integration of a fragment of foreign DNA into at least one chromosome</a:t>
            </a:r>
          </a:p>
          <a:p>
            <a:pPr eaLnBrk="1" hangingPunct="1">
              <a:lnSpc>
                <a:spcPct val="80000"/>
              </a:lnSpc>
            </a:pPr>
            <a:r>
              <a:rPr lang="en-US" altLang="en-US" sz="1600" dirty="0"/>
              <a:t>2. Alteration of any gene resulting from introduction of foreign DNA</a:t>
            </a:r>
          </a:p>
          <a:p>
            <a:pPr eaLnBrk="1" hangingPunct="1">
              <a:lnSpc>
                <a:spcPct val="80000"/>
              </a:lnSpc>
            </a:pPr>
            <a:r>
              <a:rPr lang="en-US" altLang="en-US" sz="1600" dirty="0"/>
              <a:t>1.  integration of any gene resulting from the introduction of foreign DNA</a:t>
            </a:r>
          </a:p>
          <a:p>
            <a:pPr eaLnBrk="1" hangingPunct="1">
              <a:lnSpc>
                <a:spcPct val="80000"/>
              </a:lnSpc>
            </a:pPr>
            <a:r>
              <a:rPr lang="en-US" altLang="en-US" sz="1600" dirty="0"/>
              <a:t>3. Rearrangement of chromosomes resulting from the introduction of foreign DNA</a:t>
            </a:r>
          </a:p>
          <a:p>
            <a:pPr eaLnBrk="1" hangingPunct="1">
              <a:lnSpc>
                <a:spcPct val="80000"/>
              </a:lnSpc>
            </a:pPr>
            <a:r>
              <a:rPr lang="en-US" altLang="en-US" sz="1600" dirty="0"/>
              <a:t>4. Any introduction of persisted supernumerary genetic entity, for example an entirely artificial chromosome or any extrachromosomal DNA element that is replicated and transmitted to daughter cells.</a:t>
            </a:r>
          </a:p>
          <a:p>
            <a:pPr eaLnBrk="1" hangingPunct="1">
              <a:lnSpc>
                <a:spcPct val="80000"/>
              </a:lnSpc>
            </a:pPr>
            <a:endParaRPr lang="en-US" altLang="en-US" sz="1600" dirty="0"/>
          </a:p>
        </p:txBody>
      </p:sp>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7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a:spcBef>
                <a:spcPct val="0"/>
              </a:spcBef>
              <a:buFontTx/>
              <a:buNone/>
            </a:pPr>
            <a:fld id="{8C823CF4-5E3D-45AB-B999-4A71A0C5C2D2}" type="slidenum">
              <a:rPr lang="ar-SA" altLang="en-US" sz="1400"/>
              <a:pPr>
                <a:spcBef>
                  <a:spcPct val="0"/>
                </a:spcBef>
                <a:buFontTx/>
                <a:buNone/>
              </a:pPr>
              <a:t>7</a:t>
            </a:fld>
            <a:endParaRPr lang="en-US" altLang="en-US" sz="1400"/>
          </a:p>
        </p:txBody>
      </p:sp>
    </p:spTree>
    <p:extLst>
      <p:ext uri="{BB962C8B-B14F-4D97-AF65-F5344CB8AC3E}">
        <p14:creationId xmlns:p14="http://schemas.microsoft.com/office/powerpoint/2010/main" val="18772107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normAutofit fontScale="90000"/>
          </a:bodyPr>
          <a:lstStyle/>
          <a:p>
            <a:pPr eaLnBrk="1" hangingPunct="1"/>
            <a:r>
              <a:rPr lang="en-US" altLang="en-US" sz="4000" b="1"/>
              <a:t/>
            </a:r>
            <a:br>
              <a:rPr lang="en-US" altLang="en-US" sz="4000" b="1"/>
            </a:br>
            <a:r>
              <a:rPr lang="en-US" altLang="en-US" sz="4000" b="1"/>
              <a:t/>
            </a:r>
            <a:br>
              <a:rPr lang="en-US" altLang="en-US" sz="4000" b="1"/>
            </a:br>
            <a:endParaRPr lang="en-US" altLang="en-US" sz="3600"/>
          </a:p>
        </p:txBody>
      </p:sp>
      <p:sp>
        <p:nvSpPr>
          <p:cNvPr id="13316" name="Rectangle 3"/>
          <p:cNvSpPr>
            <a:spLocks noGrp="1" noChangeArrowheads="1"/>
          </p:cNvSpPr>
          <p:nvPr>
            <p:ph idx="1"/>
          </p:nvPr>
        </p:nvSpPr>
        <p:spPr>
          <a:xfrm>
            <a:off x="838200" y="1268413"/>
            <a:ext cx="10515600" cy="4248150"/>
          </a:xfrm>
        </p:spPr>
        <p:txBody>
          <a:bodyPr/>
          <a:lstStyle/>
          <a:p>
            <a:pPr eaLnBrk="1" hangingPunct="1"/>
            <a:r>
              <a:rPr lang="en-US" altLang="en-US" dirty="0"/>
              <a:t>Now, with the advent of the recombinant DNA, the possibility of introducing a particular segment of DNA become possible. However, still there are always some problems of the stability of the new inserts (</a:t>
            </a:r>
            <a:r>
              <a:rPr lang="en-US" altLang="en-US" b="1" dirty="0">
                <a:solidFill>
                  <a:schemeClr val="folHlink"/>
                </a:solidFill>
              </a:rPr>
              <a:t>transient </a:t>
            </a:r>
            <a:r>
              <a:rPr lang="en-US" altLang="en-US" b="1" dirty="0" err="1">
                <a:solidFill>
                  <a:schemeClr val="folHlink"/>
                </a:solidFill>
              </a:rPr>
              <a:t>transfectants</a:t>
            </a:r>
            <a:r>
              <a:rPr lang="en-US" altLang="en-US" dirty="0"/>
              <a:t>). </a:t>
            </a:r>
          </a:p>
          <a:p>
            <a:pPr eaLnBrk="1" hangingPunct="1"/>
            <a:r>
              <a:rPr lang="en-US" altLang="en-US" dirty="0"/>
              <a:t>An exciting development of transfection techniques is the application of DNA technology to introduce genes into animals. </a:t>
            </a:r>
          </a:p>
          <a:p>
            <a:pPr eaLnBrk="1" hangingPunct="1"/>
            <a:endParaRPr lang="en-US" altLang="en-US" dirty="0"/>
          </a:p>
        </p:txBody>
      </p:sp>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7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a:spcBef>
                <a:spcPct val="0"/>
              </a:spcBef>
              <a:buFontTx/>
              <a:buNone/>
            </a:pPr>
            <a:fld id="{40E997DE-7AE7-4DF7-BDDA-2547FFC92092}" type="slidenum">
              <a:rPr lang="ar-SA" altLang="en-US" sz="1400"/>
              <a:pPr>
                <a:spcBef>
                  <a:spcPct val="0"/>
                </a:spcBef>
                <a:buFontTx/>
                <a:buNone/>
              </a:pPr>
              <a:t>8</a:t>
            </a:fld>
            <a:endParaRPr lang="en-US" altLang="en-US" sz="1400"/>
          </a:p>
        </p:txBody>
      </p:sp>
    </p:spTree>
    <p:extLst>
      <p:ext uri="{BB962C8B-B14F-4D97-AF65-F5344CB8AC3E}">
        <p14:creationId xmlns:p14="http://schemas.microsoft.com/office/powerpoint/2010/main" val="41330980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627017" y="1557339"/>
            <a:ext cx="10842172" cy="4624387"/>
          </a:xfrm>
        </p:spPr>
        <p:txBody>
          <a:bodyPr/>
          <a:lstStyle/>
          <a:p>
            <a:pPr eaLnBrk="1" hangingPunct="1">
              <a:lnSpc>
                <a:spcPct val="80000"/>
              </a:lnSpc>
            </a:pPr>
            <a:r>
              <a:rPr lang="en-US" altLang="en-US" sz="2000" dirty="0">
                <a:latin typeface="Arial" panose="020B0604020202020204" pitchFamily="34" charset="0"/>
              </a:rPr>
              <a:t>An animal that gains new heritable genetic information from the addition of foreign DNA is described as </a:t>
            </a:r>
            <a:r>
              <a:rPr lang="en-US" altLang="en-US" sz="2000" b="1" dirty="0">
                <a:solidFill>
                  <a:schemeClr val="folHlink"/>
                </a:solidFill>
                <a:latin typeface="Arial" panose="020B0604020202020204" pitchFamily="34" charset="0"/>
              </a:rPr>
              <a:t>Transgenic</a:t>
            </a:r>
            <a:r>
              <a:rPr lang="en-US" altLang="en-US" sz="2000" dirty="0">
                <a:latin typeface="Arial" panose="020B0604020202020204" pitchFamily="34" charset="0"/>
              </a:rPr>
              <a:t> while the introduced DNA is called the </a:t>
            </a:r>
            <a:r>
              <a:rPr lang="en-US" altLang="en-US" sz="2000" b="1" dirty="0">
                <a:solidFill>
                  <a:schemeClr val="folHlink"/>
                </a:solidFill>
                <a:latin typeface="Arial" panose="020B0604020202020204" pitchFamily="34" charset="0"/>
              </a:rPr>
              <a:t>transgene</a:t>
            </a:r>
            <a:r>
              <a:rPr lang="en-US" altLang="en-US" sz="2000" dirty="0">
                <a:latin typeface="Arial" panose="020B0604020202020204" pitchFamily="34" charset="0"/>
              </a:rPr>
              <a:t>.  </a:t>
            </a:r>
          </a:p>
          <a:p>
            <a:pPr eaLnBrk="1" hangingPunct="1">
              <a:lnSpc>
                <a:spcPct val="80000"/>
              </a:lnSpc>
            </a:pPr>
            <a:r>
              <a:rPr lang="en-US" altLang="en-US" sz="2000" dirty="0">
                <a:latin typeface="Arial" panose="020B0604020202020204" pitchFamily="34" charset="0"/>
              </a:rPr>
              <a:t>The transgenes are introduced into the </a:t>
            </a:r>
            <a:r>
              <a:rPr lang="en-US" altLang="en-US" sz="2000" dirty="0" err="1">
                <a:latin typeface="Arial" panose="020B0604020202020204" pitchFamily="34" charset="0"/>
              </a:rPr>
              <a:t>pronuclei</a:t>
            </a:r>
            <a:r>
              <a:rPr lang="en-US" altLang="en-US" sz="2000" dirty="0">
                <a:latin typeface="Arial" panose="020B0604020202020204" pitchFamily="34" charset="0"/>
              </a:rPr>
              <a:t> of fertilized eggs by injection, and the injected embryos are incubated </a:t>
            </a:r>
            <a:r>
              <a:rPr lang="en-US" altLang="en-US" sz="2000" i="1" dirty="0">
                <a:latin typeface="Arial" panose="020B0604020202020204" pitchFamily="34" charset="0"/>
              </a:rPr>
              <a:t>in vitro </a:t>
            </a:r>
            <a:r>
              <a:rPr lang="en-US" altLang="en-US" sz="2000" dirty="0">
                <a:latin typeface="Arial" panose="020B0604020202020204" pitchFamily="34" charset="0"/>
              </a:rPr>
              <a:t>or implanted into the uterus of a </a:t>
            </a:r>
            <a:r>
              <a:rPr lang="en-US" altLang="en-US" sz="2000" dirty="0" err="1">
                <a:latin typeface="Arial" panose="020B0604020202020204" pitchFamily="34" charset="0"/>
              </a:rPr>
              <a:t>pseudopregnant</a:t>
            </a:r>
            <a:r>
              <a:rPr lang="en-US" altLang="en-US" sz="2000" dirty="0">
                <a:latin typeface="Arial" panose="020B0604020202020204" pitchFamily="34" charset="0"/>
              </a:rPr>
              <a:t> female for subsequent development.</a:t>
            </a:r>
            <a:endParaRPr lang="en-US" altLang="en-US" sz="2000" b="1" dirty="0">
              <a:latin typeface="Arial" panose="020B0604020202020204" pitchFamily="34" charset="0"/>
            </a:endParaRPr>
          </a:p>
          <a:p>
            <a:pPr eaLnBrk="1" hangingPunct="1">
              <a:lnSpc>
                <a:spcPct val="80000"/>
              </a:lnSpc>
              <a:buFontTx/>
              <a:buNone/>
            </a:pPr>
            <a:r>
              <a:rPr lang="en-US" altLang="en-US" sz="2000" b="1" dirty="0">
                <a:solidFill>
                  <a:schemeClr val="folHlink"/>
                </a:solidFill>
                <a:latin typeface="Arial" panose="020B0604020202020204" pitchFamily="34" charset="0"/>
              </a:rPr>
              <a:t>What is </a:t>
            </a:r>
            <a:r>
              <a:rPr lang="en-US" altLang="en-US" sz="2000" b="1" dirty="0" err="1">
                <a:solidFill>
                  <a:schemeClr val="folHlink"/>
                </a:solidFill>
                <a:latin typeface="Arial" panose="020B0604020202020204" pitchFamily="34" charset="0"/>
              </a:rPr>
              <a:t>Pronucleus</a:t>
            </a:r>
            <a:r>
              <a:rPr lang="en-US" altLang="en-US" sz="2000" b="1" dirty="0">
                <a:latin typeface="Arial" panose="020B0604020202020204" pitchFamily="34" charset="0"/>
              </a:rPr>
              <a:t>?</a:t>
            </a:r>
            <a:r>
              <a:rPr lang="en-US" altLang="en-US" sz="2000" dirty="0">
                <a:latin typeface="Arial" panose="020B0604020202020204" pitchFamily="34" charset="0"/>
              </a:rPr>
              <a:t> For a short time after fertilization, the </a:t>
            </a:r>
            <a:r>
              <a:rPr lang="en-US" altLang="en-US" sz="2000" b="1" dirty="0">
                <a:solidFill>
                  <a:schemeClr val="folHlink"/>
                </a:solidFill>
                <a:latin typeface="Arial" panose="020B0604020202020204" pitchFamily="34" charset="0"/>
              </a:rPr>
              <a:t>male </a:t>
            </a:r>
            <a:r>
              <a:rPr lang="en-US" altLang="en-US" sz="2000" b="1" dirty="0" err="1">
                <a:solidFill>
                  <a:schemeClr val="folHlink"/>
                </a:solidFill>
                <a:latin typeface="Arial" panose="020B0604020202020204" pitchFamily="34" charset="0"/>
              </a:rPr>
              <a:t>pronucleus</a:t>
            </a:r>
            <a:r>
              <a:rPr lang="en-US" altLang="en-US" sz="2000" dirty="0">
                <a:latin typeface="Arial" panose="020B0604020202020204" pitchFamily="34" charset="0"/>
              </a:rPr>
              <a:t> and </a:t>
            </a:r>
            <a:r>
              <a:rPr lang="en-US" altLang="en-US" sz="2000" b="1" dirty="0">
                <a:solidFill>
                  <a:schemeClr val="folHlink"/>
                </a:solidFill>
                <a:latin typeface="Arial" panose="020B0604020202020204" pitchFamily="34" charset="0"/>
              </a:rPr>
              <a:t>female </a:t>
            </a:r>
            <a:r>
              <a:rPr lang="en-US" altLang="en-US" sz="2000" b="1" dirty="0" err="1">
                <a:solidFill>
                  <a:schemeClr val="folHlink"/>
                </a:solidFill>
                <a:latin typeface="Arial" panose="020B0604020202020204" pitchFamily="34" charset="0"/>
              </a:rPr>
              <a:t>pronucleus</a:t>
            </a:r>
            <a:r>
              <a:rPr lang="en-US" altLang="en-US" sz="2000" dirty="0">
                <a:latin typeface="Arial" panose="020B0604020202020204" pitchFamily="34" charset="0"/>
              </a:rPr>
              <a:t> exist separately. </a:t>
            </a:r>
          </a:p>
          <a:p>
            <a:pPr eaLnBrk="1" hangingPunct="1">
              <a:lnSpc>
                <a:spcPct val="80000"/>
              </a:lnSpc>
            </a:pPr>
            <a:r>
              <a:rPr lang="en-US" altLang="en-US" sz="2000" b="1" dirty="0">
                <a:latin typeface="Arial" panose="020B0604020202020204" pitchFamily="34" charset="0"/>
              </a:rPr>
              <a:t>Female </a:t>
            </a:r>
            <a:r>
              <a:rPr lang="en-US" altLang="en-US" sz="2000" b="1" dirty="0" err="1">
                <a:latin typeface="Arial" panose="020B0604020202020204" pitchFamily="34" charset="0"/>
              </a:rPr>
              <a:t>pronucleus</a:t>
            </a:r>
            <a:r>
              <a:rPr lang="en-US" altLang="en-US" sz="2000" b="1" dirty="0">
                <a:latin typeface="Arial" panose="020B0604020202020204" pitchFamily="34" charset="0"/>
              </a:rPr>
              <a:t>;</a:t>
            </a:r>
            <a:r>
              <a:rPr lang="en-US" altLang="en-US" sz="2000" dirty="0">
                <a:latin typeface="Arial" panose="020B0604020202020204" pitchFamily="34" charset="0"/>
              </a:rPr>
              <a:t> In the maturing of the ovum preparatory to impregnation, a part of the germinal vesicle  becomes converted into a number of small vesicles, which aggregate themselves into a single clear nucleus which travels towards the center of the egg and is called the female </a:t>
            </a:r>
            <a:r>
              <a:rPr lang="en-US" altLang="en-US" sz="2000" dirty="0" err="1">
                <a:latin typeface="Arial" panose="020B0604020202020204" pitchFamily="34" charset="0"/>
              </a:rPr>
              <a:t>pronucleus</a:t>
            </a:r>
            <a:r>
              <a:rPr lang="en-US" altLang="en-US" sz="2000" dirty="0">
                <a:latin typeface="Arial" panose="020B0604020202020204" pitchFamily="34" charset="0"/>
              </a:rPr>
              <a:t>.</a:t>
            </a:r>
            <a:r>
              <a:rPr lang="en-US" altLang="en-US" sz="2000" dirty="0"/>
              <a:t> </a:t>
            </a:r>
          </a:p>
        </p:txBody>
      </p:sp>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7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7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7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cs typeface="Arial" panose="020B0604020202020204" pitchFamily="34" charset="0"/>
              </a:defRPr>
            </a:lvl9pPr>
          </a:lstStyle>
          <a:p>
            <a:pPr>
              <a:spcBef>
                <a:spcPct val="0"/>
              </a:spcBef>
              <a:buFontTx/>
              <a:buNone/>
            </a:pPr>
            <a:fld id="{CB031182-1486-4397-949B-1FB7FEA1871C}" type="slidenum">
              <a:rPr lang="ar-SA" altLang="en-US" sz="1400"/>
              <a:pPr>
                <a:spcBef>
                  <a:spcPct val="0"/>
                </a:spcBef>
                <a:buFontTx/>
                <a:buNone/>
              </a:pPr>
              <a:t>9</a:t>
            </a:fld>
            <a:endParaRPr lang="en-US" altLang="en-US" sz="1400"/>
          </a:p>
        </p:txBody>
      </p:sp>
    </p:spTree>
    <p:extLst>
      <p:ext uri="{BB962C8B-B14F-4D97-AF65-F5344CB8AC3E}">
        <p14:creationId xmlns:p14="http://schemas.microsoft.com/office/powerpoint/2010/main" val="11785923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591</TotalTime>
  <Words>3095</Words>
  <Application>Microsoft Office PowerPoint</Application>
  <PresentationFormat>Widescreen</PresentationFormat>
  <Paragraphs>259</Paragraphs>
  <Slides>36</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Comic Sans MS</vt:lpstr>
      <vt:lpstr>Office Theme</vt:lpstr>
      <vt:lpstr>Animal Biotechnology   Lecture 1   Biotechnology and transgenic animals </vt:lpstr>
      <vt:lpstr>What is Biotechnology?</vt:lpstr>
      <vt:lpstr>What is Biotechnology?</vt:lpstr>
      <vt:lpstr>What is a transgenic organism</vt:lpstr>
      <vt:lpstr>Methodologies that can be used for the production of transgenic animals</vt:lpstr>
      <vt:lpstr>Reasons for producing transgenic animals </vt:lpstr>
      <vt:lpstr>Animal Biotechnology &amp; Transgenic Animals </vt:lpstr>
      <vt:lpstr>  </vt:lpstr>
      <vt:lpstr>PowerPoint Presentation</vt:lpstr>
      <vt:lpstr>  </vt:lpstr>
      <vt:lpstr>  </vt:lpstr>
      <vt:lpstr>PowerPoint Presentation</vt:lpstr>
      <vt:lpstr>  </vt:lpstr>
      <vt:lpstr>PowerPoint Presentation</vt:lpstr>
      <vt:lpstr>  </vt:lpstr>
      <vt:lpstr>PowerPoint Presentation</vt:lpstr>
      <vt:lpstr>  </vt:lpstr>
      <vt:lpstr>Retroviruses-Mediated Gene Transfer </vt:lpstr>
      <vt:lpstr>The murine leukaemia retrovirus life cycle.</vt:lpstr>
      <vt:lpstr>Retrovirus vectors</vt:lpstr>
      <vt:lpstr>PowerPoint Presentation</vt:lpstr>
      <vt:lpstr>  </vt:lpstr>
      <vt:lpstr>PowerPoint Presentation</vt:lpstr>
      <vt:lpstr>PowerPoint Presentation</vt:lpstr>
      <vt:lpstr>  </vt:lpstr>
      <vt:lpstr>DNA Microinjection Method</vt:lpstr>
      <vt:lpstr>  </vt:lpstr>
      <vt:lpstr>PowerPoint Presentation</vt:lpstr>
      <vt:lpstr>PowerPoint Presentation</vt:lpstr>
      <vt:lpstr>PowerPoint Presentation</vt:lpstr>
      <vt:lpstr>PowerPoint Presentation</vt:lpstr>
      <vt:lpstr>Advantages  and  disadvantages  of  the  DNA microinjection </vt:lpstr>
      <vt:lpstr>Sperm-mediated gene transfer Sperm  mediated  gene  transfer (ICSI-Tr)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Animal Biotechnology</dc:title>
  <dc:creator>User</dc:creator>
  <cp:lastModifiedBy>User</cp:lastModifiedBy>
  <cp:revision>19</cp:revision>
  <dcterms:created xsi:type="dcterms:W3CDTF">2024-03-10T15:04:14Z</dcterms:created>
  <dcterms:modified xsi:type="dcterms:W3CDTF">2024-03-22T09:08:09Z</dcterms:modified>
</cp:coreProperties>
</file>