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2" r:id="rId2"/>
    <p:sldId id="256" r:id="rId3"/>
    <p:sldId id="257" r:id="rId4"/>
    <p:sldId id="258" r:id="rId5"/>
    <p:sldId id="260" r:id="rId6"/>
    <p:sldId id="264" r:id="rId7"/>
    <p:sldId id="268" r:id="rId8"/>
    <p:sldId id="259" r:id="rId9"/>
    <p:sldId id="265" r:id="rId10"/>
    <p:sldId id="266" r:id="rId11"/>
    <p:sldId id="267" r:id="rId12"/>
    <p:sldId id="269" r:id="rId13"/>
    <p:sldId id="261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>
      <p:cViewPr varScale="1">
        <p:scale>
          <a:sx n="46" d="100"/>
          <a:sy n="46" d="100"/>
        </p:scale>
        <p:origin x="133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6E32B489-9BC4-41C9-8048-50E6053FF96A}" type="datetimeFigureOut">
              <a:rPr lang="ar-JO" smtClean="0"/>
              <a:t>20/08/1446</a:t>
            </a:fld>
            <a:endParaRPr lang="ar-J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J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B67AC72-9CB2-420A-B77F-D6CDCA19320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08467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8C66-0540-4E29-8A70-808281009962}" type="datetime12">
              <a:rPr lang="en-US" smtClean="0"/>
              <a:t>5:38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8A51-2BA5-47A6-907B-68BE5F9A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5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D23E-F57C-481D-BB39-A43E74BB60AB}" type="datetime12">
              <a:rPr lang="en-US" smtClean="0"/>
              <a:t>5:38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8A51-2BA5-47A6-907B-68BE5F9A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B9DB-D7C5-4A1F-88E7-E3BEE51774DF}" type="datetime12">
              <a:rPr lang="en-US" smtClean="0"/>
              <a:t>5:38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8A51-2BA5-47A6-907B-68BE5F9A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7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5346-E2BC-43A3-8A05-E18D39A22F73}" type="datetime12">
              <a:rPr lang="en-US" smtClean="0"/>
              <a:t>5:38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8A51-2BA5-47A6-907B-68BE5F9A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9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E9C5-A7BC-408E-AC7B-3DE5BA0897A6}" type="datetime12">
              <a:rPr lang="en-US" smtClean="0"/>
              <a:t>5:38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8A51-2BA5-47A6-907B-68BE5F9A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5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BE1C-AE64-406A-A89F-49E31201F5F0}" type="datetime12">
              <a:rPr lang="en-US" smtClean="0"/>
              <a:t>5:38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8A51-2BA5-47A6-907B-68BE5F9A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6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1635-C67D-4160-B3DD-8A348DC4D8E3}" type="datetime12">
              <a:rPr lang="en-US" smtClean="0"/>
              <a:t>5:38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8A51-2BA5-47A6-907B-68BE5F9A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1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A51A-1E5E-4CD0-AC62-7DF86B6BDCEF}" type="datetime12">
              <a:rPr lang="en-US" smtClean="0"/>
              <a:t>5:38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8A51-2BA5-47A6-907B-68BE5F9A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7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42AE-64C3-4F16-8306-8CC8E07F5F85}" type="datetime12">
              <a:rPr lang="en-US" smtClean="0"/>
              <a:t>5:38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8A51-2BA5-47A6-907B-68BE5F9A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2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22BE-D5BD-45F6-A2E1-D80794FE872A}" type="datetime12">
              <a:rPr lang="en-US" smtClean="0"/>
              <a:t>5:38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8A51-2BA5-47A6-907B-68BE5F9A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9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5A83-B0EF-46F5-9B68-560C443E9CBE}" type="datetime12">
              <a:rPr lang="en-US" smtClean="0"/>
              <a:t>5:38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8A51-2BA5-47A6-907B-68BE5F9A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0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3E497-9B9E-4E1E-A156-085133A1DA90}" type="datetime12">
              <a:rPr lang="en-US" smtClean="0"/>
              <a:t>5:38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18A51-2BA5-47A6-907B-68BE5F9A7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5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8001000" cy="42165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b="1" dirty="0"/>
              <a:t>Mutation and Polymorphism</a:t>
            </a:r>
          </a:p>
          <a:p>
            <a:endParaRPr lang="en-US" sz="2000" dirty="0"/>
          </a:p>
          <a:p>
            <a:r>
              <a:rPr lang="en-US" sz="2000" b="1" dirty="0"/>
              <a:t>Locus</a:t>
            </a:r>
            <a:r>
              <a:rPr lang="en-US" sz="2000" dirty="0"/>
              <a:t> (Loci)</a:t>
            </a:r>
          </a:p>
          <a:p>
            <a:r>
              <a:rPr lang="en-US" sz="2000" b="1" dirty="0"/>
              <a:t>Allele</a:t>
            </a:r>
          </a:p>
          <a:p>
            <a:r>
              <a:rPr lang="en-US" sz="2000" b="1" dirty="0"/>
              <a:t>Wild-type </a:t>
            </a:r>
            <a:r>
              <a:rPr lang="en-US" sz="2000" dirty="0"/>
              <a:t>allele (most common, not exclusively normal)</a:t>
            </a:r>
          </a:p>
          <a:p>
            <a:r>
              <a:rPr lang="en-US" sz="2000" b="1" dirty="0"/>
              <a:t>Variant</a:t>
            </a:r>
            <a:r>
              <a:rPr lang="en-US" sz="2000" dirty="0"/>
              <a:t> (mutant</a:t>
            </a:r>
            <a:r>
              <a:rPr lang="en-US" sz="2000"/>
              <a:t>) allele</a:t>
            </a:r>
            <a:endParaRPr lang="en-US" sz="2000" dirty="0"/>
          </a:p>
          <a:p>
            <a:r>
              <a:rPr lang="en-US" sz="2000" b="1" dirty="0"/>
              <a:t>Mutation</a:t>
            </a:r>
            <a:r>
              <a:rPr lang="en-US" sz="2000" dirty="0"/>
              <a:t> </a:t>
            </a:r>
          </a:p>
          <a:p>
            <a:r>
              <a:rPr lang="en-US" sz="2000" b="1" dirty="0"/>
              <a:t>Polymorphism</a:t>
            </a:r>
          </a:p>
          <a:p>
            <a:endParaRPr lang="en-US" sz="2000" b="1" dirty="0"/>
          </a:p>
          <a:p>
            <a:r>
              <a:rPr lang="en-US" sz="2000" dirty="0"/>
              <a:t>One way of classifying mutations is by size: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Chromosome mutations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Regional or </a:t>
            </a:r>
            <a:r>
              <a:rPr lang="en-US" sz="2000" dirty="0" err="1"/>
              <a:t>subchromosomal</a:t>
            </a:r>
            <a:r>
              <a:rPr lang="en-US" sz="2000" dirty="0"/>
              <a:t> mutations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Gene or DNA mutations</a:t>
            </a:r>
            <a:endParaRPr lang="ar-JO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BC52-EB3A-442A-BA06-572AC098DDBC}" type="datetime12">
              <a:rPr lang="en-US" smtClean="0"/>
              <a:t>5:38 PM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8A51-2BA5-47A6-907B-68BE5F9A73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998"/>
    </mc:Choice>
    <mc:Fallback xmlns="">
      <p:transition spd="slow" advTm="20499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8FCA-A694-4554-B753-717E3930B01E}" type="datetime12">
              <a:rPr lang="en-US" smtClean="0"/>
              <a:t>5:38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8A51-2BA5-47A6-907B-68BE5F9A7388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88890"/>
            <a:ext cx="8686800" cy="66325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</a:rPr>
              <a:t>Rate of DNA mutations </a:t>
            </a:r>
            <a:r>
              <a:rPr lang="en-US" sz="2500" dirty="0"/>
              <a:t>can be determined directly by </a:t>
            </a:r>
            <a:r>
              <a:rPr lang="en-US" sz="2500" b="1" dirty="0"/>
              <a:t>whole genome sequencing</a:t>
            </a:r>
            <a:r>
              <a:rPr lang="en-US" sz="2500" dirty="0"/>
              <a:t> of trios</a:t>
            </a:r>
          </a:p>
          <a:p>
            <a:endParaRPr lang="en-US" sz="2500" dirty="0"/>
          </a:p>
          <a:p>
            <a:r>
              <a:rPr lang="en-US" sz="2500" dirty="0"/>
              <a:t>Overall rate of new mutations averaged between maternal and paternal gametes is 1.2*10</a:t>
            </a:r>
            <a:r>
              <a:rPr lang="en-US" sz="2500" baseline="30000" dirty="0"/>
              <a:t>-8</a:t>
            </a:r>
            <a:r>
              <a:rPr lang="en-US" sz="2500" dirty="0"/>
              <a:t> mutations per base pair per generation</a:t>
            </a:r>
          </a:p>
          <a:p>
            <a:endParaRPr lang="en-US" sz="2500" dirty="0"/>
          </a:p>
          <a:p>
            <a:r>
              <a:rPr lang="en-US" sz="2500" dirty="0"/>
              <a:t>Every person is expected to receive ~75 new mutations from one or the other parent</a:t>
            </a:r>
          </a:p>
          <a:p>
            <a:endParaRPr lang="en-US" sz="2500" dirty="0"/>
          </a:p>
          <a:p>
            <a:r>
              <a:rPr lang="en-US" sz="2500" dirty="0"/>
              <a:t>One direct way to estimate </a:t>
            </a:r>
            <a:r>
              <a:rPr lang="en-US" sz="2500" dirty="0">
                <a:solidFill>
                  <a:srgbClr val="0070C0"/>
                </a:solidFill>
              </a:rPr>
              <a:t>rate of disease-causing mutations </a:t>
            </a:r>
            <a:r>
              <a:rPr lang="en-US" sz="2500" dirty="0"/>
              <a:t>per locus per generation is to measure new incidence of new cases of genetic disease not present in either parent</a:t>
            </a:r>
          </a:p>
          <a:p>
            <a:endParaRPr lang="en-US" sz="2500" dirty="0"/>
          </a:p>
          <a:p>
            <a:r>
              <a:rPr lang="en-US" sz="2500" dirty="0"/>
              <a:t>In achondroplasia 7 patients were born in a series of 242,257 consecutive births. Thus new mutation rate is 1.4*10</a:t>
            </a:r>
            <a:r>
              <a:rPr lang="en-US" sz="2500" baseline="30000" dirty="0"/>
              <a:t>-5</a:t>
            </a:r>
            <a:r>
              <a:rPr lang="en-US" sz="2500" dirty="0"/>
              <a:t> disease causing mutations per locus per generation</a:t>
            </a:r>
            <a:endParaRPr lang="ar-JO" sz="2500" dirty="0"/>
          </a:p>
        </p:txBody>
      </p:sp>
    </p:spTree>
    <p:extLst>
      <p:ext uri="{BB962C8B-B14F-4D97-AF65-F5344CB8AC3E}">
        <p14:creationId xmlns:p14="http://schemas.microsoft.com/office/powerpoint/2010/main" val="380192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821"/>
    </mc:Choice>
    <mc:Fallback xmlns="">
      <p:transition spd="slow" advTm="32782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7D46-274A-486D-BA30-6DD5C2EE6A47}" type="datetime12">
              <a:rPr lang="en-US" smtClean="0"/>
              <a:t>5:38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8A51-2BA5-47A6-907B-68BE5F9A7388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304800"/>
            <a:ext cx="8686800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The median gene mutation rate ~1*10</a:t>
            </a:r>
            <a:r>
              <a:rPr lang="en-US" sz="2500" baseline="30000" dirty="0"/>
              <a:t>-6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At least 5000 genes in human genome in which mutations cause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Thus, ~1 in 200 persons is likely to receive a new mutation in a known disease-associated gene from one or the other parent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endParaRPr lang="en-US" sz="2500" dirty="0"/>
          </a:p>
          <a:p>
            <a:r>
              <a:rPr lang="en-US" sz="2500" b="1" dirty="0"/>
              <a:t>Sex differences and age effects on mutation rates</a:t>
            </a:r>
          </a:p>
        </p:txBody>
      </p:sp>
    </p:spTree>
    <p:extLst>
      <p:ext uri="{BB962C8B-B14F-4D97-AF65-F5344CB8AC3E}">
        <p14:creationId xmlns:p14="http://schemas.microsoft.com/office/powerpoint/2010/main" val="18315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859"/>
    </mc:Choice>
    <mc:Fallback xmlns="">
      <p:transition spd="slow" advTm="20985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3820-BC05-4AE4-A377-9797883C3618}" type="datetime12">
              <a:rPr lang="en-US" smtClean="0"/>
              <a:t>5:38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8A51-2BA5-47A6-907B-68BE5F9A7388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875" t="14845" r="11875" b="13280"/>
          <a:stretch/>
        </p:blipFill>
        <p:spPr>
          <a:xfrm>
            <a:off x="1083564" y="38862"/>
            <a:ext cx="5469636" cy="680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2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569"/>
    </mc:Choice>
    <mc:Fallback xmlns="">
      <p:transition spd="slow" advTm="230569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" t="16666" r="7110" b="9239"/>
          <a:stretch/>
        </p:blipFill>
        <p:spPr bwMode="auto">
          <a:xfrm>
            <a:off x="18903" y="838200"/>
            <a:ext cx="9091967" cy="417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2CED-C140-40EF-9B4D-82267771EAF1}" type="datetime12">
              <a:rPr lang="en-US" smtClean="0"/>
              <a:t>5:38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8A51-2BA5-47A6-907B-68BE5F9A73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452"/>
    </mc:Choice>
    <mc:Fallback xmlns="">
      <p:transition spd="slow" advTm="16045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738B-50E2-46EB-972C-EDAF931C8FAC}" type="datetime12">
              <a:rPr lang="en-US" smtClean="0"/>
              <a:t>5:38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8A51-2BA5-47A6-907B-68BE5F9A7388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125" t="17968" r="44375" b="10157"/>
          <a:stretch/>
        </p:blipFill>
        <p:spPr>
          <a:xfrm>
            <a:off x="22746" y="36394"/>
            <a:ext cx="5026152" cy="68000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6172200"/>
            <a:ext cx="4419600" cy="366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048898" y="6356350"/>
            <a:ext cx="666102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41794" y="5464314"/>
            <a:ext cx="394270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Implications for interpreting genome sequence data for patients</a:t>
            </a:r>
            <a:endParaRPr lang="ar-JO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685800"/>
            <a:ext cx="37338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Whole genome sequencing</a:t>
            </a:r>
          </a:p>
          <a:p>
            <a:r>
              <a:rPr lang="en-US" sz="2000" b="1" dirty="0"/>
              <a:t>Whole exome sequencing</a:t>
            </a:r>
            <a:endParaRPr lang="ar-JO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357116" y="2057400"/>
            <a:ext cx="459588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8315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177"/>
    </mc:Choice>
    <mc:Fallback xmlns="">
      <p:transition spd="slow" advTm="21417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2" t="36567" r="6751" b="14366"/>
          <a:stretch/>
        </p:blipFill>
        <p:spPr bwMode="auto">
          <a:xfrm>
            <a:off x="8" y="1143004"/>
            <a:ext cx="9098325" cy="294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949B-DF5A-498A-8406-F2A0D4D3D036}" type="datetime12">
              <a:rPr lang="en-US" smtClean="0"/>
              <a:t>5:38 PM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8A51-2BA5-47A6-907B-68BE5F9A73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3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340"/>
    </mc:Choice>
    <mc:Fallback xmlns="">
      <p:transition spd="slow" advTm="9734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5" t="17679" r="14861" b="8628"/>
          <a:stretch/>
        </p:blipFill>
        <p:spPr bwMode="auto">
          <a:xfrm>
            <a:off x="1" y="1050876"/>
            <a:ext cx="9048466" cy="539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E35D-7207-405B-8C61-F97F2D87E9C7}" type="datetime12">
              <a:rPr lang="en-US" smtClean="0"/>
              <a:t>5:38 PM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8A51-2BA5-47A6-907B-68BE5F9A73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2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959"/>
    </mc:Choice>
    <mc:Fallback xmlns="">
      <p:transition spd="slow" advTm="7195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2" t="17537" r="8220" b="13060"/>
          <a:stretch/>
        </p:blipFill>
        <p:spPr bwMode="auto">
          <a:xfrm>
            <a:off x="134727" y="350492"/>
            <a:ext cx="8905247" cy="4569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934200" y="4724400"/>
            <a:ext cx="1295400" cy="251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6D24-D3D1-4DA0-A36C-71423C065FD3}" type="datetime12">
              <a:rPr lang="en-US" smtClean="0"/>
              <a:t>5:38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8A51-2BA5-47A6-907B-68BE5F9A73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7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619"/>
    </mc:Choice>
    <mc:Fallback xmlns="">
      <p:transition spd="slow" advTm="13261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7" t="17753" r="21370" b="29101"/>
          <a:stretch/>
        </p:blipFill>
        <p:spPr bwMode="auto">
          <a:xfrm>
            <a:off x="52177" y="304801"/>
            <a:ext cx="8999987" cy="380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679F-6E53-4F76-AB26-49136C3271F1}" type="datetime12">
              <a:rPr lang="en-US" smtClean="0"/>
              <a:t>5:38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8A51-2BA5-47A6-907B-68BE5F9A7388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543800" y="3810000"/>
            <a:ext cx="1219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5" name="TextBox 4"/>
          <p:cNvSpPr txBox="1"/>
          <p:nvPr/>
        </p:nvSpPr>
        <p:spPr>
          <a:xfrm>
            <a:off x="457200" y="4648200"/>
            <a:ext cx="81534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DNA fingerprinting </a:t>
            </a:r>
          </a:p>
          <a:p>
            <a:endParaRPr lang="en-US" sz="2000" b="1" dirty="0"/>
          </a:p>
          <a:p>
            <a:r>
              <a:rPr lang="en-US" sz="2000" b="1" dirty="0"/>
              <a:t>FBI’s</a:t>
            </a:r>
            <a:r>
              <a:rPr lang="en-US" sz="2000" dirty="0"/>
              <a:t> </a:t>
            </a:r>
            <a:r>
              <a:rPr lang="en-US" sz="2000" b="1" dirty="0"/>
              <a:t>CODIS</a:t>
            </a:r>
            <a:r>
              <a:rPr lang="en-US" sz="2000" dirty="0"/>
              <a:t> (</a:t>
            </a:r>
            <a:r>
              <a:rPr lang="en-US" sz="2000" b="1" dirty="0"/>
              <a:t>Co</a:t>
            </a:r>
            <a:r>
              <a:rPr lang="en-US" sz="2000" dirty="0"/>
              <a:t>mbined </a:t>
            </a:r>
            <a:r>
              <a:rPr lang="en-US" sz="2000" b="1" dirty="0"/>
              <a:t>D</a:t>
            </a:r>
            <a:r>
              <a:rPr lang="en-US" sz="2000" dirty="0"/>
              <a:t>NA </a:t>
            </a:r>
            <a:r>
              <a:rPr lang="en-US" sz="2000" b="1" dirty="0"/>
              <a:t>I</a:t>
            </a:r>
            <a:r>
              <a:rPr lang="en-US" sz="2000" dirty="0"/>
              <a:t>ndex </a:t>
            </a:r>
            <a:r>
              <a:rPr lang="en-US" sz="2000" b="1" dirty="0"/>
              <a:t>S</a:t>
            </a:r>
            <a:r>
              <a:rPr lang="en-US" sz="2000" dirty="0"/>
              <a:t>ystem) – 13 loci</a:t>
            </a:r>
          </a:p>
        </p:txBody>
      </p:sp>
    </p:spTree>
    <p:extLst>
      <p:ext uri="{BB962C8B-B14F-4D97-AF65-F5344CB8AC3E}">
        <p14:creationId xmlns:p14="http://schemas.microsoft.com/office/powerpoint/2010/main" val="380192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637"/>
    </mc:Choice>
    <mc:Fallback xmlns="">
      <p:transition spd="slow" advTm="16063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4724-0C72-4B9A-ACD3-A328A95BDE6E}" type="datetime12">
              <a:rPr lang="en-US" smtClean="0"/>
              <a:t>5:38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8A51-2BA5-47A6-907B-68BE5F9A7388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381000"/>
            <a:ext cx="8534400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0" dirty="0"/>
              <a:t>Mobile element insertion polymorphisms</a:t>
            </a:r>
          </a:p>
          <a:p>
            <a:endParaRPr lang="en-US" sz="3000" dirty="0"/>
          </a:p>
          <a:p>
            <a:r>
              <a:rPr lang="en-US" sz="3000" dirty="0"/>
              <a:t>Retrotransposition</a:t>
            </a:r>
          </a:p>
          <a:p>
            <a:endParaRPr lang="en-US" sz="3000" dirty="0"/>
          </a:p>
          <a:p>
            <a:r>
              <a:rPr lang="en-US" sz="3000" i="1" dirty="0"/>
              <a:t>Alu</a:t>
            </a:r>
            <a:r>
              <a:rPr lang="en-US" sz="3000" dirty="0"/>
              <a:t> and LINE families of repeats</a:t>
            </a:r>
            <a:endParaRPr lang="ar-JO" sz="3000" dirty="0"/>
          </a:p>
        </p:txBody>
      </p:sp>
    </p:spTree>
    <p:extLst>
      <p:ext uri="{BB962C8B-B14F-4D97-AF65-F5344CB8AC3E}">
        <p14:creationId xmlns:p14="http://schemas.microsoft.com/office/powerpoint/2010/main" val="18315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53"/>
    </mc:Choice>
    <mc:Fallback xmlns="">
      <p:transition spd="slow" advTm="5705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08B5-81BB-4177-BBB5-54D9E5FDC120}" type="datetime12">
              <a:rPr lang="en-US" smtClean="0"/>
              <a:t>5:38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8A51-2BA5-47A6-907B-68BE5F9A7388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304800"/>
            <a:ext cx="8458200" cy="57861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0" b="1" dirty="0"/>
              <a:t>Germline mutations</a:t>
            </a:r>
          </a:p>
          <a:p>
            <a:endParaRPr lang="en-US" sz="3000" b="1" dirty="0"/>
          </a:p>
          <a:p>
            <a:r>
              <a:rPr lang="en-US" sz="3000" b="1" dirty="0"/>
              <a:t>Somatic mutations </a:t>
            </a:r>
          </a:p>
          <a:p>
            <a:r>
              <a:rPr lang="en-US" sz="3000" dirty="0"/>
              <a:t>	Cancer</a:t>
            </a:r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b="1" dirty="0"/>
              <a:t>Chromosome mutations</a:t>
            </a:r>
          </a:p>
          <a:p>
            <a:r>
              <a:rPr lang="en-US" sz="3000" dirty="0"/>
              <a:t>	</a:t>
            </a:r>
            <a:r>
              <a:rPr lang="en-US" sz="2500" dirty="0"/>
              <a:t>Missegregation, one per 25-50 meiotic cell divisions, underestimation because of spontaneous abortion</a:t>
            </a:r>
          </a:p>
          <a:p>
            <a:endParaRPr lang="en-US" sz="2500" dirty="0"/>
          </a:p>
          <a:p>
            <a:r>
              <a:rPr lang="en-US" sz="3000" b="1" dirty="0"/>
              <a:t>Regional mutations</a:t>
            </a:r>
          </a:p>
          <a:p>
            <a:r>
              <a:rPr lang="en-US" sz="2500" dirty="0"/>
              <a:t>	Homologous recombination (Del, Dup, </a:t>
            </a:r>
            <a:r>
              <a:rPr lang="en-US" sz="2500" dirty="0" err="1"/>
              <a:t>Inv</a:t>
            </a:r>
            <a:r>
              <a:rPr lang="en-US" sz="2500" dirty="0"/>
              <a:t>)</a:t>
            </a:r>
          </a:p>
          <a:p>
            <a:r>
              <a:rPr lang="en-US" sz="2500" dirty="0"/>
              <a:t>	Non-homologous end-joining repair (Trans, </a:t>
            </a:r>
            <a:r>
              <a:rPr lang="en-US" sz="2500" dirty="0" err="1"/>
              <a:t>Inv</a:t>
            </a:r>
            <a:r>
              <a:rPr lang="en-US" sz="2500" dirty="0"/>
              <a:t>)</a:t>
            </a:r>
            <a:endParaRPr lang="ar-JO" sz="2500" dirty="0"/>
          </a:p>
        </p:txBody>
      </p:sp>
    </p:spTree>
    <p:extLst>
      <p:ext uri="{BB962C8B-B14F-4D97-AF65-F5344CB8AC3E}">
        <p14:creationId xmlns:p14="http://schemas.microsoft.com/office/powerpoint/2010/main" val="133743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888"/>
    </mc:Choice>
    <mc:Fallback xmlns="">
      <p:transition spd="slow" advTm="18088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6" t="16848" r="27584" b="5288"/>
          <a:stretch/>
        </p:blipFill>
        <p:spPr bwMode="auto">
          <a:xfrm>
            <a:off x="152400" y="533400"/>
            <a:ext cx="6294783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5A8E-56D0-4DC9-8151-A263D7410E5E}" type="datetime12">
              <a:rPr lang="en-US" smtClean="0"/>
              <a:t>5:38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8A51-2BA5-47A6-907B-68BE5F9A7388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15000" y="152400"/>
            <a:ext cx="34290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0" b="1" dirty="0"/>
              <a:t>Gene mutations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DNA replication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DNA repair errors</a:t>
            </a:r>
            <a:endParaRPr lang="ar-JO" sz="2500" dirty="0"/>
          </a:p>
        </p:txBody>
      </p:sp>
    </p:spTree>
    <p:extLst>
      <p:ext uri="{BB962C8B-B14F-4D97-AF65-F5344CB8AC3E}">
        <p14:creationId xmlns:p14="http://schemas.microsoft.com/office/powerpoint/2010/main" val="133743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259"/>
    </mc:Choice>
    <mc:Fallback xmlns="">
      <p:transition spd="slow" advTm="22325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99B3-5B7C-4B7E-9E29-1DF1AAD575CB}" type="datetime12">
              <a:rPr lang="en-US" smtClean="0"/>
              <a:t>5:38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8A51-2BA5-47A6-907B-68BE5F9A7388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52400"/>
            <a:ext cx="8686800" cy="64017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0" b="1" dirty="0"/>
              <a:t>DNA replication errors</a:t>
            </a:r>
          </a:p>
          <a:p>
            <a:endParaRPr lang="en-US" sz="2500" dirty="0"/>
          </a:p>
          <a:p>
            <a:r>
              <a:rPr lang="en-US" sz="2500" dirty="0"/>
              <a:t>DNA polymerase introduce 1 error every 1*10</a:t>
            </a:r>
            <a:r>
              <a:rPr lang="en-US" sz="2500" baseline="30000" dirty="0"/>
              <a:t>7</a:t>
            </a:r>
            <a:r>
              <a:rPr lang="en-US" sz="2500" dirty="0"/>
              <a:t> </a:t>
            </a:r>
            <a:r>
              <a:rPr lang="en-US" sz="2500" dirty="0" err="1"/>
              <a:t>bp</a:t>
            </a:r>
            <a:endParaRPr lang="en-US" sz="2500" dirty="0"/>
          </a:p>
          <a:p>
            <a:r>
              <a:rPr lang="en-US" sz="2500" dirty="0"/>
              <a:t>Proofreading corrects more than 99.9% (1 in every 1*10</a:t>
            </a:r>
            <a:r>
              <a:rPr lang="en-US" sz="2500" baseline="30000" dirty="0"/>
              <a:t>3</a:t>
            </a:r>
            <a:r>
              <a:rPr lang="en-US" sz="2500" dirty="0"/>
              <a:t>)</a:t>
            </a:r>
          </a:p>
          <a:p>
            <a:r>
              <a:rPr lang="en-US" sz="2500" dirty="0"/>
              <a:t>Overall replication mutation rate 1*10</a:t>
            </a:r>
            <a:r>
              <a:rPr lang="en-US" sz="2500" baseline="30000" dirty="0"/>
              <a:t>-10</a:t>
            </a:r>
            <a:r>
              <a:rPr lang="en-US" sz="2500" dirty="0"/>
              <a:t> per base per cell division</a:t>
            </a:r>
            <a:endParaRPr lang="en-US" sz="2500" baseline="30000" dirty="0"/>
          </a:p>
          <a:p>
            <a:r>
              <a:rPr lang="en-US" sz="2500" dirty="0"/>
              <a:t>	</a:t>
            </a:r>
            <a:r>
              <a:rPr lang="en-US" sz="2500" i="1" dirty="0"/>
              <a:t>fewer than one mutation per genome per cell division</a:t>
            </a:r>
          </a:p>
          <a:p>
            <a:endParaRPr lang="en-US" sz="2500" dirty="0"/>
          </a:p>
          <a:p>
            <a:endParaRPr lang="en-US" sz="2500" dirty="0"/>
          </a:p>
          <a:p>
            <a:r>
              <a:rPr lang="en-US" sz="3000" b="1" dirty="0"/>
              <a:t>Repair of DNA damage</a:t>
            </a:r>
          </a:p>
          <a:p>
            <a:endParaRPr lang="en-US" sz="2500" dirty="0"/>
          </a:p>
          <a:p>
            <a:r>
              <a:rPr lang="en-US" sz="2500" dirty="0"/>
              <a:t>Chemical mutagens (natural or otherwise), UV, and ionizing radiation may cause deamination, demethylation, or depurination of bases</a:t>
            </a:r>
          </a:p>
          <a:p>
            <a:endParaRPr lang="en-US" sz="2500" dirty="0"/>
          </a:p>
          <a:p>
            <a:r>
              <a:rPr lang="en-US" sz="2500" dirty="0"/>
              <a:t>A very common spontaneous mutation is C&gt;T (deamination of methyl cytosine results in thymine)</a:t>
            </a:r>
            <a:endParaRPr lang="ar-JO" sz="2500" dirty="0"/>
          </a:p>
        </p:txBody>
      </p:sp>
    </p:spTree>
    <p:extLst>
      <p:ext uri="{BB962C8B-B14F-4D97-AF65-F5344CB8AC3E}">
        <p14:creationId xmlns:p14="http://schemas.microsoft.com/office/powerpoint/2010/main" val="133743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201"/>
    </mc:Choice>
    <mc:Fallback xmlns="">
      <p:transition spd="slow" advTm="20620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312</Words>
  <Application>Microsoft Office PowerPoint</Application>
  <PresentationFormat>On-screen Show (4:3)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Asem</dc:creator>
  <cp:lastModifiedBy>HAMZEH AYED ELAMIN ABID</cp:lastModifiedBy>
  <cp:revision>47</cp:revision>
  <dcterms:created xsi:type="dcterms:W3CDTF">2017-09-04T13:34:24Z</dcterms:created>
  <dcterms:modified xsi:type="dcterms:W3CDTF">2025-02-18T14:39:30Z</dcterms:modified>
</cp:coreProperties>
</file>