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8" r:id="rId3"/>
    <p:sldId id="259" r:id="rId4"/>
    <p:sldId id="260" r:id="rId5"/>
    <p:sldId id="261" r:id="rId6"/>
    <p:sldId id="262" r:id="rId7"/>
    <p:sldId id="263" r:id="rId8"/>
    <p:sldId id="264" r:id="rId9"/>
    <p:sldId id="266"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78" r:id="rId24"/>
    <p:sldId id="281" r:id="rId25"/>
    <p:sldId id="282" r:id="rId26"/>
    <p:sldId id="283" r:id="rId27"/>
    <p:sldId id="284" r:id="rId28"/>
    <p:sldId id="286"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001" autoAdjust="0"/>
    <p:restoredTop sz="94660"/>
  </p:normalViewPr>
  <p:slideViewPr>
    <p:cSldViewPr snapToGrid="0">
      <p:cViewPr varScale="1">
        <p:scale>
          <a:sx n="73" d="100"/>
          <a:sy n="73" d="100"/>
        </p:scale>
        <p:origin x="990" y="78"/>
      </p:cViewPr>
      <p:guideLst/>
    </p:cSldViewPr>
  </p:slideViewPr>
  <p:notesTextViewPr>
    <p:cViewPr>
      <p:scale>
        <a:sx n="1" d="1"/>
        <a:sy n="1" d="1"/>
      </p:scale>
      <p:origin x="0" y="0"/>
    </p:cViewPr>
  </p:notesTextViewPr>
  <p:sorterViewPr>
    <p:cViewPr varScale="1">
      <p:scale>
        <a:sx n="1" d="1"/>
        <a:sy n="1" d="1"/>
      </p:scale>
      <p:origin x="0" y="-35203"/>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12-03T07:28:32.677" idx="1">
    <p:pos x="10" y="10"/>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FC8E42-23C6-411E-AD49-067EED4D7E49}" type="datetimeFigureOut">
              <a:rPr lang="en-US" smtClean="0"/>
              <a:t>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9A6A12-09D9-4423-A922-F9348924C496}" type="slidenum">
              <a:rPr lang="en-US" smtClean="0"/>
              <a:t>‹#›</a:t>
            </a:fld>
            <a:endParaRPr lang="en-US"/>
          </a:p>
        </p:txBody>
      </p:sp>
    </p:spTree>
    <p:extLst>
      <p:ext uri="{BB962C8B-B14F-4D97-AF65-F5344CB8AC3E}">
        <p14:creationId xmlns:p14="http://schemas.microsoft.com/office/powerpoint/2010/main" val="4288600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8074D7-172B-4DEB-8551-4D1379164EDD}" type="datetime1">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EEF65-7E8F-43B7-B26C-85CB9D7B5B77}" type="slidenum">
              <a:rPr lang="en-US" smtClean="0"/>
              <a:t>‹#›</a:t>
            </a:fld>
            <a:endParaRPr lang="en-US"/>
          </a:p>
        </p:txBody>
      </p:sp>
    </p:spTree>
    <p:extLst>
      <p:ext uri="{BB962C8B-B14F-4D97-AF65-F5344CB8AC3E}">
        <p14:creationId xmlns:p14="http://schemas.microsoft.com/office/powerpoint/2010/main" val="3500481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BE1B9B-E563-4DA1-9D5A-FFF21239D96D}" type="datetime1">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EEF65-7E8F-43B7-B26C-85CB9D7B5B77}" type="slidenum">
              <a:rPr lang="en-US" smtClean="0"/>
              <a:t>‹#›</a:t>
            </a:fld>
            <a:endParaRPr lang="en-US"/>
          </a:p>
        </p:txBody>
      </p:sp>
    </p:spTree>
    <p:extLst>
      <p:ext uri="{BB962C8B-B14F-4D97-AF65-F5344CB8AC3E}">
        <p14:creationId xmlns:p14="http://schemas.microsoft.com/office/powerpoint/2010/main" val="276745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34D0CD-A1FC-4EEE-836C-06173225C6DE}" type="datetime1">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EEF65-7E8F-43B7-B26C-85CB9D7B5B77}" type="slidenum">
              <a:rPr lang="en-US" smtClean="0"/>
              <a:t>‹#›</a:t>
            </a:fld>
            <a:endParaRPr lang="en-US"/>
          </a:p>
        </p:txBody>
      </p:sp>
    </p:spTree>
    <p:extLst>
      <p:ext uri="{BB962C8B-B14F-4D97-AF65-F5344CB8AC3E}">
        <p14:creationId xmlns:p14="http://schemas.microsoft.com/office/powerpoint/2010/main" val="4220396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36DD90-3A96-40B6-97BC-94B4E09C00D9}" type="datetime1">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EEF65-7E8F-43B7-B26C-85CB9D7B5B77}" type="slidenum">
              <a:rPr lang="en-US" smtClean="0"/>
              <a:t>‹#›</a:t>
            </a:fld>
            <a:endParaRPr lang="en-US"/>
          </a:p>
        </p:txBody>
      </p:sp>
    </p:spTree>
    <p:extLst>
      <p:ext uri="{BB962C8B-B14F-4D97-AF65-F5344CB8AC3E}">
        <p14:creationId xmlns:p14="http://schemas.microsoft.com/office/powerpoint/2010/main" val="1455951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13D650C-21C5-4AFD-94EA-ABB2D441E508}" type="datetime1">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EEF65-7E8F-43B7-B26C-85CB9D7B5B77}" type="slidenum">
              <a:rPr lang="en-US" smtClean="0"/>
              <a:t>‹#›</a:t>
            </a:fld>
            <a:endParaRPr lang="en-US"/>
          </a:p>
        </p:txBody>
      </p:sp>
    </p:spTree>
    <p:extLst>
      <p:ext uri="{BB962C8B-B14F-4D97-AF65-F5344CB8AC3E}">
        <p14:creationId xmlns:p14="http://schemas.microsoft.com/office/powerpoint/2010/main" val="3433973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CB6683-B3D8-4759-AD13-24AF9C632082}" type="datetime1">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EEF65-7E8F-43B7-B26C-85CB9D7B5B77}" type="slidenum">
              <a:rPr lang="en-US" smtClean="0"/>
              <a:t>‹#›</a:t>
            </a:fld>
            <a:endParaRPr lang="en-US"/>
          </a:p>
        </p:txBody>
      </p:sp>
    </p:spTree>
    <p:extLst>
      <p:ext uri="{BB962C8B-B14F-4D97-AF65-F5344CB8AC3E}">
        <p14:creationId xmlns:p14="http://schemas.microsoft.com/office/powerpoint/2010/main" val="486640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19D5A2-272F-4C4D-BF52-52466D4AAF00}" type="datetime1">
              <a:rPr lang="en-US" smtClean="0"/>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DEEF65-7E8F-43B7-B26C-85CB9D7B5B77}" type="slidenum">
              <a:rPr lang="en-US" smtClean="0"/>
              <a:t>‹#›</a:t>
            </a:fld>
            <a:endParaRPr lang="en-US"/>
          </a:p>
        </p:txBody>
      </p:sp>
    </p:spTree>
    <p:extLst>
      <p:ext uri="{BB962C8B-B14F-4D97-AF65-F5344CB8AC3E}">
        <p14:creationId xmlns:p14="http://schemas.microsoft.com/office/powerpoint/2010/main" val="2292317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95F660-5E37-4FF1-8F80-1712BB6D9EBA}" type="datetime1">
              <a:rPr lang="en-US" smtClean="0"/>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EEF65-7E8F-43B7-B26C-85CB9D7B5B77}" type="slidenum">
              <a:rPr lang="en-US" smtClean="0"/>
              <a:t>‹#›</a:t>
            </a:fld>
            <a:endParaRPr lang="en-US"/>
          </a:p>
        </p:txBody>
      </p:sp>
    </p:spTree>
    <p:extLst>
      <p:ext uri="{BB962C8B-B14F-4D97-AF65-F5344CB8AC3E}">
        <p14:creationId xmlns:p14="http://schemas.microsoft.com/office/powerpoint/2010/main" val="3993037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542683-9B4D-4C67-8C6C-77D768DFCCC5}" type="datetime1">
              <a:rPr lang="en-US" smtClean="0"/>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EEF65-7E8F-43B7-B26C-85CB9D7B5B77}" type="slidenum">
              <a:rPr lang="en-US" smtClean="0"/>
              <a:t>‹#›</a:t>
            </a:fld>
            <a:endParaRPr lang="en-US"/>
          </a:p>
        </p:txBody>
      </p:sp>
    </p:spTree>
    <p:extLst>
      <p:ext uri="{BB962C8B-B14F-4D97-AF65-F5344CB8AC3E}">
        <p14:creationId xmlns:p14="http://schemas.microsoft.com/office/powerpoint/2010/main" val="4019424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DEBC98E-500F-40D4-9E89-B3A11A07FFE4}" type="datetime1">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EEF65-7E8F-43B7-B26C-85CB9D7B5B77}" type="slidenum">
              <a:rPr lang="en-US" smtClean="0"/>
              <a:t>‹#›</a:t>
            </a:fld>
            <a:endParaRPr lang="en-US"/>
          </a:p>
        </p:txBody>
      </p:sp>
    </p:spTree>
    <p:extLst>
      <p:ext uri="{BB962C8B-B14F-4D97-AF65-F5344CB8AC3E}">
        <p14:creationId xmlns:p14="http://schemas.microsoft.com/office/powerpoint/2010/main" val="3157077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7CC59A-D973-4823-BB2A-3DFCB4512337}" type="datetime1">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EEF65-7E8F-43B7-B26C-85CB9D7B5B77}" type="slidenum">
              <a:rPr lang="en-US" smtClean="0"/>
              <a:t>‹#›</a:t>
            </a:fld>
            <a:endParaRPr lang="en-US"/>
          </a:p>
        </p:txBody>
      </p:sp>
    </p:spTree>
    <p:extLst>
      <p:ext uri="{BB962C8B-B14F-4D97-AF65-F5344CB8AC3E}">
        <p14:creationId xmlns:p14="http://schemas.microsoft.com/office/powerpoint/2010/main" val="3435223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262E67-8653-4DC6-9933-821721C3BBBA}" type="datetime1">
              <a:rPr lang="en-US" smtClean="0"/>
              <a:t>12/3/2024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EEF65-7E8F-43B7-B26C-85CB9D7B5B77}" type="slidenum">
              <a:rPr lang="en-US" smtClean="0"/>
              <a:t>‹#›</a:t>
            </a:fld>
            <a:endParaRPr lang="en-US"/>
          </a:p>
        </p:txBody>
      </p:sp>
    </p:spTree>
    <p:extLst>
      <p:ext uri="{BB962C8B-B14F-4D97-AF65-F5344CB8AC3E}">
        <p14:creationId xmlns:p14="http://schemas.microsoft.com/office/powerpoint/2010/main" val="2752589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9565" y="2316480"/>
            <a:ext cx="9805852" cy="1015663"/>
          </a:xfrm>
          <a:prstGeom prst="rect">
            <a:avLst/>
          </a:prstGeom>
          <a:noFill/>
        </p:spPr>
        <p:txBody>
          <a:bodyPr wrap="square" rtlCol="0">
            <a:spAutoFit/>
          </a:bodyPr>
          <a:lstStyle/>
          <a:p>
            <a:pPr algn="ctr"/>
            <a:r>
              <a:rPr lang="en-US" sz="6000" dirty="0" smtClean="0"/>
              <a:t>Clinical epigenetics</a:t>
            </a:r>
          </a:p>
        </p:txBody>
      </p:sp>
      <p:sp>
        <p:nvSpPr>
          <p:cNvPr id="2" name="Slide Number Placeholder 1"/>
          <p:cNvSpPr>
            <a:spLocks noGrp="1"/>
          </p:cNvSpPr>
          <p:nvPr>
            <p:ph type="sldNum" sz="quarter" idx="12"/>
          </p:nvPr>
        </p:nvSpPr>
        <p:spPr/>
        <p:txBody>
          <a:bodyPr/>
          <a:lstStyle/>
          <a:p>
            <a:fld id="{7ADEEF65-7E8F-43B7-B26C-85CB9D7B5B77}" type="slidenum">
              <a:rPr lang="en-US" smtClean="0"/>
              <a:t>1</a:t>
            </a:fld>
            <a:endParaRPr lang="en-US"/>
          </a:p>
        </p:txBody>
      </p:sp>
    </p:spTree>
    <p:extLst>
      <p:ext uri="{BB962C8B-B14F-4D97-AF65-F5344CB8AC3E}">
        <p14:creationId xmlns:p14="http://schemas.microsoft.com/office/powerpoint/2010/main" val="41102223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633829" y="117595"/>
            <a:ext cx="5834063" cy="2546985"/>
          </a:xfrm>
          <a:prstGeom prst="rect">
            <a:avLst/>
          </a:prstGeom>
        </p:spPr>
      </p:pic>
      <p:pic>
        <p:nvPicPr>
          <p:cNvPr id="2050" name="Picture 2" descr="https://www.futuremedicine.com/cms/10.2217/epi.14.58/asset/images/large/figure1.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5666" y="2936716"/>
            <a:ext cx="6930390" cy="366141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30627" y="117595"/>
            <a:ext cx="4691743" cy="5940088"/>
          </a:xfrm>
          <a:prstGeom prst="rect">
            <a:avLst/>
          </a:prstGeom>
        </p:spPr>
        <p:txBody>
          <a:bodyPr wrap="square">
            <a:spAutoFit/>
          </a:bodyPr>
          <a:lstStyle/>
          <a:p>
            <a:r>
              <a:rPr lang="en-US" sz="2000" dirty="0" smtClean="0">
                <a:solidFill>
                  <a:srgbClr val="0070C0"/>
                </a:solidFill>
              </a:rPr>
              <a:t>Figure 8.2 </a:t>
            </a:r>
            <a:r>
              <a:rPr lang="en-US" sz="2000" b="1" dirty="0" smtClean="0"/>
              <a:t>Environmentally induced alterations in the </a:t>
            </a:r>
            <a:r>
              <a:rPr lang="en-US" sz="2000" b="1" dirty="0" err="1" smtClean="0"/>
              <a:t>epigenome</a:t>
            </a:r>
            <a:r>
              <a:rPr lang="en-US" sz="2000" b="1" dirty="0" smtClean="0"/>
              <a:t> in </a:t>
            </a:r>
            <a:r>
              <a:rPr lang="en-US" sz="2000" b="1" dirty="0" err="1" smtClean="0"/>
              <a:t>A</a:t>
            </a:r>
            <a:r>
              <a:rPr lang="en-US" sz="2000" b="1" baseline="30000" dirty="0" err="1" smtClean="0"/>
              <a:t>vy</a:t>
            </a:r>
            <a:r>
              <a:rPr lang="en-US" sz="2000" b="1" dirty="0" smtClean="0"/>
              <a:t> mouse.</a:t>
            </a:r>
          </a:p>
          <a:p>
            <a:r>
              <a:rPr lang="en-US" sz="2000" b="1" dirty="0" smtClean="0"/>
              <a:t>(A)</a:t>
            </a:r>
            <a:r>
              <a:rPr lang="en-US" sz="2000" dirty="0" smtClean="0"/>
              <a:t> The </a:t>
            </a:r>
            <a:r>
              <a:rPr lang="en-US" sz="2000" dirty="0" err="1" smtClean="0"/>
              <a:t>A</a:t>
            </a:r>
            <a:r>
              <a:rPr lang="en-US" sz="2000" baseline="30000" dirty="0" err="1" smtClean="0"/>
              <a:t>vy</a:t>
            </a:r>
            <a:r>
              <a:rPr lang="en-US" sz="2000" dirty="0" smtClean="0"/>
              <a:t> allele </a:t>
            </a:r>
            <a:r>
              <a:rPr lang="en-US" sz="2000" dirty="0"/>
              <a:t>contains a </a:t>
            </a:r>
            <a:r>
              <a:rPr lang="en-US" sz="2000" dirty="0" err="1" smtClean="0"/>
              <a:t>contraoriented</a:t>
            </a:r>
            <a:r>
              <a:rPr lang="en-US" sz="2000" dirty="0" smtClean="0"/>
              <a:t> </a:t>
            </a:r>
            <a:r>
              <a:rPr lang="en-US" sz="2000" dirty="0" err="1" smtClean="0"/>
              <a:t>intracisternal</a:t>
            </a:r>
            <a:r>
              <a:rPr lang="en-US" sz="2000" dirty="0" smtClean="0"/>
              <a:t> A-particle insertion within </a:t>
            </a:r>
            <a:r>
              <a:rPr lang="en-US" sz="2000" dirty="0" err="1"/>
              <a:t>pseudoexon</a:t>
            </a:r>
            <a:r>
              <a:rPr lang="en-US" sz="2000" dirty="0"/>
              <a:t> 1A (PS1A) of </a:t>
            </a:r>
            <a:r>
              <a:rPr lang="en-US" sz="2000" dirty="0" smtClean="0"/>
              <a:t>the Agouti gene</a:t>
            </a:r>
            <a:r>
              <a:rPr lang="en-US" sz="2000" dirty="0"/>
              <a:t>. A cryptic promoter (</a:t>
            </a:r>
            <a:r>
              <a:rPr lang="en-US" sz="2000" dirty="0" smtClean="0"/>
              <a:t>short arrowhead </a:t>
            </a:r>
            <a:r>
              <a:rPr lang="en-US" sz="2000" dirty="0"/>
              <a:t>labeled ‘‘</a:t>
            </a:r>
            <a:r>
              <a:rPr lang="en-US" sz="2000" dirty="0" err="1" smtClean="0"/>
              <a:t>A</a:t>
            </a:r>
            <a:r>
              <a:rPr lang="en-US" sz="2000" baseline="30000" dirty="0" err="1" smtClean="0"/>
              <a:t>vy</a:t>
            </a:r>
            <a:r>
              <a:rPr lang="en-US" sz="2000" dirty="0" smtClean="0"/>
              <a:t> ectopic</a:t>
            </a:r>
            <a:r>
              <a:rPr lang="en-US" sz="2000" dirty="0"/>
              <a:t>’’) drives </a:t>
            </a:r>
            <a:r>
              <a:rPr lang="en-US" sz="2000" dirty="0">
                <a:solidFill>
                  <a:srgbClr val="FF0000"/>
                </a:solidFill>
              </a:rPr>
              <a:t>constitutive </a:t>
            </a:r>
            <a:r>
              <a:rPr lang="en-US" sz="2000" dirty="0" smtClean="0">
                <a:solidFill>
                  <a:srgbClr val="FF0000"/>
                </a:solidFill>
              </a:rPr>
              <a:t>ectopic Agouti expression</a:t>
            </a:r>
            <a:r>
              <a:rPr lang="en-US" sz="2000" dirty="0"/>
              <a:t>. Transcription of </a:t>
            </a:r>
            <a:r>
              <a:rPr lang="en-US" sz="2000" dirty="0" smtClean="0"/>
              <a:t>the Agouti gene </a:t>
            </a:r>
            <a:r>
              <a:rPr lang="en-US" sz="2000" dirty="0"/>
              <a:t>normally initiates from a </a:t>
            </a:r>
            <a:r>
              <a:rPr lang="en-US" sz="2000" dirty="0" smtClean="0"/>
              <a:t>developmentally </a:t>
            </a:r>
            <a:r>
              <a:rPr lang="en-US" sz="2000" dirty="0"/>
              <a:t>regulated hair cycle-specific promoter in exon 2 (short arrowhead </a:t>
            </a:r>
            <a:r>
              <a:rPr lang="en-US" sz="2000" dirty="0" smtClean="0"/>
              <a:t>labeled ‘‘</a:t>
            </a:r>
            <a:r>
              <a:rPr lang="en-US" sz="2000" dirty="0" err="1" smtClean="0"/>
              <a:t>A,a</a:t>
            </a:r>
            <a:r>
              <a:rPr lang="en-US" sz="2000" dirty="0" smtClean="0"/>
              <a:t> </a:t>
            </a:r>
            <a:r>
              <a:rPr lang="en-US" sz="2000" dirty="0"/>
              <a:t>wild type</a:t>
            </a:r>
            <a:r>
              <a:rPr lang="en-US" sz="2000" dirty="0" smtClean="0"/>
              <a:t>’’).</a:t>
            </a:r>
          </a:p>
          <a:p>
            <a:r>
              <a:rPr lang="en-US" sz="2000" b="1" dirty="0" smtClean="0"/>
              <a:t>(B) </a:t>
            </a:r>
            <a:r>
              <a:rPr lang="en-US" sz="2000" dirty="0" smtClean="0">
                <a:solidFill>
                  <a:srgbClr val="FF0000"/>
                </a:solidFill>
              </a:rPr>
              <a:t>Genetically identical offspring </a:t>
            </a:r>
            <a:r>
              <a:rPr lang="en-US" sz="2000" dirty="0" smtClean="0"/>
              <a:t>heterozygous for the viable yellow allele (</a:t>
            </a:r>
            <a:r>
              <a:rPr lang="en-US" sz="2000" dirty="0" err="1" smtClean="0"/>
              <a:t>A</a:t>
            </a:r>
            <a:r>
              <a:rPr lang="en-US" sz="2000" baseline="30000" dirty="0" err="1" smtClean="0"/>
              <a:t>vy</a:t>
            </a:r>
            <a:r>
              <a:rPr lang="en-US" sz="2000" dirty="0" smtClean="0"/>
              <a:t>/a) in the Agouti gene representing the five coat color phenotypes, corresponding to </a:t>
            </a:r>
            <a:r>
              <a:rPr lang="en-US" sz="2000" dirty="0" smtClean="0">
                <a:solidFill>
                  <a:srgbClr val="FF0000"/>
                </a:solidFill>
              </a:rPr>
              <a:t>different levels of DNA methylation and associated phenotypes</a:t>
            </a:r>
            <a:r>
              <a:rPr lang="en-US" sz="2000" dirty="0" smtClean="0"/>
              <a:t>, including obesity. Mice shown are the same sex and age.</a:t>
            </a:r>
            <a:endParaRPr lang="en-US" sz="2000" dirty="0"/>
          </a:p>
        </p:txBody>
      </p:sp>
      <p:sp>
        <p:nvSpPr>
          <p:cNvPr id="2" name="Slide Number Placeholder 1"/>
          <p:cNvSpPr>
            <a:spLocks noGrp="1"/>
          </p:cNvSpPr>
          <p:nvPr>
            <p:ph type="sldNum" sz="quarter" idx="12"/>
          </p:nvPr>
        </p:nvSpPr>
        <p:spPr/>
        <p:txBody>
          <a:bodyPr/>
          <a:lstStyle/>
          <a:p>
            <a:fld id="{7ADEEF65-7E8F-43B7-B26C-85CB9D7B5B77}" type="slidenum">
              <a:rPr lang="en-US" smtClean="0"/>
              <a:t>10</a:t>
            </a:fld>
            <a:endParaRPr lang="en-US"/>
          </a:p>
        </p:txBody>
      </p:sp>
    </p:spTree>
    <p:extLst>
      <p:ext uri="{BB962C8B-B14F-4D97-AF65-F5344CB8AC3E}">
        <p14:creationId xmlns:p14="http://schemas.microsoft.com/office/powerpoint/2010/main" val="3965171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 y="172720"/>
            <a:ext cx="11864958" cy="4708981"/>
          </a:xfrm>
          <a:prstGeom prst="rect">
            <a:avLst/>
          </a:prstGeom>
          <a:noFill/>
        </p:spPr>
        <p:txBody>
          <a:bodyPr wrap="square" rtlCol="0">
            <a:spAutoFit/>
          </a:bodyPr>
          <a:lstStyle/>
          <a:p>
            <a:r>
              <a:rPr lang="en-US" sz="3000" b="1" dirty="0" smtClean="0">
                <a:solidFill>
                  <a:srgbClr val="7030A0"/>
                </a:solidFill>
              </a:rPr>
              <a:t>Assisted reproductive technologies (ART) </a:t>
            </a:r>
            <a:r>
              <a:rPr lang="en-US" sz="3000" dirty="0" smtClean="0"/>
              <a:t>is another environmental factor influencing imprinting process</a:t>
            </a:r>
          </a:p>
          <a:p>
            <a:endParaRPr lang="en-US" sz="3000" dirty="0"/>
          </a:p>
          <a:p>
            <a:r>
              <a:rPr lang="en-US" sz="3000" dirty="0" smtClean="0"/>
              <a:t>ART can disrupt two critical periods of developmental epigenetic reprogramming:</a:t>
            </a:r>
          </a:p>
          <a:p>
            <a:pPr marL="457200" indent="-457200">
              <a:buClr>
                <a:srgbClr val="7030A0"/>
              </a:buClr>
              <a:buFont typeface="Wingdings" panose="05000000000000000000" pitchFamily="2" charset="2"/>
              <a:buChar char="§"/>
            </a:pPr>
            <a:r>
              <a:rPr lang="en-US" sz="3000" dirty="0" smtClean="0"/>
              <a:t>Oocyte maturation </a:t>
            </a:r>
          </a:p>
          <a:p>
            <a:pPr marL="457200" indent="-457200">
              <a:buClr>
                <a:srgbClr val="7030A0"/>
              </a:buClr>
              <a:buFont typeface="Wingdings" panose="05000000000000000000" pitchFamily="2" charset="2"/>
              <a:buChar char="§"/>
            </a:pPr>
            <a:r>
              <a:rPr lang="en-US" sz="3000" dirty="0" smtClean="0"/>
              <a:t>Retention of gametic imprints following fertilization</a:t>
            </a:r>
          </a:p>
          <a:p>
            <a:endParaRPr lang="en-US" sz="3000" dirty="0"/>
          </a:p>
          <a:p>
            <a:r>
              <a:rPr lang="en-US" sz="3000" dirty="0" smtClean="0"/>
              <a:t>Ovarian follicular stimulation may activate oocytes that are not yet fully epigenetically reprogrammed</a:t>
            </a:r>
          </a:p>
        </p:txBody>
      </p:sp>
      <p:sp>
        <p:nvSpPr>
          <p:cNvPr id="3" name="Slide Number Placeholder 2"/>
          <p:cNvSpPr>
            <a:spLocks noGrp="1"/>
          </p:cNvSpPr>
          <p:nvPr>
            <p:ph type="sldNum" sz="quarter" idx="12"/>
          </p:nvPr>
        </p:nvSpPr>
        <p:spPr/>
        <p:txBody>
          <a:bodyPr/>
          <a:lstStyle/>
          <a:p>
            <a:fld id="{7ADEEF65-7E8F-43B7-B26C-85CB9D7B5B77}" type="slidenum">
              <a:rPr lang="en-US" smtClean="0"/>
              <a:t>11</a:t>
            </a:fld>
            <a:endParaRPr lang="en-US"/>
          </a:p>
        </p:txBody>
      </p:sp>
    </p:spTree>
    <p:extLst>
      <p:ext uri="{BB962C8B-B14F-4D97-AF65-F5344CB8AC3E}">
        <p14:creationId xmlns:p14="http://schemas.microsoft.com/office/powerpoint/2010/main" val="11742402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6562" y="234778"/>
            <a:ext cx="11664779" cy="5632311"/>
          </a:xfrm>
          <a:prstGeom prst="rect">
            <a:avLst/>
          </a:prstGeom>
          <a:noFill/>
        </p:spPr>
        <p:txBody>
          <a:bodyPr wrap="square" rtlCol="0">
            <a:spAutoFit/>
          </a:bodyPr>
          <a:lstStyle/>
          <a:p>
            <a:r>
              <a:rPr lang="en-US" sz="3000" dirty="0" smtClean="0"/>
              <a:t>Aspects of ART:</a:t>
            </a:r>
          </a:p>
          <a:p>
            <a:pPr marL="457200" indent="-457200">
              <a:buClr>
                <a:srgbClr val="7030A0"/>
              </a:buClr>
              <a:buFont typeface="Wingdings" panose="05000000000000000000" pitchFamily="2" charset="2"/>
              <a:buChar char="§"/>
            </a:pPr>
            <a:r>
              <a:rPr lang="en-US" sz="3000" dirty="0" smtClean="0"/>
              <a:t>in vitro fertilization</a:t>
            </a:r>
          </a:p>
          <a:p>
            <a:pPr marL="457200" indent="-457200">
              <a:buClr>
                <a:srgbClr val="7030A0"/>
              </a:buClr>
              <a:buFont typeface="Wingdings" panose="05000000000000000000" pitchFamily="2" charset="2"/>
              <a:buChar char="§"/>
            </a:pPr>
            <a:r>
              <a:rPr lang="en-US" sz="3000" dirty="0" smtClean="0"/>
              <a:t>Intracytoplasmic sperm injection</a:t>
            </a:r>
          </a:p>
          <a:p>
            <a:pPr marL="457200" indent="-457200">
              <a:buClr>
                <a:srgbClr val="7030A0"/>
              </a:buClr>
              <a:buFont typeface="Wingdings" panose="05000000000000000000" pitchFamily="2" charset="2"/>
              <a:buChar char="§"/>
            </a:pPr>
            <a:r>
              <a:rPr lang="en-US" sz="3000" dirty="0" smtClean="0"/>
              <a:t>Freezing of embryos</a:t>
            </a:r>
          </a:p>
          <a:p>
            <a:r>
              <a:rPr lang="en-US" sz="3000" dirty="0" smtClean="0"/>
              <a:t>May dysregulate preimplantation epigenetic reprogramming</a:t>
            </a:r>
          </a:p>
          <a:p>
            <a:endParaRPr lang="en-US" sz="3000" dirty="0"/>
          </a:p>
          <a:p>
            <a:r>
              <a:rPr lang="en-US" sz="3000" dirty="0" smtClean="0"/>
              <a:t>Risks of adverse pregnancy outcomes:</a:t>
            </a:r>
          </a:p>
          <a:p>
            <a:pPr marL="457200" indent="-457200">
              <a:buClr>
                <a:srgbClr val="7030A0"/>
              </a:buClr>
              <a:buFont typeface="Wingdings" panose="05000000000000000000" pitchFamily="2" charset="2"/>
              <a:buChar char="§"/>
            </a:pPr>
            <a:r>
              <a:rPr lang="en-US" sz="3000" dirty="0" smtClean="0"/>
              <a:t>Low birthweight for gestation age</a:t>
            </a:r>
          </a:p>
          <a:p>
            <a:pPr marL="457200" indent="-457200">
              <a:buClr>
                <a:srgbClr val="7030A0"/>
              </a:buClr>
              <a:buFont typeface="Wingdings" panose="05000000000000000000" pitchFamily="2" charset="2"/>
              <a:buChar char="§"/>
            </a:pPr>
            <a:r>
              <a:rPr lang="en-US" sz="3000" dirty="0" smtClean="0"/>
              <a:t>Preterm birth</a:t>
            </a:r>
          </a:p>
          <a:p>
            <a:pPr marL="457200" indent="-457200">
              <a:buClr>
                <a:srgbClr val="7030A0"/>
              </a:buClr>
              <a:buFont typeface="Wingdings" panose="05000000000000000000" pitchFamily="2" charset="2"/>
              <a:buChar char="§"/>
            </a:pPr>
            <a:r>
              <a:rPr lang="en-US" sz="3000" dirty="0" smtClean="0"/>
              <a:t>Congenital malformations</a:t>
            </a:r>
          </a:p>
          <a:p>
            <a:pPr marL="457200" indent="-457200">
              <a:buClr>
                <a:srgbClr val="7030A0"/>
              </a:buClr>
              <a:buFont typeface="Wingdings" panose="05000000000000000000" pitchFamily="2" charset="2"/>
              <a:buChar char="§"/>
            </a:pPr>
            <a:r>
              <a:rPr lang="en-US" sz="3000" dirty="0" smtClean="0"/>
              <a:t>Increased rate of imprinting disorders</a:t>
            </a:r>
          </a:p>
          <a:p>
            <a:r>
              <a:rPr lang="en-US" sz="3000" dirty="0"/>
              <a:t>	</a:t>
            </a:r>
            <a:r>
              <a:rPr lang="en-US" sz="3000" dirty="0" smtClean="0"/>
              <a:t>Beckwith-</a:t>
            </a:r>
            <a:r>
              <a:rPr lang="en-US" sz="3000" dirty="0" err="1" smtClean="0"/>
              <a:t>Wiedmann</a:t>
            </a:r>
            <a:r>
              <a:rPr lang="en-US" sz="3000" dirty="0" smtClean="0"/>
              <a:t>, Russell-Silver, Angelman, </a:t>
            </a:r>
            <a:r>
              <a:rPr lang="en-US" sz="3000" dirty="0" err="1" smtClean="0"/>
              <a:t>Prader</a:t>
            </a:r>
            <a:r>
              <a:rPr lang="en-US" sz="3000" dirty="0" smtClean="0"/>
              <a:t>-Willi </a:t>
            </a:r>
            <a:endParaRPr lang="en-US" sz="3000" dirty="0"/>
          </a:p>
        </p:txBody>
      </p:sp>
      <p:sp>
        <p:nvSpPr>
          <p:cNvPr id="3" name="Slide Number Placeholder 2"/>
          <p:cNvSpPr>
            <a:spLocks noGrp="1"/>
          </p:cNvSpPr>
          <p:nvPr>
            <p:ph type="sldNum" sz="quarter" idx="12"/>
          </p:nvPr>
        </p:nvSpPr>
        <p:spPr/>
        <p:txBody>
          <a:bodyPr/>
          <a:lstStyle/>
          <a:p>
            <a:fld id="{7ADEEF65-7E8F-43B7-B26C-85CB9D7B5B77}" type="slidenum">
              <a:rPr lang="en-US" smtClean="0"/>
              <a:t>12</a:t>
            </a:fld>
            <a:endParaRPr lang="en-US"/>
          </a:p>
        </p:txBody>
      </p:sp>
      <p:sp>
        <p:nvSpPr>
          <p:cNvPr id="5" name="TextBox 4"/>
          <p:cNvSpPr txBox="1"/>
          <p:nvPr/>
        </p:nvSpPr>
        <p:spPr>
          <a:xfrm>
            <a:off x="7048500" y="4445000"/>
            <a:ext cx="4646141" cy="461665"/>
          </a:xfrm>
          <a:prstGeom prst="rect">
            <a:avLst/>
          </a:prstGeom>
          <a:noFill/>
        </p:spPr>
        <p:txBody>
          <a:bodyPr wrap="square" rtlCol="0">
            <a:spAutoFit/>
          </a:bodyPr>
          <a:lstStyle/>
          <a:p>
            <a:r>
              <a:rPr lang="en-US" sz="2400" dirty="0">
                <a:solidFill>
                  <a:srgbClr val="FF0000"/>
                </a:solidFill>
              </a:rPr>
              <a:t>morphologic defect</a:t>
            </a:r>
            <a:endParaRPr lang="en-US" sz="2400" dirty="0">
              <a:solidFill>
                <a:srgbClr val="FF0000"/>
              </a:solidFill>
            </a:endParaRPr>
          </a:p>
        </p:txBody>
      </p:sp>
    </p:spTree>
    <p:extLst>
      <p:ext uri="{BB962C8B-B14F-4D97-AF65-F5344CB8AC3E}">
        <p14:creationId xmlns:p14="http://schemas.microsoft.com/office/powerpoint/2010/main" val="34882538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7135" y="172995"/>
            <a:ext cx="11726562" cy="6093976"/>
          </a:xfrm>
          <a:prstGeom prst="rect">
            <a:avLst/>
          </a:prstGeom>
          <a:noFill/>
        </p:spPr>
        <p:txBody>
          <a:bodyPr wrap="square" rtlCol="0">
            <a:spAutoFit/>
          </a:bodyPr>
          <a:lstStyle/>
          <a:p>
            <a:r>
              <a:rPr lang="en-US" sz="3000" dirty="0" smtClean="0"/>
              <a:t>Across the lifespan, DNA methylation patterns continue to change in both predictable and seemingly random ways</a:t>
            </a:r>
          </a:p>
          <a:p>
            <a:endParaRPr lang="en-US" sz="3000" dirty="0"/>
          </a:p>
          <a:p>
            <a:r>
              <a:rPr lang="en-US" sz="3000" dirty="0" smtClean="0"/>
              <a:t>Ongoing changes are illustrated by </a:t>
            </a:r>
            <a:r>
              <a:rPr lang="en-US" sz="3000" b="1" dirty="0" smtClean="0">
                <a:solidFill>
                  <a:srgbClr val="7030A0"/>
                </a:solidFill>
              </a:rPr>
              <a:t>aging</a:t>
            </a:r>
            <a:r>
              <a:rPr lang="en-US" sz="3000" b="1" dirty="0" smtClean="0">
                <a:solidFill>
                  <a:srgbClr val="0070C0"/>
                </a:solidFill>
              </a:rPr>
              <a:t> </a:t>
            </a:r>
            <a:r>
              <a:rPr lang="en-US" sz="3000" dirty="0" smtClean="0"/>
              <a:t>and </a:t>
            </a:r>
            <a:r>
              <a:rPr lang="en-US" sz="3000" b="1" dirty="0" smtClean="0">
                <a:solidFill>
                  <a:srgbClr val="7030A0"/>
                </a:solidFill>
              </a:rPr>
              <a:t>twin</a:t>
            </a:r>
            <a:r>
              <a:rPr lang="en-US" sz="3000" dirty="0" smtClean="0"/>
              <a:t> studies</a:t>
            </a:r>
          </a:p>
          <a:p>
            <a:endParaRPr lang="en-US" sz="3000" dirty="0"/>
          </a:p>
          <a:p>
            <a:r>
              <a:rPr lang="en-US" sz="3000" dirty="0" smtClean="0"/>
              <a:t>DNA methylation differences in monozygotic twins is associated with many discordant phenotypes:</a:t>
            </a:r>
          </a:p>
          <a:p>
            <a:pPr marL="457200" indent="-457200">
              <a:buClr>
                <a:srgbClr val="7030A0"/>
              </a:buClr>
              <a:buFont typeface="Wingdings" panose="05000000000000000000" pitchFamily="2" charset="2"/>
              <a:buChar char="§"/>
            </a:pPr>
            <a:r>
              <a:rPr lang="en-US" sz="3000" dirty="0" smtClean="0"/>
              <a:t>Psychiatric disorders</a:t>
            </a:r>
          </a:p>
          <a:p>
            <a:pPr marL="914400" lvl="1" indent="-457200">
              <a:buClr>
                <a:srgbClr val="7030A0"/>
              </a:buClr>
              <a:buFont typeface="Wingdings" panose="05000000000000000000" pitchFamily="2" charset="2"/>
              <a:buChar char="§"/>
            </a:pPr>
            <a:r>
              <a:rPr lang="en-US" sz="3000" dirty="0" smtClean="0"/>
              <a:t>Schizophrenia </a:t>
            </a:r>
          </a:p>
          <a:p>
            <a:pPr marL="914400" lvl="1" indent="-457200">
              <a:buClr>
                <a:srgbClr val="7030A0"/>
              </a:buClr>
              <a:buFont typeface="Wingdings" panose="05000000000000000000" pitchFamily="2" charset="2"/>
              <a:buChar char="§"/>
            </a:pPr>
            <a:r>
              <a:rPr lang="en-US" sz="3000" dirty="0" smtClean="0"/>
              <a:t>Bipolar disorder</a:t>
            </a:r>
          </a:p>
          <a:p>
            <a:pPr marL="457200" indent="-457200">
              <a:buClr>
                <a:srgbClr val="7030A0"/>
              </a:buClr>
              <a:buFont typeface="Wingdings" panose="05000000000000000000" pitchFamily="2" charset="2"/>
              <a:buChar char="§"/>
            </a:pPr>
            <a:r>
              <a:rPr lang="en-US" sz="3000" dirty="0" smtClean="0"/>
              <a:t>Autoimmune diseases</a:t>
            </a:r>
          </a:p>
          <a:p>
            <a:pPr marL="914400" lvl="1" indent="-457200">
              <a:buClr>
                <a:srgbClr val="7030A0"/>
              </a:buClr>
              <a:buFont typeface="Wingdings" panose="05000000000000000000" pitchFamily="2" charset="2"/>
              <a:buChar char="§"/>
            </a:pPr>
            <a:r>
              <a:rPr lang="en-US" sz="3000" dirty="0" smtClean="0"/>
              <a:t>Lupus erythematosus</a:t>
            </a:r>
          </a:p>
          <a:p>
            <a:pPr marL="914400" lvl="1" indent="-457200">
              <a:buClr>
                <a:srgbClr val="7030A0"/>
              </a:buClr>
              <a:buFont typeface="Wingdings" panose="05000000000000000000" pitchFamily="2" charset="2"/>
              <a:buChar char="§"/>
            </a:pPr>
            <a:r>
              <a:rPr lang="en-US" sz="3000" dirty="0" smtClean="0"/>
              <a:t>Multiple sclerosis</a:t>
            </a:r>
            <a:endParaRPr lang="en-US" sz="3000" dirty="0"/>
          </a:p>
        </p:txBody>
      </p:sp>
      <p:sp>
        <p:nvSpPr>
          <p:cNvPr id="3" name="Slide Number Placeholder 2"/>
          <p:cNvSpPr>
            <a:spLocks noGrp="1"/>
          </p:cNvSpPr>
          <p:nvPr>
            <p:ph type="sldNum" sz="quarter" idx="12"/>
          </p:nvPr>
        </p:nvSpPr>
        <p:spPr/>
        <p:txBody>
          <a:bodyPr/>
          <a:lstStyle/>
          <a:p>
            <a:fld id="{7ADEEF65-7E8F-43B7-B26C-85CB9D7B5B77}" type="slidenum">
              <a:rPr lang="en-US" smtClean="0"/>
              <a:t>13</a:t>
            </a:fld>
            <a:endParaRPr lang="en-US"/>
          </a:p>
        </p:txBody>
      </p:sp>
    </p:spTree>
    <p:extLst>
      <p:ext uri="{BB962C8B-B14F-4D97-AF65-F5344CB8AC3E}">
        <p14:creationId xmlns:p14="http://schemas.microsoft.com/office/powerpoint/2010/main" val="1879974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924" y="111212"/>
            <a:ext cx="11890172" cy="6093976"/>
          </a:xfrm>
          <a:prstGeom prst="rect">
            <a:avLst/>
          </a:prstGeom>
          <a:noFill/>
        </p:spPr>
        <p:txBody>
          <a:bodyPr wrap="square" rtlCol="0">
            <a:spAutoFit/>
          </a:bodyPr>
          <a:lstStyle/>
          <a:p>
            <a:r>
              <a:rPr lang="en-US" sz="3000" b="1" dirty="0" smtClean="0">
                <a:solidFill>
                  <a:srgbClr val="7030A0"/>
                </a:solidFill>
              </a:rPr>
              <a:t>THE ROLE OF EPIGENETICS IN HUMAN DISEASE</a:t>
            </a:r>
          </a:p>
          <a:p>
            <a:pPr marL="457200" indent="-457200">
              <a:buClr>
                <a:srgbClr val="7030A0"/>
              </a:buClr>
              <a:buFont typeface="Wingdings" panose="05000000000000000000" pitchFamily="2" charset="2"/>
              <a:buChar char="§"/>
            </a:pPr>
            <a:r>
              <a:rPr lang="en-US" sz="3000" dirty="0" smtClean="0"/>
              <a:t>Nuclear transfer experiments in mouse embryos showed that mammalian maternal and paternal genomic contributions to the fertilized egg have different effects on the developing embryo</a:t>
            </a:r>
          </a:p>
          <a:p>
            <a:pPr marL="457200" indent="-457200">
              <a:buClr>
                <a:srgbClr val="7030A0"/>
              </a:buClr>
              <a:buFont typeface="Wingdings" panose="05000000000000000000" pitchFamily="2" charset="2"/>
              <a:buChar char="§"/>
            </a:pPr>
            <a:endParaRPr lang="en-US" sz="3000" dirty="0"/>
          </a:p>
          <a:p>
            <a:pPr marL="457200" indent="-457200">
              <a:buClr>
                <a:srgbClr val="7030A0"/>
              </a:buClr>
              <a:buFont typeface="Wingdings" panose="05000000000000000000" pitchFamily="2" charset="2"/>
              <a:buChar char="§"/>
            </a:pPr>
            <a:r>
              <a:rPr lang="en-US" sz="3000" dirty="0" smtClean="0"/>
              <a:t>Zygotes created carrying either two nuclei of </a:t>
            </a:r>
            <a:r>
              <a:rPr lang="en-US" sz="3000" dirty="0" smtClean="0">
                <a:solidFill>
                  <a:srgbClr val="FF0000"/>
                </a:solidFill>
              </a:rPr>
              <a:t>maternal</a:t>
            </a:r>
            <a:r>
              <a:rPr lang="en-US" sz="3000" dirty="0" smtClean="0"/>
              <a:t> or </a:t>
            </a:r>
            <a:r>
              <a:rPr lang="en-US" sz="3000" dirty="0" smtClean="0">
                <a:solidFill>
                  <a:srgbClr val="0070C0"/>
                </a:solidFill>
              </a:rPr>
              <a:t>paternal</a:t>
            </a:r>
            <a:r>
              <a:rPr lang="en-US" sz="3000" dirty="0" smtClean="0"/>
              <a:t> origin generating exclusively </a:t>
            </a:r>
            <a:r>
              <a:rPr lang="en-US" sz="3000" dirty="0" smtClean="0">
                <a:solidFill>
                  <a:srgbClr val="FF0000"/>
                </a:solidFill>
              </a:rPr>
              <a:t>embryonic</a:t>
            </a:r>
            <a:r>
              <a:rPr lang="en-US" sz="3000" dirty="0" smtClean="0"/>
              <a:t> or </a:t>
            </a:r>
            <a:r>
              <a:rPr lang="en-US" sz="3000" dirty="0" smtClean="0">
                <a:solidFill>
                  <a:srgbClr val="0070C0"/>
                </a:solidFill>
              </a:rPr>
              <a:t>placental</a:t>
            </a:r>
            <a:r>
              <a:rPr lang="en-US" sz="3000" dirty="0" smtClean="0"/>
              <a:t> tissue, respectively, but no viable embryos</a:t>
            </a:r>
          </a:p>
          <a:p>
            <a:pPr marL="457200" indent="-457200">
              <a:buClr>
                <a:srgbClr val="7030A0"/>
              </a:buClr>
              <a:buFont typeface="Wingdings" panose="05000000000000000000" pitchFamily="2" charset="2"/>
              <a:buChar char="§"/>
            </a:pPr>
            <a:endParaRPr lang="en-US" sz="3000" dirty="0"/>
          </a:p>
          <a:p>
            <a:pPr marL="457200" indent="-457200">
              <a:buClr>
                <a:srgbClr val="7030A0"/>
              </a:buClr>
              <a:buFont typeface="Wingdings" panose="05000000000000000000" pitchFamily="2" charset="2"/>
              <a:buChar char="§"/>
            </a:pPr>
            <a:r>
              <a:rPr lang="en-US" sz="3000" b="1" dirty="0" err="1" smtClean="0">
                <a:solidFill>
                  <a:srgbClr val="0070C0"/>
                </a:solidFill>
              </a:rPr>
              <a:t>Hydatidiform</a:t>
            </a:r>
            <a:r>
              <a:rPr lang="en-US" sz="3000" b="1" dirty="0" smtClean="0">
                <a:solidFill>
                  <a:srgbClr val="0070C0"/>
                </a:solidFill>
              </a:rPr>
              <a:t> moles </a:t>
            </a:r>
            <a:r>
              <a:rPr lang="en-US" sz="3000" dirty="0" smtClean="0"/>
              <a:t>are androgenetic in origin (two paternal genome, no maternal genome)</a:t>
            </a:r>
          </a:p>
          <a:p>
            <a:pPr marL="457200" indent="-457200">
              <a:buClr>
                <a:srgbClr val="7030A0"/>
              </a:buClr>
              <a:buFont typeface="Wingdings" panose="05000000000000000000" pitchFamily="2" charset="2"/>
              <a:buChar char="§"/>
            </a:pPr>
            <a:r>
              <a:rPr lang="en-US" sz="3000" b="1" dirty="0" smtClean="0">
                <a:solidFill>
                  <a:srgbClr val="FF0000"/>
                </a:solidFill>
              </a:rPr>
              <a:t>Ovarian </a:t>
            </a:r>
            <a:r>
              <a:rPr lang="en-US" sz="3000" b="1" dirty="0" err="1" smtClean="0">
                <a:solidFill>
                  <a:srgbClr val="FF0000"/>
                </a:solidFill>
              </a:rPr>
              <a:t>teratomas</a:t>
            </a:r>
            <a:r>
              <a:rPr lang="en-US" sz="3000" b="1" dirty="0" smtClean="0">
                <a:solidFill>
                  <a:srgbClr val="FF0000"/>
                </a:solidFill>
              </a:rPr>
              <a:t> </a:t>
            </a:r>
            <a:r>
              <a:rPr lang="en-US" sz="3000" dirty="0" smtClean="0"/>
              <a:t>are </a:t>
            </a:r>
            <a:r>
              <a:rPr lang="en-US" sz="3000" dirty="0" err="1" smtClean="0"/>
              <a:t>gynogenetic</a:t>
            </a:r>
            <a:r>
              <a:rPr lang="en-US" sz="3000" dirty="0" smtClean="0"/>
              <a:t> (two maternal genomes, no paternal genome) </a:t>
            </a:r>
            <a:endParaRPr lang="en-US" sz="3000" dirty="0"/>
          </a:p>
        </p:txBody>
      </p:sp>
      <p:sp>
        <p:nvSpPr>
          <p:cNvPr id="3" name="Slide Number Placeholder 2"/>
          <p:cNvSpPr>
            <a:spLocks noGrp="1"/>
          </p:cNvSpPr>
          <p:nvPr>
            <p:ph type="sldNum" sz="quarter" idx="12"/>
          </p:nvPr>
        </p:nvSpPr>
        <p:spPr/>
        <p:txBody>
          <a:bodyPr/>
          <a:lstStyle/>
          <a:p>
            <a:fld id="{7ADEEF65-7E8F-43B7-B26C-85CB9D7B5B77}" type="slidenum">
              <a:rPr lang="en-US" smtClean="0"/>
              <a:t>14</a:t>
            </a:fld>
            <a:endParaRPr lang="en-US"/>
          </a:p>
        </p:txBody>
      </p:sp>
    </p:spTree>
    <p:extLst>
      <p:ext uri="{BB962C8B-B14F-4D97-AF65-F5344CB8AC3E}">
        <p14:creationId xmlns:p14="http://schemas.microsoft.com/office/powerpoint/2010/main" val="42173671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8344" y="208344"/>
            <a:ext cx="11783028" cy="3323987"/>
          </a:xfrm>
          <a:prstGeom prst="rect">
            <a:avLst/>
          </a:prstGeom>
          <a:noFill/>
        </p:spPr>
        <p:txBody>
          <a:bodyPr wrap="square" rtlCol="0">
            <a:spAutoFit/>
          </a:bodyPr>
          <a:lstStyle/>
          <a:p>
            <a:pPr marL="457200" indent="-457200">
              <a:buClr>
                <a:srgbClr val="7030A0"/>
              </a:buClr>
              <a:buFont typeface="Wingdings" panose="05000000000000000000" pitchFamily="2" charset="2"/>
              <a:buChar char="§"/>
            </a:pPr>
            <a:r>
              <a:rPr lang="en-US" sz="3000" dirty="0" smtClean="0">
                <a:solidFill>
                  <a:srgbClr val="FF0000"/>
                </a:solidFill>
              </a:rPr>
              <a:t>Ovarian </a:t>
            </a:r>
            <a:r>
              <a:rPr lang="en-US" sz="3000" dirty="0" err="1" smtClean="0">
                <a:solidFill>
                  <a:srgbClr val="FF0000"/>
                </a:solidFill>
              </a:rPr>
              <a:t>teratoma</a:t>
            </a:r>
            <a:r>
              <a:rPr lang="en-US" sz="3000" dirty="0" smtClean="0">
                <a:solidFill>
                  <a:srgbClr val="FF0000"/>
                </a:solidFill>
              </a:rPr>
              <a:t> </a:t>
            </a:r>
            <a:r>
              <a:rPr lang="en-US" sz="3000" dirty="0" smtClean="0"/>
              <a:t>reveals well-differentiated fetal structures of all three germ layers (ectoderm, mesoderm, endoderm)</a:t>
            </a:r>
          </a:p>
          <a:p>
            <a:pPr marL="457200" indent="-457200">
              <a:buClr>
                <a:srgbClr val="7030A0"/>
              </a:buClr>
              <a:buFont typeface="Wingdings" panose="05000000000000000000" pitchFamily="2" charset="2"/>
              <a:buChar char="§"/>
            </a:pPr>
            <a:endParaRPr lang="en-US" sz="3000" dirty="0"/>
          </a:p>
          <a:p>
            <a:pPr marL="457200" indent="-457200">
              <a:buClr>
                <a:srgbClr val="7030A0"/>
              </a:buClr>
              <a:buFont typeface="Wingdings" panose="05000000000000000000" pitchFamily="2" charset="2"/>
              <a:buChar char="§"/>
            </a:pPr>
            <a:r>
              <a:rPr lang="en-US" sz="3000" dirty="0" err="1" smtClean="0">
                <a:solidFill>
                  <a:srgbClr val="0070C0"/>
                </a:solidFill>
              </a:rPr>
              <a:t>Hydatidiform</a:t>
            </a:r>
            <a:r>
              <a:rPr lang="en-US" sz="3000" dirty="0" smtClean="0"/>
              <a:t> mole contains only extraembryonic trophoblast elements</a:t>
            </a:r>
          </a:p>
          <a:p>
            <a:pPr marL="457200" indent="-457200">
              <a:buClr>
                <a:srgbClr val="7030A0"/>
              </a:buClr>
              <a:buFont typeface="Wingdings" panose="05000000000000000000" pitchFamily="2" charset="2"/>
              <a:buChar char="§"/>
            </a:pPr>
            <a:endParaRPr lang="en-US" sz="3000" dirty="0"/>
          </a:p>
          <a:p>
            <a:pPr marL="457200" indent="-457200">
              <a:buClr>
                <a:srgbClr val="7030A0"/>
              </a:buClr>
              <a:buFont typeface="Wingdings" panose="05000000000000000000" pitchFamily="2" charset="2"/>
              <a:buChar char="§"/>
            </a:pPr>
            <a:r>
              <a:rPr lang="en-US" sz="3000" dirty="0" smtClean="0">
                <a:solidFill>
                  <a:srgbClr val="FF0000"/>
                </a:solidFill>
              </a:rPr>
              <a:t>Maternally</a:t>
            </a:r>
            <a:r>
              <a:rPr lang="en-US" sz="3000" dirty="0" smtClean="0"/>
              <a:t> and </a:t>
            </a:r>
            <a:r>
              <a:rPr lang="en-US" sz="3000" dirty="0" smtClean="0">
                <a:solidFill>
                  <a:srgbClr val="0070C0"/>
                </a:solidFill>
              </a:rPr>
              <a:t>paternally</a:t>
            </a:r>
            <a:r>
              <a:rPr lang="en-US" sz="3000" dirty="0" smtClean="0"/>
              <a:t> transmitted genomes are not functionally equivalent. Functional differences are attributed to genomic imprinting</a:t>
            </a:r>
            <a:endParaRPr lang="en-US" sz="3000" dirty="0"/>
          </a:p>
        </p:txBody>
      </p:sp>
      <p:sp>
        <p:nvSpPr>
          <p:cNvPr id="3" name="Slide Number Placeholder 2"/>
          <p:cNvSpPr>
            <a:spLocks noGrp="1"/>
          </p:cNvSpPr>
          <p:nvPr>
            <p:ph type="sldNum" sz="quarter" idx="12"/>
          </p:nvPr>
        </p:nvSpPr>
        <p:spPr/>
        <p:txBody>
          <a:bodyPr/>
          <a:lstStyle/>
          <a:p>
            <a:fld id="{7ADEEF65-7E8F-43B7-B26C-85CB9D7B5B77}" type="slidenum">
              <a:rPr lang="en-US" smtClean="0"/>
              <a:t>15</a:t>
            </a:fld>
            <a:endParaRPr lang="en-US"/>
          </a:p>
        </p:txBody>
      </p:sp>
    </p:spTree>
    <p:extLst>
      <p:ext uri="{BB962C8B-B14F-4D97-AF65-F5344CB8AC3E}">
        <p14:creationId xmlns:p14="http://schemas.microsoft.com/office/powerpoint/2010/main" val="10209375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511" y="63275"/>
            <a:ext cx="2183795" cy="5170646"/>
          </a:xfrm>
          <a:prstGeom prst="rect">
            <a:avLst/>
          </a:prstGeom>
          <a:noFill/>
        </p:spPr>
        <p:txBody>
          <a:bodyPr wrap="square" rtlCol="0">
            <a:spAutoFit/>
          </a:bodyPr>
          <a:lstStyle/>
          <a:p>
            <a:r>
              <a:rPr lang="en-US" sz="3000" b="1" dirty="0" smtClean="0">
                <a:solidFill>
                  <a:srgbClr val="7030A0"/>
                </a:solidFill>
              </a:rPr>
              <a:t>CATEGORIES OF EPIGENETIC DISORDERS</a:t>
            </a:r>
          </a:p>
          <a:p>
            <a:r>
              <a:rPr lang="en-US" sz="3000" dirty="0" smtClean="0">
                <a:solidFill>
                  <a:srgbClr val="7030A0"/>
                </a:solidFill>
              </a:rPr>
              <a:t>Genomic imprinting</a:t>
            </a:r>
          </a:p>
          <a:p>
            <a:endParaRPr lang="en-US" sz="3000" dirty="0">
              <a:solidFill>
                <a:srgbClr val="00B0F0"/>
              </a:solidFill>
            </a:endParaRPr>
          </a:p>
          <a:p>
            <a:r>
              <a:rPr lang="en-US" sz="3000" dirty="0" smtClean="0"/>
              <a:t>More than 120 imprinted genes</a:t>
            </a:r>
            <a:endParaRPr lang="en-US" sz="3000" dirty="0"/>
          </a:p>
        </p:txBody>
      </p:sp>
      <p:pic>
        <p:nvPicPr>
          <p:cNvPr id="3" name="Picture 2"/>
          <p:cNvPicPr>
            <a:picLocks noChangeAspect="1"/>
          </p:cNvPicPr>
          <p:nvPr/>
        </p:nvPicPr>
        <p:blipFill>
          <a:blip r:embed="rId2"/>
          <a:stretch>
            <a:fillRect/>
          </a:stretch>
        </p:blipFill>
        <p:spPr>
          <a:xfrm>
            <a:off x="2219325" y="257175"/>
            <a:ext cx="9972675" cy="6600825"/>
          </a:xfrm>
          <a:prstGeom prst="rect">
            <a:avLst/>
          </a:prstGeom>
        </p:spPr>
      </p:pic>
      <p:sp>
        <p:nvSpPr>
          <p:cNvPr id="4" name="Rounded Rectangle 3"/>
          <p:cNvSpPr/>
          <p:nvPr/>
        </p:nvSpPr>
        <p:spPr>
          <a:xfrm>
            <a:off x="6069874" y="6191794"/>
            <a:ext cx="2525486" cy="182880"/>
          </a:xfrm>
          <a:prstGeom prst="roundRect">
            <a:avLst/>
          </a:prstGeom>
          <a:solidFill>
            <a:srgbClr val="0070C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8686800" y="6191794"/>
            <a:ext cx="2525486" cy="182880"/>
          </a:xfrm>
          <a:prstGeom prst="round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7ADEEF65-7E8F-43B7-B26C-85CB9D7B5B77}" type="slidenum">
              <a:rPr lang="en-US" smtClean="0"/>
              <a:t>16</a:t>
            </a:fld>
            <a:endParaRPr lang="en-US"/>
          </a:p>
        </p:txBody>
      </p:sp>
    </p:spTree>
    <p:extLst>
      <p:ext uri="{BB962C8B-B14F-4D97-AF65-F5344CB8AC3E}">
        <p14:creationId xmlns:p14="http://schemas.microsoft.com/office/powerpoint/2010/main" val="38341195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3840" y="182880"/>
            <a:ext cx="11747863" cy="4247317"/>
          </a:xfrm>
          <a:prstGeom prst="rect">
            <a:avLst/>
          </a:prstGeom>
          <a:noFill/>
        </p:spPr>
        <p:txBody>
          <a:bodyPr wrap="square" rtlCol="0">
            <a:spAutoFit/>
          </a:bodyPr>
          <a:lstStyle/>
          <a:p>
            <a:r>
              <a:rPr lang="en-US" sz="3000" dirty="0" smtClean="0"/>
              <a:t>The first human disorders recognized to result from genomic imprinting:</a:t>
            </a:r>
          </a:p>
          <a:p>
            <a:pPr marL="457200" indent="-457200">
              <a:buClr>
                <a:srgbClr val="7030A0"/>
              </a:buClr>
              <a:buFont typeface="Wingdings" panose="05000000000000000000" pitchFamily="2" charset="2"/>
              <a:buChar char="§"/>
            </a:pPr>
            <a:r>
              <a:rPr lang="en-US" sz="3000" b="1" dirty="0" err="1" smtClean="0"/>
              <a:t>Prader</a:t>
            </a:r>
            <a:r>
              <a:rPr lang="en-US" sz="3000" b="1" dirty="0" smtClean="0"/>
              <a:t>-Willi syndrome</a:t>
            </a:r>
            <a:r>
              <a:rPr lang="en-US" sz="3000" dirty="0" smtClean="0"/>
              <a:t>:	absence of </a:t>
            </a:r>
            <a:r>
              <a:rPr lang="en-US" sz="3000" dirty="0" smtClean="0">
                <a:solidFill>
                  <a:srgbClr val="0070C0"/>
                </a:solidFill>
              </a:rPr>
              <a:t>paternally</a:t>
            </a:r>
            <a:r>
              <a:rPr lang="en-US" sz="3000" dirty="0" smtClean="0"/>
              <a:t> expressed genes</a:t>
            </a:r>
          </a:p>
          <a:p>
            <a:pPr marL="457200" indent="-457200">
              <a:buClr>
                <a:srgbClr val="7030A0"/>
              </a:buClr>
              <a:buFont typeface="Wingdings" panose="05000000000000000000" pitchFamily="2" charset="2"/>
              <a:buChar char="§"/>
            </a:pPr>
            <a:r>
              <a:rPr lang="en-US" sz="3000" b="1" dirty="0" smtClean="0"/>
              <a:t>Angelman syndrome</a:t>
            </a:r>
            <a:r>
              <a:rPr lang="en-US" sz="3000" dirty="0" smtClean="0"/>
              <a:t>:	absence of </a:t>
            </a:r>
            <a:r>
              <a:rPr lang="en-US" sz="3000" dirty="0" smtClean="0">
                <a:solidFill>
                  <a:srgbClr val="FF0000"/>
                </a:solidFill>
              </a:rPr>
              <a:t>maternally</a:t>
            </a:r>
            <a:r>
              <a:rPr lang="en-US" sz="3000" dirty="0" smtClean="0"/>
              <a:t> expressed genes</a:t>
            </a:r>
          </a:p>
          <a:p>
            <a:endParaRPr lang="en-US" sz="3000" dirty="0"/>
          </a:p>
          <a:p>
            <a:r>
              <a:rPr lang="en-US" sz="3000" dirty="0" smtClean="0"/>
              <a:t>Mechanisms include:</a:t>
            </a:r>
          </a:p>
          <a:p>
            <a:pPr marL="457200" indent="-457200">
              <a:buClr>
                <a:srgbClr val="7030A0"/>
              </a:buClr>
              <a:buFont typeface="Wingdings" panose="05000000000000000000" pitchFamily="2" charset="2"/>
              <a:buChar char="§"/>
            </a:pPr>
            <a:r>
              <a:rPr lang="en-US" sz="3000" dirty="0" smtClean="0"/>
              <a:t>Chromosome deletions</a:t>
            </a:r>
          </a:p>
          <a:p>
            <a:pPr marL="457200" indent="-457200">
              <a:buClr>
                <a:srgbClr val="7030A0"/>
              </a:buClr>
              <a:buFont typeface="Wingdings" panose="05000000000000000000" pitchFamily="2" charset="2"/>
              <a:buChar char="§"/>
            </a:pPr>
            <a:r>
              <a:rPr lang="en-US" sz="3000" dirty="0" smtClean="0"/>
              <a:t>Uniparental disomy</a:t>
            </a:r>
          </a:p>
          <a:p>
            <a:pPr marL="457200" indent="-457200">
              <a:buClr>
                <a:srgbClr val="7030A0"/>
              </a:buClr>
              <a:buFont typeface="Wingdings" panose="05000000000000000000" pitchFamily="2" charset="2"/>
              <a:buChar char="§"/>
            </a:pPr>
            <a:r>
              <a:rPr lang="en-US" sz="3000" dirty="0" smtClean="0"/>
              <a:t>Imprinting defects (</a:t>
            </a:r>
            <a:r>
              <a:rPr lang="en-US" sz="3000" dirty="0" err="1" smtClean="0"/>
              <a:t>epimutation</a:t>
            </a:r>
            <a:r>
              <a:rPr lang="en-US" sz="3000" dirty="0" smtClean="0"/>
              <a:t>)</a:t>
            </a:r>
          </a:p>
          <a:p>
            <a:pPr marL="457200" indent="-457200">
              <a:buClr>
                <a:srgbClr val="7030A0"/>
              </a:buClr>
              <a:buFont typeface="Wingdings" panose="05000000000000000000" pitchFamily="2" charset="2"/>
              <a:buChar char="§"/>
            </a:pPr>
            <a:r>
              <a:rPr lang="en-US" sz="3000" dirty="0" smtClean="0"/>
              <a:t>Pathogenic sequence variants (</a:t>
            </a:r>
            <a:r>
              <a:rPr lang="en-US" sz="3000" i="1" dirty="0" smtClean="0"/>
              <a:t>UBE3A</a:t>
            </a:r>
            <a:r>
              <a:rPr lang="en-US" sz="3000" dirty="0" smtClean="0"/>
              <a:t> in Angelman syndrome)</a:t>
            </a:r>
            <a:endParaRPr lang="en-US" sz="3000" dirty="0"/>
          </a:p>
        </p:txBody>
      </p:sp>
      <p:sp>
        <p:nvSpPr>
          <p:cNvPr id="2" name="Slide Number Placeholder 1"/>
          <p:cNvSpPr>
            <a:spLocks noGrp="1"/>
          </p:cNvSpPr>
          <p:nvPr>
            <p:ph type="sldNum" sz="quarter" idx="12"/>
          </p:nvPr>
        </p:nvSpPr>
        <p:spPr/>
        <p:txBody>
          <a:bodyPr/>
          <a:lstStyle/>
          <a:p>
            <a:fld id="{7ADEEF65-7E8F-43B7-B26C-85CB9D7B5B77}" type="slidenum">
              <a:rPr lang="en-US" smtClean="0"/>
              <a:t>17</a:t>
            </a:fld>
            <a:endParaRPr lang="en-US"/>
          </a:p>
        </p:txBody>
      </p:sp>
    </p:spTree>
    <p:extLst>
      <p:ext uri="{BB962C8B-B14F-4D97-AF65-F5344CB8AC3E}">
        <p14:creationId xmlns:p14="http://schemas.microsoft.com/office/powerpoint/2010/main" val="26496504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50" y="257175"/>
            <a:ext cx="11701463" cy="5170646"/>
          </a:xfrm>
          <a:prstGeom prst="rect">
            <a:avLst/>
          </a:prstGeom>
          <a:noFill/>
        </p:spPr>
        <p:txBody>
          <a:bodyPr wrap="square" rtlCol="0">
            <a:spAutoFit/>
          </a:bodyPr>
          <a:lstStyle/>
          <a:p>
            <a:pPr marL="457200" indent="-457200">
              <a:buClr>
                <a:srgbClr val="7030A0"/>
              </a:buClr>
              <a:buFont typeface="Wingdings" panose="05000000000000000000" pitchFamily="2" charset="2"/>
              <a:buChar char="§"/>
            </a:pPr>
            <a:r>
              <a:rPr lang="en-US" sz="3000" b="1" dirty="0" smtClean="0"/>
              <a:t>Beckwith-</a:t>
            </a:r>
            <a:r>
              <a:rPr lang="en-US" sz="3000" b="1" dirty="0" err="1" smtClean="0"/>
              <a:t>Wiedmann</a:t>
            </a:r>
            <a:r>
              <a:rPr lang="en-US" sz="3000" b="1" dirty="0" smtClean="0"/>
              <a:t> syndrome</a:t>
            </a:r>
            <a:r>
              <a:rPr lang="en-US" sz="3000" dirty="0" smtClean="0"/>
              <a:t>		overgrowth </a:t>
            </a:r>
          </a:p>
          <a:p>
            <a:pPr marL="457200" indent="-457200">
              <a:buClr>
                <a:srgbClr val="7030A0"/>
              </a:buClr>
              <a:buFont typeface="Wingdings" panose="05000000000000000000" pitchFamily="2" charset="2"/>
              <a:buChar char="§"/>
            </a:pPr>
            <a:r>
              <a:rPr lang="en-US" sz="3000" b="1" dirty="0" smtClean="0"/>
              <a:t>Russell-Silver syndrome</a:t>
            </a:r>
            <a:r>
              <a:rPr lang="en-US" sz="3000" dirty="0" smtClean="0"/>
              <a:t>			undergrowth</a:t>
            </a:r>
          </a:p>
          <a:p>
            <a:pPr marL="457200" indent="-457200">
              <a:buClr>
                <a:srgbClr val="7030A0"/>
              </a:buClr>
              <a:buFont typeface="Wingdings" panose="05000000000000000000" pitchFamily="2" charset="2"/>
              <a:buChar char="§"/>
            </a:pPr>
            <a:endParaRPr lang="en-US" sz="3000" dirty="0"/>
          </a:p>
          <a:p>
            <a:pPr marL="457200" indent="-457200">
              <a:buClr>
                <a:srgbClr val="7030A0"/>
              </a:buClr>
              <a:buFont typeface="Wingdings" panose="05000000000000000000" pitchFamily="2" charset="2"/>
              <a:buChar char="§"/>
            </a:pPr>
            <a:r>
              <a:rPr lang="en-US" sz="3000" dirty="0" smtClean="0"/>
              <a:t>IC1	IGF2 &amp; H19</a:t>
            </a:r>
          </a:p>
          <a:p>
            <a:pPr marL="457200" indent="-457200">
              <a:buClr>
                <a:srgbClr val="7030A0"/>
              </a:buClr>
              <a:buFont typeface="Wingdings" panose="05000000000000000000" pitchFamily="2" charset="2"/>
              <a:buChar char="§"/>
            </a:pPr>
            <a:r>
              <a:rPr lang="en-US" sz="3000" dirty="0" smtClean="0"/>
              <a:t>IC2	CDKN1C, KCNQ1, KCNQ10T1</a:t>
            </a:r>
          </a:p>
          <a:p>
            <a:pPr marL="457200" indent="-457200">
              <a:buClr>
                <a:srgbClr val="7030A0"/>
              </a:buClr>
              <a:buFont typeface="Wingdings" panose="05000000000000000000" pitchFamily="2" charset="2"/>
              <a:buChar char="§"/>
            </a:pPr>
            <a:endParaRPr lang="en-US" sz="3000" dirty="0"/>
          </a:p>
          <a:p>
            <a:pPr marL="457200" indent="-457200">
              <a:buClr>
                <a:srgbClr val="7030A0"/>
              </a:buClr>
              <a:buFont typeface="Wingdings" panose="05000000000000000000" pitchFamily="2" charset="2"/>
              <a:buChar char="§"/>
            </a:pPr>
            <a:r>
              <a:rPr lang="en-US" sz="3000" dirty="0" smtClean="0"/>
              <a:t>IC1 is methylated on </a:t>
            </a:r>
            <a:r>
              <a:rPr lang="en-US" sz="3000" dirty="0" smtClean="0">
                <a:solidFill>
                  <a:srgbClr val="0070C0"/>
                </a:solidFill>
              </a:rPr>
              <a:t>paternal</a:t>
            </a:r>
            <a:r>
              <a:rPr lang="en-US" sz="3000" dirty="0" smtClean="0"/>
              <a:t> chromosome: IGF2 expression (promotes cell growth and proliferation), H19 silencing</a:t>
            </a:r>
          </a:p>
          <a:p>
            <a:pPr marL="457200" indent="-457200">
              <a:buClr>
                <a:srgbClr val="7030A0"/>
              </a:buClr>
              <a:buFont typeface="Wingdings" panose="05000000000000000000" pitchFamily="2" charset="2"/>
              <a:buChar char="§"/>
            </a:pPr>
            <a:r>
              <a:rPr lang="en-US" sz="3000" dirty="0" smtClean="0"/>
              <a:t>IC2 is methylated on </a:t>
            </a:r>
            <a:r>
              <a:rPr lang="en-US" sz="3000" dirty="0" smtClean="0">
                <a:solidFill>
                  <a:srgbClr val="FF0000"/>
                </a:solidFill>
              </a:rPr>
              <a:t>maternal</a:t>
            </a:r>
            <a:r>
              <a:rPr lang="en-US" sz="3000" dirty="0" smtClean="0"/>
              <a:t> chromosome: KCNQ1 and CDKN1C expression (negative regulator of cell proliferation), KCNQ10T1 silencing</a:t>
            </a:r>
            <a:endParaRPr lang="en-US" sz="3000" dirty="0"/>
          </a:p>
        </p:txBody>
      </p:sp>
      <p:sp>
        <p:nvSpPr>
          <p:cNvPr id="2" name="Slide Number Placeholder 1"/>
          <p:cNvSpPr>
            <a:spLocks noGrp="1"/>
          </p:cNvSpPr>
          <p:nvPr>
            <p:ph type="sldNum" sz="quarter" idx="12"/>
          </p:nvPr>
        </p:nvSpPr>
        <p:spPr/>
        <p:txBody>
          <a:bodyPr/>
          <a:lstStyle/>
          <a:p>
            <a:fld id="{7ADEEF65-7E8F-43B7-B26C-85CB9D7B5B77}" type="slidenum">
              <a:rPr lang="en-US" smtClean="0"/>
              <a:t>18</a:t>
            </a:fld>
            <a:endParaRPr lang="en-US"/>
          </a:p>
        </p:txBody>
      </p:sp>
    </p:spTree>
    <p:extLst>
      <p:ext uri="{BB962C8B-B14F-4D97-AF65-F5344CB8AC3E}">
        <p14:creationId xmlns:p14="http://schemas.microsoft.com/office/powerpoint/2010/main" val="23475778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8899" y="127000"/>
            <a:ext cx="12081510" cy="6656832"/>
          </a:xfrm>
          <a:prstGeom prst="rect">
            <a:avLst/>
          </a:prstGeom>
        </p:spPr>
      </p:pic>
      <p:sp>
        <p:nvSpPr>
          <p:cNvPr id="3" name="TextBox 2"/>
          <p:cNvSpPr txBox="1"/>
          <p:nvPr/>
        </p:nvSpPr>
        <p:spPr>
          <a:xfrm>
            <a:off x="177800" y="127000"/>
            <a:ext cx="1778000" cy="2246769"/>
          </a:xfrm>
          <a:prstGeom prst="rect">
            <a:avLst/>
          </a:prstGeom>
          <a:noFill/>
        </p:spPr>
        <p:txBody>
          <a:bodyPr wrap="square" rtlCol="0">
            <a:spAutoFit/>
          </a:bodyPr>
          <a:lstStyle/>
          <a:p>
            <a:r>
              <a:rPr lang="en-US" sz="2000" dirty="0" smtClean="0">
                <a:solidFill>
                  <a:srgbClr val="7030A0"/>
                </a:solidFill>
              </a:rPr>
              <a:t>These conditions are mirror images of each other both clinically and molecularly</a:t>
            </a:r>
            <a:endParaRPr lang="en-US" sz="2000" dirty="0">
              <a:solidFill>
                <a:srgbClr val="7030A0"/>
              </a:solidFill>
            </a:endParaRPr>
          </a:p>
        </p:txBody>
      </p:sp>
      <p:sp>
        <p:nvSpPr>
          <p:cNvPr id="4" name="Slide Number Placeholder 3"/>
          <p:cNvSpPr>
            <a:spLocks noGrp="1"/>
          </p:cNvSpPr>
          <p:nvPr>
            <p:ph type="sldNum" sz="quarter" idx="12"/>
          </p:nvPr>
        </p:nvSpPr>
        <p:spPr/>
        <p:txBody>
          <a:bodyPr/>
          <a:lstStyle/>
          <a:p>
            <a:fld id="{7ADEEF65-7E8F-43B7-B26C-85CB9D7B5B77}" type="slidenum">
              <a:rPr lang="en-US" smtClean="0"/>
              <a:t>19</a:t>
            </a:fld>
            <a:endParaRPr lang="en-US"/>
          </a:p>
        </p:txBody>
      </p:sp>
    </p:spTree>
    <p:extLst>
      <p:ext uri="{BB962C8B-B14F-4D97-AF65-F5344CB8AC3E}">
        <p14:creationId xmlns:p14="http://schemas.microsoft.com/office/powerpoint/2010/main" val="26928403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11739154" cy="5170646"/>
          </a:xfrm>
          <a:prstGeom prst="rect">
            <a:avLst/>
          </a:prstGeom>
          <a:noFill/>
        </p:spPr>
        <p:txBody>
          <a:bodyPr wrap="square" rtlCol="0">
            <a:spAutoFit/>
          </a:bodyPr>
          <a:lstStyle/>
          <a:p>
            <a:r>
              <a:rPr lang="en-US" sz="3000" b="1" dirty="0" smtClean="0">
                <a:solidFill>
                  <a:srgbClr val="7030A0"/>
                </a:solidFill>
              </a:rPr>
              <a:t>Epigenetics</a:t>
            </a:r>
            <a:r>
              <a:rPr lang="en-US" sz="3000" dirty="0" smtClean="0"/>
              <a:t>: modification to DNA or DNA packaging that are transmissible to daughter cells and that do not involve changes to the DNA sequence</a:t>
            </a:r>
          </a:p>
          <a:p>
            <a:endParaRPr lang="en-US" sz="3000" dirty="0"/>
          </a:p>
          <a:p>
            <a:r>
              <a:rPr lang="en-US" sz="3000" b="1" dirty="0" smtClean="0"/>
              <a:t>Epigenetic marks:</a:t>
            </a:r>
          </a:p>
          <a:p>
            <a:pPr marL="457200" indent="-457200">
              <a:buClr>
                <a:srgbClr val="7030A0"/>
              </a:buClr>
              <a:buFont typeface="Wingdings" panose="05000000000000000000" pitchFamily="2" charset="2"/>
              <a:buChar char="§"/>
            </a:pPr>
            <a:r>
              <a:rPr lang="en-US" sz="3000" dirty="0" smtClean="0"/>
              <a:t>Post-translational modifications of histones</a:t>
            </a:r>
          </a:p>
          <a:p>
            <a:pPr marL="457200" indent="-457200">
              <a:buClr>
                <a:srgbClr val="7030A0"/>
              </a:buClr>
              <a:buFont typeface="Wingdings" panose="05000000000000000000" pitchFamily="2" charset="2"/>
              <a:buChar char="§"/>
            </a:pPr>
            <a:r>
              <a:rPr lang="en-US" sz="3000" dirty="0" smtClean="0"/>
              <a:t>Modifications to DNA</a:t>
            </a:r>
          </a:p>
          <a:p>
            <a:pPr marL="457200" indent="-457200">
              <a:buClr>
                <a:srgbClr val="7030A0"/>
              </a:buClr>
              <a:buFont typeface="Wingdings" panose="05000000000000000000" pitchFamily="2" charset="2"/>
              <a:buChar char="§"/>
            </a:pPr>
            <a:r>
              <a:rPr lang="en-US" sz="3000" dirty="0" err="1" smtClean="0"/>
              <a:t>Noncanonical</a:t>
            </a:r>
            <a:r>
              <a:rPr lang="en-US" sz="3000" dirty="0" smtClean="0"/>
              <a:t> histone </a:t>
            </a:r>
            <a:r>
              <a:rPr lang="en-US" sz="3000" dirty="0" smtClean="0"/>
              <a:t>variants </a:t>
            </a:r>
            <a:endParaRPr lang="en-US" sz="3000" dirty="0" smtClean="0"/>
          </a:p>
          <a:p>
            <a:pPr marL="457200" indent="-457200">
              <a:buClr>
                <a:srgbClr val="7030A0"/>
              </a:buClr>
              <a:buFont typeface="Wingdings" panose="05000000000000000000" pitchFamily="2" charset="2"/>
              <a:buChar char="§"/>
            </a:pPr>
            <a:r>
              <a:rPr lang="en-US" sz="3000" dirty="0" smtClean="0"/>
              <a:t>Noncoding RNAs</a:t>
            </a:r>
          </a:p>
          <a:p>
            <a:pPr marL="457200" indent="-457200">
              <a:buClr>
                <a:srgbClr val="7030A0"/>
              </a:buClr>
              <a:buFont typeface="Wingdings" panose="05000000000000000000" pitchFamily="2" charset="2"/>
              <a:buChar char="§"/>
            </a:pPr>
            <a:r>
              <a:rPr lang="en-US" sz="3000" dirty="0" smtClean="0"/>
              <a:t>X chromosome </a:t>
            </a:r>
            <a:r>
              <a:rPr lang="en-US" sz="3000" dirty="0" smtClean="0"/>
              <a:t>inactivation</a:t>
            </a:r>
            <a:endParaRPr lang="en-US" sz="3000" dirty="0"/>
          </a:p>
          <a:p>
            <a:r>
              <a:rPr lang="en-US" sz="3000" dirty="0" smtClean="0"/>
              <a:t>Many of these epigenetic marks function in gene regulation by altering the structure of DNA and establishing </a:t>
            </a:r>
            <a:r>
              <a:rPr lang="en-US" sz="3000" dirty="0" smtClean="0">
                <a:solidFill>
                  <a:srgbClr val="7030A0"/>
                </a:solidFill>
              </a:rPr>
              <a:t>heterochromatin</a:t>
            </a:r>
            <a:r>
              <a:rPr lang="en-US" sz="3000" dirty="0" smtClean="0"/>
              <a:t> vs. </a:t>
            </a:r>
            <a:r>
              <a:rPr lang="en-US" sz="3000" dirty="0" err="1" smtClean="0">
                <a:solidFill>
                  <a:srgbClr val="7030A0"/>
                </a:solidFill>
              </a:rPr>
              <a:t>euchromatin</a:t>
            </a:r>
            <a:endParaRPr lang="en-US" sz="3000" dirty="0">
              <a:solidFill>
                <a:srgbClr val="7030A0"/>
              </a:solidFill>
            </a:endParaRPr>
          </a:p>
        </p:txBody>
      </p:sp>
      <p:sp>
        <p:nvSpPr>
          <p:cNvPr id="3" name="Slide Number Placeholder 2"/>
          <p:cNvSpPr>
            <a:spLocks noGrp="1"/>
          </p:cNvSpPr>
          <p:nvPr>
            <p:ph type="sldNum" sz="quarter" idx="12"/>
          </p:nvPr>
        </p:nvSpPr>
        <p:spPr/>
        <p:txBody>
          <a:bodyPr/>
          <a:lstStyle/>
          <a:p>
            <a:fld id="{7ADEEF65-7E8F-43B7-B26C-85CB9D7B5B77}" type="slidenum">
              <a:rPr lang="en-US" smtClean="0"/>
              <a:t>2</a:t>
            </a:fld>
            <a:endParaRPr lang="en-US"/>
          </a:p>
        </p:txBody>
      </p:sp>
      <p:sp>
        <p:nvSpPr>
          <p:cNvPr id="5" name="TextBox 4"/>
          <p:cNvSpPr txBox="1"/>
          <p:nvPr/>
        </p:nvSpPr>
        <p:spPr>
          <a:xfrm>
            <a:off x="6453051" y="3120955"/>
            <a:ext cx="5238206" cy="461665"/>
          </a:xfrm>
          <a:prstGeom prst="rect">
            <a:avLst/>
          </a:prstGeom>
          <a:noFill/>
        </p:spPr>
        <p:txBody>
          <a:bodyPr wrap="square" rtlCol="0">
            <a:spAutoFit/>
          </a:bodyPr>
          <a:lstStyle/>
          <a:p>
            <a:r>
              <a:rPr lang="en-US" sz="2400" dirty="0" smtClean="0">
                <a:solidFill>
                  <a:srgbClr val="FF0000"/>
                </a:solidFill>
              </a:rPr>
              <a:t>Alternative </a:t>
            </a:r>
            <a:r>
              <a:rPr lang="en-US" sz="2400" dirty="0">
                <a:solidFill>
                  <a:srgbClr val="FF0000"/>
                </a:solidFill>
              </a:rPr>
              <a:t>forms of histones </a:t>
            </a:r>
          </a:p>
        </p:txBody>
      </p:sp>
      <p:sp>
        <p:nvSpPr>
          <p:cNvPr id="6" name="TextBox 5"/>
          <p:cNvSpPr txBox="1"/>
          <p:nvPr/>
        </p:nvSpPr>
        <p:spPr>
          <a:xfrm>
            <a:off x="215900" y="5475446"/>
            <a:ext cx="11828054" cy="400110"/>
          </a:xfrm>
          <a:prstGeom prst="rect">
            <a:avLst/>
          </a:prstGeom>
          <a:noFill/>
        </p:spPr>
        <p:txBody>
          <a:bodyPr wrap="square" rtlCol="0">
            <a:spAutoFit/>
          </a:bodyPr>
          <a:lstStyle/>
          <a:p>
            <a:r>
              <a:rPr lang="en-US" sz="2000" dirty="0">
                <a:solidFill>
                  <a:srgbClr val="FF0000"/>
                </a:solidFill>
              </a:rPr>
              <a:t>Heterochromatin is tightly packed and condensed. </a:t>
            </a:r>
            <a:r>
              <a:rPr lang="en-US" sz="2000" dirty="0" smtClean="0">
                <a:solidFill>
                  <a:srgbClr val="FF0000"/>
                </a:solidFill>
              </a:rPr>
              <a:t>Which makes </a:t>
            </a:r>
            <a:r>
              <a:rPr lang="en-US" sz="2000" dirty="0">
                <a:solidFill>
                  <a:srgbClr val="FF0000"/>
                </a:solidFill>
              </a:rPr>
              <a:t>it less accessible to the transcription </a:t>
            </a:r>
            <a:r>
              <a:rPr lang="en-US" sz="2000" dirty="0" smtClean="0">
                <a:solidFill>
                  <a:srgbClr val="FF0000"/>
                </a:solidFill>
              </a:rPr>
              <a:t>machinery.</a:t>
            </a:r>
            <a:endParaRPr lang="en-US" sz="2000" dirty="0">
              <a:solidFill>
                <a:srgbClr val="FF0000"/>
              </a:solidFill>
            </a:endParaRPr>
          </a:p>
        </p:txBody>
      </p:sp>
      <p:sp>
        <p:nvSpPr>
          <p:cNvPr id="7" name="TextBox 6"/>
          <p:cNvSpPr txBox="1"/>
          <p:nvPr/>
        </p:nvSpPr>
        <p:spPr>
          <a:xfrm>
            <a:off x="215900" y="5906332"/>
            <a:ext cx="11739154" cy="984885"/>
          </a:xfrm>
          <a:prstGeom prst="rect">
            <a:avLst/>
          </a:prstGeom>
          <a:noFill/>
        </p:spPr>
        <p:txBody>
          <a:bodyPr wrap="square" rtlCol="0">
            <a:spAutoFit/>
          </a:bodyPr>
          <a:lstStyle/>
          <a:p>
            <a:r>
              <a:rPr lang="en-US" sz="2000" dirty="0" err="1">
                <a:solidFill>
                  <a:srgbClr val="FF0000"/>
                </a:solidFill>
              </a:rPr>
              <a:t>Euchromatin</a:t>
            </a:r>
            <a:r>
              <a:rPr lang="en-US" sz="2000" dirty="0">
                <a:solidFill>
                  <a:srgbClr val="FF0000"/>
                </a:solidFill>
              </a:rPr>
              <a:t> is loosely packed and less condensed. Which allows transcription factors and RNA polymerase to access the DNA</a:t>
            </a:r>
          </a:p>
          <a:p>
            <a:endParaRPr lang="en-US" dirty="0"/>
          </a:p>
        </p:txBody>
      </p:sp>
    </p:spTree>
    <p:extLst>
      <p:ext uri="{BB962C8B-B14F-4D97-AF65-F5344CB8AC3E}">
        <p14:creationId xmlns:p14="http://schemas.microsoft.com/office/powerpoint/2010/main" val="8627705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48261" y="70608"/>
            <a:ext cx="9461373" cy="6725031"/>
          </a:xfrm>
          <a:prstGeom prst="rect">
            <a:avLst/>
          </a:prstGeom>
        </p:spPr>
      </p:pic>
      <p:sp>
        <p:nvSpPr>
          <p:cNvPr id="3" name="TextBox 2"/>
          <p:cNvSpPr txBox="1"/>
          <p:nvPr/>
        </p:nvSpPr>
        <p:spPr>
          <a:xfrm>
            <a:off x="124097" y="71547"/>
            <a:ext cx="2305594" cy="3785652"/>
          </a:xfrm>
          <a:prstGeom prst="rect">
            <a:avLst/>
          </a:prstGeom>
          <a:noFill/>
        </p:spPr>
        <p:txBody>
          <a:bodyPr wrap="square" rtlCol="0">
            <a:spAutoFit/>
          </a:bodyPr>
          <a:lstStyle/>
          <a:p>
            <a:r>
              <a:rPr lang="en-US" sz="2000" dirty="0" smtClean="0">
                <a:solidFill>
                  <a:srgbClr val="7030A0"/>
                </a:solidFill>
              </a:rPr>
              <a:t>These conditions can be seen in the same family when the underlying etiology is chromosome duplication/deletion that is transmitted through a male versus a female due to parent-of-origin-specific imprinting</a:t>
            </a:r>
            <a:endParaRPr lang="en-US" sz="2000" dirty="0">
              <a:solidFill>
                <a:srgbClr val="7030A0"/>
              </a:solidFill>
            </a:endParaRPr>
          </a:p>
        </p:txBody>
      </p:sp>
      <p:sp>
        <p:nvSpPr>
          <p:cNvPr id="4" name="Rounded Rectangle 3"/>
          <p:cNvSpPr/>
          <p:nvPr/>
        </p:nvSpPr>
        <p:spPr>
          <a:xfrm>
            <a:off x="3378926" y="5840497"/>
            <a:ext cx="6766560" cy="204727"/>
          </a:xfrm>
          <a:prstGeom prst="roundRect">
            <a:avLst/>
          </a:prstGeom>
          <a:solidFill>
            <a:srgbClr val="0070C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2429691" y="6045224"/>
            <a:ext cx="1733006" cy="172695"/>
          </a:xfrm>
          <a:prstGeom prst="roundRect">
            <a:avLst/>
          </a:prstGeom>
          <a:solidFill>
            <a:srgbClr val="0070C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10493828" y="6217918"/>
            <a:ext cx="722811" cy="174173"/>
          </a:xfrm>
          <a:prstGeom prst="round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924594" y="6419692"/>
            <a:ext cx="5956663" cy="172697"/>
          </a:xfrm>
          <a:prstGeom prst="round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9514114" y="6392091"/>
            <a:ext cx="1702525" cy="200298"/>
          </a:xfrm>
          <a:prstGeom prst="round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890782" y="5681602"/>
            <a:ext cx="538909" cy="158896"/>
          </a:xfrm>
          <a:prstGeom prst="round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p:cNvSpPr>
            <a:spLocks noGrp="1"/>
          </p:cNvSpPr>
          <p:nvPr>
            <p:ph type="sldNum" sz="quarter" idx="12"/>
          </p:nvPr>
        </p:nvSpPr>
        <p:spPr/>
        <p:txBody>
          <a:bodyPr/>
          <a:lstStyle/>
          <a:p>
            <a:fld id="{7ADEEF65-7E8F-43B7-B26C-85CB9D7B5B77}" type="slidenum">
              <a:rPr lang="en-US" smtClean="0"/>
              <a:t>20</a:t>
            </a:fld>
            <a:endParaRPr lang="en-US"/>
          </a:p>
        </p:txBody>
      </p:sp>
    </p:spTree>
    <p:extLst>
      <p:ext uri="{BB962C8B-B14F-4D97-AF65-F5344CB8AC3E}">
        <p14:creationId xmlns:p14="http://schemas.microsoft.com/office/powerpoint/2010/main" val="25948541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423" y="226423"/>
            <a:ext cx="11773988" cy="4247317"/>
          </a:xfrm>
          <a:prstGeom prst="rect">
            <a:avLst/>
          </a:prstGeom>
          <a:noFill/>
        </p:spPr>
        <p:txBody>
          <a:bodyPr wrap="square" rtlCol="0">
            <a:spAutoFit/>
          </a:bodyPr>
          <a:lstStyle/>
          <a:p>
            <a:r>
              <a:rPr lang="en-US" sz="3000" b="1" dirty="0" smtClean="0">
                <a:solidFill>
                  <a:srgbClr val="7030A0"/>
                </a:solidFill>
              </a:rPr>
              <a:t>Disorders involving unstable repeat expansions</a:t>
            </a:r>
          </a:p>
          <a:p>
            <a:r>
              <a:rPr lang="en-US" sz="3000" dirty="0" smtClean="0"/>
              <a:t>In </a:t>
            </a:r>
            <a:r>
              <a:rPr lang="en-US" sz="3000" dirty="0" smtClean="0">
                <a:solidFill>
                  <a:srgbClr val="0070C0"/>
                </a:solidFill>
              </a:rPr>
              <a:t>Fragile X syndrome</a:t>
            </a:r>
            <a:r>
              <a:rPr lang="en-US" sz="3000" dirty="0" smtClean="0"/>
              <a:t>, expansion of </a:t>
            </a:r>
            <a:r>
              <a:rPr lang="en-US" sz="3000" dirty="0" smtClean="0">
                <a:solidFill>
                  <a:srgbClr val="0070C0"/>
                </a:solidFill>
              </a:rPr>
              <a:t>FMR1</a:t>
            </a:r>
            <a:r>
              <a:rPr lang="en-US" sz="3000" dirty="0" smtClean="0"/>
              <a:t> CGG repeat to full mutation triggers epigenetic events including methylation of FMR1 promotor leading to reduced or absent production of </a:t>
            </a:r>
            <a:r>
              <a:rPr lang="en-US" sz="3000" dirty="0" smtClean="0">
                <a:solidFill>
                  <a:srgbClr val="0070C0"/>
                </a:solidFill>
              </a:rPr>
              <a:t>FMRP</a:t>
            </a:r>
            <a:r>
              <a:rPr lang="en-US" sz="3000" dirty="0" smtClean="0"/>
              <a:t> protein</a:t>
            </a:r>
          </a:p>
          <a:p>
            <a:endParaRPr lang="en-US" sz="3000" dirty="0"/>
          </a:p>
          <a:p>
            <a:r>
              <a:rPr lang="en-US" sz="3000" dirty="0" smtClean="0"/>
              <a:t>Epigenetic factors are involved in </a:t>
            </a:r>
            <a:r>
              <a:rPr lang="en-US" sz="3000" dirty="0" smtClean="0">
                <a:solidFill>
                  <a:srgbClr val="0070C0"/>
                </a:solidFill>
              </a:rPr>
              <a:t>anticipation</a:t>
            </a:r>
            <a:r>
              <a:rPr lang="en-US" sz="3000" dirty="0" smtClean="0"/>
              <a:t>; tendency of unstable repeats to undergo expansion when transmitted from parent to child, thereby increasing disease severity and decreasing age of onset in subsequent generations</a:t>
            </a:r>
            <a:endParaRPr lang="en-US" sz="3000" dirty="0"/>
          </a:p>
        </p:txBody>
      </p:sp>
      <p:sp>
        <p:nvSpPr>
          <p:cNvPr id="3" name="Slide Number Placeholder 2"/>
          <p:cNvSpPr>
            <a:spLocks noGrp="1"/>
          </p:cNvSpPr>
          <p:nvPr>
            <p:ph type="sldNum" sz="quarter" idx="12"/>
          </p:nvPr>
        </p:nvSpPr>
        <p:spPr/>
        <p:txBody>
          <a:bodyPr/>
          <a:lstStyle/>
          <a:p>
            <a:fld id="{7ADEEF65-7E8F-43B7-B26C-85CB9D7B5B77}" type="slidenum">
              <a:rPr lang="en-US" smtClean="0"/>
              <a:t>21</a:t>
            </a:fld>
            <a:endParaRPr lang="en-US"/>
          </a:p>
        </p:txBody>
      </p:sp>
    </p:spTree>
    <p:extLst>
      <p:ext uri="{BB962C8B-B14F-4D97-AF65-F5344CB8AC3E}">
        <p14:creationId xmlns:p14="http://schemas.microsoft.com/office/powerpoint/2010/main" val="17730857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7992" y="223294"/>
            <a:ext cx="11713029" cy="3785652"/>
          </a:xfrm>
          <a:prstGeom prst="rect">
            <a:avLst/>
          </a:prstGeom>
          <a:noFill/>
        </p:spPr>
        <p:txBody>
          <a:bodyPr wrap="square" rtlCol="0">
            <a:spAutoFit/>
          </a:bodyPr>
          <a:lstStyle/>
          <a:p>
            <a:r>
              <a:rPr lang="en-US" sz="3000" b="1" dirty="0" smtClean="0">
                <a:solidFill>
                  <a:srgbClr val="7030A0"/>
                </a:solidFill>
              </a:rPr>
              <a:t>Disorders of the epigenetic machinery</a:t>
            </a:r>
          </a:p>
          <a:p>
            <a:pPr marL="457200" indent="-457200">
              <a:buClr>
                <a:srgbClr val="7030A0"/>
              </a:buClr>
              <a:buFont typeface="Wingdings" panose="05000000000000000000" pitchFamily="2" charset="2"/>
              <a:buChar char="§"/>
            </a:pPr>
            <a:r>
              <a:rPr lang="en-US" sz="3000" dirty="0" smtClean="0"/>
              <a:t>Increasing number of mendelian disorders recognized to be caused by sequence variants in genes maintaining normal epigenetic regulation, including writers, erasers, readers and chromatin remodelers</a:t>
            </a:r>
          </a:p>
          <a:p>
            <a:pPr marL="457200" indent="-457200">
              <a:buClr>
                <a:srgbClr val="7030A0"/>
              </a:buClr>
              <a:buFont typeface="Wingdings" panose="05000000000000000000" pitchFamily="2" charset="2"/>
              <a:buChar char="§"/>
            </a:pPr>
            <a:endParaRPr lang="en-US" sz="3000" dirty="0"/>
          </a:p>
          <a:p>
            <a:pPr marL="457200" indent="-457200">
              <a:buClr>
                <a:srgbClr val="7030A0"/>
              </a:buClr>
              <a:buFont typeface="Wingdings" panose="05000000000000000000" pitchFamily="2" charset="2"/>
              <a:buChar char="§"/>
            </a:pPr>
            <a:r>
              <a:rPr lang="en-US" sz="3000" dirty="0" smtClean="0"/>
              <a:t>In contrast to classical imprinting disorders that impact imprinted genes in </a:t>
            </a:r>
            <a:r>
              <a:rPr lang="en-US" sz="3000" dirty="0" smtClean="0">
                <a:solidFill>
                  <a:srgbClr val="0070C0"/>
                </a:solidFill>
              </a:rPr>
              <a:t>cis</a:t>
            </a:r>
            <a:r>
              <a:rPr lang="en-US" sz="3000" dirty="0" smtClean="0"/>
              <a:t>, for this group of disorders the epigenetic dysregulation occurs in </a:t>
            </a:r>
            <a:r>
              <a:rPr lang="en-US" sz="3000" dirty="0" smtClean="0">
                <a:solidFill>
                  <a:srgbClr val="0070C0"/>
                </a:solidFill>
              </a:rPr>
              <a:t>trans</a:t>
            </a:r>
            <a:r>
              <a:rPr lang="en-US" sz="3000" dirty="0" smtClean="0"/>
              <a:t>, impacting multiple genomic-wide targets </a:t>
            </a:r>
            <a:endParaRPr lang="en-US" sz="3000" dirty="0"/>
          </a:p>
        </p:txBody>
      </p:sp>
      <p:sp>
        <p:nvSpPr>
          <p:cNvPr id="3" name="Slide Number Placeholder 2"/>
          <p:cNvSpPr>
            <a:spLocks noGrp="1"/>
          </p:cNvSpPr>
          <p:nvPr>
            <p:ph type="sldNum" sz="quarter" idx="12"/>
          </p:nvPr>
        </p:nvSpPr>
        <p:spPr/>
        <p:txBody>
          <a:bodyPr/>
          <a:lstStyle/>
          <a:p>
            <a:fld id="{7ADEEF65-7E8F-43B7-B26C-85CB9D7B5B77}" type="slidenum">
              <a:rPr lang="en-US" smtClean="0"/>
              <a:t>22</a:t>
            </a:fld>
            <a:endParaRPr lang="en-US"/>
          </a:p>
        </p:txBody>
      </p:sp>
    </p:spTree>
    <p:extLst>
      <p:ext uri="{BB962C8B-B14F-4D97-AF65-F5344CB8AC3E}">
        <p14:creationId xmlns:p14="http://schemas.microsoft.com/office/powerpoint/2010/main" val="5269837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oup.silverchair-cdn.com/oup/backfile/Content_public/Journal/hmg/28/R2/10.1093_hmg_ddz174/5/ddz174f1.jpeg?Expires=1701967874&amp;Signature=KHUczhIEiBhGiS4b3AEybizmHk6Yxbbr79ii6lSBykoUY2~1b7k4m2ghJdBsE98kMQHqeaWQqkn2dsAohK1aFUz1dG5QHijUj7lsguWtxTrYQHnO2u2~0073rdRNO6QlMY7lNRSn8kLqZHBE7~65RRDjV41XDCqZcPrKgc8f16Mk~uOt0wdwA-ryw6mCD4lpsgTiEP21Z2hZCqhfklIf8UvNa5epL9LGeO1OG4MoTbrOQqAbgpGiSgsmUcGq5d5Tb03eYgrkE8~1IdVLiclVL3pom6~qEqhLoFu8GN0eRxgXdt2mxpCsWvyUtRJxfK-P7znlFIsMJoV2V5Ti5cAVWA__&amp;Key-Pair-Id=APKAIE5G5CRDK6RD3PG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7611" y="88487"/>
            <a:ext cx="6000750" cy="669512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52549" y="191588"/>
            <a:ext cx="5248140" cy="6001643"/>
          </a:xfrm>
          <a:prstGeom prst="rect">
            <a:avLst/>
          </a:prstGeom>
          <a:noFill/>
        </p:spPr>
        <p:txBody>
          <a:bodyPr wrap="square" rtlCol="0">
            <a:spAutoFit/>
          </a:bodyPr>
          <a:lstStyle/>
          <a:p>
            <a:r>
              <a:rPr lang="en-US" sz="2400" b="1" dirty="0" smtClean="0">
                <a:solidFill>
                  <a:srgbClr val="0070C0"/>
                </a:solidFill>
              </a:rPr>
              <a:t>Figure 8.6 </a:t>
            </a:r>
            <a:r>
              <a:rPr lang="en-US" sz="2400" b="1" dirty="0" smtClean="0"/>
              <a:t>Mendelian disorders of the epigenetic machinery. </a:t>
            </a:r>
            <a:r>
              <a:rPr lang="en-US" sz="2400" dirty="0"/>
              <a:t>Over 70 genes with defined epigenetic domains (reader, writer, eraser, remodeler, middle icons) have been linked to Mendelian phenotypes. The majority of genes cause disease in the heterozygous state (filled circle). Enzyme domains (writer, eraser, remodeler) are mutually exclusive in any given factor but many coexist with a reader domain (</a:t>
            </a:r>
            <a:r>
              <a:rPr lang="en-US" sz="2400" dirty="0">
                <a:solidFill>
                  <a:schemeClr val="bg1">
                    <a:lumMod val="50000"/>
                  </a:schemeClr>
                </a:solidFill>
              </a:rPr>
              <a:t>gray</a:t>
            </a:r>
            <a:r>
              <a:rPr lang="en-US" sz="2400" dirty="0"/>
              <a:t> shading). ID is seen in the vast majority (</a:t>
            </a:r>
            <a:r>
              <a:rPr lang="en-US" sz="2400" dirty="0">
                <a:solidFill>
                  <a:srgbClr val="0070C0"/>
                </a:solidFill>
              </a:rPr>
              <a:t>blue</a:t>
            </a:r>
            <a:r>
              <a:rPr lang="en-US" sz="2400" dirty="0"/>
              <a:t>), as are growth abnormalities (</a:t>
            </a:r>
            <a:r>
              <a:rPr lang="en-US" sz="2400" dirty="0">
                <a:solidFill>
                  <a:srgbClr val="FFC000"/>
                </a:solidFill>
              </a:rPr>
              <a:t>orange</a:t>
            </a:r>
            <a:r>
              <a:rPr lang="en-US" sz="2400" dirty="0"/>
              <a:t>). A indicates genes on autosomes; X indicates genes on the X chromosome.</a:t>
            </a:r>
          </a:p>
        </p:txBody>
      </p:sp>
      <p:sp>
        <p:nvSpPr>
          <p:cNvPr id="3" name="Slide Number Placeholder 2"/>
          <p:cNvSpPr>
            <a:spLocks noGrp="1"/>
          </p:cNvSpPr>
          <p:nvPr>
            <p:ph type="sldNum" sz="quarter" idx="12"/>
          </p:nvPr>
        </p:nvSpPr>
        <p:spPr/>
        <p:txBody>
          <a:bodyPr/>
          <a:lstStyle/>
          <a:p>
            <a:fld id="{7ADEEF65-7E8F-43B7-B26C-85CB9D7B5B77}" type="slidenum">
              <a:rPr lang="en-US" smtClean="0"/>
              <a:t>23</a:t>
            </a:fld>
            <a:endParaRPr lang="en-US"/>
          </a:p>
        </p:txBody>
      </p:sp>
      <p:cxnSp>
        <p:nvCxnSpPr>
          <p:cNvPr id="5" name="Straight Arrow Connector 4"/>
          <p:cNvCxnSpPr/>
          <p:nvPr/>
        </p:nvCxnSpPr>
        <p:spPr>
          <a:xfrm flipV="1">
            <a:off x="5921829" y="4667795"/>
            <a:ext cx="391885" cy="235131"/>
          </a:xfrm>
          <a:prstGeom prst="straightConnector1">
            <a:avLst/>
          </a:prstGeom>
          <a:ln w="38100" cap="flat" cmpd="sng">
            <a:solidFill>
              <a:srgbClr val="FF000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76012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7992" y="223294"/>
            <a:ext cx="11713029" cy="3323987"/>
          </a:xfrm>
          <a:prstGeom prst="rect">
            <a:avLst/>
          </a:prstGeom>
          <a:noFill/>
        </p:spPr>
        <p:txBody>
          <a:bodyPr wrap="square" rtlCol="0">
            <a:spAutoFit/>
          </a:bodyPr>
          <a:lstStyle/>
          <a:p>
            <a:r>
              <a:rPr lang="en-US" sz="3000" b="1" dirty="0" smtClean="0">
                <a:solidFill>
                  <a:srgbClr val="7030A0"/>
                </a:solidFill>
              </a:rPr>
              <a:t>Disorders of the epigenetic machinery: </a:t>
            </a:r>
            <a:r>
              <a:rPr lang="en-US" sz="3000" b="1" dirty="0" smtClean="0">
                <a:solidFill>
                  <a:srgbClr val="C00000"/>
                </a:solidFill>
              </a:rPr>
              <a:t>DNA methylation</a:t>
            </a:r>
          </a:p>
          <a:p>
            <a:pPr marL="457200" indent="-457200">
              <a:buClr>
                <a:srgbClr val="7030A0"/>
              </a:buClr>
              <a:buFont typeface="Wingdings" panose="05000000000000000000" pitchFamily="2" charset="2"/>
              <a:buChar char="§"/>
            </a:pPr>
            <a:r>
              <a:rPr lang="en-US" sz="3000" dirty="0" smtClean="0"/>
              <a:t>Methyl-</a:t>
            </a:r>
            <a:r>
              <a:rPr lang="en-US" sz="3000" dirty="0" err="1" smtClean="0"/>
              <a:t>CpG</a:t>
            </a:r>
            <a:r>
              <a:rPr lang="en-US" sz="3000" dirty="0" smtClean="0"/>
              <a:t>-binding protein 2 (</a:t>
            </a:r>
            <a:r>
              <a:rPr lang="en-US" sz="3000" i="1" dirty="0" smtClean="0">
                <a:solidFill>
                  <a:srgbClr val="0070C0"/>
                </a:solidFill>
              </a:rPr>
              <a:t>MeCP2</a:t>
            </a:r>
            <a:r>
              <a:rPr lang="en-US" sz="3000" dirty="0" smtClean="0"/>
              <a:t>) functions as a reader of DNA methylation marks, mutations in which cause </a:t>
            </a:r>
            <a:r>
              <a:rPr lang="en-US" sz="3000" dirty="0" err="1" smtClean="0">
                <a:solidFill>
                  <a:srgbClr val="0070C0"/>
                </a:solidFill>
              </a:rPr>
              <a:t>Rett</a:t>
            </a:r>
            <a:r>
              <a:rPr lang="en-US" sz="3000" dirty="0" smtClean="0">
                <a:solidFill>
                  <a:srgbClr val="0070C0"/>
                </a:solidFill>
              </a:rPr>
              <a:t> syndrome</a:t>
            </a:r>
          </a:p>
          <a:p>
            <a:pPr>
              <a:buClr>
                <a:srgbClr val="7030A0"/>
              </a:buClr>
            </a:pPr>
            <a:endParaRPr lang="en-US" sz="3000" dirty="0" smtClean="0"/>
          </a:p>
          <a:p>
            <a:pPr marL="457200" indent="-457200">
              <a:buClr>
                <a:srgbClr val="7030A0"/>
              </a:buClr>
              <a:buFont typeface="Wingdings" panose="05000000000000000000" pitchFamily="2" charset="2"/>
              <a:buChar char="§"/>
            </a:pPr>
            <a:r>
              <a:rPr lang="en-US" sz="3000" dirty="0" smtClean="0"/>
              <a:t>Classic </a:t>
            </a:r>
            <a:r>
              <a:rPr lang="en-US" sz="3000" dirty="0" err="1" smtClean="0"/>
              <a:t>Rett</a:t>
            </a:r>
            <a:r>
              <a:rPr lang="en-US" sz="3000" dirty="0" smtClean="0"/>
              <a:t> are generally girls heterozygous for loss-of-function variants</a:t>
            </a:r>
          </a:p>
          <a:p>
            <a:pPr marL="457200" indent="-457200">
              <a:buClr>
                <a:srgbClr val="7030A0"/>
              </a:buClr>
              <a:buFont typeface="Wingdings" panose="05000000000000000000" pitchFamily="2" charset="2"/>
              <a:buChar char="§"/>
            </a:pPr>
            <a:r>
              <a:rPr lang="en-US" sz="3000" dirty="0" smtClean="0"/>
              <a:t>Boys with pathogenic </a:t>
            </a:r>
            <a:r>
              <a:rPr lang="en-US" sz="3000" i="1" dirty="0" smtClean="0"/>
              <a:t>MeCP2</a:t>
            </a:r>
            <a:r>
              <a:rPr lang="en-US" sz="3000" dirty="0" smtClean="0"/>
              <a:t> mutation exhibit severe infantile encephalopathy with seizures</a:t>
            </a:r>
            <a:endParaRPr lang="en-US" sz="3000" dirty="0"/>
          </a:p>
        </p:txBody>
      </p:sp>
      <p:sp>
        <p:nvSpPr>
          <p:cNvPr id="3" name="Slide Number Placeholder 2"/>
          <p:cNvSpPr>
            <a:spLocks noGrp="1"/>
          </p:cNvSpPr>
          <p:nvPr>
            <p:ph type="sldNum" sz="quarter" idx="12"/>
          </p:nvPr>
        </p:nvSpPr>
        <p:spPr/>
        <p:txBody>
          <a:bodyPr/>
          <a:lstStyle/>
          <a:p>
            <a:fld id="{7ADEEF65-7E8F-43B7-B26C-85CB9D7B5B77}" type="slidenum">
              <a:rPr lang="en-US" smtClean="0"/>
              <a:t>24</a:t>
            </a:fld>
            <a:endParaRPr lang="en-US"/>
          </a:p>
        </p:txBody>
      </p:sp>
    </p:spTree>
    <p:extLst>
      <p:ext uri="{BB962C8B-B14F-4D97-AF65-F5344CB8AC3E}">
        <p14:creationId xmlns:p14="http://schemas.microsoft.com/office/powerpoint/2010/main" val="18020825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8720" y="98603"/>
            <a:ext cx="11817025" cy="6170920"/>
          </a:xfrm>
          <a:prstGeom prst="rect">
            <a:avLst/>
          </a:prstGeom>
          <a:noFill/>
        </p:spPr>
        <p:txBody>
          <a:bodyPr wrap="square" rtlCol="0">
            <a:spAutoFit/>
          </a:bodyPr>
          <a:lstStyle/>
          <a:p>
            <a:pPr>
              <a:spcBef>
                <a:spcPts val="600"/>
              </a:spcBef>
            </a:pPr>
            <a:r>
              <a:rPr lang="en-US" sz="3000" b="1" dirty="0" smtClean="0">
                <a:solidFill>
                  <a:srgbClr val="7030A0"/>
                </a:solidFill>
              </a:rPr>
              <a:t>Disorders of the epigenetic machinery: </a:t>
            </a:r>
            <a:r>
              <a:rPr lang="en-US" sz="3000" b="1" dirty="0" smtClean="0">
                <a:solidFill>
                  <a:srgbClr val="C00000"/>
                </a:solidFill>
              </a:rPr>
              <a:t>Histones</a:t>
            </a:r>
          </a:p>
          <a:p>
            <a:pPr marL="457200" indent="-457200">
              <a:spcBef>
                <a:spcPts val="600"/>
              </a:spcBef>
              <a:buClr>
                <a:srgbClr val="7030A0"/>
              </a:buClr>
              <a:buFont typeface="Wingdings" panose="05000000000000000000" pitchFamily="2" charset="2"/>
              <a:buChar char="§"/>
            </a:pPr>
            <a:r>
              <a:rPr lang="en-US" sz="3000" dirty="0" smtClean="0"/>
              <a:t>Number of genes involved in regulating histone modifications is much larger than for DNA methylation</a:t>
            </a:r>
          </a:p>
          <a:p>
            <a:pPr marL="457200" indent="-457200">
              <a:spcBef>
                <a:spcPts val="600"/>
              </a:spcBef>
              <a:buClr>
                <a:srgbClr val="7030A0"/>
              </a:buClr>
              <a:buFont typeface="Wingdings" panose="05000000000000000000" pitchFamily="2" charset="2"/>
              <a:buChar char="§"/>
            </a:pPr>
            <a:r>
              <a:rPr lang="en-US" sz="3000" dirty="0" smtClean="0"/>
              <a:t>Disorders often presents with overlapping phenotypes, difficult to differentiate clinically</a:t>
            </a:r>
          </a:p>
          <a:p>
            <a:pPr marL="457200" indent="-457200">
              <a:spcBef>
                <a:spcPts val="600"/>
              </a:spcBef>
              <a:buClr>
                <a:srgbClr val="7030A0"/>
              </a:buClr>
              <a:buFont typeface="Wingdings" panose="05000000000000000000" pitchFamily="2" charset="2"/>
              <a:buChar char="§"/>
            </a:pPr>
            <a:r>
              <a:rPr lang="en-US" sz="3000" dirty="0" err="1" smtClean="0">
                <a:solidFill>
                  <a:srgbClr val="0070C0"/>
                </a:solidFill>
              </a:rPr>
              <a:t>Sotos</a:t>
            </a:r>
            <a:r>
              <a:rPr lang="en-US" sz="3000" dirty="0" smtClean="0"/>
              <a:t> and </a:t>
            </a:r>
            <a:r>
              <a:rPr lang="en-US" sz="3000" dirty="0" smtClean="0">
                <a:solidFill>
                  <a:srgbClr val="0070C0"/>
                </a:solidFill>
              </a:rPr>
              <a:t>Weaver</a:t>
            </a:r>
            <a:r>
              <a:rPr lang="en-US" sz="3000" dirty="0" smtClean="0"/>
              <a:t> syndromes, overgrowth conditions with overlapping features, caused by </a:t>
            </a:r>
            <a:r>
              <a:rPr lang="en-US" sz="3000" i="1" dirty="0" smtClean="0">
                <a:solidFill>
                  <a:srgbClr val="0070C0"/>
                </a:solidFill>
              </a:rPr>
              <a:t>NSD1</a:t>
            </a:r>
            <a:r>
              <a:rPr lang="en-US" sz="3000" dirty="0" smtClean="0"/>
              <a:t> and </a:t>
            </a:r>
            <a:r>
              <a:rPr lang="en-US" sz="3000" i="1" dirty="0" smtClean="0">
                <a:solidFill>
                  <a:srgbClr val="0070C0"/>
                </a:solidFill>
              </a:rPr>
              <a:t>EZH2</a:t>
            </a:r>
            <a:r>
              <a:rPr lang="en-US" sz="3000" dirty="0" smtClean="0"/>
              <a:t> (epigenetic writers)</a:t>
            </a:r>
          </a:p>
          <a:p>
            <a:pPr marL="457200" indent="-457200">
              <a:spcBef>
                <a:spcPts val="600"/>
              </a:spcBef>
              <a:buClr>
                <a:srgbClr val="7030A0"/>
              </a:buClr>
              <a:buFont typeface="Wingdings" panose="05000000000000000000" pitchFamily="2" charset="2"/>
              <a:buChar char="§"/>
            </a:pPr>
            <a:r>
              <a:rPr lang="en-US" sz="3000" dirty="0" err="1" smtClean="0"/>
              <a:t>Sotos</a:t>
            </a:r>
            <a:r>
              <a:rPr lang="en-US" sz="3000" dirty="0" smtClean="0"/>
              <a:t>: significant intellectual and behavioral problems, Weaver: mild or no intellectual deficits</a:t>
            </a:r>
          </a:p>
          <a:p>
            <a:pPr marL="457200" indent="-457200">
              <a:spcBef>
                <a:spcPts val="600"/>
              </a:spcBef>
              <a:buClr>
                <a:srgbClr val="7030A0"/>
              </a:buClr>
              <a:buFont typeface="Wingdings" panose="05000000000000000000" pitchFamily="2" charset="2"/>
              <a:buChar char="§"/>
            </a:pPr>
            <a:r>
              <a:rPr lang="en-US" sz="3000" dirty="0" smtClean="0"/>
              <a:t>Recurrence risk</a:t>
            </a:r>
          </a:p>
          <a:p>
            <a:pPr marL="914400" lvl="1" indent="-457200">
              <a:spcBef>
                <a:spcPts val="600"/>
              </a:spcBef>
              <a:buClr>
                <a:srgbClr val="7030A0"/>
              </a:buClr>
              <a:buFont typeface="Wingdings" panose="05000000000000000000" pitchFamily="2" charset="2"/>
              <a:buChar char="§"/>
            </a:pPr>
            <a:r>
              <a:rPr lang="en-US" sz="3000" dirty="0" smtClean="0"/>
              <a:t>Most cases of </a:t>
            </a:r>
            <a:r>
              <a:rPr lang="en-US" sz="3000" dirty="0" err="1" smtClean="0"/>
              <a:t>Sotos</a:t>
            </a:r>
            <a:r>
              <a:rPr lang="en-US" sz="3000" dirty="0" smtClean="0"/>
              <a:t> have a </a:t>
            </a:r>
            <a:r>
              <a:rPr lang="en-US" sz="3000" i="1" dirty="0" smtClean="0"/>
              <a:t>de novo </a:t>
            </a:r>
            <a:r>
              <a:rPr lang="en-US" sz="3000" dirty="0" smtClean="0"/>
              <a:t>etiology</a:t>
            </a:r>
          </a:p>
          <a:p>
            <a:pPr marL="914400" lvl="1" indent="-457200">
              <a:spcBef>
                <a:spcPts val="600"/>
              </a:spcBef>
              <a:buClr>
                <a:srgbClr val="7030A0"/>
              </a:buClr>
              <a:buFont typeface="Wingdings" panose="05000000000000000000" pitchFamily="2" charset="2"/>
              <a:buChar char="§"/>
            </a:pPr>
            <a:r>
              <a:rPr lang="en-US" sz="3000" dirty="0" smtClean="0"/>
              <a:t>Weaver is often familial, with milder presentation in a parent</a:t>
            </a:r>
            <a:endParaRPr lang="en-US" sz="3000" dirty="0"/>
          </a:p>
        </p:txBody>
      </p:sp>
      <p:sp>
        <p:nvSpPr>
          <p:cNvPr id="3" name="Slide Number Placeholder 2"/>
          <p:cNvSpPr>
            <a:spLocks noGrp="1"/>
          </p:cNvSpPr>
          <p:nvPr>
            <p:ph type="sldNum" sz="quarter" idx="12"/>
          </p:nvPr>
        </p:nvSpPr>
        <p:spPr/>
        <p:txBody>
          <a:bodyPr/>
          <a:lstStyle/>
          <a:p>
            <a:fld id="{7ADEEF65-7E8F-43B7-B26C-85CB9D7B5B77}" type="slidenum">
              <a:rPr lang="en-US" smtClean="0"/>
              <a:t>25</a:t>
            </a:fld>
            <a:endParaRPr lang="en-US"/>
          </a:p>
        </p:txBody>
      </p:sp>
    </p:spTree>
    <p:extLst>
      <p:ext uri="{BB962C8B-B14F-4D97-AF65-F5344CB8AC3E}">
        <p14:creationId xmlns:p14="http://schemas.microsoft.com/office/powerpoint/2010/main" val="7015554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1672" y="193964"/>
            <a:ext cx="11776364" cy="4708981"/>
          </a:xfrm>
          <a:prstGeom prst="rect">
            <a:avLst/>
          </a:prstGeom>
          <a:noFill/>
        </p:spPr>
        <p:txBody>
          <a:bodyPr wrap="square" rtlCol="0">
            <a:spAutoFit/>
          </a:bodyPr>
          <a:lstStyle/>
          <a:p>
            <a:pPr>
              <a:spcBef>
                <a:spcPts val="600"/>
              </a:spcBef>
              <a:spcAft>
                <a:spcPts val="600"/>
              </a:spcAft>
            </a:pPr>
            <a:r>
              <a:rPr lang="en-US" sz="3000" b="1" dirty="0" smtClean="0">
                <a:solidFill>
                  <a:srgbClr val="7030A0"/>
                </a:solidFill>
              </a:rPr>
              <a:t>Diagnostic testing for epigenetic disorders</a:t>
            </a:r>
          </a:p>
          <a:p>
            <a:pPr marL="457200" indent="-457200">
              <a:spcBef>
                <a:spcPts val="600"/>
              </a:spcBef>
              <a:spcAft>
                <a:spcPts val="600"/>
              </a:spcAft>
              <a:buClr>
                <a:srgbClr val="7030A0"/>
              </a:buClr>
              <a:buFont typeface="Wingdings" panose="05000000000000000000" pitchFamily="2" charset="2"/>
              <a:buChar char="§"/>
            </a:pPr>
            <a:r>
              <a:rPr lang="en-US" sz="3000" dirty="0" smtClean="0"/>
              <a:t>Due to heterogeneous molecular mechanisms causing imprinting disorders, one must often utilize more than a single testing methodology to identify the underlying etiology</a:t>
            </a:r>
            <a:endParaRPr lang="en-US" sz="3000" dirty="0"/>
          </a:p>
          <a:p>
            <a:pPr marL="457200" indent="-457200">
              <a:spcBef>
                <a:spcPts val="600"/>
              </a:spcBef>
              <a:spcAft>
                <a:spcPts val="600"/>
              </a:spcAft>
              <a:buClr>
                <a:srgbClr val="7030A0"/>
              </a:buClr>
              <a:buFont typeface="Wingdings" panose="05000000000000000000" pitchFamily="2" charset="2"/>
              <a:buChar char="§"/>
            </a:pPr>
            <a:r>
              <a:rPr lang="en-US" sz="3000" dirty="0" smtClean="0"/>
              <a:t>The most effective first line of investigation is </a:t>
            </a:r>
            <a:r>
              <a:rPr lang="en-US" sz="3000" dirty="0" smtClean="0">
                <a:solidFill>
                  <a:srgbClr val="0070C0"/>
                </a:solidFill>
              </a:rPr>
              <a:t>methylation sensitive multiplex ligation-dependent probe amplification</a:t>
            </a:r>
            <a:r>
              <a:rPr lang="en-US" sz="3000" dirty="0" smtClean="0"/>
              <a:t> (MS-MLPA)</a:t>
            </a:r>
          </a:p>
          <a:p>
            <a:pPr marL="457200" indent="-457200">
              <a:spcBef>
                <a:spcPts val="600"/>
              </a:spcBef>
              <a:spcAft>
                <a:spcPts val="600"/>
              </a:spcAft>
              <a:buClr>
                <a:srgbClr val="7030A0"/>
              </a:buClr>
              <a:buFont typeface="Wingdings" panose="05000000000000000000" pitchFamily="2" charset="2"/>
              <a:buChar char="§"/>
            </a:pPr>
            <a:r>
              <a:rPr lang="en-US" sz="3000" dirty="0" smtClean="0"/>
              <a:t>Can assess both methylation levels and copy number variants, distinguish between methylation abnormalities due to deletion, uniparental disomy, or imprinting defect</a:t>
            </a:r>
          </a:p>
        </p:txBody>
      </p:sp>
      <p:sp>
        <p:nvSpPr>
          <p:cNvPr id="3" name="Slide Number Placeholder 2"/>
          <p:cNvSpPr>
            <a:spLocks noGrp="1"/>
          </p:cNvSpPr>
          <p:nvPr>
            <p:ph type="sldNum" sz="quarter" idx="12"/>
          </p:nvPr>
        </p:nvSpPr>
        <p:spPr/>
        <p:txBody>
          <a:bodyPr/>
          <a:lstStyle/>
          <a:p>
            <a:fld id="{7ADEEF65-7E8F-43B7-B26C-85CB9D7B5B77}" type="slidenum">
              <a:rPr lang="en-US" smtClean="0"/>
              <a:t>26</a:t>
            </a:fld>
            <a:endParaRPr lang="en-US"/>
          </a:p>
        </p:txBody>
      </p:sp>
    </p:spTree>
    <p:extLst>
      <p:ext uri="{BB962C8B-B14F-4D97-AF65-F5344CB8AC3E}">
        <p14:creationId xmlns:p14="http://schemas.microsoft.com/office/powerpoint/2010/main" val="36049221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3236" y="221673"/>
            <a:ext cx="11693237" cy="3016210"/>
          </a:xfrm>
          <a:prstGeom prst="rect">
            <a:avLst/>
          </a:prstGeom>
          <a:noFill/>
        </p:spPr>
        <p:txBody>
          <a:bodyPr wrap="square" rtlCol="0">
            <a:spAutoFit/>
          </a:bodyPr>
          <a:lstStyle/>
          <a:p>
            <a:pPr marL="457200" indent="-457200">
              <a:spcBef>
                <a:spcPts val="600"/>
              </a:spcBef>
              <a:spcAft>
                <a:spcPts val="600"/>
              </a:spcAft>
              <a:buClr>
                <a:srgbClr val="7030A0"/>
              </a:buClr>
              <a:buFont typeface="Wingdings" panose="05000000000000000000" pitchFamily="2" charset="2"/>
              <a:buChar char="§"/>
            </a:pPr>
            <a:r>
              <a:rPr lang="en-US" sz="3000" dirty="0" smtClean="0"/>
              <a:t>If a methylation abnormality is detected, additional testing maybe required to determine the specific underlying molecular etiology, microarray or UPD</a:t>
            </a:r>
          </a:p>
          <a:p>
            <a:pPr marL="457200" indent="-457200">
              <a:spcBef>
                <a:spcPts val="600"/>
              </a:spcBef>
              <a:spcAft>
                <a:spcPts val="600"/>
              </a:spcAft>
              <a:buClr>
                <a:srgbClr val="7030A0"/>
              </a:buClr>
              <a:buFont typeface="Wingdings" panose="05000000000000000000" pitchFamily="2" charset="2"/>
              <a:buChar char="§"/>
            </a:pPr>
            <a:r>
              <a:rPr lang="en-US" sz="3000" dirty="0" smtClean="0"/>
              <a:t>If MS-MLPA testing is </a:t>
            </a:r>
            <a:r>
              <a:rPr lang="en-US" sz="3000" dirty="0" smtClean="0">
                <a:solidFill>
                  <a:srgbClr val="0070C0"/>
                </a:solidFill>
              </a:rPr>
              <a:t>negative</a:t>
            </a:r>
            <a:r>
              <a:rPr lang="en-US" sz="3000" dirty="0" smtClean="0"/>
              <a:t>, additional testing should be considered: specifically, sequence analysis of relevant imprinting genes (i.e., </a:t>
            </a:r>
            <a:r>
              <a:rPr lang="en-US" sz="3000" i="1" dirty="0" smtClean="0"/>
              <a:t>UBE3A</a:t>
            </a:r>
            <a:r>
              <a:rPr lang="en-US" sz="3000" dirty="0" smtClean="0"/>
              <a:t> for Angelman syndrome) and cytogenetic analysis</a:t>
            </a:r>
          </a:p>
        </p:txBody>
      </p:sp>
      <p:sp>
        <p:nvSpPr>
          <p:cNvPr id="3" name="Slide Number Placeholder 2"/>
          <p:cNvSpPr>
            <a:spLocks noGrp="1"/>
          </p:cNvSpPr>
          <p:nvPr>
            <p:ph type="sldNum" sz="quarter" idx="12"/>
          </p:nvPr>
        </p:nvSpPr>
        <p:spPr/>
        <p:txBody>
          <a:bodyPr/>
          <a:lstStyle/>
          <a:p>
            <a:fld id="{7ADEEF65-7E8F-43B7-B26C-85CB9D7B5B77}" type="slidenum">
              <a:rPr lang="en-US" smtClean="0"/>
              <a:t>27</a:t>
            </a:fld>
            <a:endParaRPr lang="en-US"/>
          </a:p>
        </p:txBody>
      </p:sp>
    </p:spTree>
    <p:extLst>
      <p:ext uri="{BB962C8B-B14F-4D97-AF65-F5344CB8AC3E}">
        <p14:creationId xmlns:p14="http://schemas.microsoft.com/office/powerpoint/2010/main" val="3659489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3236" y="221673"/>
            <a:ext cx="11693237" cy="3170099"/>
          </a:xfrm>
          <a:prstGeom prst="rect">
            <a:avLst/>
          </a:prstGeom>
          <a:noFill/>
        </p:spPr>
        <p:txBody>
          <a:bodyPr wrap="square" rtlCol="0">
            <a:spAutoFit/>
          </a:bodyPr>
          <a:lstStyle/>
          <a:p>
            <a:pPr marL="457200" indent="-457200">
              <a:spcBef>
                <a:spcPts val="600"/>
              </a:spcBef>
              <a:spcAft>
                <a:spcPts val="600"/>
              </a:spcAft>
              <a:buClr>
                <a:srgbClr val="7030A0"/>
              </a:buClr>
              <a:buFont typeface="Wingdings" panose="05000000000000000000" pitchFamily="2" charset="2"/>
              <a:buChar char="§"/>
            </a:pPr>
            <a:r>
              <a:rPr lang="en-US" sz="3000" dirty="0" smtClean="0"/>
              <a:t>Identification of etiology is critical to determining </a:t>
            </a:r>
            <a:r>
              <a:rPr lang="en-US" sz="3000" dirty="0" smtClean="0">
                <a:solidFill>
                  <a:srgbClr val="0070C0"/>
                </a:solidFill>
              </a:rPr>
              <a:t>recurrence risk</a:t>
            </a:r>
          </a:p>
          <a:p>
            <a:pPr marL="914400" lvl="1" indent="-457200">
              <a:spcBef>
                <a:spcPts val="600"/>
              </a:spcBef>
              <a:spcAft>
                <a:spcPts val="600"/>
              </a:spcAft>
              <a:buClr>
                <a:srgbClr val="7030A0"/>
              </a:buClr>
              <a:buFont typeface="Wingdings" panose="05000000000000000000" pitchFamily="2" charset="2"/>
              <a:buChar char="§"/>
            </a:pPr>
            <a:r>
              <a:rPr lang="en-US" sz="3000" dirty="0" smtClean="0"/>
              <a:t>A </a:t>
            </a:r>
            <a:r>
              <a:rPr lang="en-US" sz="3000" i="1" dirty="0" smtClean="0">
                <a:solidFill>
                  <a:srgbClr val="0070C0"/>
                </a:solidFill>
              </a:rPr>
              <a:t>de novo </a:t>
            </a:r>
            <a:r>
              <a:rPr lang="en-US" sz="3000" dirty="0" smtClean="0">
                <a:solidFill>
                  <a:srgbClr val="0070C0"/>
                </a:solidFill>
              </a:rPr>
              <a:t>methylation abnormality</a:t>
            </a:r>
            <a:r>
              <a:rPr lang="en-US" sz="3000" dirty="0" smtClean="0"/>
              <a:t>, without concomitant genetic alteration, would confer a </a:t>
            </a:r>
            <a:r>
              <a:rPr lang="en-US" sz="3000" dirty="0" smtClean="0">
                <a:solidFill>
                  <a:srgbClr val="0070C0"/>
                </a:solidFill>
              </a:rPr>
              <a:t>very low recurrence risk</a:t>
            </a:r>
          </a:p>
          <a:p>
            <a:pPr marL="914400" lvl="1" indent="-457200">
              <a:spcBef>
                <a:spcPts val="600"/>
              </a:spcBef>
              <a:spcAft>
                <a:spcPts val="600"/>
              </a:spcAft>
              <a:buClr>
                <a:srgbClr val="7030A0"/>
              </a:buClr>
              <a:buFont typeface="Wingdings" panose="05000000000000000000" pitchFamily="2" charset="2"/>
              <a:buChar char="§"/>
            </a:pPr>
            <a:r>
              <a:rPr lang="en-US" sz="3000" dirty="0" smtClean="0"/>
              <a:t>A methylation abnormality due a </a:t>
            </a:r>
            <a:r>
              <a:rPr lang="en-US" sz="3000" dirty="0" smtClean="0">
                <a:solidFill>
                  <a:srgbClr val="0070C0"/>
                </a:solidFill>
              </a:rPr>
              <a:t>deletion</a:t>
            </a:r>
            <a:r>
              <a:rPr lang="en-US" sz="3000" dirty="0" smtClean="0"/>
              <a:t> at imprinting region could confer a </a:t>
            </a:r>
            <a:r>
              <a:rPr lang="en-US" sz="3000" dirty="0" smtClean="0">
                <a:solidFill>
                  <a:srgbClr val="0070C0"/>
                </a:solidFill>
              </a:rPr>
              <a:t>50% risk of recurrence </a:t>
            </a:r>
            <a:r>
              <a:rPr lang="en-US" sz="3000" dirty="0" smtClean="0"/>
              <a:t>if inherited, depending on parent of origin</a:t>
            </a:r>
          </a:p>
        </p:txBody>
      </p:sp>
      <p:sp>
        <p:nvSpPr>
          <p:cNvPr id="3" name="Slide Number Placeholder 2"/>
          <p:cNvSpPr>
            <a:spLocks noGrp="1"/>
          </p:cNvSpPr>
          <p:nvPr>
            <p:ph type="sldNum" sz="quarter" idx="12"/>
          </p:nvPr>
        </p:nvSpPr>
        <p:spPr/>
        <p:txBody>
          <a:bodyPr/>
          <a:lstStyle/>
          <a:p>
            <a:fld id="{7ADEEF65-7E8F-43B7-B26C-85CB9D7B5B77}" type="slidenum">
              <a:rPr lang="en-US" smtClean="0"/>
              <a:t>28</a:t>
            </a:fld>
            <a:endParaRPr lang="en-US"/>
          </a:p>
        </p:txBody>
      </p:sp>
    </p:spTree>
    <p:extLst>
      <p:ext uri="{BB962C8B-B14F-4D97-AF65-F5344CB8AC3E}">
        <p14:creationId xmlns:p14="http://schemas.microsoft.com/office/powerpoint/2010/main" val="3996789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655" y="235527"/>
            <a:ext cx="11693236" cy="6401753"/>
          </a:xfrm>
          <a:prstGeom prst="rect">
            <a:avLst/>
          </a:prstGeom>
          <a:noFill/>
        </p:spPr>
        <p:txBody>
          <a:bodyPr wrap="square" rtlCol="0">
            <a:spAutoFit/>
          </a:bodyPr>
          <a:lstStyle/>
          <a:p>
            <a:pPr>
              <a:spcBef>
                <a:spcPts val="600"/>
              </a:spcBef>
              <a:spcAft>
                <a:spcPts val="600"/>
              </a:spcAft>
            </a:pPr>
            <a:r>
              <a:rPr lang="en-US" sz="3000" dirty="0" smtClean="0">
                <a:solidFill>
                  <a:srgbClr val="7030A0"/>
                </a:solidFill>
              </a:rPr>
              <a:t>Current obstacles to fully understanding the role of epigenetic aberrations in disease pathophysiology:</a:t>
            </a:r>
          </a:p>
          <a:p>
            <a:pPr marL="514350" indent="-514350">
              <a:spcBef>
                <a:spcPts val="600"/>
              </a:spcBef>
              <a:spcAft>
                <a:spcPts val="600"/>
              </a:spcAft>
              <a:buClr>
                <a:srgbClr val="7030A0"/>
              </a:buClr>
              <a:buFont typeface="+mj-lt"/>
              <a:buAutoNum type="arabicParenR"/>
            </a:pPr>
            <a:r>
              <a:rPr lang="en-US" sz="3000" dirty="0" smtClean="0"/>
              <a:t>Sheer complexity of the </a:t>
            </a:r>
            <a:r>
              <a:rPr lang="en-US" sz="3000" dirty="0" err="1" smtClean="0"/>
              <a:t>epigenome</a:t>
            </a:r>
            <a:r>
              <a:rPr lang="en-US" sz="3000" dirty="0" smtClean="0"/>
              <a:t>, consisting of many interrelated and context-dependent chemical marks</a:t>
            </a:r>
          </a:p>
          <a:p>
            <a:pPr marL="514350" indent="-514350">
              <a:spcBef>
                <a:spcPts val="600"/>
              </a:spcBef>
              <a:spcAft>
                <a:spcPts val="600"/>
              </a:spcAft>
              <a:buClr>
                <a:srgbClr val="7030A0"/>
              </a:buClr>
              <a:buFont typeface="+mj-lt"/>
              <a:buAutoNum type="arabicParenR"/>
            </a:pPr>
            <a:r>
              <a:rPr lang="en-US" sz="3000" dirty="0" smtClean="0"/>
              <a:t>A unique </a:t>
            </a:r>
            <a:r>
              <a:rPr lang="en-US" sz="3000" dirty="0" err="1" smtClean="0"/>
              <a:t>epigenome</a:t>
            </a:r>
            <a:r>
              <a:rPr lang="en-US" sz="3000" dirty="0" smtClean="0"/>
              <a:t> that exists for each cell type and changes across the life span, especially during development</a:t>
            </a:r>
          </a:p>
          <a:p>
            <a:pPr marL="514350" indent="-514350">
              <a:spcBef>
                <a:spcPts val="600"/>
              </a:spcBef>
              <a:spcAft>
                <a:spcPts val="600"/>
              </a:spcAft>
              <a:buClr>
                <a:srgbClr val="7030A0"/>
              </a:buClr>
              <a:buFont typeface="+mj-lt"/>
              <a:buAutoNum type="arabicParenR"/>
            </a:pPr>
            <a:r>
              <a:rPr lang="en-US" sz="3000" dirty="0" smtClean="0"/>
              <a:t>Baseline levels of stochastic and </a:t>
            </a:r>
            <a:r>
              <a:rPr lang="en-US" sz="3000" dirty="0" err="1" smtClean="0"/>
              <a:t>nonstochastic</a:t>
            </a:r>
            <a:r>
              <a:rPr lang="en-US" sz="3000" dirty="0" smtClean="0"/>
              <a:t> variation among individuals, similar to that in human genome</a:t>
            </a:r>
          </a:p>
          <a:p>
            <a:pPr marL="514350" indent="-514350">
              <a:spcBef>
                <a:spcPts val="600"/>
              </a:spcBef>
              <a:spcAft>
                <a:spcPts val="600"/>
              </a:spcAft>
              <a:buClr>
                <a:srgbClr val="7030A0"/>
              </a:buClr>
              <a:buFont typeface="+mj-lt"/>
              <a:buAutoNum type="arabicParenR"/>
            </a:pPr>
            <a:endParaRPr lang="en-US" sz="3000" dirty="0"/>
          </a:p>
          <a:p>
            <a:pPr>
              <a:spcBef>
                <a:spcPts val="600"/>
              </a:spcBef>
              <a:spcAft>
                <a:spcPts val="600"/>
              </a:spcAft>
              <a:buClr>
                <a:srgbClr val="7030A0"/>
              </a:buClr>
            </a:pPr>
            <a:r>
              <a:rPr lang="en-US" sz="3000" b="1" dirty="0" smtClean="0">
                <a:solidFill>
                  <a:srgbClr val="0070C0"/>
                </a:solidFill>
              </a:rPr>
              <a:t>ENCODE project </a:t>
            </a:r>
            <a:r>
              <a:rPr lang="en-US" sz="3000" dirty="0" smtClean="0"/>
              <a:t>(</a:t>
            </a:r>
            <a:r>
              <a:rPr lang="en-US" sz="3000" i="1" dirty="0" smtClean="0"/>
              <a:t>Enc</a:t>
            </a:r>
            <a:r>
              <a:rPr lang="en-US" sz="3000" dirty="0" smtClean="0"/>
              <a:t>yclopedia </a:t>
            </a:r>
            <a:r>
              <a:rPr lang="en-US" sz="3000" i="1" dirty="0" smtClean="0"/>
              <a:t>o</a:t>
            </a:r>
            <a:r>
              <a:rPr lang="en-US" sz="3000" dirty="0" smtClean="0"/>
              <a:t>f </a:t>
            </a:r>
            <a:r>
              <a:rPr lang="en-US" sz="3000" i="1" dirty="0" smtClean="0"/>
              <a:t>D</a:t>
            </a:r>
            <a:r>
              <a:rPr lang="en-US" sz="3000" dirty="0" smtClean="0"/>
              <a:t>NA </a:t>
            </a:r>
            <a:r>
              <a:rPr lang="en-US" sz="3000" i="1" dirty="0" smtClean="0"/>
              <a:t>E</a:t>
            </a:r>
            <a:r>
              <a:rPr lang="en-US" sz="3000" dirty="0" smtClean="0"/>
              <a:t>lements): explore epigenetic patterns in chromatin genome-wide in order to better understand control of gene expression in different tissues or disease states</a:t>
            </a:r>
            <a:endParaRPr lang="en-US" sz="3000" dirty="0"/>
          </a:p>
        </p:txBody>
      </p:sp>
      <p:sp>
        <p:nvSpPr>
          <p:cNvPr id="3" name="Slide Number Placeholder 2"/>
          <p:cNvSpPr>
            <a:spLocks noGrp="1"/>
          </p:cNvSpPr>
          <p:nvPr>
            <p:ph type="sldNum" sz="quarter" idx="12"/>
          </p:nvPr>
        </p:nvSpPr>
        <p:spPr/>
        <p:txBody>
          <a:bodyPr/>
          <a:lstStyle/>
          <a:p>
            <a:fld id="{7ADEEF65-7E8F-43B7-B26C-85CB9D7B5B77}" type="slidenum">
              <a:rPr lang="en-US" smtClean="0"/>
              <a:t>29</a:t>
            </a:fld>
            <a:endParaRPr lang="en-US"/>
          </a:p>
        </p:txBody>
      </p:sp>
    </p:spTree>
    <p:extLst>
      <p:ext uri="{BB962C8B-B14F-4D97-AF65-F5344CB8AC3E}">
        <p14:creationId xmlns:p14="http://schemas.microsoft.com/office/powerpoint/2010/main" val="2811221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714" y="217714"/>
            <a:ext cx="11843657" cy="5632311"/>
          </a:xfrm>
          <a:prstGeom prst="rect">
            <a:avLst/>
          </a:prstGeom>
          <a:noFill/>
        </p:spPr>
        <p:txBody>
          <a:bodyPr wrap="square" rtlCol="0">
            <a:spAutoFit/>
          </a:bodyPr>
          <a:lstStyle/>
          <a:p>
            <a:r>
              <a:rPr lang="en-US" sz="3000" b="1" dirty="0" smtClean="0">
                <a:solidFill>
                  <a:srgbClr val="7030A0"/>
                </a:solidFill>
              </a:rPr>
              <a:t>Epigenetic regulators</a:t>
            </a:r>
            <a:r>
              <a:rPr lang="en-US" sz="3000" dirty="0" smtClean="0"/>
              <a:t>: A set of enzymes with specific functions that maintain transcription programs and 3D DNA structure, including histone post-translational modifications and DNA methylation</a:t>
            </a:r>
          </a:p>
          <a:p>
            <a:endParaRPr lang="en-US" sz="3000" dirty="0" smtClean="0"/>
          </a:p>
          <a:p>
            <a:r>
              <a:rPr lang="en-US" sz="3000" dirty="0" smtClean="0"/>
              <a:t>Histone epigenetic mark abbreviation example:</a:t>
            </a:r>
          </a:p>
          <a:p>
            <a:r>
              <a:rPr lang="en-US" sz="3000" b="1" dirty="0" smtClean="0"/>
              <a:t>H3K9ac</a:t>
            </a:r>
            <a:r>
              <a:rPr lang="en-US" sz="3000" dirty="0" smtClean="0"/>
              <a:t>: acetylation of ninth amino acid (lysine) of histone H3</a:t>
            </a:r>
          </a:p>
          <a:p>
            <a:endParaRPr lang="en-US" sz="3000" dirty="0"/>
          </a:p>
          <a:p>
            <a:r>
              <a:rPr lang="en-US" sz="3000" dirty="0" smtClean="0"/>
              <a:t>Epigenetic regulators include:</a:t>
            </a:r>
          </a:p>
          <a:p>
            <a:r>
              <a:rPr lang="en-US" sz="3000" b="1" dirty="0" smtClean="0"/>
              <a:t>Writers</a:t>
            </a:r>
            <a:r>
              <a:rPr lang="en-US" sz="3000" dirty="0" smtClean="0"/>
              <a:t>: place chemical marks on DNA or histones, </a:t>
            </a:r>
            <a:r>
              <a:rPr lang="en-US" sz="3000" dirty="0" err="1" smtClean="0"/>
              <a:t>methyltransferase</a:t>
            </a:r>
            <a:endParaRPr lang="en-US" sz="3000" dirty="0" smtClean="0"/>
          </a:p>
          <a:p>
            <a:r>
              <a:rPr lang="en-US" sz="3000" b="1" dirty="0" smtClean="0"/>
              <a:t>Erasers</a:t>
            </a:r>
            <a:r>
              <a:rPr lang="en-US" sz="3000" dirty="0" smtClean="0"/>
              <a:t>: remove chemical marks, demethylase</a:t>
            </a:r>
          </a:p>
          <a:p>
            <a:r>
              <a:rPr lang="en-US" sz="3000" b="1" dirty="0" smtClean="0"/>
              <a:t>Readers</a:t>
            </a:r>
            <a:r>
              <a:rPr lang="en-US" sz="3000" dirty="0" smtClean="0"/>
              <a:t>: </a:t>
            </a:r>
            <a:r>
              <a:rPr lang="en-US" sz="3000" dirty="0" err="1" smtClean="0"/>
              <a:t>nonenzymatic</a:t>
            </a:r>
            <a:r>
              <a:rPr lang="en-US" sz="3000" dirty="0" smtClean="0"/>
              <a:t> proteins that bind to specific chemical marks</a:t>
            </a:r>
          </a:p>
          <a:p>
            <a:r>
              <a:rPr lang="en-US" sz="3000" b="1" dirty="0" smtClean="0"/>
              <a:t>Remodelers</a:t>
            </a:r>
            <a:r>
              <a:rPr lang="en-US" sz="3000" dirty="0" smtClean="0"/>
              <a:t>: alter chromatin state/3D structure</a:t>
            </a:r>
            <a:endParaRPr lang="en-US" sz="3000" dirty="0"/>
          </a:p>
        </p:txBody>
      </p:sp>
      <p:sp>
        <p:nvSpPr>
          <p:cNvPr id="3" name="Slide Number Placeholder 2"/>
          <p:cNvSpPr>
            <a:spLocks noGrp="1"/>
          </p:cNvSpPr>
          <p:nvPr>
            <p:ph type="sldNum" sz="quarter" idx="12"/>
          </p:nvPr>
        </p:nvSpPr>
        <p:spPr/>
        <p:txBody>
          <a:bodyPr/>
          <a:lstStyle/>
          <a:p>
            <a:fld id="{7ADEEF65-7E8F-43B7-B26C-85CB9D7B5B77}" type="slidenum">
              <a:rPr lang="en-US" smtClean="0"/>
              <a:t>3</a:t>
            </a:fld>
            <a:endParaRPr lang="en-US"/>
          </a:p>
        </p:txBody>
      </p:sp>
    </p:spTree>
    <p:extLst>
      <p:ext uri="{BB962C8B-B14F-4D97-AF65-F5344CB8AC3E}">
        <p14:creationId xmlns:p14="http://schemas.microsoft.com/office/powerpoint/2010/main" val="28256927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81107" y="0"/>
            <a:ext cx="9966579" cy="6858191"/>
          </a:xfrm>
          <a:prstGeom prst="rect">
            <a:avLst/>
          </a:prstGeom>
        </p:spPr>
      </p:pic>
      <p:sp>
        <p:nvSpPr>
          <p:cNvPr id="3" name="Rectangle 2"/>
          <p:cNvSpPr/>
          <p:nvPr/>
        </p:nvSpPr>
        <p:spPr>
          <a:xfrm>
            <a:off x="3248297" y="5338354"/>
            <a:ext cx="2708366" cy="165463"/>
          </a:xfrm>
          <a:prstGeom prst="rect">
            <a:avLst/>
          </a:prstGeom>
          <a:solidFill>
            <a:schemeClr val="tx1">
              <a:alpha val="20000"/>
            </a:schemeClr>
          </a:solidFill>
          <a:ln w="19050" cmpd="sng">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325394" y="5338353"/>
            <a:ext cx="1933303" cy="165464"/>
          </a:xfrm>
          <a:prstGeom prst="rect">
            <a:avLst/>
          </a:prstGeom>
          <a:solidFill>
            <a:schemeClr val="tx1">
              <a:alpha val="20000"/>
            </a:scheme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829005" y="5503817"/>
            <a:ext cx="2242457" cy="165463"/>
          </a:xfrm>
          <a:prstGeom prst="rect">
            <a:avLst/>
          </a:prstGeom>
          <a:solidFill>
            <a:srgbClr val="0070C0">
              <a:alpha val="20000"/>
            </a:srgbClr>
          </a:solidFill>
          <a:ln w="19050" cmpd="sng">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120076" y="5503817"/>
            <a:ext cx="447776" cy="165463"/>
          </a:xfrm>
          <a:prstGeom prst="rect">
            <a:avLst/>
          </a:prstGeom>
          <a:solidFill>
            <a:srgbClr val="0070C0">
              <a:alpha val="20000"/>
            </a:srgbClr>
          </a:solidFill>
          <a:ln w="1905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248297" y="5669281"/>
            <a:ext cx="1193074" cy="200296"/>
          </a:xfrm>
          <a:prstGeom prst="rect">
            <a:avLst/>
          </a:prstGeom>
          <a:solidFill>
            <a:srgbClr val="0070C0">
              <a:alpha val="20000"/>
            </a:srgbClr>
          </a:solidFill>
          <a:ln w="1905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715691" y="5695407"/>
            <a:ext cx="2329543" cy="174170"/>
          </a:xfrm>
          <a:prstGeom prst="rect">
            <a:avLst/>
          </a:prstGeom>
          <a:solidFill>
            <a:srgbClr val="FF0000">
              <a:alpha val="20000"/>
            </a:srgbClr>
          </a:solidFill>
          <a:ln w="19050" cmpd="sng">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160622" y="5712827"/>
            <a:ext cx="1486989" cy="156750"/>
          </a:xfrm>
          <a:prstGeom prst="rect">
            <a:avLst/>
          </a:prstGeom>
          <a:solidFill>
            <a:srgbClr val="FF0000">
              <a:alpha val="20000"/>
            </a:srgbClr>
          </a:solidFill>
          <a:ln w="1905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7ADEEF65-7E8F-43B7-B26C-85CB9D7B5B77}" type="slidenum">
              <a:rPr lang="en-US" smtClean="0"/>
              <a:t>4</a:t>
            </a:fld>
            <a:endParaRPr lang="en-US"/>
          </a:p>
        </p:txBody>
      </p:sp>
      <p:sp>
        <p:nvSpPr>
          <p:cNvPr id="11" name="TextBox 10"/>
          <p:cNvSpPr txBox="1"/>
          <p:nvPr/>
        </p:nvSpPr>
        <p:spPr>
          <a:xfrm>
            <a:off x="265611" y="5261597"/>
            <a:ext cx="2360023" cy="1015663"/>
          </a:xfrm>
          <a:prstGeom prst="rect">
            <a:avLst/>
          </a:prstGeom>
          <a:noFill/>
        </p:spPr>
        <p:txBody>
          <a:bodyPr wrap="square" rtlCol="0">
            <a:spAutoFit/>
          </a:bodyPr>
          <a:lstStyle/>
          <a:p>
            <a:r>
              <a:rPr lang="en-US" sz="3000" b="1" dirty="0" smtClean="0">
                <a:solidFill>
                  <a:srgbClr val="7030A0"/>
                </a:solidFill>
              </a:rPr>
              <a:t>Epigenetics in Development</a:t>
            </a:r>
            <a:endParaRPr lang="en-US" sz="3000" b="1" dirty="0">
              <a:solidFill>
                <a:srgbClr val="7030A0"/>
              </a:solidFill>
            </a:endParaRPr>
          </a:p>
        </p:txBody>
      </p:sp>
    </p:spTree>
    <p:extLst>
      <p:ext uri="{BB962C8B-B14F-4D97-AF65-F5344CB8AC3E}">
        <p14:creationId xmlns:p14="http://schemas.microsoft.com/office/powerpoint/2010/main" val="41380087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2884" y="196215"/>
            <a:ext cx="5482591" cy="3785652"/>
          </a:xfrm>
          <a:prstGeom prst="rect">
            <a:avLst/>
          </a:prstGeom>
          <a:noFill/>
        </p:spPr>
        <p:txBody>
          <a:bodyPr wrap="square" rtlCol="0">
            <a:spAutoFit/>
          </a:bodyPr>
          <a:lstStyle/>
          <a:p>
            <a:r>
              <a:rPr lang="en-US" sz="3000" dirty="0" smtClean="0"/>
              <a:t>During primordial germ cell specification in a fetus at ~5 weeks of gestation there is global </a:t>
            </a:r>
            <a:r>
              <a:rPr lang="en-US" sz="3000" dirty="0" smtClean="0">
                <a:solidFill>
                  <a:srgbClr val="7030A0"/>
                </a:solidFill>
              </a:rPr>
              <a:t>erasure of DNA methylation </a:t>
            </a:r>
            <a:r>
              <a:rPr lang="en-US" sz="3000" dirty="0" smtClean="0"/>
              <a:t>followed by </a:t>
            </a:r>
            <a:r>
              <a:rPr lang="en-US" sz="3000" dirty="0" err="1" smtClean="0">
                <a:solidFill>
                  <a:srgbClr val="7030A0"/>
                </a:solidFill>
              </a:rPr>
              <a:t>remethylation</a:t>
            </a:r>
            <a:r>
              <a:rPr lang="en-US" sz="3000" dirty="0" smtClean="0"/>
              <a:t> and </a:t>
            </a:r>
            <a:r>
              <a:rPr lang="en-US" sz="3000" dirty="0" smtClean="0">
                <a:solidFill>
                  <a:srgbClr val="7030A0"/>
                </a:solidFill>
              </a:rPr>
              <a:t>imprint</a:t>
            </a:r>
            <a:r>
              <a:rPr lang="en-US" sz="3000" dirty="0" smtClean="0"/>
              <a:t> acquisition in the differentiating germ cells prior to maturing into oocytes or sperm</a:t>
            </a:r>
            <a:endParaRPr lang="en-US" sz="3000" dirty="0"/>
          </a:p>
        </p:txBody>
      </p:sp>
      <p:pic>
        <p:nvPicPr>
          <p:cNvPr id="3" name="Picture 2"/>
          <p:cNvPicPr>
            <a:picLocks noChangeAspect="1"/>
          </p:cNvPicPr>
          <p:nvPr/>
        </p:nvPicPr>
        <p:blipFill rotWithShape="1">
          <a:blip r:embed="rId2"/>
          <a:srcRect r="48651" b="27641"/>
          <a:stretch/>
        </p:blipFill>
        <p:spPr>
          <a:xfrm>
            <a:off x="6340791" y="952500"/>
            <a:ext cx="5117784" cy="4962525"/>
          </a:xfrm>
          <a:prstGeom prst="rect">
            <a:avLst/>
          </a:prstGeom>
        </p:spPr>
      </p:pic>
      <p:sp>
        <p:nvSpPr>
          <p:cNvPr id="4" name="Slide Number Placeholder 3"/>
          <p:cNvSpPr>
            <a:spLocks noGrp="1"/>
          </p:cNvSpPr>
          <p:nvPr>
            <p:ph type="sldNum" sz="quarter" idx="12"/>
          </p:nvPr>
        </p:nvSpPr>
        <p:spPr/>
        <p:txBody>
          <a:bodyPr/>
          <a:lstStyle/>
          <a:p>
            <a:fld id="{7ADEEF65-7E8F-43B7-B26C-85CB9D7B5B77}" type="slidenum">
              <a:rPr lang="en-US" smtClean="0"/>
              <a:t>5</a:t>
            </a:fld>
            <a:endParaRPr lang="en-US"/>
          </a:p>
        </p:txBody>
      </p:sp>
    </p:spTree>
    <p:extLst>
      <p:ext uri="{BB962C8B-B14F-4D97-AF65-F5344CB8AC3E}">
        <p14:creationId xmlns:p14="http://schemas.microsoft.com/office/powerpoint/2010/main" val="2838284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81107" y="0"/>
            <a:ext cx="9966579" cy="6858191"/>
          </a:xfrm>
          <a:prstGeom prst="rect">
            <a:avLst/>
          </a:prstGeom>
        </p:spPr>
      </p:pic>
      <p:sp>
        <p:nvSpPr>
          <p:cNvPr id="3" name="Oval 2"/>
          <p:cNvSpPr/>
          <p:nvPr/>
        </p:nvSpPr>
        <p:spPr>
          <a:xfrm>
            <a:off x="5715000" y="2828925"/>
            <a:ext cx="5432686" cy="476250"/>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8058150" y="5924550"/>
            <a:ext cx="2733675" cy="133350"/>
          </a:xfrm>
          <a:prstGeom prst="round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3248025" y="6095999"/>
            <a:ext cx="5572125" cy="142875"/>
          </a:xfrm>
          <a:prstGeom prst="round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rot="5400000">
            <a:off x="9682161" y="3243264"/>
            <a:ext cx="1438273" cy="1238249"/>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7ADEEF65-7E8F-43B7-B26C-85CB9D7B5B77}" type="slidenum">
              <a:rPr lang="en-US" smtClean="0"/>
              <a:t>6</a:t>
            </a:fld>
            <a:endParaRPr lang="en-US"/>
          </a:p>
        </p:txBody>
      </p:sp>
    </p:spTree>
    <p:extLst>
      <p:ext uri="{BB962C8B-B14F-4D97-AF65-F5344CB8AC3E}">
        <p14:creationId xmlns:p14="http://schemas.microsoft.com/office/powerpoint/2010/main" val="3841412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553" y="171450"/>
            <a:ext cx="11706225" cy="3785652"/>
          </a:xfrm>
          <a:prstGeom prst="rect">
            <a:avLst/>
          </a:prstGeom>
          <a:noFill/>
        </p:spPr>
        <p:txBody>
          <a:bodyPr wrap="square" rtlCol="0">
            <a:spAutoFit/>
          </a:bodyPr>
          <a:lstStyle/>
          <a:p>
            <a:r>
              <a:rPr lang="en-US" sz="3000" b="1" dirty="0" smtClean="0">
                <a:solidFill>
                  <a:srgbClr val="7030A0"/>
                </a:solidFill>
              </a:rPr>
              <a:t>THE ENVIRONMENT INTERACTS WITH THE EPIGENOME</a:t>
            </a:r>
          </a:p>
          <a:p>
            <a:pPr marL="457200" indent="-457200">
              <a:buClr>
                <a:srgbClr val="7030A0"/>
              </a:buClr>
              <a:buFont typeface="Wingdings" panose="05000000000000000000" pitchFamily="2" charset="2"/>
              <a:buChar char="§"/>
            </a:pPr>
            <a:r>
              <a:rPr lang="en-US" sz="3000" dirty="0" smtClean="0"/>
              <a:t>Environmental factors during fetal development and infancy contribute to chronic disease susceptibility</a:t>
            </a:r>
          </a:p>
          <a:p>
            <a:pPr marL="457200" indent="-457200">
              <a:buClr>
                <a:srgbClr val="7030A0"/>
              </a:buClr>
              <a:buFont typeface="Wingdings" panose="05000000000000000000" pitchFamily="2" charset="2"/>
              <a:buChar char="§"/>
            </a:pPr>
            <a:r>
              <a:rPr lang="en-US" sz="3000" dirty="0" smtClean="0"/>
              <a:t>Geographic links between low birthweight in UK associated with increased fetal mortality, as well as cardiovascular disease</a:t>
            </a:r>
          </a:p>
          <a:p>
            <a:pPr marL="457200" indent="-457200">
              <a:buClr>
                <a:srgbClr val="7030A0"/>
              </a:buClr>
              <a:buFont typeface="Wingdings" panose="05000000000000000000" pitchFamily="2" charset="2"/>
              <a:buChar char="§"/>
            </a:pPr>
            <a:r>
              <a:rPr lang="en-US" sz="3000" dirty="0" smtClean="0"/>
              <a:t>Regions with highest rates of coronary heart disease also had increased infant mortality rates in the decades prior</a:t>
            </a:r>
          </a:p>
          <a:p>
            <a:pPr marL="457200" indent="-457200">
              <a:buClr>
                <a:srgbClr val="7030A0"/>
              </a:buClr>
              <a:buFont typeface="Wingdings" panose="05000000000000000000" pitchFamily="2" charset="2"/>
              <a:buChar char="§"/>
            </a:pPr>
            <a:r>
              <a:rPr lang="en-US" sz="3000" dirty="0" smtClean="0"/>
              <a:t>Poor prenatal nutrition is an environmental risk for both outcomes</a:t>
            </a:r>
            <a:endParaRPr lang="en-US" sz="3000" dirty="0"/>
          </a:p>
        </p:txBody>
      </p:sp>
      <p:sp>
        <p:nvSpPr>
          <p:cNvPr id="3" name="Slide Number Placeholder 2"/>
          <p:cNvSpPr>
            <a:spLocks noGrp="1"/>
          </p:cNvSpPr>
          <p:nvPr>
            <p:ph type="sldNum" sz="quarter" idx="12"/>
          </p:nvPr>
        </p:nvSpPr>
        <p:spPr/>
        <p:txBody>
          <a:bodyPr/>
          <a:lstStyle/>
          <a:p>
            <a:fld id="{7ADEEF65-7E8F-43B7-B26C-85CB9D7B5B77}" type="slidenum">
              <a:rPr lang="en-US" smtClean="0"/>
              <a:t>7</a:t>
            </a:fld>
            <a:endParaRPr lang="en-US"/>
          </a:p>
        </p:txBody>
      </p:sp>
    </p:spTree>
    <p:extLst>
      <p:ext uri="{BB962C8B-B14F-4D97-AF65-F5344CB8AC3E}">
        <p14:creationId xmlns:p14="http://schemas.microsoft.com/office/powerpoint/2010/main" val="17501075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553" y="171450"/>
            <a:ext cx="11706225" cy="4708981"/>
          </a:xfrm>
          <a:prstGeom prst="rect">
            <a:avLst/>
          </a:prstGeom>
          <a:noFill/>
        </p:spPr>
        <p:txBody>
          <a:bodyPr wrap="square" rtlCol="0">
            <a:spAutoFit/>
          </a:bodyPr>
          <a:lstStyle/>
          <a:p>
            <a:pPr marL="457200" indent="-457200">
              <a:buClr>
                <a:srgbClr val="7030A0"/>
              </a:buClr>
              <a:buFont typeface="Wingdings" panose="05000000000000000000" pitchFamily="2" charset="2"/>
              <a:buChar char="§"/>
            </a:pPr>
            <a:r>
              <a:rPr lang="en-US" sz="3000" b="1" dirty="0" smtClean="0"/>
              <a:t>Dutch hunger winter </a:t>
            </a:r>
            <a:r>
              <a:rPr lang="en-US" sz="3000" dirty="0" smtClean="0"/>
              <a:t>established prenatal starvation result in increased risk of obesity, abnormal lipid profiles, cardiovascular disease, and neuropsychiatric disorders</a:t>
            </a:r>
          </a:p>
          <a:p>
            <a:pPr marL="457200" indent="-457200">
              <a:buClr>
                <a:srgbClr val="7030A0"/>
              </a:buClr>
              <a:buFont typeface="Wingdings" panose="05000000000000000000" pitchFamily="2" charset="2"/>
              <a:buChar char="§"/>
            </a:pPr>
            <a:r>
              <a:rPr lang="en-US" sz="3000" dirty="0" smtClean="0"/>
              <a:t>Outcomes differ based on timing of exposure</a:t>
            </a:r>
          </a:p>
          <a:p>
            <a:pPr marL="914400" lvl="1" indent="-457200">
              <a:buClr>
                <a:srgbClr val="7030A0"/>
              </a:buClr>
              <a:buFont typeface="Wingdings" panose="05000000000000000000" pitchFamily="2" charset="2"/>
              <a:buChar char="§"/>
            </a:pPr>
            <a:r>
              <a:rPr lang="en-US" sz="3000" dirty="0" smtClean="0"/>
              <a:t>Exposure during early gestations had normal birthweights (but increased risk of obesity)</a:t>
            </a:r>
          </a:p>
          <a:p>
            <a:pPr marL="914400" lvl="1" indent="-457200">
              <a:buClr>
                <a:srgbClr val="7030A0"/>
              </a:buClr>
              <a:buFont typeface="Wingdings" panose="05000000000000000000" pitchFamily="2" charset="2"/>
              <a:buChar char="§"/>
            </a:pPr>
            <a:r>
              <a:rPr lang="en-US" sz="3000" dirty="0" smtClean="0"/>
              <a:t>Exposure at later gestations had reduced birthweights</a:t>
            </a:r>
          </a:p>
          <a:p>
            <a:pPr marL="457200" indent="-457200">
              <a:buClr>
                <a:srgbClr val="7030A0"/>
              </a:buClr>
              <a:buFont typeface="Wingdings" panose="05000000000000000000" pitchFamily="2" charset="2"/>
              <a:buChar char="§"/>
            </a:pPr>
            <a:r>
              <a:rPr lang="en-US" sz="3000" dirty="0" smtClean="0"/>
              <a:t>Contrasting phenotypes define critical periods during development for a given biologic system where exists a </a:t>
            </a:r>
            <a:r>
              <a:rPr lang="en-US" sz="3000" dirty="0" smtClean="0">
                <a:solidFill>
                  <a:srgbClr val="7030A0"/>
                </a:solidFill>
              </a:rPr>
              <a:t>window of sensitivity </a:t>
            </a:r>
            <a:r>
              <a:rPr lang="en-US" sz="3000" dirty="0" smtClean="0"/>
              <a:t>during which certain environmental exposures can cause lasting changes</a:t>
            </a:r>
          </a:p>
        </p:txBody>
      </p:sp>
      <p:sp>
        <p:nvSpPr>
          <p:cNvPr id="3" name="Slide Number Placeholder 2"/>
          <p:cNvSpPr>
            <a:spLocks noGrp="1"/>
          </p:cNvSpPr>
          <p:nvPr>
            <p:ph type="sldNum" sz="quarter" idx="12"/>
          </p:nvPr>
        </p:nvSpPr>
        <p:spPr/>
        <p:txBody>
          <a:bodyPr/>
          <a:lstStyle/>
          <a:p>
            <a:fld id="{7ADEEF65-7E8F-43B7-B26C-85CB9D7B5B77}" type="slidenum">
              <a:rPr lang="en-US" smtClean="0"/>
              <a:t>8</a:t>
            </a:fld>
            <a:endParaRPr lang="en-US"/>
          </a:p>
        </p:txBody>
      </p:sp>
    </p:spTree>
    <p:extLst>
      <p:ext uri="{BB962C8B-B14F-4D97-AF65-F5344CB8AC3E}">
        <p14:creationId xmlns:p14="http://schemas.microsoft.com/office/powerpoint/2010/main" val="21031265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714" y="195943"/>
            <a:ext cx="11789229" cy="5632311"/>
          </a:xfrm>
          <a:prstGeom prst="rect">
            <a:avLst/>
          </a:prstGeom>
          <a:noFill/>
        </p:spPr>
        <p:txBody>
          <a:bodyPr wrap="square" rtlCol="0">
            <a:spAutoFit/>
          </a:bodyPr>
          <a:lstStyle/>
          <a:p>
            <a:r>
              <a:rPr lang="en-US" sz="3000" b="1" dirty="0" smtClean="0">
                <a:solidFill>
                  <a:srgbClr val="7030A0"/>
                </a:solidFill>
              </a:rPr>
              <a:t>Agouti mouse model </a:t>
            </a:r>
            <a:r>
              <a:rPr lang="en-US" sz="3000" dirty="0" smtClean="0"/>
              <a:t>demonstrates how epigenetic mechanisms act as a temporal bridge between in utero exposures and health outcomes in adulthood</a:t>
            </a:r>
          </a:p>
          <a:p>
            <a:endParaRPr lang="en-US" sz="3000" dirty="0"/>
          </a:p>
          <a:p>
            <a:r>
              <a:rPr lang="en-US" sz="3000" dirty="0" err="1" smtClean="0"/>
              <a:t>A</a:t>
            </a:r>
            <a:r>
              <a:rPr lang="en-US" sz="3000" baseline="30000" dirty="0" err="1" smtClean="0"/>
              <a:t>vy</a:t>
            </a:r>
            <a:r>
              <a:rPr lang="en-US" sz="3000" dirty="0" smtClean="0"/>
              <a:t> is viable yellow allele, phenotype includes:</a:t>
            </a:r>
          </a:p>
          <a:p>
            <a:r>
              <a:rPr lang="en-US" sz="3000" dirty="0" smtClean="0"/>
              <a:t>yellow fur, obesity, type II diabetes and predisposition to tumors</a:t>
            </a:r>
          </a:p>
          <a:p>
            <a:endParaRPr lang="en-US" sz="3000" dirty="0"/>
          </a:p>
          <a:p>
            <a:r>
              <a:rPr lang="en-US" sz="3000" dirty="0" smtClean="0"/>
              <a:t>Associated phenotypes are dependent on levels of DNA methylation at the IAP (</a:t>
            </a:r>
            <a:r>
              <a:rPr lang="en-US" sz="3000" dirty="0" err="1" smtClean="0"/>
              <a:t>intracisternal</a:t>
            </a:r>
            <a:r>
              <a:rPr lang="en-US" sz="3000" dirty="0" smtClean="0"/>
              <a:t> A-particle retrotransposon)</a:t>
            </a:r>
          </a:p>
          <a:p>
            <a:endParaRPr lang="en-US" sz="3000" dirty="0"/>
          </a:p>
          <a:p>
            <a:r>
              <a:rPr lang="en-US" sz="3000" dirty="0" smtClean="0"/>
              <a:t>A diet rich in methyl donors fed to pregnant Agouti mice alters expression of Agouti gene in offspring, which impacts long term health</a:t>
            </a:r>
            <a:endParaRPr lang="en-US" sz="3000" dirty="0"/>
          </a:p>
        </p:txBody>
      </p:sp>
      <p:sp>
        <p:nvSpPr>
          <p:cNvPr id="3" name="Slide Number Placeholder 2"/>
          <p:cNvSpPr>
            <a:spLocks noGrp="1"/>
          </p:cNvSpPr>
          <p:nvPr>
            <p:ph type="sldNum" sz="quarter" idx="12"/>
          </p:nvPr>
        </p:nvSpPr>
        <p:spPr/>
        <p:txBody>
          <a:bodyPr/>
          <a:lstStyle/>
          <a:p>
            <a:fld id="{7ADEEF65-7E8F-43B7-B26C-85CB9D7B5B77}" type="slidenum">
              <a:rPr lang="en-US" smtClean="0"/>
              <a:t>9</a:t>
            </a:fld>
            <a:endParaRPr lang="en-US"/>
          </a:p>
        </p:txBody>
      </p:sp>
    </p:spTree>
    <p:extLst>
      <p:ext uri="{BB962C8B-B14F-4D97-AF65-F5344CB8AC3E}">
        <p14:creationId xmlns:p14="http://schemas.microsoft.com/office/powerpoint/2010/main" val="29330825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4077</TotalTime>
  <Words>1583</Words>
  <Application>Microsoft Office PowerPoint</Application>
  <PresentationFormat>Widescreen</PresentationFormat>
  <Paragraphs>178</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dc:creator>
  <cp:lastModifiedBy>user</cp:lastModifiedBy>
  <cp:revision>101</cp:revision>
  <dcterms:created xsi:type="dcterms:W3CDTF">2023-10-10T15:28:51Z</dcterms:created>
  <dcterms:modified xsi:type="dcterms:W3CDTF">2024-12-03T06:24:58Z</dcterms:modified>
</cp:coreProperties>
</file>