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1" r:id="rId5"/>
    <p:sldId id="263" r:id="rId6"/>
    <p:sldId id="264" r:id="rId7"/>
    <p:sldId id="265" r:id="rId8"/>
    <p:sldId id="262" r:id="rId9"/>
    <p:sldId id="266" r:id="rId10"/>
    <p:sldId id="271" r:id="rId11"/>
    <p:sldId id="270" r:id="rId12"/>
    <p:sldId id="272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DAAC6-5571-EFA9-7FD6-F333E7844B0E}" v="177" dt="2022-06-15T13:18:45.024"/>
    <p1510:client id="{2725BFE7-FA40-09EF-F3F0-7E4F3DA58A2E}" v="14" dt="2022-06-15T09:27:05.005"/>
    <p1510:client id="{2F8A4301-D052-437C-A3B3-9DF32D325E89}" v="1692" dt="2022-06-13T13:44:21.674"/>
    <p1510:client id="{7FA98922-14D6-8095-A8A8-6FD087B1A64E}" v="18" dt="2022-06-16T08:05:44.829"/>
    <p1510:client id="{C835BBC0-8155-2E88-574B-23D3DDA34129}" v="7" dt="2022-06-15T15:32:32.414"/>
    <p1510:client id="{FC5D50A6-BFDA-19AE-5DBA-886C32BC7AB6}" v="416" dt="2022-06-15T12:29:53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17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93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9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6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6026" y="1172943"/>
            <a:ext cx="9061292" cy="2867455"/>
          </a:xfrm>
        </p:spPr>
        <p:txBody>
          <a:bodyPr/>
          <a:lstStyle/>
          <a:p>
            <a:pPr algn="ctr"/>
            <a:r>
              <a:rPr lang="zh-TW" altLang="en-US">
                <a:ea typeface="微軟正黑體"/>
              </a:rPr>
              <a:t>Final project presentation</a:t>
            </a:r>
            <a:br>
              <a:rPr lang="zh-TW" altLang="en-US">
                <a:ea typeface="微軟正黑體"/>
              </a:rPr>
            </a:br>
            <a:r>
              <a:rPr lang="zh-TW">
                <a:solidFill>
                  <a:srgbClr val="C00000"/>
                </a:solidFill>
                <a:ea typeface="+mj-lt"/>
                <a:cs typeface="+mj-lt"/>
              </a:rPr>
              <a:t>Rate-monotonic </a:t>
            </a:r>
            <a:r>
              <a:rPr lang="en-US" altLang="zh-TW">
                <a:solidFill>
                  <a:srgbClr val="C00000"/>
                </a:solidFill>
                <a:ea typeface="+mj-lt"/>
                <a:cs typeface="+mj-lt"/>
              </a:rPr>
              <a:t>on</a:t>
            </a:r>
            <a:r>
              <a:rPr lang="zh-TW" altLang="en-US">
                <a:solidFill>
                  <a:srgbClr val="C00000"/>
                </a:solidFill>
                <a:ea typeface="+mj-lt"/>
                <a:cs typeface="+mj-lt"/>
              </a:rPr>
              <a:t> FreeRTOS</a:t>
            </a:r>
            <a:endParaRPr lang="zh-TW">
              <a:solidFill>
                <a:srgbClr val="C00000"/>
              </a:solidFill>
              <a:ea typeface="+mj-lt"/>
              <a:cs typeface="+mj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148525"/>
            <a:ext cx="7766936" cy="1096899"/>
          </a:xfrm>
        </p:spPr>
        <p:txBody>
          <a:bodyPr/>
          <a:lstStyle/>
          <a:p>
            <a:pPr algn="l"/>
            <a:r>
              <a:rPr lang="zh-TW" altLang="en-US" sz="2400">
                <a:ea typeface="微軟正黑體"/>
              </a:rPr>
              <a:t>Group 10</a:t>
            </a:r>
            <a:endParaRPr lang="zh-TW" altLang="en-US" sz="2400">
              <a:ea typeface="微軟正黑體" panose="020B0604030504040204" pitchFamily="34" charset="-120"/>
            </a:endParaRPr>
          </a:p>
          <a:p>
            <a:pPr algn="l"/>
            <a:r>
              <a:rPr lang="zh-TW" altLang="en-US" sz="2400">
                <a:ea typeface="微軟正黑體"/>
              </a:rPr>
              <a:t>成員 : P76101055 黃品程   P76104702 曾柏翔</a:t>
            </a:r>
          </a:p>
        </p:txBody>
      </p:sp>
    </p:spTree>
    <p:extLst>
      <p:ext uri="{BB962C8B-B14F-4D97-AF65-F5344CB8AC3E}">
        <p14:creationId xmlns:p14="http://schemas.microsoft.com/office/powerpoint/2010/main" val="341338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16939-BD0C-7D8F-ED26-29C245BD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204"/>
            <a:ext cx="8596668" cy="4633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Example:</a:t>
            </a:r>
          </a:p>
          <a:p>
            <a:r>
              <a:rPr lang="zh-TW" altLang="en-US">
                <a:ea typeface="微軟正黑體"/>
              </a:rPr>
              <a:t>Process             Period time(ticks)         CPU time</a:t>
            </a:r>
            <a:r>
              <a:rPr lang="zh-TW">
                <a:ea typeface="微軟正黑體"/>
              </a:rPr>
              <a:t>(ticks)</a:t>
            </a:r>
            <a:endParaRPr lang="zh-TW"/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P1                        2000                        300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P2                        500                          200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P3                        1000                        200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因為P2之period time最低，所以 statically </a:t>
            </a:r>
            <a:r>
              <a:rPr lang="zh-TW">
                <a:ea typeface="微軟正黑體"/>
              </a:rPr>
              <a:t>priority </a:t>
            </a:r>
            <a:r>
              <a:rPr lang="zh-TW" altLang="en-US">
                <a:ea typeface="微軟正黑體"/>
              </a:rPr>
              <a:t>P2  &gt; P3 &gt; P1</a:t>
            </a: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70C15F-9B52-667D-23B8-731A94F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8591" cy="1154724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成</a:t>
            </a:r>
            <a:r>
              <a:rPr lang="zh-TW" altLang="en-US">
                <a:ea typeface="+mj-lt"/>
              </a:rPr>
              <a:t>果展示 (never miss deadline)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7200A2-9A9C-0DEB-C209-2703D888D2A7}"/>
              </a:ext>
            </a:extLst>
          </p:cNvPr>
          <p:cNvSpPr/>
          <p:nvPr/>
        </p:nvSpPr>
        <p:spPr>
          <a:xfrm>
            <a:off x="1460185" y="5047586"/>
            <a:ext cx="800379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P2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670CD2-D843-B44F-CF24-13B1CAA96B29}"/>
              </a:ext>
            </a:extLst>
          </p:cNvPr>
          <p:cNvSpPr/>
          <p:nvPr/>
        </p:nvSpPr>
        <p:spPr>
          <a:xfrm>
            <a:off x="3053965" y="5047586"/>
            <a:ext cx="468923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P1</a:t>
            </a:r>
            <a:endParaRPr lang="zh-TW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275CA8-9316-34F3-560B-126B8840F8C3}"/>
              </a:ext>
            </a:extLst>
          </p:cNvPr>
          <p:cNvSpPr txBox="1"/>
          <p:nvPr/>
        </p:nvSpPr>
        <p:spPr>
          <a:xfrm>
            <a:off x="1313891" y="6181063"/>
            <a:ext cx="447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0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476B8D-ED13-2E9C-B52C-FC4D7C94F651}"/>
              </a:ext>
            </a:extLst>
          </p:cNvPr>
          <p:cNvSpPr txBox="1"/>
          <p:nvPr/>
        </p:nvSpPr>
        <p:spPr>
          <a:xfrm>
            <a:off x="1969824" y="6181063"/>
            <a:ext cx="575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200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73F04A-AE07-2D57-B641-A8CF5468E2D2}"/>
              </a:ext>
            </a:extLst>
          </p:cNvPr>
          <p:cNvSpPr txBox="1"/>
          <p:nvPr/>
        </p:nvSpPr>
        <p:spPr>
          <a:xfrm>
            <a:off x="2730429" y="6181062"/>
            <a:ext cx="649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400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986DC-3A63-13E4-0456-7743F4F4250A}"/>
              </a:ext>
            </a:extLst>
          </p:cNvPr>
          <p:cNvSpPr txBox="1"/>
          <p:nvPr/>
        </p:nvSpPr>
        <p:spPr>
          <a:xfrm>
            <a:off x="3286182" y="6181063"/>
            <a:ext cx="557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500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A50C457-89F7-D967-87DE-3F93D5939FEE}"/>
              </a:ext>
            </a:extLst>
          </p:cNvPr>
          <p:cNvCxnSpPr/>
          <p:nvPr/>
        </p:nvCxnSpPr>
        <p:spPr>
          <a:xfrm>
            <a:off x="1361272" y="4626288"/>
            <a:ext cx="64478" cy="3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81643C-890F-AFD5-CB2B-5651EF13900D}"/>
              </a:ext>
            </a:extLst>
          </p:cNvPr>
          <p:cNvCxnSpPr>
            <a:cxnSpLocks/>
          </p:cNvCxnSpPr>
          <p:nvPr/>
        </p:nvCxnSpPr>
        <p:spPr>
          <a:xfrm>
            <a:off x="1136579" y="4743518"/>
            <a:ext cx="201247" cy="28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1EB8704-92A4-347F-5B42-23A14B042299}"/>
              </a:ext>
            </a:extLst>
          </p:cNvPr>
          <p:cNvSpPr txBox="1"/>
          <p:nvPr/>
        </p:nvSpPr>
        <p:spPr>
          <a:xfrm>
            <a:off x="1185670" y="4489764"/>
            <a:ext cx="51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F250D6-459D-E5B7-B615-B60A0C53F342}"/>
              </a:ext>
            </a:extLst>
          </p:cNvPr>
          <p:cNvSpPr txBox="1"/>
          <p:nvPr/>
        </p:nvSpPr>
        <p:spPr>
          <a:xfrm>
            <a:off x="794901" y="4439522"/>
            <a:ext cx="51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P2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EA16A6D-B628-6E3C-BFA3-48529E18058A}"/>
              </a:ext>
            </a:extLst>
          </p:cNvPr>
          <p:cNvCxnSpPr>
            <a:cxnSpLocks/>
          </p:cNvCxnSpPr>
          <p:nvPr/>
        </p:nvCxnSpPr>
        <p:spPr>
          <a:xfrm>
            <a:off x="3504221" y="4673737"/>
            <a:ext cx="15632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3D1200-AAA7-D6BD-19AD-E34A31428B67}"/>
              </a:ext>
            </a:extLst>
          </p:cNvPr>
          <p:cNvSpPr txBox="1"/>
          <p:nvPr/>
        </p:nvSpPr>
        <p:spPr>
          <a:xfrm>
            <a:off x="3219066" y="4199477"/>
            <a:ext cx="7014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P2到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5816E0-8EA4-E591-81A1-D484B67FA875}"/>
              </a:ext>
            </a:extLst>
          </p:cNvPr>
          <p:cNvSpPr txBox="1"/>
          <p:nvPr/>
        </p:nvSpPr>
        <p:spPr>
          <a:xfrm>
            <a:off x="4036234" y="6181063"/>
            <a:ext cx="56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700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BAC1E36-5165-1F1C-46E6-C266B54D86FF}"/>
              </a:ext>
            </a:extLst>
          </p:cNvPr>
          <p:cNvCxnSpPr>
            <a:cxnSpLocks/>
          </p:cNvCxnSpPr>
          <p:nvPr/>
        </p:nvCxnSpPr>
        <p:spPr>
          <a:xfrm>
            <a:off x="5544593" y="4716999"/>
            <a:ext cx="15632" cy="27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956B735-5093-5595-0E59-AD6850B471F9}"/>
              </a:ext>
            </a:extLst>
          </p:cNvPr>
          <p:cNvSpPr txBox="1"/>
          <p:nvPr/>
        </p:nvSpPr>
        <p:spPr>
          <a:xfrm>
            <a:off x="5041725" y="4256698"/>
            <a:ext cx="1025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微軟正黑體"/>
              </a:rPr>
              <a:t>P2,P3到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FF3F739-9FA7-67B6-8571-D84F0E443EA9}"/>
              </a:ext>
            </a:extLst>
          </p:cNvPr>
          <p:cNvCxnSpPr>
            <a:cxnSpLocks/>
          </p:cNvCxnSpPr>
          <p:nvPr/>
        </p:nvCxnSpPr>
        <p:spPr>
          <a:xfrm>
            <a:off x="962409" y="4968489"/>
            <a:ext cx="337317" cy="14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05AAFC5-D974-E7BF-2282-AD03DBC9EF87}"/>
              </a:ext>
            </a:extLst>
          </p:cNvPr>
          <p:cNvSpPr txBox="1"/>
          <p:nvPr/>
        </p:nvSpPr>
        <p:spPr>
          <a:xfrm>
            <a:off x="539087" y="4782422"/>
            <a:ext cx="515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0000"/>
                </a:solidFill>
                <a:ea typeface="微軟正黑體"/>
              </a:rPr>
              <a:t>P3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9BE82C-3B6D-9009-BC2F-32C54AB674D3}"/>
              </a:ext>
            </a:extLst>
          </p:cNvPr>
          <p:cNvSpPr/>
          <p:nvPr/>
        </p:nvSpPr>
        <p:spPr>
          <a:xfrm>
            <a:off x="2258470" y="5047585"/>
            <a:ext cx="800379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P3</a:t>
            </a:r>
            <a:endParaRPr lang="zh-TW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746C7E-5F4A-2A00-F30B-0BA6E8E57DFB}"/>
              </a:ext>
            </a:extLst>
          </p:cNvPr>
          <p:cNvSpPr/>
          <p:nvPr/>
        </p:nvSpPr>
        <p:spPr>
          <a:xfrm>
            <a:off x="3519398" y="5047584"/>
            <a:ext cx="800379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P2</a:t>
            </a:r>
            <a:endParaRPr lang="zh-TW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0266E3A-BB22-C40B-6B71-A89B23C5C8AA}"/>
              </a:ext>
            </a:extLst>
          </p:cNvPr>
          <p:cNvSpPr/>
          <p:nvPr/>
        </p:nvSpPr>
        <p:spPr>
          <a:xfrm>
            <a:off x="4317683" y="5037557"/>
            <a:ext cx="840484" cy="92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P1</a:t>
            </a:r>
            <a:endParaRPr lang="zh-TW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2183BA8-1E10-8CBA-B459-B2BA5BF53478}"/>
              </a:ext>
            </a:extLst>
          </p:cNvPr>
          <p:cNvSpPr txBox="1"/>
          <p:nvPr/>
        </p:nvSpPr>
        <p:spPr>
          <a:xfrm>
            <a:off x="4861733" y="6181062"/>
            <a:ext cx="56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900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92B0D7-58D0-D14A-F7FC-2C04373DA45E}"/>
              </a:ext>
            </a:extLst>
          </p:cNvPr>
          <p:cNvSpPr/>
          <p:nvPr/>
        </p:nvSpPr>
        <p:spPr>
          <a:xfrm>
            <a:off x="5122250" y="5047585"/>
            <a:ext cx="468923" cy="918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1050">
                <a:ea typeface="微軟正黑體"/>
              </a:rPr>
              <a:t>idle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046069D-C92E-0474-5758-A8967DF26EE7}"/>
              </a:ext>
            </a:extLst>
          </p:cNvPr>
          <p:cNvSpPr/>
          <p:nvPr/>
        </p:nvSpPr>
        <p:spPr>
          <a:xfrm>
            <a:off x="5587683" y="5047583"/>
            <a:ext cx="800379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P2</a:t>
            </a:r>
            <a:endParaRPr lang="zh-TW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D8B072B-B7F1-18BE-4DB6-1753EB82BED6}"/>
              </a:ext>
            </a:extLst>
          </p:cNvPr>
          <p:cNvSpPr txBox="1"/>
          <p:nvPr/>
        </p:nvSpPr>
        <p:spPr>
          <a:xfrm>
            <a:off x="5496731" y="6181061"/>
            <a:ext cx="766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1000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7E65EAC-6469-AA9D-B80E-13A2B7E05934}"/>
              </a:ext>
            </a:extLst>
          </p:cNvPr>
          <p:cNvSpPr txBox="1"/>
          <p:nvPr/>
        </p:nvSpPr>
        <p:spPr>
          <a:xfrm>
            <a:off x="6149873" y="6181060"/>
            <a:ext cx="766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1200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15E5769-C696-CDCB-7F30-D4023134F71F}"/>
              </a:ext>
            </a:extLst>
          </p:cNvPr>
          <p:cNvSpPr/>
          <p:nvPr/>
        </p:nvSpPr>
        <p:spPr>
          <a:xfrm>
            <a:off x="6376897" y="5047582"/>
            <a:ext cx="800379" cy="91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P3</a:t>
            </a:r>
            <a:endParaRPr lang="zh-TW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FE056F7-BDCE-B9E9-8792-53A4DF17A64C}"/>
              </a:ext>
            </a:extLst>
          </p:cNvPr>
          <p:cNvSpPr txBox="1"/>
          <p:nvPr/>
        </p:nvSpPr>
        <p:spPr>
          <a:xfrm>
            <a:off x="6911872" y="6181059"/>
            <a:ext cx="766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1400</a:t>
            </a:r>
          </a:p>
        </p:txBody>
      </p:sp>
      <p:pic>
        <p:nvPicPr>
          <p:cNvPr id="46" name="圖片 46" descr="一張含有 文字 的圖片&#10;&#10;自動產生的描述">
            <a:extLst>
              <a:ext uri="{FF2B5EF4-FFF2-40B4-BE49-F238E27FC236}">
                <a16:creationId xmlns:a16="http://schemas.microsoft.com/office/drawing/2014/main" id="{091F696C-2EFD-440B-57C6-217ACB47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463" y="1814"/>
            <a:ext cx="3329859" cy="692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0C15F-9B52-667D-23B8-731A94F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8591" cy="1154724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成</a:t>
            </a:r>
            <a:r>
              <a:rPr lang="zh-TW" altLang="en-US">
                <a:ea typeface="+mj-lt"/>
              </a:rPr>
              <a:t>果展示 (miss deadline)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16939-BD0C-7D8F-ED26-29C245BD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204"/>
            <a:ext cx="8596668" cy="4633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微軟正黑體"/>
              </a:rPr>
              <a:t>Example:</a:t>
            </a:r>
          </a:p>
          <a:p>
            <a:r>
              <a:rPr lang="zh-TW" altLang="en-US">
                <a:ea typeface="微軟正黑體"/>
              </a:rPr>
              <a:t>Process             Period time</a:t>
            </a:r>
            <a:r>
              <a:rPr lang="zh-TW">
                <a:ea typeface="微軟正黑體"/>
              </a:rPr>
              <a:t>(ticks)</a:t>
            </a:r>
            <a:r>
              <a:rPr lang="zh-TW" altLang="en-US">
                <a:ea typeface="微軟正黑體"/>
              </a:rPr>
              <a:t>        CPU time</a:t>
            </a:r>
            <a:r>
              <a:rPr lang="zh-TW">
                <a:ea typeface="微軟正黑體"/>
              </a:rPr>
              <a:t>(ticks)</a:t>
            </a:r>
            <a:endParaRPr lang="zh-TW"/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P1                        500                          250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        P2                        800                          350</a:t>
            </a:r>
          </a:p>
          <a:p>
            <a:pPr marL="0" indent="0">
              <a:buNone/>
            </a:pPr>
            <a:r>
              <a:rPr lang="zh-TW" altLang="en-US">
                <a:ea typeface="微軟正黑體"/>
              </a:rPr>
              <a:t>因為P1之period time較低，所以 statically P1 priority &gt; P2 priority.</a:t>
            </a:r>
          </a:p>
          <a:p>
            <a:pPr marL="0" indent="0">
              <a:buNone/>
            </a:pPr>
            <a:endParaRPr lang="zh-TW" altLang="en-US">
              <a:ea typeface="微軟正黑體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983847-C206-A8CA-9905-6B8AF3008FA6}"/>
              </a:ext>
            </a:extLst>
          </p:cNvPr>
          <p:cNvSpPr txBox="1"/>
          <p:nvPr/>
        </p:nvSpPr>
        <p:spPr>
          <a:xfrm>
            <a:off x="1799562" y="61573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  <a:ea typeface="微軟正黑體"/>
              </a:rPr>
              <a:t>P2 miss its deadline！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6079DDF-821B-66D9-F857-45B67CE786DB}"/>
              </a:ext>
            </a:extLst>
          </p:cNvPr>
          <p:cNvGrpSpPr/>
          <p:nvPr/>
        </p:nvGrpSpPr>
        <p:grpSpPr>
          <a:xfrm>
            <a:off x="595330" y="3773121"/>
            <a:ext cx="4723177" cy="2060631"/>
            <a:chOff x="114544" y="3201621"/>
            <a:chExt cx="4723177" cy="20606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843A23B-DD17-437F-9789-C5C2B7C1F15F}"/>
                </a:ext>
              </a:extLst>
            </p:cNvPr>
            <p:cNvSpPr/>
            <p:nvPr/>
          </p:nvSpPr>
          <p:spPr>
            <a:xfrm>
              <a:off x="910491" y="3763107"/>
              <a:ext cx="3927230" cy="9183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7200A2-9A9C-0DEB-C209-2703D888D2A7}"/>
                </a:ext>
              </a:extLst>
            </p:cNvPr>
            <p:cNvSpPr/>
            <p:nvPr/>
          </p:nvSpPr>
          <p:spPr>
            <a:xfrm>
              <a:off x="906828" y="3759443"/>
              <a:ext cx="918307" cy="91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ea typeface="微軟正黑體"/>
                </a:rPr>
                <a:t>P1</a:t>
              </a:r>
              <a:endParaRPr lang="zh-TW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F48216-7F71-3C25-1297-FEE324429917}"/>
                </a:ext>
              </a:extLst>
            </p:cNvPr>
            <p:cNvSpPr/>
            <p:nvPr/>
          </p:nvSpPr>
          <p:spPr>
            <a:xfrm>
              <a:off x="1825135" y="3759443"/>
              <a:ext cx="918307" cy="91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P2</a:t>
              </a:r>
              <a:endParaRPr lang="zh-TW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8AD715-E22D-CA08-5B0F-F2E4E6E8FE1E}"/>
                </a:ext>
              </a:extLst>
            </p:cNvPr>
            <p:cNvSpPr/>
            <p:nvPr/>
          </p:nvSpPr>
          <p:spPr>
            <a:xfrm>
              <a:off x="2743442" y="3759442"/>
              <a:ext cx="918307" cy="91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P1</a:t>
              </a:r>
              <a:endParaRPr lang="zh-TW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D670CD2-D843-B44F-CF24-13B1CAA96B29}"/>
                </a:ext>
              </a:extLst>
            </p:cNvPr>
            <p:cNvSpPr/>
            <p:nvPr/>
          </p:nvSpPr>
          <p:spPr>
            <a:xfrm>
              <a:off x="3661751" y="3759443"/>
              <a:ext cx="468923" cy="91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P2</a:t>
              </a:r>
              <a:endParaRPr lang="zh-TW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E275CA8-9316-34F3-560B-126B8840F8C3}"/>
                </a:ext>
              </a:extLst>
            </p:cNvPr>
            <p:cNvSpPr txBox="1"/>
            <p:nvPr/>
          </p:nvSpPr>
          <p:spPr>
            <a:xfrm>
              <a:off x="760534" y="4892920"/>
              <a:ext cx="4474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微軟正黑體"/>
                </a:rPr>
                <a:t>0</a:t>
              </a:r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9476B8D-ED13-2E9C-B52C-FC4D7C94F651}"/>
                </a:ext>
              </a:extLst>
            </p:cNvPr>
            <p:cNvSpPr txBox="1"/>
            <p:nvPr/>
          </p:nvSpPr>
          <p:spPr>
            <a:xfrm>
              <a:off x="1561610" y="4892920"/>
              <a:ext cx="575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微軟正黑體"/>
                </a:rPr>
                <a:t>250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773F04A-AE07-2D57-B641-A8CF5468E2D2}"/>
                </a:ext>
              </a:extLst>
            </p:cNvPr>
            <p:cNvSpPr txBox="1"/>
            <p:nvPr/>
          </p:nvSpPr>
          <p:spPr>
            <a:xfrm>
              <a:off x="2558072" y="4892919"/>
              <a:ext cx="6494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微軟正黑體"/>
                </a:rPr>
                <a:t>500</a:t>
              </a:r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23986DC-3A63-13E4-0456-7743F4F4250A}"/>
                </a:ext>
              </a:extLst>
            </p:cNvPr>
            <p:cNvSpPr txBox="1"/>
            <p:nvPr/>
          </p:nvSpPr>
          <p:spPr>
            <a:xfrm>
              <a:off x="3404111" y="4892920"/>
              <a:ext cx="5575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微軟正黑體"/>
                </a:rPr>
                <a:t>750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443C7B-324E-AE2F-1D1E-F9A5483ED7F1}"/>
                </a:ext>
              </a:extLst>
            </p:cNvPr>
            <p:cNvSpPr/>
            <p:nvPr/>
          </p:nvSpPr>
          <p:spPr>
            <a:xfrm>
              <a:off x="4133116" y="3761886"/>
              <a:ext cx="703384" cy="918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A50C457-89F7-D967-87DE-3F93D5939FEE}"/>
                </a:ext>
              </a:extLst>
            </p:cNvPr>
            <p:cNvCxnSpPr/>
            <p:nvPr/>
          </p:nvCxnSpPr>
          <p:spPr>
            <a:xfrm>
              <a:off x="807915" y="3338145"/>
              <a:ext cx="64478" cy="36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F181643C-890F-AFD5-CB2B-5651EF13900D}"/>
                </a:ext>
              </a:extLst>
            </p:cNvPr>
            <p:cNvCxnSpPr>
              <a:cxnSpLocks/>
            </p:cNvCxnSpPr>
            <p:nvPr/>
          </p:nvCxnSpPr>
          <p:spPr>
            <a:xfrm>
              <a:off x="583222" y="3455375"/>
              <a:ext cx="201247" cy="289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1EB8704-92A4-347F-5B42-23A14B042299}"/>
                </a:ext>
              </a:extLst>
            </p:cNvPr>
            <p:cNvSpPr txBox="1"/>
            <p:nvPr/>
          </p:nvSpPr>
          <p:spPr>
            <a:xfrm>
              <a:off x="632313" y="3201621"/>
              <a:ext cx="5158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solidFill>
                    <a:srgbClr val="FF0000"/>
                  </a:solidFill>
                  <a:ea typeface="微軟正黑體"/>
                </a:rPr>
                <a:t>P1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FF250D6-459D-E5B7-B615-B60A0C53F342}"/>
                </a:ext>
              </a:extLst>
            </p:cNvPr>
            <p:cNvSpPr txBox="1"/>
            <p:nvPr/>
          </p:nvSpPr>
          <p:spPr>
            <a:xfrm>
              <a:off x="114544" y="3387236"/>
              <a:ext cx="5158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solidFill>
                    <a:srgbClr val="FF0000"/>
                  </a:solidFill>
                  <a:ea typeface="微軟正黑體"/>
                </a:rPr>
                <a:t>P2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EA16A6D-B628-6E3C-BFA3-48529E18058A}"/>
                </a:ext>
              </a:extLst>
            </p:cNvPr>
            <p:cNvCxnSpPr>
              <a:cxnSpLocks/>
            </p:cNvCxnSpPr>
            <p:nvPr/>
          </p:nvCxnSpPr>
          <p:spPr>
            <a:xfrm>
              <a:off x="2742221" y="3494451"/>
              <a:ext cx="15632" cy="279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63D1200-AAA7-D6BD-19AD-E34A31428B67}"/>
                </a:ext>
              </a:extLst>
            </p:cNvPr>
            <p:cNvSpPr txBox="1"/>
            <p:nvPr/>
          </p:nvSpPr>
          <p:spPr>
            <a:xfrm>
              <a:off x="2556851" y="3201621"/>
              <a:ext cx="7014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solidFill>
                    <a:srgbClr val="FF0000"/>
                  </a:solidFill>
                  <a:ea typeface="微軟正黑體"/>
                </a:rPr>
                <a:t>P1到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55816E0-8EA4-E591-81A1-D484B67FA875}"/>
                </a:ext>
              </a:extLst>
            </p:cNvPr>
            <p:cNvSpPr txBox="1"/>
            <p:nvPr/>
          </p:nvSpPr>
          <p:spPr>
            <a:xfrm>
              <a:off x="3963663" y="4892920"/>
              <a:ext cx="5667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ea typeface="微軟正黑體"/>
                </a:rPr>
                <a:t>800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6BAC1E36-5165-1F1C-46E6-C266B54D86FF}"/>
                </a:ext>
              </a:extLst>
            </p:cNvPr>
            <p:cNvCxnSpPr>
              <a:cxnSpLocks/>
            </p:cNvCxnSpPr>
            <p:nvPr/>
          </p:nvCxnSpPr>
          <p:spPr>
            <a:xfrm>
              <a:off x="4129451" y="3465142"/>
              <a:ext cx="15632" cy="279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956B735-5093-5595-0E59-AD6850B471F9}"/>
                </a:ext>
              </a:extLst>
            </p:cNvPr>
            <p:cNvSpPr txBox="1"/>
            <p:nvPr/>
          </p:nvSpPr>
          <p:spPr>
            <a:xfrm>
              <a:off x="3944082" y="3240697"/>
              <a:ext cx="66235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>
                  <a:solidFill>
                    <a:srgbClr val="FF0000"/>
                  </a:solidFill>
                  <a:ea typeface="微軟正黑體"/>
                </a:rPr>
                <a:t>P2到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爆炸: 八角 28">
              <a:extLst>
                <a:ext uri="{FF2B5EF4-FFF2-40B4-BE49-F238E27FC236}">
                  <a16:creationId xmlns:a16="http://schemas.microsoft.com/office/drawing/2014/main" id="{535F887D-DC3C-C3A7-EF9A-2252FF28FFFD}"/>
                </a:ext>
              </a:extLst>
            </p:cNvPr>
            <p:cNvSpPr/>
            <p:nvPr/>
          </p:nvSpPr>
          <p:spPr>
            <a:xfrm>
              <a:off x="3964597" y="4023211"/>
              <a:ext cx="439616" cy="459154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5" name="圖片 24" descr="一張含有 文字 的圖片&#10;&#10;自動產生的描述">
            <a:extLst>
              <a:ext uri="{FF2B5EF4-FFF2-40B4-BE49-F238E27FC236}">
                <a16:creationId xmlns:a16="http://schemas.microsoft.com/office/drawing/2014/main" id="{81D98C03-BEAC-C1EB-95D6-F0942496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34" y="1253672"/>
            <a:ext cx="3327821" cy="55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AC3697-ADF0-CB14-4234-114CF0E5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Example user task 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6D4EB-38A7-912C-B497-B61CF9C6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932"/>
            <a:ext cx="8596668" cy="45124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EFDE5B-F3F5-6AA3-4738-1D4D21A3F36D}"/>
              </a:ext>
            </a:extLst>
          </p:cNvPr>
          <p:cNvSpPr txBox="1"/>
          <p:nvPr/>
        </p:nvSpPr>
        <p:spPr>
          <a:xfrm>
            <a:off x="678543" y="1930400"/>
            <a:ext cx="412205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>
                <a:solidFill>
                  <a:srgbClr val="0000FF"/>
                </a:solidFill>
                <a:latin typeface="Consolas"/>
              </a:rPr>
              <a:t>void</a:t>
            </a:r>
            <a:r>
              <a:rPr lang="en-US" altLang="zh-TW">
                <a:latin typeface="Consolas"/>
              </a:rPr>
              <a:t> Test_T_3(){</a:t>
            </a:r>
          </a:p>
          <a:p>
            <a:r>
              <a:rPr lang="en-US" altLang="zh-TW">
                <a:latin typeface="Consolas"/>
              </a:rPr>
              <a:t>    </a:t>
            </a:r>
            <a:r>
              <a:rPr lang="en-US" altLang="zh-TW">
                <a:solidFill>
                  <a:srgbClr val="0000FF"/>
                </a:solidFill>
                <a:latin typeface="Consolas"/>
              </a:rPr>
              <a:t>uint32_t</a:t>
            </a:r>
            <a:r>
              <a:rPr lang="en-US" altLang="zh-TW">
                <a:latin typeface="Consolas"/>
              </a:rPr>
              <a:t> sum = </a:t>
            </a:r>
            <a:r>
              <a:rPr lang="en-US" altLang="zh-TW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TW">
                <a:latin typeface="Consolas"/>
              </a:rPr>
              <a:t>;</a:t>
            </a:r>
          </a:p>
          <a:p>
            <a:r>
              <a:rPr lang="en-US" altLang="zh-TW">
                <a:latin typeface="Consolas"/>
              </a:rPr>
              <a:t>    </a:t>
            </a:r>
            <a:r>
              <a:rPr lang="en-US" altLang="zh-TW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altLang="zh-TW">
                <a:latin typeface="Consolas"/>
              </a:rPr>
              <a:t>(sum &lt; </a:t>
            </a:r>
            <a:r>
              <a:rPr lang="en-US" altLang="zh-TW">
                <a:solidFill>
                  <a:srgbClr val="098658"/>
                </a:solidFill>
                <a:latin typeface="Consolas"/>
              </a:rPr>
              <a:t>200</a:t>
            </a:r>
            <a:r>
              <a:rPr lang="en-US" altLang="zh-TW">
                <a:latin typeface="Consolas"/>
              </a:rPr>
              <a:t>)</a:t>
            </a:r>
          </a:p>
          <a:p>
            <a:r>
              <a:rPr lang="en-US" altLang="zh-TW">
                <a:latin typeface="Consolas"/>
              </a:rPr>
              <a:t>    {</a:t>
            </a:r>
          </a:p>
          <a:p>
            <a:r>
              <a:rPr lang="en-US" altLang="zh-TW">
                <a:latin typeface="Consolas"/>
              </a:rPr>
              <a:t>      tickone();</a:t>
            </a:r>
          </a:p>
          <a:p>
            <a:r>
              <a:rPr lang="en-US" altLang="zh-TW">
                <a:latin typeface="Consolas"/>
              </a:rPr>
              <a:t>      sum+=</a:t>
            </a:r>
            <a:r>
              <a:rPr lang="en-US" altLang="zh-TW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TW">
                <a:latin typeface="Consolas"/>
              </a:rPr>
              <a:t>;</a:t>
            </a:r>
          </a:p>
          <a:p>
            <a:r>
              <a:rPr lang="en-US" altLang="zh-TW">
                <a:latin typeface="Consolas"/>
              </a:rPr>
              <a:t>    }</a:t>
            </a:r>
          </a:p>
          <a:p>
            <a:r>
              <a:rPr lang="en-US" altLang="zh-TW">
                <a:latin typeface="Consolas"/>
              </a:rPr>
              <a:t>}</a:t>
            </a:r>
          </a:p>
          <a:p>
            <a:endParaRPr lang="en-US" altLang="zh-TW">
              <a:latin typeface="Consola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FB7648-EB98-5D76-E775-46C6917E95B8}"/>
              </a:ext>
            </a:extLst>
          </p:cNvPr>
          <p:cNvSpPr txBox="1"/>
          <p:nvPr/>
        </p:nvSpPr>
        <p:spPr>
          <a:xfrm>
            <a:off x="4552043" y="1930399"/>
            <a:ext cx="572769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err="1">
                <a:latin typeface="Consolas"/>
                <a:ea typeface="微軟正黑體"/>
              </a:rPr>
              <a:t>xTaskCreateTaskPeriod</a:t>
            </a:r>
            <a:r>
              <a:rPr lang="en-US" altLang="zh-TW">
                <a:latin typeface="Consolas"/>
                <a:ea typeface="微軟正黑體"/>
              </a:rPr>
              <a:t>(</a:t>
            </a:r>
          </a:p>
          <a:p>
            <a:r>
              <a:rPr lang="en-US" altLang="zh-TW">
                <a:latin typeface="Consolas"/>
                <a:ea typeface="微軟正黑體"/>
              </a:rPr>
              <a:t>    Test_T_3, 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</a:t>
            </a:r>
            <a:r>
              <a:rPr lang="en-US" altLang="zh-TW" err="1">
                <a:solidFill>
                  <a:srgbClr val="008000"/>
                </a:solidFill>
                <a:latin typeface="Consolas"/>
                <a:ea typeface="微軟正黑體"/>
              </a:rPr>
              <a:t>TaskFunction_t</a:t>
            </a:r>
            <a:endParaRPr lang="en-US" altLang="zh-TW">
              <a:solidFill>
                <a:srgbClr val="008000"/>
              </a:solidFill>
              <a:latin typeface="Consolas"/>
              <a:ea typeface="微軟正黑體"/>
            </a:endParaRPr>
          </a:p>
          <a:p>
            <a:r>
              <a:rPr lang="en-US" altLang="zh-TW">
                <a:solidFill>
                  <a:srgbClr val="A31515"/>
                </a:solidFill>
                <a:latin typeface="Consolas"/>
                <a:ea typeface="微軟正黑體"/>
              </a:rPr>
              <a:t>    "P3"</a:t>
            </a:r>
            <a:r>
              <a:rPr lang="en-US" altLang="zh-TW">
                <a:latin typeface="Consolas"/>
                <a:ea typeface="微軟正黑體"/>
              </a:rPr>
              <a:t>,  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</a:t>
            </a:r>
            <a:r>
              <a:rPr lang="en-US" altLang="zh-TW" err="1">
                <a:solidFill>
                  <a:srgbClr val="008000"/>
                </a:solidFill>
                <a:latin typeface="Consolas"/>
                <a:ea typeface="微軟正黑體"/>
              </a:rPr>
              <a:t>pcName</a:t>
            </a:r>
            <a:endParaRPr lang="en-US" altLang="zh-TW">
              <a:solidFill>
                <a:srgbClr val="008000"/>
              </a:solidFill>
              <a:latin typeface="Consolas"/>
              <a:ea typeface="微軟正黑體"/>
            </a:endParaRPr>
          </a:p>
          <a:p>
            <a:r>
              <a:rPr lang="en-US" altLang="zh-TW">
                <a:solidFill>
                  <a:srgbClr val="098658"/>
                </a:solidFill>
                <a:latin typeface="Consolas"/>
                <a:ea typeface="微軟正黑體"/>
              </a:rPr>
              <a:t>    512</a:t>
            </a:r>
            <a:r>
              <a:rPr lang="en-US" altLang="zh-TW">
                <a:latin typeface="Consolas"/>
                <a:ea typeface="微軟正黑體"/>
              </a:rPr>
              <a:t>,  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</a:t>
            </a:r>
            <a:r>
              <a:rPr lang="en-US" altLang="zh-TW" err="1">
                <a:solidFill>
                  <a:srgbClr val="008000"/>
                </a:solidFill>
                <a:latin typeface="Consolas"/>
                <a:ea typeface="微軟正黑體"/>
              </a:rPr>
              <a:t>configSTACK_DEPTH_TYPE</a:t>
            </a:r>
            <a:endParaRPr lang="en-US" altLang="zh-TW">
              <a:solidFill>
                <a:srgbClr val="008000"/>
              </a:solidFill>
              <a:latin typeface="Consolas"/>
              <a:ea typeface="微軟正黑體"/>
            </a:endParaRPr>
          </a:p>
          <a:p>
            <a:r>
              <a:rPr lang="en-US" altLang="zh-TW">
                <a:solidFill>
                  <a:srgbClr val="0000FF"/>
                </a:solidFill>
                <a:latin typeface="Consolas"/>
                <a:ea typeface="微軟正黑體"/>
              </a:rPr>
              <a:t>    NULL</a:t>
            </a:r>
            <a:r>
              <a:rPr lang="en-US" altLang="zh-TW">
                <a:latin typeface="Consolas"/>
                <a:ea typeface="微軟正黑體"/>
              </a:rPr>
              <a:t>,  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 </a:t>
            </a:r>
            <a:r>
              <a:rPr lang="en-US" altLang="zh-TW" err="1">
                <a:solidFill>
                  <a:srgbClr val="008000"/>
                </a:solidFill>
                <a:latin typeface="Consolas"/>
                <a:ea typeface="微軟正黑體"/>
              </a:rPr>
              <a:t>pvParameters</a:t>
            </a:r>
            <a:endParaRPr lang="en-US" altLang="zh-TW">
              <a:solidFill>
                <a:srgbClr val="008000"/>
              </a:solidFill>
              <a:latin typeface="Consolas"/>
              <a:ea typeface="微軟正黑體"/>
            </a:endParaRPr>
          </a:p>
          <a:p>
            <a:r>
              <a:rPr lang="en-US" altLang="zh-TW">
                <a:solidFill>
                  <a:srgbClr val="0000FF"/>
                </a:solidFill>
                <a:latin typeface="Consolas"/>
                <a:ea typeface="微軟正黑體"/>
              </a:rPr>
              <a:t>    NULL</a:t>
            </a:r>
            <a:r>
              <a:rPr lang="en-US" altLang="zh-TW">
                <a:latin typeface="Consolas"/>
                <a:ea typeface="微軟正黑體"/>
              </a:rPr>
              <a:t>,  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</a:t>
            </a:r>
            <a:r>
              <a:rPr lang="en-US" altLang="zh-TW" err="1">
                <a:solidFill>
                  <a:srgbClr val="008000"/>
                </a:solidFill>
                <a:latin typeface="Consolas"/>
                <a:ea typeface="微軟正黑體"/>
              </a:rPr>
              <a:t>TaskHandle_t</a:t>
            </a:r>
            <a:endParaRPr lang="en-US" altLang="zh-TW">
              <a:solidFill>
                <a:srgbClr val="008000"/>
              </a:solidFill>
              <a:latin typeface="Consolas"/>
              <a:ea typeface="微軟正黑體"/>
            </a:endParaRPr>
          </a:p>
          <a:p>
            <a:r>
              <a:rPr lang="en-US" altLang="zh-TW">
                <a:solidFill>
                  <a:srgbClr val="098658"/>
                </a:solidFill>
                <a:latin typeface="Consolas"/>
                <a:ea typeface="微軟正黑體"/>
              </a:rPr>
              <a:t>    1000</a:t>
            </a:r>
            <a:r>
              <a:rPr lang="en-US" altLang="zh-TW">
                <a:latin typeface="Consolas"/>
                <a:ea typeface="微軟正黑體"/>
              </a:rPr>
              <a:t>  </a:t>
            </a:r>
            <a:r>
              <a:rPr lang="en-US" altLang="zh-TW">
                <a:solidFill>
                  <a:srgbClr val="008000"/>
                </a:solidFill>
                <a:latin typeface="Consolas"/>
                <a:ea typeface="微軟正黑體"/>
              </a:rPr>
              <a:t>//PeriodTime</a:t>
            </a:r>
          </a:p>
          <a:p>
            <a:r>
              <a:rPr lang="en-US" altLang="zh-TW">
                <a:latin typeface="Consolas"/>
                <a:ea typeface="微軟正黑體"/>
              </a:rPr>
              <a:t>);</a:t>
            </a:r>
          </a:p>
          <a:p>
            <a:endParaRPr lang="en-US" altLang="zh-TW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679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51051-2148-FEE1-6B80-75E44E95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E401E-1673-07A7-E9A9-A2ED1A7A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200">
                <a:ea typeface="微軟正黑體"/>
              </a:rPr>
              <a:t>謝謝大家！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91532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FB029E-E676-FE02-8F20-4A78B27A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493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1800B-3750-4B23-3EBA-6A870C9E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589"/>
            <a:ext cx="8596668" cy="4515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3200">
                <a:ea typeface="+mn-lt"/>
                <a:cs typeface="+mn-lt"/>
              </a:rPr>
              <a:t>動機</a:t>
            </a:r>
          </a:p>
          <a:p>
            <a:r>
              <a:rPr lang="zh-TW" altLang="en-US" sz="3200">
                <a:ea typeface="+mn-lt"/>
                <a:cs typeface="+mn-lt"/>
              </a:rPr>
              <a:t>系統架構</a:t>
            </a:r>
          </a:p>
          <a:p>
            <a:r>
              <a:rPr lang="zh-TW" sz="3200">
                <a:ea typeface="+mn-lt"/>
                <a:cs typeface="+mn-lt"/>
              </a:rPr>
              <a:t>成果</a:t>
            </a:r>
            <a:r>
              <a:rPr lang="zh-TW" altLang="en-US" sz="3200">
                <a:ea typeface="+mn-lt"/>
                <a:cs typeface="+mn-lt"/>
              </a:rPr>
              <a:t>展示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326846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F37A-0F72-912B-C8D1-4AC7ED5D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7724"/>
          </a:xfrm>
        </p:spPr>
        <p:txBody>
          <a:bodyPr/>
          <a:lstStyle/>
          <a:p>
            <a:r>
              <a:rPr lang="zh-TW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7033D-41B0-3FC0-D61D-4D9A6450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359"/>
            <a:ext cx="9817821" cy="42520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>
                <a:ea typeface="微軟正黑體"/>
              </a:rPr>
              <a:t>之前在OS課程有學到real-time system的</a:t>
            </a:r>
            <a:r>
              <a:rPr lang="zh-TW" sz="2800">
                <a:ea typeface="微軟正黑體"/>
              </a:rPr>
              <a:t>scheduling policy</a:t>
            </a:r>
            <a:r>
              <a:rPr lang="zh-TW" altLang="en-US" sz="2800">
                <a:ea typeface="微軟正黑體"/>
              </a:rPr>
              <a:t>有這個rate-monotonic，但發現FreeRTOS上並不是用這個policy，因此有了好奇心。</a:t>
            </a:r>
            <a:endParaRPr lang="zh-TW"/>
          </a:p>
          <a:p>
            <a:pPr marL="0" indent="0">
              <a:buNone/>
            </a:pPr>
            <a:endParaRPr lang="zh-TW" altLang="en-US" sz="2800">
              <a:ea typeface="微軟正黑體"/>
            </a:endParaRPr>
          </a:p>
          <a:p>
            <a:r>
              <a:rPr lang="zh-TW" altLang="en-US" sz="2800">
                <a:ea typeface="微軟正黑體"/>
              </a:rPr>
              <a:t>我們想試試看不同的CPU scheduling policy 在FreeRTOS上有甚麼效果？</a:t>
            </a:r>
            <a:endParaRPr lang="zh-TW" sz="28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7057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67968-08DE-31B4-CED5-0A3A3FEE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9108"/>
          </a:xfrm>
        </p:spPr>
        <p:txBody>
          <a:bodyPr/>
          <a:lstStyle/>
          <a:p>
            <a:r>
              <a:rPr lang="zh-TW">
                <a:ea typeface="微軟正黑體"/>
              </a:rPr>
              <a:t>系統架構</a:t>
            </a:r>
            <a:r>
              <a:rPr lang="zh-TW" altLang="en-US">
                <a:solidFill>
                  <a:srgbClr val="90C226"/>
                </a:solidFill>
                <a:ea typeface="微軟正黑體"/>
              </a:rPr>
              <a:t> (</a:t>
            </a:r>
            <a:r>
              <a:rPr lang="en-US" altLang="zh-TW">
                <a:solidFill>
                  <a:srgbClr val="92D050"/>
                </a:solidFill>
                <a:ea typeface="微軟正黑體"/>
              </a:rPr>
              <a:t>Rate-monotonic)</a:t>
            </a:r>
            <a:endParaRPr lang="zh-TW">
              <a:solidFill>
                <a:srgbClr val="92D050"/>
              </a:solidFill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11A56-0E0D-2A63-D0DF-C15B4E1D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442"/>
            <a:ext cx="10228898" cy="5656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800">
                <a:ea typeface="微軟正黑體"/>
              </a:rPr>
              <a:t>Static priority and preemptive.</a:t>
            </a:r>
          </a:p>
          <a:p>
            <a:r>
              <a:rPr lang="zh-TW" sz="2800">
                <a:ea typeface="微軟正黑體"/>
              </a:rPr>
              <a:t>Assumption:</a:t>
            </a:r>
            <a:endParaRPr lang="en-US" altLang="zh-TW" sz="2800">
              <a:ea typeface="+mn-lt"/>
              <a:cs typeface="+mn-lt"/>
            </a:endParaRPr>
          </a:p>
          <a:p>
            <a:pPr lvl="1"/>
            <a:r>
              <a:rPr lang="zh-TW" sz="2800">
                <a:ea typeface="微軟正黑體"/>
              </a:rPr>
              <a:t>Periodic tasks</a:t>
            </a:r>
            <a:endParaRPr lang="zh-TW" altLang="en-US" sz="2800">
              <a:ea typeface="+mn-lt"/>
              <a:cs typeface="+mn-lt"/>
            </a:endParaRPr>
          </a:p>
          <a:p>
            <a:pPr lvl="1"/>
            <a:r>
              <a:rPr lang="zh-TW" sz="2800">
                <a:ea typeface="微軟正黑體"/>
              </a:rPr>
              <a:t>Priority (period time越低priority越大)</a:t>
            </a:r>
            <a:endParaRPr lang="zh-TW" sz="2800"/>
          </a:p>
          <a:p>
            <a:pPr lvl="1"/>
            <a:endParaRPr lang="zh-TW" sz="2800">
              <a:ea typeface="微軟正黑體"/>
            </a:endParaRPr>
          </a:p>
          <a:p>
            <a:r>
              <a:rPr lang="zh-TW" altLang="en-US" sz="2800">
                <a:ea typeface="微軟正黑體"/>
              </a:rPr>
              <a:t>Work: </a:t>
            </a:r>
            <a:r>
              <a:rPr lang="zh-TW" sz="2800">
                <a:ea typeface="微軟正黑體"/>
              </a:rPr>
              <a:t>讓</a:t>
            </a:r>
            <a:r>
              <a:rPr lang="en-US" altLang="zh-TW" sz="2800">
                <a:ea typeface="+mn-lt"/>
              </a:rPr>
              <a:t>user task </a:t>
            </a:r>
            <a:r>
              <a:rPr lang="zh-TW" sz="2800">
                <a:ea typeface="微軟正黑體"/>
              </a:rPr>
              <a:t>可以</a:t>
            </a:r>
            <a:r>
              <a:rPr lang="en-US" altLang="zh-TW" sz="2800">
                <a:ea typeface="+mn-lt"/>
              </a:rPr>
              <a:t>periodic </a:t>
            </a:r>
            <a:r>
              <a:rPr lang="zh-TW" sz="2800">
                <a:ea typeface="微軟正黑體"/>
              </a:rPr>
              <a:t>的執行。</a:t>
            </a:r>
            <a:endParaRPr lang="en-US" altLang="zh-CN" sz="2800" err="1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52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A2CB7-4311-64CB-C909-D64C7E46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114"/>
          </a:xfrm>
        </p:spPr>
        <p:txBody>
          <a:bodyPr/>
          <a:lstStyle/>
          <a:p>
            <a:r>
              <a:rPr lang="zh-TW" altLang="en-US">
                <a:ea typeface="微軟正黑體"/>
              </a:rPr>
              <a:t>Work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969325-8A26-C446-C584-C452051A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650"/>
            <a:ext cx="8798643" cy="4385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000">
                <a:ea typeface="+mn-lt"/>
              </a:rPr>
              <a:t>TCB</a:t>
            </a:r>
            <a:r>
              <a:rPr lang="zh-TW" altLang="en-US" sz="2000">
                <a:ea typeface="+mn-lt"/>
              </a:rPr>
              <a:t>增加</a:t>
            </a:r>
            <a:r>
              <a:rPr lang="en-US" altLang="zh-TW" sz="2000">
                <a:ea typeface="+mn-lt"/>
              </a:rPr>
              <a:t>2</a:t>
            </a:r>
            <a:r>
              <a:rPr lang="zh-TW" altLang="en-US" sz="2000">
                <a:ea typeface="+mn-lt"/>
              </a:rPr>
              <a:t>個欄位</a:t>
            </a:r>
            <a:r>
              <a:rPr lang="en-US" altLang="zh-TW" sz="2000">
                <a:ea typeface="+mn-lt"/>
              </a:rPr>
              <a:t>: </a:t>
            </a:r>
            <a:r>
              <a:rPr lang="en-US" altLang="zh-TW" sz="2000" err="1">
                <a:solidFill>
                  <a:srgbClr val="FF0000"/>
                </a:solidFill>
                <a:ea typeface="+mn-lt"/>
              </a:rPr>
              <a:t>xPeriodTime</a:t>
            </a:r>
            <a:r>
              <a:rPr lang="zh-TW" altLang="en-US" sz="2000">
                <a:ea typeface="+mn-lt"/>
              </a:rPr>
              <a:t>、</a:t>
            </a:r>
            <a:r>
              <a:rPr lang="en-US" altLang="zh-TW" sz="2000" err="1">
                <a:solidFill>
                  <a:srgbClr val="FF0000"/>
                </a:solidFill>
                <a:ea typeface="+mn-lt"/>
              </a:rPr>
              <a:t>xPeriodCounter</a:t>
            </a:r>
            <a:r>
              <a:rPr lang="zh-TW" altLang="en-US" sz="2000">
                <a:ea typeface="+mn-lt"/>
              </a:rPr>
              <a:t>。</a:t>
            </a:r>
            <a:endParaRPr lang="zh-TW" altLang="en-US" sz="2000">
              <a:ea typeface="微軟正黑體" panose="020B0604030504040204" pitchFamily="34" charset="-120"/>
            </a:endParaRPr>
          </a:p>
          <a:p>
            <a:endParaRPr lang="zh-TW" altLang="en-US"/>
          </a:p>
          <a:p>
            <a:endParaRPr lang="zh-TW" altLang="en-US">
              <a:ea typeface="微軟正黑體"/>
            </a:endParaRPr>
          </a:p>
          <a:p>
            <a:r>
              <a:rPr lang="zh-TW" altLang="en-US" sz="2000">
                <a:ea typeface="+mn-lt"/>
              </a:rPr>
              <a:t>新增</a:t>
            </a:r>
            <a:r>
              <a:rPr lang="en-US" altLang="zh-TW" sz="2000">
                <a:ea typeface="+mn-lt"/>
              </a:rPr>
              <a:t> </a:t>
            </a:r>
            <a:r>
              <a:rPr lang="en-US" altLang="zh-TW" sz="2000" err="1">
                <a:solidFill>
                  <a:srgbClr val="FF0000"/>
                </a:solidFill>
                <a:ea typeface="+mn-lt"/>
              </a:rPr>
              <a:t>xTaskCreatePeriod</a:t>
            </a:r>
            <a:r>
              <a:rPr lang="zh-TW" sz="2000">
                <a:ea typeface="微軟正黑體"/>
              </a:rPr>
              <a:t>，讓使用者create task時可以自己輸入</a:t>
            </a:r>
            <a:r>
              <a:rPr lang="en-US" altLang="zh-TW" sz="2000">
                <a:ea typeface="+mn-lt"/>
              </a:rPr>
              <a:t>period</a:t>
            </a:r>
            <a:r>
              <a:rPr lang="zh-TW" sz="2000">
                <a:ea typeface="微軟正黑體"/>
              </a:rPr>
              <a:t> </a:t>
            </a:r>
            <a:r>
              <a:rPr lang="en-US" altLang="zh-TW" sz="2000">
                <a:ea typeface="+mn-lt"/>
              </a:rPr>
              <a:t>time.</a:t>
            </a:r>
          </a:p>
          <a:p>
            <a:endParaRPr lang="en-US" altLang="zh-TW"/>
          </a:p>
          <a:p>
            <a:endParaRPr lang="en-US" altLang="zh-TW">
              <a:ea typeface="微軟正黑體"/>
            </a:endParaRPr>
          </a:p>
          <a:p>
            <a:r>
              <a:rPr lang="zh-TW" altLang="en-US" sz="2000">
                <a:ea typeface="微軟正黑體"/>
              </a:rPr>
              <a:t>為使用者加</a:t>
            </a:r>
            <a:r>
              <a:rPr lang="en-US" altLang="zh-TW" sz="2000">
                <a:ea typeface="微軟正黑體"/>
              </a:rPr>
              <a:t>code</a:t>
            </a:r>
            <a:r>
              <a:rPr lang="zh-TW" altLang="en-US" sz="2000">
                <a:ea typeface="微軟正黑體"/>
              </a:rPr>
              <a:t>，使用者可以放心寫好自己欲執行的</a:t>
            </a:r>
            <a:r>
              <a:rPr lang="en-US" altLang="zh-TW" sz="2000">
                <a:ea typeface="微軟正黑體"/>
              </a:rPr>
              <a:t>period</a:t>
            </a:r>
            <a:r>
              <a:rPr lang="zh-TW" altLang="en-US" sz="2000">
                <a:ea typeface="微軟正黑體"/>
              </a:rPr>
              <a:t> </a:t>
            </a:r>
            <a:r>
              <a:rPr lang="en-US" altLang="zh-TW" sz="2000">
                <a:ea typeface="微軟正黑體"/>
              </a:rPr>
              <a:t>task</a:t>
            </a:r>
            <a:r>
              <a:rPr lang="zh-TW" altLang="en-US" sz="2000">
                <a:ea typeface="微軟正黑體"/>
              </a:rPr>
              <a:t>，由我們在上面加上</a:t>
            </a:r>
            <a:r>
              <a:rPr lang="en-US" altLang="zh-TW" sz="2000">
                <a:solidFill>
                  <a:srgbClr val="FF0000"/>
                </a:solidFill>
                <a:ea typeface="微軟正黑體"/>
              </a:rPr>
              <a:t>while</a:t>
            </a:r>
            <a:r>
              <a:rPr lang="zh-TW" altLang="en-US" sz="2000">
                <a:solidFill>
                  <a:srgbClr val="FF0000"/>
                </a:solidFill>
                <a:ea typeface="微軟正黑體"/>
              </a:rPr>
              <a:t>迴圈</a:t>
            </a:r>
            <a:r>
              <a:rPr lang="zh-TW" altLang="en-US" sz="2000">
                <a:ea typeface="微軟正黑體"/>
              </a:rPr>
              <a:t>和最底下做</a:t>
            </a:r>
            <a:r>
              <a:rPr lang="en-US" altLang="zh-TW" sz="2000" err="1">
                <a:solidFill>
                  <a:srgbClr val="FF0000"/>
                </a:solidFill>
                <a:ea typeface="微軟正黑體"/>
              </a:rPr>
              <a:t>vtasksuspend</a:t>
            </a:r>
            <a:r>
              <a:rPr lang="zh-TW" altLang="en-US" sz="2000">
                <a:ea typeface="微軟正黑體"/>
              </a:rPr>
              <a:t>。</a:t>
            </a:r>
            <a:endParaRPr lang="en-US" altLang="zh-TW" sz="20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0753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1CA4F-DEA0-3935-1A75-FB873568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9644"/>
          </a:xfrm>
        </p:spPr>
        <p:txBody>
          <a:bodyPr/>
          <a:lstStyle/>
          <a:p>
            <a:r>
              <a:rPr lang="zh-TW"/>
              <a:t>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CD225-A044-8CAC-4466-0EFCBF2D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>
                <a:ea typeface="微軟正黑體"/>
              </a:rPr>
              <a:t>新增 </a:t>
            </a:r>
            <a:r>
              <a:rPr lang="zh-TW" sz="2000">
                <a:solidFill>
                  <a:srgbClr val="FF0000"/>
                </a:solidFill>
                <a:ea typeface="微軟正黑體"/>
              </a:rPr>
              <a:t>vListInsertAscent</a:t>
            </a:r>
            <a:r>
              <a:rPr lang="zh-TW" sz="2000">
                <a:solidFill>
                  <a:schemeClr val="tx1"/>
                </a:solidFill>
                <a:ea typeface="微軟正黑體"/>
              </a:rPr>
              <a:t>，</a:t>
            </a:r>
            <a:r>
              <a:rPr lang="zh-TW" sz="2000">
                <a:ea typeface="微軟正黑體"/>
              </a:rPr>
              <a:t>修改每次</a:t>
            </a:r>
            <a:r>
              <a:rPr lang="en-US" altLang="zh-TW" sz="2000">
                <a:solidFill>
                  <a:srgbClr val="FF0000"/>
                </a:solidFill>
                <a:ea typeface="+mn-lt"/>
              </a:rPr>
              <a:t>insert</a:t>
            </a:r>
            <a:r>
              <a:rPr lang="zh-TW" sz="2000">
                <a:solidFill>
                  <a:srgbClr val="FF0000"/>
                </a:solidFill>
                <a:ea typeface="微軟正黑體"/>
              </a:rPr>
              <a:t> </a:t>
            </a:r>
            <a:r>
              <a:rPr lang="en-US" altLang="zh-TW" sz="2000">
                <a:solidFill>
                  <a:srgbClr val="FF0000"/>
                </a:solidFill>
                <a:ea typeface="+mn-lt"/>
              </a:rPr>
              <a:t>ready</a:t>
            </a:r>
            <a:r>
              <a:rPr lang="zh-TW" sz="2000">
                <a:solidFill>
                  <a:srgbClr val="FF0000"/>
                </a:solidFill>
                <a:ea typeface="微軟正黑體"/>
              </a:rPr>
              <a:t> </a:t>
            </a:r>
            <a:r>
              <a:rPr lang="en-US" altLang="zh-TW" sz="2000">
                <a:solidFill>
                  <a:srgbClr val="FF0000"/>
                </a:solidFill>
                <a:ea typeface="+mn-lt"/>
              </a:rPr>
              <a:t>list</a:t>
            </a:r>
            <a:r>
              <a:rPr lang="zh-TW" sz="2000">
                <a:ea typeface="微軟正黑體"/>
              </a:rPr>
              <a:t>的</a:t>
            </a:r>
            <a:r>
              <a:rPr lang="en-US" altLang="zh-TW" sz="2000">
                <a:ea typeface="+mn-lt"/>
              </a:rPr>
              <a:t>code</a:t>
            </a:r>
            <a:r>
              <a:rPr lang="zh-TW" sz="2000">
                <a:ea typeface="微軟正黑體"/>
              </a:rPr>
              <a:t>，</a:t>
            </a:r>
            <a:r>
              <a:rPr lang="zh-TW" altLang="en-US" sz="2000">
                <a:ea typeface="+mn-lt"/>
              </a:rPr>
              <a:t>以</a:t>
            </a:r>
            <a:r>
              <a:rPr lang="en-US" altLang="zh-TW" sz="2000">
                <a:ea typeface="+mn-lt"/>
              </a:rPr>
              <a:t>period</a:t>
            </a:r>
            <a:r>
              <a:rPr lang="zh-TW" sz="2000">
                <a:ea typeface="微軟正黑體"/>
              </a:rPr>
              <a:t> </a:t>
            </a:r>
            <a:r>
              <a:rPr lang="en-US" altLang="zh-TW" sz="2000">
                <a:ea typeface="+mn-lt"/>
              </a:rPr>
              <a:t>time</a:t>
            </a:r>
            <a:r>
              <a:rPr lang="zh-TW" sz="2000">
                <a:ea typeface="微軟正黑體"/>
              </a:rPr>
              <a:t>越低的</a:t>
            </a:r>
            <a:r>
              <a:rPr lang="en-US" altLang="zh-TW" sz="2000">
                <a:ea typeface="+mn-lt"/>
              </a:rPr>
              <a:t>task</a:t>
            </a:r>
            <a:r>
              <a:rPr lang="zh-TW" sz="2000">
                <a:ea typeface="微軟正黑體"/>
              </a:rPr>
              <a:t>排越前面.</a:t>
            </a:r>
          </a:p>
          <a:p>
            <a:pPr lvl="1" indent="0"/>
            <a:r>
              <a:rPr lang="en-US" altLang="zh-TW" sz="1800">
                <a:ea typeface="+mn-lt"/>
              </a:rPr>
              <a:t>e.g. Create task</a:t>
            </a:r>
            <a:r>
              <a:rPr lang="zh-TW" altLang="en-US" sz="1800">
                <a:ea typeface="微軟正黑體"/>
              </a:rPr>
              <a:t>的時候 和 </a:t>
            </a:r>
            <a:r>
              <a:rPr lang="en-US" altLang="zh-TW" sz="1800">
                <a:ea typeface="微軟正黑體"/>
              </a:rPr>
              <a:t>resume</a:t>
            </a:r>
            <a:r>
              <a:rPr lang="zh-TW" altLang="en-US" sz="1800">
                <a:ea typeface="微軟正黑體"/>
              </a:rPr>
              <a:t> </a:t>
            </a:r>
            <a:r>
              <a:rPr lang="en-US" altLang="zh-TW" sz="1800">
                <a:ea typeface="微軟正黑體"/>
              </a:rPr>
              <a:t>task</a:t>
            </a:r>
            <a:r>
              <a:rPr lang="zh-TW" altLang="en-US" sz="1800">
                <a:ea typeface="微軟正黑體"/>
              </a:rPr>
              <a:t>的時候。</a:t>
            </a:r>
            <a:endParaRPr lang="zh-TW" sz="1800">
              <a:ea typeface="微軟正黑體"/>
            </a:endParaRPr>
          </a:p>
          <a:p>
            <a:endParaRPr lang="zh-TW">
              <a:ea typeface="微軟正黑體"/>
            </a:endParaRPr>
          </a:p>
          <a:p>
            <a:endParaRPr lang="zh-TW" altLang="en-US">
              <a:ea typeface="微軟正黑體"/>
            </a:endParaRPr>
          </a:p>
          <a:p>
            <a:r>
              <a:rPr lang="zh-TW" sz="2000">
                <a:ea typeface="微軟正黑體"/>
              </a:rPr>
              <a:t>關掉time-slicing </a:t>
            </a:r>
            <a:r>
              <a:rPr lang="en-US" altLang="zh-TW" sz="2000">
                <a:ea typeface="+mn-lt"/>
              </a:rPr>
              <a:t>co</a:t>
            </a:r>
            <a:r>
              <a:rPr lang="zh-TW" sz="2000">
                <a:ea typeface="微軟正黑體"/>
              </a:rPr>
              <a:t>nfiguration，避免做</a:t>
            </a:r>
            <a:r>
              <a:rPr lang="en-US" altLang="zh-TW" sz="2000">
                <a:ea typeface="微軟正黑體"/>
              </a:rPr>
              <a:t>RR</a:t>
            </a:r>
            <a:r>
              <a:rPr lang="zh-TW" sz="2000">
                <a:ea typeface="微軟正黑體"/>
              </a:rPr>
              <a:t>。</a:t>
            </a:r>
            <a:endParaRPr lang="zh-TW" altLang="en-US" sz="200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297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874D1-DA47-973B-00BF-9FD8C1E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7017"/>
          </a:xfrm>
        </p:spPr>
        <p:txBody>
          <a:bodyPr/>
          <a:lstStyle/>
          <a:p>
            <a:r>
              <a:rPr lang="zh-TW"/>
              <a:t>Work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07663-9E24-365E-C08B-3802ECA0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179"/>
            <a:ext cx="10258377" cy="42112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000">
                <a:ea typeface="微軟正黑體"/>
              </a:rPr>
              <a:t>在每次timer interrupt中的tick handler，幫ready list和 suspend list中 每個task的</a:t>
            </a:r>
            <a:r>
              <a:rPr lang="en-US" altLang="zh-TW" sz="2000" err="1">
                <a:solidFill>
                  <a:srgbClr val="FF0000"/>
                </a:solidFill>
                <a:ea typeface="+mn-lt"/>
              </a:rPr>
              <a:t>xPeriodCounter</a:t>
            </a:r>
            <a:r>
              <a:rPr lang="en-US" altLang="zh-TW" sz="2000">
                <a:solidFill>
                  <a:srgbClr val="FF0000"/>
                </a:solidFill>
                <a:ea typeface="+mn-lt"/>
              </a:rPr>
              <a:t>++</a:t>
            </a:r>
            <a:r>
              <a:rPr lang="zh-TW" altLang="en-US" sz="2000">
                <a:solidFill>
                  <a:schemeClr val="tx1"/>
                </a:solidFill>
                <a:ea typeface="+mn-lt"/>
              </a:rPr>
              <a:t>計數，並去判斷該</a:t>
            </a:r>
            <a:r>
              <a:rPr lang="en-US" altLang="zh-TW" sz="2000">
                <a:solidFill>
                  <a:schemeClr val="tx1"/>
                </a:solidFill>
                <a:ea typeface="+mn-lt"/>
              </a:rPr>
              <a:t> </a:t>
            </a:r>
            <a:endParaRPr lang="zh-TW" altLang="en-US" sz="2000">
              <a:solidFill>
                <a:schemeClr val="tx1"/>
              </a:solidFill>
              <a:ea typeface="微軟正黑體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tx1"/>
                </a:solidFill>
                <a:ea typeface="+mn-lt"/>
              </a:rPr>
              <a:t>     </a:t>
            </a:r>
            <a:r>
              <a:rPr lang="en-US" altLang="zh-TW" sz="2000" err="1">
                <a:solidFill>
                  <a:schemeClr val="tx1"/>
                </a:solidFill>
                <a:ea typeface="+mn-lt"/>
              </a:rPr>
              <a:t>xPeriodCounter</a:t>
            </a:r>
            <a:r>
              <a:rPr lang="en-US" altLang="zh-TW" sz="2000">
                <a:solidFill>
                  <a:schemeClr val="tx1"/>
                </a:solidFill>
                <a:ea typeface="华文新魏"/>
              </a:rPr>
              <a:t>  </a:t>
            </a:r>
            <a:r>
              <a:rPr lang="en-US" altLang="zh-TW" sz="2000" err="1">
                <a:solidFill>
                  <a:schemeClr val="tx1"/>
                </a:solidFill>
                <a:latin typeface="Microsoft JhengHei"/>
                <a:ea typeface="华文新魏"/>
              </a:rPr>
              <a:t>是否</a:t>
            </a:r>
            <a:r>
              <a:rPr lang="zh-CN" altLang="en-US" sz="2000">
                <a:solidFill>
                  <a:schemeClr val="tx1"/>
                </a:solidFill>
                <a:ea typeface="华文新魏"/>
              </a:rPr>
              <a:t> </a:t>
            </a:r>
            <a:r>
              <a:rPr lang="en-US" altLang="zh-CN" sz="2000">
                <a:solidFill>
                  <a:schemeClr val="tx1"/>
                </a:solidFill>
                <a:ea typeface="华文新魏"/>
              </a:rPr>
              <a:t>&gt;=</a:t>
            </a:r>
            <a:r>
              <a:rPr lang="zh-CN" altLang="en-US" sz="2000">
                <a:solidFill>
                  <a:schemeClr val="tx1"/>
                </a:solidFill>
                <a:ea typeface="华文新魏"/>
              </a:rPr>
              <a:t> </a:t>
            </a:r>
            <a:r>
              <a:rPr lang="en-US" altLang="zh-TW" sz="2000" err="1">
                <a:solidFill>
                  <a:schemeClr val="tx1"/>
                </a:solidFill>
                <a:ea typeface="+mn-lt"/>
              </a:rPr>
              <a:t>xPeriodTime</a:t>
            </a:r>
            <a:r>
              <a:rPr lang="en-US" altLang="zh-TW" sz="2000">
                <a:solidFill>
                  <a:schemeClr val="tx1"/>
                </a:solidFill>
                <a:ea typeface="+mn-lt"/>
              </a:rPr>
              <a:t>: </a:t>
            </a:r>
            <a:endParaRPr lang="zh-TW" altLang="en-US" sz="2000">
              <a:solidFill>
                <a:schemeClr val="tx1"/>
              </a:solidFill>
              <a:ea typeface="微軟正黑體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  <a:ea typeface="微軟正黑體"/>
              </a:rPr>
              <a:t>           </a:t>
            </a:r>
            <a:endParaRPr lang="zh-TW" altLang="en-US">
              <a:solidFill>
                <a:schemeClr val="tx1"/>
              </a:solidFill>
              <a:ea typeface="微軟正黑體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  <a:ea typeface="微軟正黑體"/>
              </a:rPr>
              <a:t>           </a:t>
            </a:r>
            <a:r>
              <a:rPr lang="en-US" altLang="zh-TW" sz="2000">
                <a:solidFill>
                  <a:schemeClr val="tx1"/>
                </a:solidFill>
                <a:ea typeface="微軟正黑體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如果在ready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 list 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發生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 -&gt; 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代表該task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 </a:t>
            </a:r>
            <a:r>
              <a:rPr lang="en-US" sz="2000">
                <a:solidFill>
                  <a:srgbClr val="FF0000"/>
                </a:solidFill>
                <a:ea typeface="微軟正黑體"/>
              </a:rPr>
              <a:t>miss deadline!</a:t>
            </a: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ea typeface="微軟正黑體"/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  <a:ea typeface="微軟正黑體"/>
              </a:rPr>
              <a:t>            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如果在suspend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 list 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發生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 -&gt; 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代表已過一個period了，透過</a:t>
            </a:r>
            <a:r>
              <a:rPr lang="en-US" sz="2000" err="1">
                <a:solidFill>
                  <a:srgbClr val="FF0000"/>
                </a:solidFill>
                <a:ea typeface="微軟正黑體"/>
              </a:rPr>
              <a:t>xTaskResumeFromISR</a:t>
            </a:r>
            <a:r>
              <a:rPr lang="en-US" sz="2000">
                <a:solidFill>
                  <a:srgbClr val="FF0000"/>
                </a:solidFill>
                <a:ea typeface="微軟正黑體"/>
              </a:rPr>
              <a:t> 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  <a:ea typeface="微軟正黑體"/>
              </a:rPr>
              <a:t>                </a:t>
            </a:r>
            <a:r>
              <a:rPr lang="en-US" sz="2000" err="1">
                <a:solidFill>
                  <a:schemeClr val="tx1"/>
                </a:solidFill>
                <a:ea typeface="微軟正黑體"/>
              </a:rPr>
              <a:t>叫醒該task</a:t>
            </a:r>
            <a:r>
              <a:rPr lang="en-US" sz="2000">
                <a:solidFill>
                  <a:schemeClr val="tx1"/>
                </a:solidFill>
                <a:ea typeface="微軟正黑體"/>
              </a:rPr>
              <a:t>。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F373B38E-2A9B-9AD5-991C-3345A62C44E1}"/>
              </a:ext>
            </a:extLst>
          </p:cNvPr>
          <p:cNvSpPr/>
          <p:nvPr/>
        </p:nvSpPr>
        <p:spPr>
          <a:xfrm>
            <a:off x="845512" y="3472723"/>
            <a:ext cx="422312" cy="1129228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6FC21-826D-1827-F74F-293F38D1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1"/>
          </a:xfrm>
        </p:spPr>
        <p:txBody>
          <a:bodyPr/>
          <a:lstStyle/>
          <a:p>
            <a:r>
              <a:rPr lang="zh-TW">
                <a:ea typeface="微軟正黑體"/>
              </a:rPr>
              <a:t>系統架構圖(</a:t>
            </a:r>
            <a:r>
              <a:rPr lang="en-US" altLang="zh-TW">
                <a:solidFill>
                  <a:srgbClr val="92D050"/>
                </a:solidFill>
                <a:ea typeface="+mj-lt"/>
              </a:rPr>
              <a:t>Rate-monotonic)</a:t>
            </a:r>
            <a:endParaRPr lang="zh-TW">
              <a:ea typeface="+mj-lt"/>
              <a:cs typeface="+mj-lt"/>
            </a:endParaRPr>
          </a:p>
          <a:p>
            <a:endParaRPr lang="zh-TW" altLang="en-US">
              <a:ea typeface="微軟正黑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3DA57-9F96-96E4-3FD7-74B19517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794"/>
            <a:ext cx="8596668" cy="49761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03D0B3-B361-C585-709D-0D41E7540403}"/>
              </a:ext>
            </a:extLst>
          </p:cNvPr>
          <p:cNvSpPr/>
          <p:nvPr/>
        </p:nvSpPr>
        <p:spPr>
          <a:xfrm>
            <a:off x="2004382" y="1421405"/>
            <a:ext cx="918072" cy="67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微軟正黑體"/>
              </a:rPr>
              <a:t>Task 1</a:t>
            </a:r>
          </a:p>
          <a:p>
            <a:pPr algn="ctr"/>
            <a:r>
              <a:rPr lang="zh-TW" altLang="en-US">
                <a:ea typeface="微軟正黑體"/>
              </a:rPr>
              <a:t>500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E0A9D3-B664-B8BD-371B-D4C7289D4AF4}"/>
              </a:ext>
            </a:extLst>
          </p:cNvPr>
          <p:cNvSpPr/>
          <p:nvPr/>
        </p:nvSpPr>
        <p:spPr>
          <a:xfrm>
            <a:off x="3344767" y="1421404"/>
            <a:ext cx="918072" cy="67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Task 2</a:t>
            </a:r>
          </a:p>
          <a:p>
            <a:pPr algn="ctr"/>
            <a:r>
              <a:rPr lang="zh-TW" altLang="en-US">
                <a:ea typeface="微軟正黑體"/>
              </a:rPr>
              <a:t>800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45E2EC4-D750-CA33-4E81-E25D9C37855E}"/>
              </a:ext>
            </a:extLst>
          </p:cNvPr>
          <p:cNvSpPr/>
          <p:nvPr/>
        </p:nvSpPr>
        <p:spPr>
          <a:xfrm>
            <a:off x="1743306" y="2555799"/>
            <a:ext cx="2983732" cy="1092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  <a:ea typeface="+mn-lt"/>
              </a:rPr>
              <a:t>xTaskCreatePeriod</a:t>
            </a:r>
            <a:endParaRPr lang="zh-TW" err="1">
              <a:ea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3C4EDF-1682-90CC-4E28-7E9A0A0398FC}"/>
              </a:ext>
            </a:extLst>
          </p:cNvPr>
          <p:cNvSpPr/>
          <p:nvPr/>
        </p:nvSpPr>
        <p:spPr>
          <a:xfrm>
            <a:off x="1958478" y="4010369"/>
            <a:ext cx="918072" cy="67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Task 1</a:t>
            </a:r>
            <a:endParaRPr lang="zh-TW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35F352-955A-9DCC-BF0D-7232C8125B32}"/>
              </a:ext>
            </a:extLst>
          </p:cNvPr>
          <p:cNvSpPr/>
          <p:nvPr/>
        </p:nvSpPr>
        <p:spPr>
          <a:xfrm>
            <a:off x="3996598" y="4010368"/>
            <a:ext cx="918072" cy="67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微軟正黑體"/>
              </a:rPr>
              <a:t>Task 2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D79E7F-FAC7-A28C-23B0-9D3F86DDE539}"/>
              </a:ext>
            </a:extLst>
          </p:cNvPr>
          <p:cNvSpPr txBox="1"/>
          <p:nvPr/>
        </p:nvSpPr>
        <p:spPr>
          <a:xfrm>
            <a:off x="997026" y="3696157"/>
            <a:ext cx="1329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While(1){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20D752-4DDD-193F-7BC8-EB89005D27D6}"/>
              </a:ext>
            </a:extLst>
          </p:cNvPr>
          <p:cNvSpPr txBox="1"/>
          <p:nvPr/>
        </p:nvSpPr>
        <p:spPr>
          <a:xfrm>
            <a:off x="951121" y="467849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   </a:t>
            </a:r>
            <a:r>
              <a:rPr lang="zh-TW" sz="1400">
                <a:ea typeface="+mn-lt"/>
                <a:cs typeface="+mn-lt"/>
              </a:rPr>
              <a:t>vTaskSuspend(pxCurrentTCB);</a:t>
            </a:r>
            <a:endParaRPr lang="zh-TW" altLang="en-US" sz="1400">
              <a:ea typeface="微軟正黑體"/>
            </a:endParaRPr>
          </a:p>
          <a:p>
            <a:pPr algn="l"/>
            <a:r>
              <a:rPr lang="zh-TW" altLang="en-US">
                <a:ea typeface="微軟正黑體"/>
              </a:rPr>
              <a:t>}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4C009E-B966-6ABB-B956-D950234D96B5}"/>
              </a:ext>
            </a:extLst>
          </p:cNvPr>
          <p:cNvSpPr txBox="1"/>
          <p:nvPr/>
        </p:nvSpPr>
        <p:spPr>
          <a:xfrm>
            <a:off x="3402375" y="3696157"/>
            <a:ext cx="1329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微軟正黑體"/>
              </a:rPr>
              <a:t>While(1){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59B17B-8225-5B97-4E91-6C4E0E032E86}"/>
              </a:ext>
            </a:extLst>
          </p:cNvPr>
          <p:cNvSpPr txBox="1"/>
          <p:nvPr/>
        </p:nvSpPr>
        <p:spPr>
          <a:xfrm>
            <a:off x="3604350" y="4678493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   </a:t>
            </a:r>
            <a:r>
              <a:rPr lang="zh-TW" sz="1400">
                <a:ea typeface="+mn-lt"/>
                <a:cs typeface="+mn-lt"/>
              </a:rPr>
              <a:t>vTaskSuspend(pxCurrentTCB);</a:t>
            </a:r>
            <a:endParaRPr lang="zh-TW" altLang="en-US" sz="1400">
              <a:ea typeface="微軟正黑體"/>
            </a:endParaRPr>
          </a:p>
          <a:p>
            <a:pPr algn="l"/>
            <a:r>
              <a:rPr lang="zh-TW" altLang="en-US">
                <a:ea typeface="微軟正黑體"/>
              </a:rPr>
              <a:t>}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E6D7507-909D-608C-9683-53413311B9E8}"/>
              </a:ext>
            </a:extLst>
          </p:cNvPr>
          <p:cNvGrpSpPr/>
          <p:nvPr/>
        </p:nvGrpSpPr>
        <p:grpSpPr>
          <a:xfrm>
            <a:off x="1590101" y="5542402"/>
            <a:ext cx="4682168" cy="671339"/>
            <a:chOff x="1590101" y="5542402"/>
            <a:chExt cx="4682168" cy="67134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18104B0-7A19-816A-318E-9BF3D62AB315}"/>
                </a:ext>
              </a:extLst>
            </p:cNvPr>
            <p:cNvSpPr/>
            <p:nvPr/>
          </p:nvSpPr>
          <p:spPr>
            <a:xfrm>
              <a:off x="1590101" y="5542402"/>
              <a:ext cx="4682168" cy="670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             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C66A2E1-6F76-24A8-8106-F815FC5DBE9D}"/>
                </a:ext>
              </a:extLst>
            </p:cNvPr>
            <p:cNvSpPr/>
            <p:nvPr/>
          </p:nvSpPr>
          <p:spPr>
            <a:xfrm>
              <a:off x="1591249" y="5543549"/>
              <a:ext cx="918072" cy="670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Task 1</a:t>
              </a:r>
              <a:endParaRPr lang="zh-TW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003F26F-2457-B82B-D6F5-311D984021E4}"/>
                </a:ext>
              </a:extLst>
            </p:cNvPr>
            <p:cNvSpPr/>
            <p:nvPr/>
          </p:nvSpPr>
          <p:spPr>
            <a:xfrm>
              <a:off x="2509320" y="5543551"/>
              <a:ext cx="918072" cy="670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zh-TW" altLang="en-US">
                  <a:ea typeface="微軟正黑體"/>
                </a:rPr>
                <a:t>Task 2</a:t>
              </a:r>
            </a:p>
          </p:txBody>
        </p:sp>
      </p:grp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E0FD4E84-81AE-D634-98A2-3D6BD0AA75F7}"/>
              </a:ext>
            </a:extLst>
          </p:cNvPr>
          <p:cNvSpPr/>
          <p:nvPr/>
        </p:nvSpPr>
        <p:spPr>
          <a:xfrm rot="-1320000">
            <a:off x="2401972" y="2119848"/>
            <a:ext cx="229519" cy="47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F794AA1D-E9BA-A9EE-6A5A-EB711E98B11A}"/>
              </a:ext>
            </a:extLst>
          </p:cNvPr>
          <p:cNvSpPr/>
          <p:nvPr/>
        </p:nvSpPr>
        <p:spPr>
          <a:xfrm rot="1680000">
            <a:off x="3604647" y="2119847"/>
            <a:ext cx="229519" cy="47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65DA9D29-8BE6-B1FB-4C71-AD93B65A13CD}"/>
              </a:ext>
            </a:extLst>
          </p:cNvPr>
          <p:cNvSpPr/>
          <p:nvPr/>
        </p:nvSpPr>
        <p:spPr>
          <a:xfrm rot="300000">
            <a:off x="1887851" y="5039318"/>
            <a:ext cx="229519" cy="47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3715FF85-565B-A8E0-4E29-E052F9BAD4B1}"/>
              </a:ext>
            </a:extLst>
          </p:cNvPr>
          <p:cNvSpPr/>
          <p:nvPr/>
        </p:nvSpPr>
        <p:spPr>
          <a:xfrm rot="4140000">
            <a:off x="3494844" y="4874477"/>
            <a:ext cx="183616" cy="807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9CA0821-7F74-860D-74EC-FC80BA60E870}"/>
              </a:ext>
            </a:extLst>
          </p:cNvPr>
          <p:cNvSpPr txBox="1"/>
          <p:nvPr/>
        </p:nvSpPr>
        <p:spPr>
          <a:xfrm>
            <a:off x="302795" y="5696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/>
              <a:t>Ready  list</a:t>
            </a:r>
          </a:p>
        </p:txBody>
      </p:sp>
    </p:spTree>
    <p:extLst>
      <p:ext uri="{BB962C8B-B14F-4D97-AF65-F5344CB8AC3E}">
        <p14:creationId xmlns:p14="http://schemas.microsoft.com/office/powerpoint/2010/main" val="339717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1F97C-67DF-FC29-F85F-9E3A5CCC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234"/>
          </a:xfrm>
        </p:spPr>
        <p:txBody>
          <a:bodyPr/>
          <a:lstStyle/>
          <a:p>
            <a:r>
              <a:rPr lang="zh-TW"/>
              <a:t>系統架構圖(</a:t>
            </a:r>
            <a:r>
              <a:rPr lang="en-US" altLang="zh-TW">
                <a:solidFill>
                  <a:srgbClr val="92D050"/>
                </a:solidFill>
                <a:ea typeface="+mj-lt"/>
              </a:rPr>
              <a:t>Rate-monotonic)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C5B83-8BE3-9955-73C5-7CD420B2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855"/>
            <a:ext cx="8596668" cy="4578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       </a:t>
            </a:r>
            <a:r>
              <a:rPr lang="zh-TW" altLang="en-US">
                <a:ea typeface="+mn-lt"/>
                <a:cs typeface="+mn-lt"/>
              </a:rPr>
              <a:t> </a:t>
            </a:r>
            <a:endParaRPr lang="zh-TW"/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0618B3E1-2187-C248-A2B8-9A8EA6B7D99E}"/>
              </a:ext>
            </a:extLst>
          </p:cNvPr>
          <p:cNvSpPr/>
          <p:nvPr/>
        </p:nvSpPr>
        <p:spPr>
          <a:xfrm rot="10800000">
            <a:off x="9978045" y="2120320"/>
            <a:ext cx="734457" cy="4581177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0979D0-E585-7C77-4B19-0315B0EC852C}"/>
              </a:ext>
            </a:extLst>
          </p:cNvPr>
          <p:cNvSpPr txBox="1"/>
          <p:nvPr/>
        </p:nvSpPr>
        <p:spPr>
          <a:xfrm>
            <a:off x="7471732" y="1531803"/>
            <a:ext cx="2945174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Every tick, timer interrupt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67933C1-8AFE-F6E2-ECB4-48DA12103F28}"/>
              </a:ext>
            </a:extLst>
          </p:cNvPr>
          <p:cNvCxnSpPr/>
          <p:nvPr/>
        </p:nvCxnSpPr>
        <p:spPr>
          <a:xfrm>
            <a:off x="6818198" y="103151"/>
            <a:ext cx="18359" cy="66927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42FA53F-6213-6738-D0AC-A441DAF8A1D4}"/>
              </a:ext>
            </a:extLst>
          </p:cNvPr>
          <p:cNvSpPr txBox="1"/>
          <p:nvPr/>
        </p:nvSpPr>
        <p:spPr>
          <a:xfrm>
            <a:off x="6827933" y="2448728"/>
            <a:ext cx="406522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Traverse ready list</a:t>
            </a:r>
            <a:endParaRPr lang="zh-TW"/>
          </a:p>
          <a:p>
            <a:r>
              <a:rPr lang="zh-TW" altLang="en-US">
                <a:ea typeface="微軟正黑體"/>
              </a:rPr>
              <a:t>{</a:t>
            </a:r>
            <a:endParaRPr lang="zh-TW"/>
          </a:p>
          <a:p>
            <a:r>
              <a:rPr lang="en-US" altLang="zh-TW" dirty="0">
                <a:ea typeface="+mn-lt"/>
              </a:rPr>
              <a:t>  </a:t>
            </a:r>
            <a:r>
              <a:rPr lang="en-US" altLang="zh-TW" dirty="0" err="1">
                <a:ea typeface="+mn-lt"/>
              </a:rPr>
              <a:t>XPeriodCounter</a:t>
            </a:r>
            <a:r>
              <a:rPr lang="en-US" altLang="zh-TW" dirty="0">
                <a:ea typeface="+mn-lt"/>
              </a:rPr>
              <a:t>++ ;</a:t>
            </a:r>
            <a:endParaRPr lang="zh-TW" dirty="0"/>
          </a:p>
          <a:p>
            <a:r>
              <a:rPr lang="en-US" altLang="zh-TW" dirty="0">
                <a:ea typeface="微軟正黑體"/>
              </a:rPr>
              <a:t>  If (</a:t>
            </a:r>
            <a:r>
              <a:rPr lang="en-US" dirty="0" err="1">
                <a:ea typeface="微軟正黑體"/>
              </a:rPr>
              <a:t>XPeriodCounter</a:t>
            </a:r>
            <a:r>
              <a:rPr lang="en-US" dirty="0">
                <a:ea typeface="微軟正黑體"/>
              </a:rPr>
              <a:t>&gt;=</a:t>
            </a:r>
            <a:r>
              <a:rPr lang="en-US" dirty="0" err="1">
                <a:ea typeface="微軟正黑體"/>
              </a:rPr>
              <a:t>xPeriodTime</a:t>
            </a:r>
            <a:r>
              <a:rPr lang="en-US" altLang="zh-TW" dirty="0">
                <a:ea typeface="微軟正黑體"/>
              </a:rPr>
              <a:t>)</a:t>
            </a:r>
          </a:p>
          <a:p>
            <a:r>
              <a:rPr lang="en-US" altLang="zh-TW" dirty="0">
                <a:ea typeface="微軟正黑體"/>
              </a:rPr>
              <a:t>          Miss deadline !</a:t>
            </a:r>
          </a:p>
          <a:p>
            <a:r>
              <a:rPr lang="en-US" altLang="zh-TW" dirty="0">
                <a:ea typeface="微軟正黑體"/>
              </a:rPr>
              <a:t>  </a:t>
            </a:r>
            <a:r>
              <a:rPr lang="en-US" altLang="zh-TW" dirty="0">
                <a:solidFill>
                  <a:srgbClr val="000000"/>
                </a:solidFill>
                <a:ea typeface="微軟正黑體"/>
              </a:rPr>
              <a:t>      </a:t>
            </a:r>
            <a:r>
              <a:rPr lang="en-US" altLang="zh-TW" sz="1400" dirty="0">
                <a:solidFill>
                  <a:schemeClr val="accent6"/>
                </a:solidFill>
                <a:ea typeface="微軟正黑體"/>
              </a:rPr>
              <a:t>(</a:t>
            </a:r>
            <a:r>
              <a:rPr lang="en-US" altLang="zh-TW" sz="1400" dirty="0" err="1">
                <a:solidFill>
                  <a:schemeClr val="accent6"/>
                </a:solidFill>
                <a:ea typeface="微軟正黑體"/>
              </a:rPr>
              <a:t>從ready</a:t>
            </a:r>
            <a:r>
              <a:rPr lang="en-US" altLang="zh-TW" sz="1400" dirty="0">
                <a:solidFill>
                  <a:schemeClr val="accent6"/>
                </a:solidFill>
                <a:ea typeface="微軟正黑體"/>
              </a:rPr>
              <a:t> list </a:t>
            </a:r>
            <a:r>
              <a:rPr lang="en-US" altLang="zh-TW" sz="1400" dirty="0" err="1">
                <a:solidFill>
                  <a:schemeClr val="accent6"/>
                </a:solidFill>
                <a:ea typeface="微軟正黑體"/>
              </a:rPr>
              <a:t>移到suspend</a:t>
            </a:r>
            <a:r>
              <a:rPr lang="en-US" altLang="zh-TW" sz="1400" dirty="0">
                <a:solidFill>
                  <a:schemeClr val="accent6"/>
                </a:solidFill>
                <a:ea typeface="微軟正黑體"/>
              </a:rPr>
              <a:t> list</a:t>
            </a:r>
            <a:endParaRPr lang="en-US" dirty="0">
              <a:solidFill>
                <a:schemeClr val="accent6"/>
              </a:solidFill>
              <a:ea typeface="微軟正黑體"/>
            </a:endParaRPr>
          </a:p>
          <a:p>
            <a:r>
              <a:rPr lang="en-US" altLang="zh-TW" sz="1400" dirty="0">
                <a:solidFill>
                  <a:schemeClr val="accent6"/>
                </a:solidFill>
                <a:ea typeface="微軟正黑體"/>
              </a:rPr>
              <a:t>            </a:t>
            </a:r>
            <a:r>
              <a:rPr lang="en-US" altLang="zh-TW" sz="1400" dirty="0" err="1">
                <a:solidFill>
                  <a:schemeClr val="accent6"/>
                </a:solidFill>
                <a:ea typeface="微軟正黑體"/>
              </a:rPr>
              <a:t>並永不resume</a:t>
            </a:r>
            <a:r>
              <a:rPr lang="en-US" altLang="zh-TW" sz="1400" dirty="0">
                <a:solidFill>
                  <a:schemeClr val="accent6"/>
                </a:solidFill>
                <a:ea typeface="微軟正黑體"/>
              </a:rPr>
              <a:t>。)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zh-TW" altLang="en-US">
                <a:ea typeface="微軟正黑體"/>
              </a:rPr>
              <a:t>}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C4B467-F992-61D0-1876-4299864C1CFF}"/>
              </a:ext>
            </a:extLst>
          </p:cNvPr>
          <p:cNvSpPr txBox="1"/>
          <p:nvPr/>
        </p:nvSpPr>
        <p:spPr>
          <a:xfrm>
            <a:off x="6827933" y="4826535"/>
            <a:ext cx="38816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微軟正黑體"/>
              </a:rPr>
              <a:t>Traverse suspend list</a:t>
            </a:r>
            <a:endParaRPr lang="zh-TW"/>
          </a:p>
          <a:p>
            <a:r>
              <a:rPr lang="zh-TW" altLang="en-US">
                <a:ea typeface="微軟正黑體"/>
              </a:rPr>
              <a:t>{</a:t>
            </a:r>
            <a:endParaRPr lang="zh-TW"/>
          </a:p>
          <a:p>
            <a:r>
              <a:rPr lang="en-US" altLang="zh-TW">
                <a:ea typeface="+mn-lt"/>
              </a:rPr>
              <a:t>  </a:t>
            </a:r>
            <a:r>
              <a:rPr lang="en-US" altLang="zh-TW" err="1">
                <a:ea typeface="+mn-lt"/>
              </a:rPr>
              <a:t>XPeriodCounter</a:t>
            </a:r>
            <a:r>
              <a:rPr lang="en-US" altLang="zh-TW">
                <a:ea typeface="+mn-lt"/>
              </a:rPr>
              <a:t>++ ;</a:t>
            </a:r>
            <a:endParaRPr lang="zh-TW"/>
          </a:p>
          <a:p>
            <a:r>
              <a:rPr lang="en-US" altLang="zh-TW">
                <a:ea typeface="微軟正黑體"/>
              </a:rPr>
              <a:t>  If (</a:t>
            </a:r>
            <a:r>
              <a:rPr lang="en-US" err="1">
                <a:ea typeface="微軟正黑體"/>
              </a:rPr>
              <a:t>XPeriodCounter</a:t>
            </a:r>
            <a:r>
              <a:rPr lang="en-US">
                <a:ea typeface="微軟正黑體"/>
              </a:rPr>
              <a:t>&gt;=</a:t>
            </a:r>
            <a:r>
              <a:rPr lang="en-US" err="1">
                <a:ea typeface="微軟正黑體"/>
              </a:rPr>
              <a:t>xPeriodTime</a:t>
            </a:r>
            <a:r>
              <a:rPr lang="en-US" altLang="zh-TW">
                <a:ea typeface="微軟正黑體"/>
              </a:rPr>
              <a:t>)</a:t>
            </a:r>
          </a:p>
          <a:p>
            <a:r>
              <a:rPr lang="en-US" altLang="zh-TW">
                <a:ea typeface="微軟正黑體"/>
              </a:rPr>
              <a:t>          </a:t>
            </a:r>
            <a:r>
              <a:rPr lang="en-US" altLang="zh-TW" err="1">
                <a:solidFill>
                  <a:srgbClr val="FF0000"/>
                </a:solidFill>
                <a:ea typeface="微軟正黑體"/>
              </a:rPr>
              <a:t>X</a:t>
            </a:r>
            <a:r>
              <a:rPr lang="en-US" err="1">
                <a:solidFill>
                  <a:srgbClr val="FF0000"/>
                </a:solidFill>
                <a:ea typeface="微軟正黑體"/>
              </a:rPr>
              <a:t>TaskResumeFromISR</a:t>
            </a:r>
            <a:r>
              <a:rPr lang="en-US">
                <a:solidFill>
                  <a:srgbClr val="FF0000"/>
                </a:solidFill>
                <a:ea typeface="微軟正黑體"/>
              </a:rPr>
              <a:t>;</a:t>
            </a:r>
          </a:p>
          <a:p>
            <a:r>
              <a:rPr lang="en-US">
                <a:ea typeface="+mn-lt"/>
                <a:cs typeface="+mn-lt"/>
              </a:rPr>
              <a:t>         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xSwitchRequired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=True;</a:t>
            </a:r>
            <a:endParaRPr lang="en-US">
              <a:solidFill>
                <a:srgbClr val="FF0000"/>
              </a:solidFill>
            </a:endParaRPr>
          </a:p>
          <a:p>
            <a:r>
              <a:rPr lang="zh-TW" altLang="en-US">
                <a:ea typeface="微軟正黑體"/>
              </a:rPr>
              <a:t>}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5EC5F97-5E7D-45DD-E3A5-96FF6F31F8DB}"/>
              </a:ext>
            </a:extLst>
          </p:cNvPr>
          <p:cNvGrpSpPr/>
          <p:nvPr/>
        </p:nvGrpSpPr>
        <p:grpSpPr>
          <a:xfrm>
            <a:off x="-88231" y="1346812"/>
            <a:ext cx="5846381" cy="2351413"/>
            <a:chOff x="-88231" y="1346812"/>
            <a:chExt cx="5846381" cy="235141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243FF6E-5A4C-96BC-1A71-0D7FAEB8B59F}"/>
                </a:ext>
              </a:extLst>
            </p:cNvPr>
            <p:cNvGrpSpPr/>
            <p:nvPr/>
          </p:nvGrpSpPr>
          <p:grpSpPr>
            <a:xfrm>
              <a:off x="965468" y="1346812"/>
              <a:ext cx="4792682" cy="2351413"/>
              <a:chOff x="965468" y="1346812"/>
              <a:chExt cx="4792682" cy="2351413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CD10809B-238C-3D0F-DA80-E53B6E372AB7}"/>
                  </a:ext>
                </a:extLst>
              </p:cNvPr>
              <p:cNvSpPr/>
              <p:nvPr/>
            </p:nvSpPr>
            <p:spPr>
              <a:xfrm>
                <a:off x="1516655" y="1346812"/>
                <a:ext cx="3635565" cy="91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/>
                  <a:t> vTaskStartScheduler();</a:t>
                </a:r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13D4ECA-AE5F-9AC9-F012-9D50960FE770}"/>
                  </a:ext>
                </a:extLst>
              </p:cNvPr>
              <p:cNvGrpSpPr/>
              <p:nvPr/>
            </p:nvGrpSpPr>
            <p:grpSpPr>
              <a:xfrm>
                <a:off x="1085162" y="3063605"/>
                <a:ext cx="4672988" cy="634620"/>
                <a:chOff x="1590101" y="5542399"/>
                <a:chExt cx="4682168" cy="67134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D8D9598-90C5-96AD-5DC0-EA123348961F}"/>
                    </a:ext>
                  </a:extLst>
                </p:cNvPr>
                <p:cNvSpPr/>
                <p:nvPr/>
              </p:nvSpPr>
              <p:spPr>
                <a:xfrm>
                  <a:off x="1590101" y="5542399"/>
                  <a:ext cx="4682168" cy="6701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TW" altLang="en-US">
                      <a:ea typeface="微軟正黑體"/>
                    </a:rPr>
                    <a:t>             </a:t>
                  </a: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F4A3B76-A01F-6368-1130-72B8A2C573C8}"/>
                    </a:ext>
                  </a:extLst>
                </p:cNvPr>
                <p:cNvSpPr/>
                <p:nvPr/>
              </p:nvSpPr>
              <p:spPr>
                <a:xfrm>
                  <a:off x="1591249" y="5543549"/>
                  <a:ext cx="918072" cy="6701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TW" altLang="en-US">
                      <a:ea typeface="微軟正黑體"/>
                    </a:rPr>
                    <a:t>Task 1</a:t>
                  </a:r>
                  <a:endParaRPr lang="zh-TW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FE916BF-EBF3-B153-383A-9B4BEA78F457}"/>
                    </a:ext>
                  </a:extLst>
                </p:cNvPr>
                <p:cNvSpPr/>
                <p:nvPr/>
              </p:nvSpPr>
              <p:spPr>
                <a:xfrm>
                  <a:off x="2509320" y="5543548"/>
                  <a:ext cx="918072" cy="6701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zh-TW" altLang="en-US">
                      <a:ea typeface="微軟正黑體"/>
                    </a:rPr>
                    <a:t>Task 2</a:t>
                  </a:r>
                </a:p>
              </p:txBody>
            </p:sp>
          </p:grp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EDC70433-DEF6-FA8E-8F38-69128A03E01E}"/>
                  </a:ext>
                </a:extLst>
              </p:cNvPr>
              <p:cNvSpPr/>
              <p:nvPr/>
            </p:nvSpPr>
            <p:spPr>
              <a:xfrm>
                <a:off x="1281683" y="2535842"/>
                <a:ext cx="358048" cy="468218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6AED182-F0A3-0133-BF1E-4B14801C0744}"/>
                  </a:ext>
                </a:extLst>
              </p:cNvPr>
              <p:cNvSpPr txBox="1"/>
              <p:nvPr/>
            </p:nvSpPr>
            <p:spPr>
              <a:xfrm>
                <a:off x="965468" y="2168141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zh-TW" altLang="en-US">
                    <a:ea typeface="微軟正黑體"/>
                  </a:rPr>
                  <a:t>Running</a:t>
                </a:r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A70EF01-E821-FD5E-C400-93E44BF3C70F}"/>
                </a:ext>
              </a:extLst>
            </p:cNvPr>
            <p:cNvSpPr txBox="1"/>
            <p:nvPr/>
          </p:nvSpPr>
          <p:spPr>
            <a:xfrm>
              <a:off x="-88231" y="324050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/>
                <a:t>Ready  list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98F5B11-A50F-8354-4F8C-6026D042E297}"/>
              </a:ext>
            </a:extLst>
          </p:cNvPr>
          <p:cNvGrpSpPr/>
          <p:nvPr/>
        </p:nvGrpSpPr>
        <p:grpSpPr>
          <a:xfrm>
            <a:off x="-88233" y="4092421"/>
            <a:ext cx="9283961" cy="2707450"/>
            <a:chOff x="-88233" y="4092421"/>
            <a:chExt cx="9283961" cy="2707450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0E128A1E-46A7-79F4-691B-4894357DC607}"/>
                </a:ext>
              </a:extLst>
            </p:cNvPr>
            <p:cNvGrpSpPr/>
            <p:nvPr/>
          </p:nvGrpSpPr>
          <p:grpSpPr>
            <a:xfrm>
              <a:off x="961796" y="4092421"/>
              <a:ext cx="8233932" cy="2707450"/>
              <a:chOff x="961796" y="4092421"/>
              <a:chExt cx="8233932" cy="2707450"/>
            </a:xfrm>
          </p:grpSpPr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3D352C9B-30D8-7E03-6F2D-09C44BC1BE7C}"/>
                  </a:ext>
                </a:extLst>
              </p:cNvPr>
              <p:cNvGrpSpPr/>
              <p:nvPr/>
            </p:nvGrpSpPr>
            <p:grpSpPr>
              <a:xfrm>
                <a:off x="961796" y="4092421"/>
                <a:ext cx="4728415" cy="2539964"/>
                <a:chOff x="1026061" y="4046517"/>
                <a:chExt cx="4728415" cy="2539964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00240E55-789E-0896-C910-9BAEFF5C193B}"/>
                    </a:ext>
                  </a:extLst>
                </p:cNvPr>
                <p:cNvGrpSpPr/>
                <p:nvPr/>
              </p:nvGrpSpPr>
              <p:grpSpPr>
                <a:xfrm>
                  <a:off x="1073455" y="4228641"/>
                  <a:ext cx="4681021" cy="2357840"/>
                  <a:chOff x="990829" y="4219460"/>
                  <a:chExt cx="4681021" cy="2357840"/>
                </a:xfrm>
              </p:grpSpPr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6F397197-B5CE-FF65-EAB7-E7CD214E5D50}"/>
                      </a:ext>
                    </a:extLst>
                  </p:cNvPr>
                  <p:cNvSpPr txBox="1"/>
                  <p:nvPr/>
                </p:nvSpPr>
                <p:spPr>
                  <a:xfrm>
                    <a:off x="2410858" y="4219460"/>
                    <a:ext cx="2743199" cy="36933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ea typeface="微軟正黑體"/>
                      </a:rPr>
                      <a:t>Task 1 is done.</a:t>
                    </a:r>
                  </a:p>
                </p:txBody>
              </p:sp>
              <p:grpSp>
                <p:nvGrpSpPr>
                  <p:cNvPr id="28" name="群組 27">
                    <a:extLst>
                      <a:ext uri="{FF2B5EF4-FFF2-40B4-BE49-F238E27FC236}">
                        <a16:creationId xmlns:a16="http://schemas.microsoft.com/office/drawing/2014/main" id="{38BE2E47-A56F-65ED-AF63-3F6BBAB03941}"/>
                      </a:ext>
                    </a:extLst>
                  </p:cNvPr>
                  <p:cNvGrpSpPr/>
                  <p:nvPr/>
                </p:nvGrpSpPr>
                <p:grpSpPr>
                  <a:xfrm>
                    <a:off x="990829" y="4826302"/>
                    <a:ext cx="4681021" cy="1750998"/>
                    <a:chOff x="990829" y="4826302"/>
                    <a:chExt cx="4681021" cy="1750998"/>
                  </a:xfrm>
                </p:grpSpPr>
                <p:grpSp>
                  <p:nvGrpSpPr>
                    <p:cNvPr id="19" name="群組 18">
                      <a:extLst>
                        <a:ext uri="{FF2B5EF4-FFF2-40B4-BE49-F238E27FC236}">
                          <a16:creationId xmlns:a16="http://schemas.microsoft.com/office/drawing/2014/main" id="{696280D4-5619-C868-825F-D9605EB82D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2699" y="4826302"/>
                      <a:ext cx="4673643" cy="634619"/>
                      <a:chOff x="1350277" y="7251704"/>
                      <a:chExt cx="4682824" cy="671341"/>
                    </a:xfrm>
                  </p:grpSpPr>
                  <p:sp>
                    <p:nvSpPr>
                      <p:cNvPr id="20" name="矩形 19">
                        <a:extLst>
                          <a:ext uri="{FF2B5EF4-FFF2-40B4-BE49-F238E27FC236}">
                            <a16:creationId xmlns:a16="http://schemas.microsoft.com/office/drawing/2014/main" id="{97C62E6F-0D47-6D12-A33E-399A22D661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0933" y="7251704"/>
                        <a:ext cx="4682168" cy="67019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lang="zh-TW" altLang="en-US">
                            <a:ea typeface="微軟正黑體"/>
                          </a:rPr>
                          <a:t>              </a:t>
                        </a:r>
                      </a:p>
                    </p:txBody>
                  </p:sp>
                  <p:sp>
                    <p:nvSpPr>
                      <p:cNvPr id="22" name="矩形 21">
                        <a:extLst>
                          <a:ext uri="{FF2B5EF4-FFF2-40B4-BE49-F238E27FC236}">
                            <a16:creationId xmlns:a16="http://schemas.microsoft.com/office/drawing/2014/main" id="{F8617907-EFC3-08BC-BCD6-12917CBC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0277" y="7252853"/>
                        <a:ext cx="918072" cy="67019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91440" tIns="45720" rIns="91440" bIns="45720" rtlCol="0" anchor="ctr"/>
                      <a:lstStyle/>
                      <a:p>
                        <a:pPr algn="ctr"/>
                        <a:r>
                          <a:rPr lang="zh-TW" altLang="en-US">
                            <a:ea typeface="微軟正黑體"/>
                          </a:rPr>
                          <a:t>Task 2</a:t>
                        </a:r>
                      </a:p>
                    </p:txBody>
                  </p:sp>
                </p:grp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4A8FE54F-CB20-64E1-0620-60EBA1DB0D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8862" y="5942678"/>
                      <a:ext cx="4672988" cy="63353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0" tIns="45720" rIns="91440" bIns="45720" rtlCol="0" anchor="ctr"/>
                    <a:lstStyle/>
                    <a:p>
                      <a:pPr algn="ctr"/>
                      <a:r>
                        <a:rPr lang="zh-TW" altLang="en-US">
                          <a:ea typeface="微軟正黑體"/>
                        </a:rPr>
                        <a:t>              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42842A6A-E302-1283-1A2E-98CAF954F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829" y="5943767"/>
                      <a:ext cx="916272" cy="6335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1440" tIns="45720" rIns="91440" bIns="45720" rtlCol="0" anchor="ctr"/>
                    <a:lstStyle/>
                    <a:p>
                      <a:pPr algn="ctr"/>
                      <a:r>
                        <a:rPr lang="zh-TW" altLang="en-US">
                          <a:ea typeface="微軟正黑體"/>
                        </a:rPr>
                        <a:t>Task 1</a:t>
                      </a:r>
                      <a:endParaRPr lang="zh-TW"/>
                    </a:p>
                  </p:txBody>
                </p:sp>
              </p:grpSp>
            </p:grpSp>
            <p:sp>
              <p:nvSpPr>
                <p:cNvPr id="32" name="箭號: 向下 31">
                  <a:extLst>
                    <a:ext uri="{FF2B5EF4-FFF2-40B4-BE49-F238E27FC236}">
                      <a16:creationId xmlns:a16="http://schemas.microsoft.com/office/drawing/2014/main" id="{BBEB01CD-6C8A-3D73-4A87-39ED1B0A11D9}"/>
                    </a:ext>
                  </a:extLst>
                </p:cNvPr>
                <p:cNvSpPr/>
                <p:nvPr/>
              </p:nvSpPr>
              <p:spPr>
                <a:xfrm>
                  <a:off x="1388179" y="4349953"/>
                  <a:ext cx="358048" cy="46821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59194B94-88C5-9E48-B0E6-09CE9D8C7DFE}"/>
                    </a:ext>
                  </a:extLst>
                </p:cNvPr>
                <p:cNvSpPr txBox="1"/>
                <p:nvPr/>
              </p:nvSpPr>
              <p:spPr>
                <a:xfrm>
                  <a:off x="1026061" y="4046517"/>
                  <a:ext cx="2743199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zh-TW" altLang="en-US">
                      <a:ea typeface="微軟正黑體"/>
                    </a:rPr>
                    <a:t>Running</a:t>
                  </a:r>
                </a:p>
              </p:txBody>
            </p:sp>
          </p:grpSp>
          <p:sp>
            <p:nvSpPr>
              <p:cNvPr id="37" name="箭號: 向左 36">
                <a:extLst>
                  <a:ext uri="{FF2B5EF4-FFF2-40B4-BE49-F238E27FC236}">
                    <a16:creationId xmlns:a16="http://schemas.microsoft.com/office/drawing/2014/main" id="{BC7A1D3A-7EB9-5285-754D-4293B897667C}"/>
                  </a:ext>
                </a:extLst>
              </p:cNvPr>
              <p:cNvSpPr/>
              <p:nvPr/>
            </p:nvSpPr>
            <p:spPr>
              <a:xfrm rot="21240000">
                <a:off x="5762140" y="4472786"/>
                <a:ext cx="3433588" cy="321325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左 37">
                <a:extLst>
                  <a:ext uri="{FF2B5EF4-FFF2-40B4-BE49-F238E27FC236}">
                    <a16:creationId xmlns:a16="http://schemas.microsoft.com/office/drawing/2014/main" id="{25AC0C88-4D8B-8926-8ACA-D2C12A028BCA}"/>
                  </a:ext>
                </a:extLst>
              </p:cNvPr>
              <p:cNvSpPr/>
              <p:nvPr/>
            </p:nvSpPr>
            <p:spPr>
              <a:xfrm rot="120000">
                <a:off x="5832296" y="6542811"/>
                <a:ext cx="3020456" cy="25706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9B5134B-651F-6A9B-8FA8-F28D90D5B77D}"/>
                </a:ext>
              </a:extLst>
            </p:cNvPr>
            <p:cNvSpPr txBox="1"/>
            <p:nvPr/>
          </p:nvSpPr>
          <p:spPr>
            <a:xfrm>
              <a:off x="-88231" y="497505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/>
                <a:t>Ready  list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308EBE0-72C1-2BA9-9965-F4146FE4F5C7}"/>
                </a:ext>
              </a:extLst>
            </p:cNvPr>
            <p:cNvSpPr txBox="1"/>
            <p:nvPr/>
          </p:nvSpPr>
          <p:spPr>
            <a:xfrm>
              <a:off x="-88233" y="5787189"/>
              <a:ext cx="167038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>
                  <a:ea typeface="微軟正黑體"/>
                </a:rPr>
                <a:t>Suspend  list</a:t>
              </a:r>
              <a:endParaRPr lang="zh-TW" altLang="en-US">
                <a:ea typeface="微軟正黑體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13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Facet</vt:lpstr>
      <vt:lpstr>Final project presentation Rate-monotonic on FreeRTOS</vt:lpstr>
      <vt:lpstr>Outline</vt:lpstr>
      <vt:lpstr>動機</vt:lpstr>
      <vt:lpstr>系統架構 (Rate-monotonic)</vt:lpstr>
      <vt:lpstr>Work</vt:lpstr>
      <vt:lpstr>Work</vt:lpstr>
      <vt:lpstr>Work</vt:lpstr>
      <vt:lpstr>系統架構圖(Rate-monotonic) </vt:lpstr>
      <vt:lpstr>系統架構圖(Rate-monotonic)</vt:lpstr>
      <vt:lpstr>成果展示 (never miss deadline)</vt:lpstr>
      <vt:lpstr>成果展示 (miss deadline)</vt:lpstr>
      <vt:lpstr>Example user task 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15</cp:revision>
  <dcterms:created xsi:type="dcterms:W3CDTF">2022-06-13T12:14:53Z</dcterms:created>
  <dcterms:modified xsi:type="dcterms:W3CDTF">2022-06-16T16:07:14Z</dcterms:modified>
</cp:coreProperties>
</file>