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E76DE-3F43-8848-9A11-D9591CC60FB6}" v="71" dt="2022-04-27T13:38:00.104"/>
    <p1510:client id="{5304B1E7-A82A-4796-A9D0-67186729F01E}" v="704" dt="2022-04-26T14:07:57.812"/>
    <p1510:client id="{E4B5F2A6-A6BD-C137-669F-87DEAB55762B}" v="434" dt="2022-04-27T13:45:03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6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172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935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6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8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6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1183381"/>
            <a:ext cx="7766936" cy="2867455"/>
          </a:xfrm>
        </p:spPr>
        <p:txBody>
          <a:bodyPr/>
          <a:lstStyle/>
          <a:p>
            <a:pPr algn="ctr"/>
            <a:r>
              <a:rPr lang="zh-TW" altLang="en-US">
                <a:ea typeface="微軟正黑體"/>
              </a:rPr>
              <a:t>Final project proposal</a:t>
            </a:r>
            <a:br>
              <a:rPr lang="zh-TW" altLang="en-US">
                <a:ea typeface="微軟正黑體"/>
              </a:rPr>
            </a:br>
            <a:r>
              <a:rPr lang="zh-TW">
                <a:solidFill>
                  <a:srgbClr val="C00000"/>
                </a:solidFill>
                <a:ea typeface="+mj-lt"/>
                <a:cs typeface="+mj-lt"/>
              </a:rPr>
              <a:t>Rate-monotonic </a:t>
            </a:r>
            <a:r>
              <a:rPr lang="en-US" altLang="zh-TW">
                <a:solidFill>
                  <a:srgbClr val="C00000"/>
                </a:solidFill>
                <a:ea typeface="+mj-lt"/>
                <a:cs typeface="+mj-lt"/>
              </a:rPr>
              <a:t>on</a:t>
            </a:r>
            <a:r>
              <a:rPr lang="zh-TW" altLang="en-US">
                <a:solidFill>
                  <a:srgbClr val="C00000"/>
                </a:solidFill>
                <a:ea typeface="+mj-lt"/>
                <a:cs typeface="+mj-lt"/>
              </a:rPr>
              <a:t> FreeRTOS</a:t>
            </a:r>
            <a:endParaRPr lang="zh-TW">
              <a:solidFill>
                <a:srgbClr val="C00000"/>
              </a:solidFill>
              <a:ea typeface="+mj-lt"/>
              <a:cs typeface="+mj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148525"/>
            <a:ext cx="7766936" cy="1096899"/>
          </a:xfrm>
        </p:spPr>
        <p:txBody>
          <a:bodyPr/>
          <a:lstStyle/>
          <a:p>
            <a:pPr algn="l"/>
            <a:r>
              <a:rPr lang="zh-TW" altLang="en-US" sz="2400">
                <a:ea typeface="微軟正黑體"/>
              </a:rPr>
              <a:t>Group 10</a:t>
            </a:r>
            <a:endParaRPr lang="zh-TW" altLang="en-US" sz="2400">
              <a:ea typeface="微軟正黑體" panose="020B0604030504040204" pitchFamily="34" charset="-120"/>
            </a:endParaRPr>
          </a:p>
          <a:p>
            <a:pPr algn="l"/>
            <a:r>
              <a:rPr lang="zh-TW" altLang="en-US" sz="2400">
                <a:ea typeface="微軟正黑體"/>
              </a:rPr>
              <a:t>成員 : P76101055 黃品程   P76104702 曾柏翔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B029E-E676-FE02-8F20-4A78B27A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493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Outline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1800B-3750-4B23-3EBA-6A870C9E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5589"/>
            <a:ext cx="8596668" cy="4515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3200">
                <a:ea typeface="+mn-lt"/>
                <a:cs typeface="+mn-lt"/>
              </a:rPr>
              <a:t>動機</a:t>
            </a:r>
          </a:p>
          <a:p>
            <a:r>
              <a:rPr lang="zh-TW" altLang="en-US" sz="3200">
                <a:ea typeface="+mn-lt"/>
                <a:cs typeface="+mn-lt"/>
              </a:rPr>
              <a:t>系統架構</a:t>
            </a:r>
          </a:p>
          <a:p>
            <a:r>
              <a:rPr lang="zh-TW" sz="3200">
                <a:ea typeface="+mn-lt"/>
                <a:cs typeface="+mn-lt"/>
              </a:rPr>
              <a:t>預期成果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13326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DF37A-0F72-912B-C8D1-4AC7ED5D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7724"/>
          </a:xfrm>
        </p:spPr>
        <p:txBody>
          <a:bodyPr/>
          <a:lstStyle/>
          <a:p>
            <a:r>
              <a:rPr lang="zh-TW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7033D-41B0-3FC0-D61D-4D9A6450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359"/>
            <a:ext cx="9817821" cy="42520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>
                <a:ea typeface="微軟正黑體"/>
              </a:rPr>
              <a:t>之前在OS課程有學到real-time system的</a:t>
            </a:r>
            <a:r>
              <a:rPr lang="zh-TW" sz="2800">
                <a:ea typeface="微軟正黑體"/>
              </a:rPr>
              <a:t>scheduling policy</a:t>
            </a:r>
            <a:r>
              <a:rPr lang="zh-TW" altLang="en-US" sz="2800">
                <a:ea typeface="微軟正黑體"/>
              </a:rPr>
              <a:t>有這個rate-monotonic，但發現FreeRTOS上並不是用這個policy，因此有了好奇心。</a:t>
            </a:r>
            <a:endParaRPr lang="zh-TW"/>
          </a:p>
          <a:p>
            <a:pPr marL="0" indent="0">
              <a:buNone/>
            </a:pPr>
            <a:endParaRPr lang="zh-TW" altLang="en-US" sz="2800">
              <a:ea typeface="微軟正黑體"/>
            </a:endParaRPr>
          </a:p>
          <a:p>
            <a:r>
              <a:rPr lang="zh-TW" altLang="en-US" sz="2800">
                <a:ea typeface="微軟正黑體"/>
              </a:rPr>
              <a:t>我們想試試看不同的CPU scheduling policy 在FreeRTOS上有甚麼效果？</a:t>
            </a:r>
            <a:endParaRPr lang="zh-TW" sz="280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6107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67968-08DE-31B4-CED5-0A3A3FEE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108"/>
          </a:xfrm>
        </p:spPr>
        <p:txBody>
          <a:bodyPr/>
          <a:lstStyle/>
          <a:p>
            <a:r>
              <a:rPr lang="zh-TW">
                <a:ea typeface="微軟正黑體"/>
              </a:rPr>
              <a:t>系統架構</a:t>
            </a:r>
            <a:r>
              <a:rPr lang="zh-TW" altLang="en-US">
                <a:solidFill>
                  <a:srgbClr val="90C226"/>
                </a:solidFill>
                <a:ea typeface="微軟正黑體"/>
              </a:rPr>
              <a:t> (</a:t>
            </a:r>
            <a:r>
              <a:rPr lang="en-US" altLang="zh-TW">
                <a:solidFill>
                  <a:srgbClr val="92D050"/>
                </a:solidFill>
                <a:ea typeface="微軟正黑體"/>
              </a:rPr>
              <a:t>Rate-monotonic)</a:t>
            </a:r>
            <a:endParaRPr lang="zh-TW">
              <a:solidFill>
                <a:srgbClr val="92D050"/>
              </a:solidFill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11A56-0E0D-2A63-D0DF-C15B4E1D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128"/>
            <a:ext cx="9309821" cy="531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>
                <a:ea typeface="微軟正黑體"/>
              </a:rPr>
              <a:t>Static priority and preemptive.</a:t>
            </a:r>
          </a:p>
          <a:p>
            <a:r>
              <a:rPr lang="zh-TW" sz="2800">
                <a:ea typeface="微軟正黑體"/>
              </a:rPr>
              <a:t>Assumption:</a:t>
            </a:r>
            <a:endParaRPr lang="en-US" altLang="zh-TW" sz="2800">
              <a:ea typeface="+mn-lt"/>
              <a:cs typeface="+mn-lt"/>
            </a:endParaRPr>
          </a:p>
          <a:p>
            <a:pPr lvl="1"/>
            <a:r>
              <a:rPr lang="zh-TW" sz="2800">
                <a:ea typeface="微軟正黑體"/>
              </a:rPr>
              <a:t>Periodic tasks</a:t>
            </a:r>
            <a:endParaRPr lang="zh-TW" altLang="en-US" sz="2800">
              <a:ea typeface="+mn-lt"/>
              <a:cs typeface="+mn-lt"/>
            </a:endParaRPr>
          </a:p>
          <a:p>
            <a:pPr lvl="1"/>
            <a:r>
              <a:rPr lang="zh-TW" sz="2800">
                <a:ea typeface="微軟正黑體"/>
              </a:rPr>
              <a:t>Priority (period time越低priority越大)</a:t>
            </a:r>
            <a:endParaRPr lang="zh-TW"/>
          </a:p>
          <a:p>
            <a:r>
              <a:rPr lang="zh-TW" altLang="en-US" sz="2800">
                <a:ea typeface="微軟正黑體"/>
              </a:rPr>
              <a:t>預期的work:</a:t>
            </a:r>
          </a:p>
          <a:p>
            <a:pPr lvl="1"/>
            <a:r>
              <a:rPr lang="zh-TW" sz="2600">
                <a:ea typeface="微軟正黑體"/>
                <a:cs typeface="+mn-lt"/>
              </a:rPr>
              <a:t>讓</a:t>
            </a:r>
            <a:r>
              <a:rPr lang="en-US" altLang="zh-TW" sz="2600">
                <a:ea typeface="+mn-lt"/>
                <a:cs typeface="+mn-lt"/>
              </a:rPr>
              <a:t>user task </a:t>
            </a:r>
            <a:r>
              <a:rPr lang="zh-TW" sz="2600">
                <a:ea typeface="微軟正黑體"/>
                <a:cs typeface="+mn-lt"/>
              </a:rPr>
              <a:t>可以</a:t>
            </a:r>
            <a:r>
              <a:rPr lang="en-US" altLang="zh-TW" sz="2600">
                <a:ea typeface="+mn-lt"/>
                <a:cs typeface="+mn-lt"/>
              </a:rPr>
              <a:t>periodic </a:t>
            </a:r>
            <a:r>
              <a:rPr lang="zh-TW" sz="2600">
                <a:ea typeface="微軟正黑體"/>
                <a:cs typeface="+mn-lt"/>
              </a:rPr>
              <a:t>的執行。</a:t>
            </a:r>
            <a:endParaRPr lang="zh-TW" altLang="en-US" sz="2600">
              <a:ea typeface="微軟正黑體"/>
              <a:cs typeface="+mn-lt"/>
            </a:endParaRPr>
          </a:p>
          <a:p>
            <a:pPr lvl="1"/>
            <a:r>
              <a:rPr lang="zh-TW" altLang="en-US" sz="2600">
                <a:ea typeface="+mn-lt"/>
                <a:cs typeface="+mn-lt"/>
              </a:rPr>
              <a:t>修改</a:t>
            </a:r>
            <a:r>
              <a:rPr lang="en-US" altLang="zh-TW" sz="2600" err="1">
                <a:ea typeface="+mn-lt"/>
                <a:cs typeface="+mn-lt"/>
              </a:rPr>
              <a:t>xTaskCreate</a:t>
            </a:r>
            <a:r>
              <a:rPr lang="zh-TW" altLang="en-US" sz="2600">
                <a:ea typeface="+mn-lt"/>
                <a:cs typeface="+mn-lt"/>
              </a:rPr>
              <a:t>，讓使用者可以自己輸入</a:t>
            </a:r>
            <a:r>
              <a:rPr lang="en-US" altLang="zh-TW" sz="2600">
                <a:ea typeface="+mn-lt"/>
                <a:cs typeface="+mn-lt"/>
              </a:rPr>
              <a:t>period</a:t>
            </a:r>
            <a:r>
              <a:rPr lang="zh-TW" altLang="en-US" sz="2600">
                <a:ea typeface="+mn-lt"/>
                <a:cs typeface="+mn-lt"/>
              </a:rPr>
              <a:t> </a:t>
            </a:r>
            <a:r>
              <a:rPr lang="en-US" altLang="zh-TW" sz="2600">
                <a:ea typeface="+mn-lt"/>
                <a:cs typeface="+mn-lt"/>
              </a:rPr>
              <a:t>time.</a:t>
            </a:r>
          </a:p>
          <a:p>
            <a:pPr lvl="1"/>
            <a:r>
              <a:rPr lang="zh-TW" altLang="en-US" sz="2600">
                <a:ea typeface="+mn-lt"/>
                <a:cs typeface="+mn-lt"/>
              </a:rPr>
              <a:t>修改每次</a:t>
            </a:r>
            <a:r>
              <a:rPr lang="en-US" altLang="zh-TW" sz="2600">
                <a:ea typeface="+mn-lt"/>
                <a:cs typeface="+mn-lt"/>
              </a:rPr>
              <a:t>insert</a:t>
            </a:r>
            <a:r>
              <a:rPr lang="zh-TW" altLang="en-US" sz="2600">
                <a:ea typeface="+mn-lt"/>
                <a:cs typeface="+mn-lt"/>
              </a:rPr>
              <a:t> </a:t>
            </a:r>
            <a:r>
              <a:rPr lang="en-US" altLang="zh-TW" sz="2600">
                <a:ea typeface="+mn-lt"/>
                <a:cs typeface="+mn-lt"/>
              </a:rPr>
              <a:t>ready</a:t>
            </a:r>
            <a:r>
              <a:rPr lang="zh-TW" altLang="en-US" sz="2600">
                <a:ea typeface="+mn-lt"/>
                <a:cs typeface="+mn-lt"/>
              </a:rPr>
              <a:t> </a:t>
            </a:r>
            <a:r>
              <a:rPr lang="en-US" altLang="zh-TW" sz="2600">
                <a:ea typeface="+mn-lt"/>
                <a:cs typeface="+mn-lt"/>
              </a:rPr>
              <a:t>list</a:t>
            </a:r>
            <a:r>
              <a:rPr lang="zh-TW" altLang="en-US" sz="2600">
                <a:ea typeface="+mn-lt"/>
                <a:cs typeface="+mn-lt"/>
              </a:rPr>
              <a:t>的</a:t>
            </a:r>
            <a:r>
              <a:rPr lang="en-US" altLang="zh-TW" sz="2600">
                <a:ea typeface="+mn-lt"/>
                <a:cs typeface="+mn-lt"/>
              </a:rPr>
              <a:t>code</a:t>
            </a:r>
            <a:r>
              <a:rPr lang="en-US" sz="2600">
                <a:ea typeface="+mn-lt"/>
                <a:cs typeface="+mn-lt"/>
              </a:rPr>
              <a:t>(</a:t>
            </a:r>
            <a:r>
              <a:rPr lang="en-US" sz="2600" err="1">
                <a:ea typeface="+mn-lt"/>
                <a:cs typeface="+mn-lt"/>
              </a:rPr>
              <a:t>以period</a:t>
            </a:r>
            <a:r>
              <a:rPr lang="zh-TW" altLang="en-US" sz="2600">
                <a:ea typeface="+mn-lt"/>
                <a:cs typeface="+mn-lt"/>
              </a:rPr>
              <a:t> </a:t>
            </a:r>
            <a:r>
              <a:rPr lang="en-US" sz="2600">
                <a:ea typeface="+mn-lt"/>
                <a:cs typeface="+mn-lt"/>
              </a:rPr>
              <a:t>time</a:t>
            </a:r>
            <a:r>
              <a:rPr lang="zh-TW" altLang="en-US" sz="2600">
                <a:ea typeface="+mn-lt"/>
                <a:cs typeface="+mn-lt"/>
              </a:rPr>
              <a:t>越低的</a:t>
            </a:r>
            <a:r>
              <a:rPr lang="en-US" altLang="zh-TW" sz="2600">
                <a:ea typeface="+mn-lt"/>
                <a:cs typeface="+mn-lt"/>
              </a:rPr>
              <a:t>task</a:t>
            </a:r>
            <a:r>
              <a:rPr lang="zh-TW" altLang="en-US" sz="2600">
                <a:ea typeface="+mn-lt"/>
                <a:cs typeface="+mn-lt"/>
              </a:rPr>
              <a:t>排越前面</a:t>
            </a:r>
            <a:r>
              <a:rPr lang="en-US" sz="2600">
                <a:ea typeface="+mn-lt"/>
                <a:cs typeface="+mn-lt"/>
              </a:rPr>
              <a:t>).</a:t>
            </a:r>
          </a:p>
          <a:p>
            <a:pPr lvl="1"/>
            <a:r>
              <a:rPr lang="en-US" sz="2600">
                <a:ea typeface="+mn-lt"/>
                <a:cs typeface="+mn-lt"/>
              </a:rPr>
              <a:t>...</a:t>
            </a:r>
          </a:p>
          <a:p>
            <a:pPr lvl="1"/>
            <a:endParaRPr lang="en-US" altLang="zh-TW" sz="2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3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0C15F-9B52-667D-23B8-731A94FB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38591" cy="1154724"/>
          </a:xfrm>
        </p:spPr>
        <p:txBody>
          <a:bodyPr>
            <a:normAutofit/>
          </a:bodyPr>
          <a:lstStyle/>
          <a:p>
            <a:r>
              <a:rPr lang="zh-TW">
                <a:ea typeface="微軟正黑體"/>
              </a:rPr>
              <a:t>系統架構 (</a:t>
            </a:r>
            <a:r>
              <a:rPr lang="en-US">
                <a:solidFill>
                  <a:srgbClr val="92D050"/>
                </a:solidFill>
                <a:ea typeface="+mj-lt"/>
              </a:rPr>
              <a:t>Rate-monotonic) - </a:t>
            </a:r>
            <a:r>
              <a:rPr lang="en-US" altLang="zh-TW">
                <a:ea typeface="+mj-lt"/>
              </a:rPr>
              <a:t>Gannt</a:t>
            </a:r>
            <a:r>
              <a:rPr lang="zh-TW" altLang="en-US">
                <a:ea typeface="+mj-lt"/>
              </a:rPr>
              <a:t> </a:t>
            </a:r>
            <a:r>
              <a:rPr lang="en-US" altLang="zh-TW">
                <a:ea typeface="+mj-lt"/>
              </a:rPr>
              <a:t>chart</a:t>
            </a:r>
            <a:endParaRPr lang="zh-CN" altLang="en-US">
              <a:solidFill>
                <a:srgbClr val="92D050"/>
              </a:solidFill>
              <a:ea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16939-BD0C-7D8F-ED26-29C245BD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204"/>
            <a:ext cx="8596668" cy="46330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Process             Period time            CPU time</a:t>
            </a:r>
          </a:p>
          <a:p>
            <a:pPr marL="0" indent="0">
              <a:buNone/>
            </a:pPr>
            <a:r>
              <a:rPr lang="zh-TW" altLang="en-US">
                <a:ea typeface="微軟正黑體"/>
              </a:rPr>
              <a:t>        P1                        50                          25</a:t>
            </a:r>
          </a:p>
          <a:p>
            <a:pPr marL="0" indent="0">
              <a:buNone/>
            </a:pPr>
            <a:r>
              <a:rPr lang="zh-TW" altLang="en-US">
                <a:ea typeface="微軟正黑體"/>
              </a:rPr>
              <a:t>        P2                        80                          35</a:t>
            </a:r>
          </a:p>
          <a:p>
            <a:pPr marL="0" indent="0">
              <a:buNone/>
            </a:pPr>
            <a:r>
              <a:rPr lang="zh-TW" altLang="en-US">
                <a:ea typeface="微軟正黑體"/>
              </a:rPr>
              <a:t>因為P1之period time較低，所以 statically P1 priority &gt; P2 priority.</a:t>
            </a:r>
          </a:p>
          <a:p>
            <a:pPr marL="0" indent="0">
              <a:buNone/>
            </a:pPr>
            <a:endParaRPr lang="zh-TW" altLang="en-US">
              <a:ea typeface="微軟正黑體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43A23B-DD17-437F-9789-C5C2B7C1F15F}"/>
              </a:ext>
            </a:extLst>
          </p:cNvPr>
          <p:cNvSpPr/>
          <p:nvPr/>
        </p:nvSpPr>
        <p:spPr>
          <a:xfrm>
            <a:off x="910491" y="3763107"/>
            <a:ext cx="3927230" cy="918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7200A2-9A9C-0DEB-C209-2703D888D2A7}"/>
              </a:ext>
            </a:extLst>
          </p:cNvPr>
          <p:cNvSpPr/>
          <p:nvPr/>
        </p:nvSpPr>
        <p:spPr>
          <a:xfrm>
            <a:off x="906828" y="3759443"/>
            <a:ext cx="918307" cy="9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微軟正黑體"/>
              </a:rPr>
              <a:t>P1</a:t>
            </a:r>
            <a:endParaRPr 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F48216-7F71-3C25-1297-FEE324429917}"/>
              </a:ext>
            </a:extLst>
          </p:cNvPr>
          <p:cNvSpPr/>
          <p:nvPr/>
        </p:nvSpPr>
        <p:spPr>
          <a:xfrm>
            <a:off x="1825135" y="3759443"/>
            <a:ext cx="918307" cy="9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微軟正黑體"/>
              </a:rPr>
              <a:t>P2</a:t>
            </a:r>
            <a:endParaRPr lang="zh-TW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8AD715-E22D-CA08-5B0F-F2E4E6E8FE1E}"/>
              </a:ext>
            </a:extLst>
          </p:cNvPr>
          <p:cNvSpPr/>
          <p:nvPr/>
        </p:nvSpPr>
        <p:spPr>
          <a:xfrm>
            <a:off x="2743442" y="3759442"/>
            <a:ext cx="918307" cy="9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微軟正黑體"/>
              </a:rPr>
              <a:t>P1</a:t>
            </a:r>
            <a:endParaRPr 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670CD2-D843-B44F-CF24-13B1CAA96B29}"/>
              </a:ext>
            </a:extLst>
          </p:cNvPr>
          <p:cNvSpPr/>
          <p:nvPr/>
        </p:nvSpPr>
        <p:spPr>
          <a:xfrm>
            <a:off x="3661751" y="3759443"/>
            <a:ext cx="468923" cy="9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微軟正黑體"/>
              </a:rPr>
              <a:t>P2</a:t>
            </a:r>
            <a:endParaRPr lang="zh-TW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275CA8-9316-34F3-560B-126B8840F8C3}"/>
              </a:ext>
            </a:extLst>
          </p:cNvPr>
          <p:cNvSpPr txBox="1"/>
          <p:nvPr/>
        </p:nvSpPr>
        <p:spPr>
          <a:xfrm>
            <a:off x="760534" y="4892920"/>
            <a:ext cx="447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0</a:t>
            </a: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9476B8D-ED13-2E9C-B52C-FC4D7C94F651}"/>
              </a:ext>
            </a:extLst>
          </p:cNvPr>
          <p:cNvSpPr txBox="1"/>
          <p:nvPr/>
        </p:nvSpPr>
        <p:spPr>
          <a:xfrm>
            <a:off x="1561610" y="4892920"/>
            <a:ext cx="447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25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73F04A-AE07-2D57-B641-A8CF5468E2D2}"/>
              </a:ext>
            </a:extLst>
          </p:cNvPr>
          <p:cNvSpPr txBox="1"/>
          <p:nvPr/>
        </p:nvSpPr>
        <p:spPr>
          <a:xfrm>
            <a:off x="2558072" y="4892919"/>
            <a:ext cx="447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50</a:t>
            </a:r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3986DC-3A63-13E4-0456-7743F4F4250A}"/>
              </a:ext>
            </a:extLst>
          </p:cNvPr>
          <p:cNvSpPr txBox="1"/>
          <p:nvPr/>
        </p:nvSpPr>
        <p:spPr>
          <a:xfrm>
            <a:off x="3495918" y="4892920"/>
            <a:ext cx="447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75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443C7B-324E-AE2F-1D1E-F9A5483ED7F1}"/>
              </a:ext>
            </a:extLst>
          </p:cNvPr>
          <p:cNvSpPr/>
          <p:nvPr/>
        </p:nvSpPr>
        <p:spPr>
          <a:xfrm>
            <a:off x="4133116" y="3761886"/>
            <a:ext cx="703384" cy="9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A50C457-89F7-D967-87DE-3F93D5939FEE}"/>
              </a:ext>
            </a:extLst>
          </p:cNvPr>
          <p:cNvCxnSpPr/>
          <p:nvPr/>
        </p:nvCxnSpPr>
        <p:spPr>
          <a:xfrm>
            <a:off x="807915" y="3338145"/>
            <a:ext cx="64478" cy="3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181643C-890F-AFD5-CB2B-5651EF13900D}"/>
              </a:ext>
            </a:extLst>
          </p:cNvPr>
          <p:cNvCxnSpPr>
            <a:cxnSpLocks/>
          </p:cNvCxnSpPr>
          <p:nvPr/>
        </p:nvCxnSpPr>
        <p:spPr>
          <a:xfrm>
            <a:off x="583222" y="3455375"/>
            <a:ext cx="201247" cy="28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1EB8704-92A4-347F-5B42-23A14B042299}"/>
              </a:ext>
            </a:extLst>
          </p:cNvPr>
          <p:cNvSpPr txBox="1"/>
          <p:nvPr/>
        </p:nvSpPr>
        <p:spPr>
          <a:xfrm>
            <a:off x="632313" y="3201621"/>
            <a:ext cx="515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  <a:ea typeface="微軟正黑體"/>
              </a:rPr>
              <a:t>P1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FF250D6-459D-E5B7-B615-B60A0C53F342}"/>
              </a:ext>
            </a:extLst>
          </p:cNvPr>
          <p:cNvSpPr txBox="1"/>
          <p:nvPr/>
        </p:nvSpPr>
        <p:spPr>
          <a:xfrm>
            <a:off x="114544" y="3387236"/>
            <a:ext cx="515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  <a:ea typeface="微軟正黑體"/>
              </a:rPr>
              <a:t>P2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EA16A6D-B628-6E3C-BFA3-48529E18058A}"/>
              </a:ext>
            </a:extLst>
          </p:cNvPr>
          <p:cNvCxnSpPr>
            <a:cxnSpLocks/>
          </p:cNvCxnSpPr>
          <p:nvPr/>
        </p:nvCxnSpPr>
        <p:spPr>
          <a:xfrm>
            <a:off x="2742221" y="3494451"/>
            <a:ext cx="15632" cy="27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3D1200-AAA7-D6BD-19AD-E34A31428B67}"/>
              </a:ext>
            </a:extLst>
          </p:cNvPr>
          <p:cNvSpPr txBox="1"/>
          <p:nvPr/>
        </p:nvSpPr>
        <p:spPr>
          <a:xfrm>
            <a:off x="2556851" y="3201621"/>
            <a:ext cx="701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  <a:ea typeface="微軟正黑體"/>
              </a:rPr>
              <a:t>P1到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5816E0-8EA4-E591-81A1-D484B67FA875}"/>
              </a:ext>
            </a:extLst>
          </p:cNvPr>
          <p:cNvSpPr txBox="1"/>
          <p:nvPr/>
        </p:nvSpPr>
        <p:spPr>
          <a:xfrm>
            <a:off x="3945302" y="4892920"/>
            <a:ext cx="447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80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BAC1E36-5165-1F1C-46E6-C266B54D86FF}"/>
              </a:ext>
            </a:extLst>
          </p:cNvPr>
          <p:cNvCxnSpPr>
            <a:cxnSpLocks/>
          </p:cNvCxnSpPr>
          <p:nvPr/>
        </p:nvCxnSpPr>
        <p:spPr>
          <a:xfrm>
            <a:off x="4129451" y="3465142"/>
            <a:ext cx="15632" cy="27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956B735-5093-5595-0E59-AD6850B471F9}"/>
              </a:ext>
            </a:extLst>
          </p:cNvPr>
          <p:cNvSpPr txBox="1"/>
          <p:nvPr/>
        </p:nvSpPr>
        <p:spPr>
          <a:xfrm>
            <a:off x="3944082" y="3240697"/>
            <a:ext cx="662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  <a:ea typeface="微軟正黑體"/>
              </a:rPr>
              <a:t>P2到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8983847-C206-A8CA-9905-6B8AF3008FA6}"/>
              </a:ext>
            </a:extLst>
          </p:cNvPr>
          <p:cNvSpPr txBox="1"/>
          <p:nvPr/>
        </p:nvSpPr>
        <p:spPr>
          <a:xfrm>
            <a:off x="1781419" y="576726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  <a:ea typeface="微軟正黑體"/>
              </a:rPr>
              <a:t>P2 miss its deadline！</a:t>
            </a:r>
          </a:p>
        </p:txBody>
      </p:sp>
      <p:sp>
        <p:nvSpPr>
          <p:cNvPr id="29" name="爆炸: 八角 28">
            <a:extLst>
              <a:ext uri="{FF2B5EF4-FFF2-40B4-BE49-F238E27FC236}">
                <a16:creationId xmlns:a16="http://schemas.microsoft.com/office/drawing/2014/main" id="{535F887D-DC3C-C3A7-EF9A-2252FF28FFFD}"/>
              </a:ext>
            </a:extLst>
          </p:cNvPr>
          <p:cNvSpPr/>
          <p:nvPr/>
        </p:nvSpPr>
        <p:spPr>
          <a:xfrm>
            <a:off x="3964597" y="4023211"/>
            <a:ext cx="439616" cy="45915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43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4DEB4-914F-6E84-6CEE-AA88EAF9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39"/>
          </a:xfrm>
        </p:spPr>
        <p:txBody>
          <a:bodyPr/>
          <a:lstStyle/>
          <a:p>
            <a:r>
              <a:rPr lang="zh-TW"/>
              <a:t>預期成果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935B23-1DA5-DE21-D146-A532E5C2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205"/>
            <a:ext cx="10413744" cy="43301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2400">
                <a:ea typeface="微軟正黑體"/>
              </a:rPr>
              <a:t>人工製造數據 (miss or not miss deadline情況)</a:t>
            </a:r>
          </a:p>
          <a:p>
            <a:pPr lvl="1"/>
            <a:r>
              <a:rPr lang="zh-TW" altLang="en-US" sz="2400">
                <a:ea typeface="微軟正黑體"/>
              </a:rPr>
              <a:t>至少2個task，並給定period time 和 會執行的CPU time。</a:t>
            </a:r>
            <a:endParaRPr lang="zh-TW" altLang="en-US" sz="2400"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>
                <a:ea typeface="+mn-lt"/>
                <a:cs typeface="+mn-lt"/>
              </a:rPr>
              <a:t>Can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>
                <a:ea typeface="+mn-lt"/>
                <a:cs typeface="+mn-lt"/>
              </a:rPr>
              <a:t>meet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>
                <a:ea typeface="+mn-lt"/>
                <a:cs typeface="+mn-lt"/>
              </a:rPr>
              <a:t>deadline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>
                <a:ea typeface="+mn-lt"/>
                <a:cs typeface="+mn-lt"/>
              </a:rPr>
              <a:t>if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>
                <a:ea typeface="+mn-lt"/>
                <a:cs typeface="+mn-lt"/>
              </a:rPr>
              <a:t>and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>
                <a:ea typeface="+mn-lt"/>
                <a:cs typeface="+mn-lt"/>
              </a:rPr>
              <a:t>only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>
                <a:ea typeface="+mn-lt"/>
                <a:cs typeface="+mn-lt"/>
              </a:rPr>
              <a:t>if </a:t>
            </a:r>
            <a:endParaRPr lang="zh-TW" altLang="en-US" sz="2400">
              <a:ea typeface="微軟正黑體" panose="020B0604030504040204" pitchFamily="34" charset="-120"/>
              <a:cs typeface="+mn-lt"/>
            </a:endParaRPr>
          </a:p>
          <a:p>
            <a:pPr marL="457200" lvl="1" indent="0">
              <a:buNone/>
            </a:pPr>
            <a:r>
              <a:rPr lang="zh-TW" sz="2400">
                <a:ea typeface="+mn-lt"/>
                <a:cs typeface="+mn-lt"/>
              </a:rPr>
              <a:t>Total CPU utilization(of n tasks) is &lt; 0.693</a:t>
            </a:r>
            <a:r>
              <a:rPr lang="zh-TW" altLang="en-US" sz="2400">
                <a:ea typeface="+mn-lt"/>
                <a:cs typeface="+mn-lt"/>
              </a:rPr>
              <a:t> 。</a:t>
            </a:r>
            <a:endParaRPr lang="zh-TW" altLang="en-US" sz="2400">
              <a:ea typeface="微軟正黑體" panose="020B0604030504040204" pitchFamily="34" charset="-120"/>
            </a:endParaRPr>
          </a:p>
          <a:p>
            <a:endParaRPr lang="zh-TW" altLang="en-US" sz="2400">
              <a:ea typeface="微軟正黑體" panose="020B0604030504040204" pitchFamily="34" charset="-120"/>
            </a:endParaRPr>
          </a:p>
          <a:p>
            <a:r>
              <a:rPr lang="zh-TW" altLang="en-US" sz="2400">
                <a:ea typeface="微軟正黑體"/>
              </a:rPr>
              <a:t>畫出Gannt chart 說明理想中會在哪裡miss deadline。</a:t>
            </a:r>
          </a:p>
          <a:p>
            <a:endParaRPr lang="zh-TW" altLang="en-US" sz="2400">
              <a:ea typeface="微軟正黑體"/>
            </a:endParaRPr>
          </a:p>
          <a:p>
            <a:r>
              <a:rPr lang="zh-TW" altLang="en-US" sz="2400">
                <a:ea typeface="微軟正黑體"/>
              </a:rPr>
              <a:t>用UART print 出一些系統資訊來 和 </a:t>
            </a:r>
            <a:r>
              <a:rPr lang="zh-TW" sz="2400">
                <a:ea typeface="微軟正黑體"/>
              </a:rPr>
              <a:t>Gannt chart 對比</a:t>
            </a:r>
            <a:r>
              <a:rPr lang="zh-TW" altLang="en-US" sz="2400">
                <a:ea typeface="微軟正黑體"/>
              </a:rPr>
              <a:t>，是否相符。</a:t>
            </a:r>
          </a:p>
        </p:txBody>
      </p:sp>
    </p:spTree>
    <p:extLst>
      <p:ext uri="{BB962C8B-B14F-4D97-AF65-F5344CB8AC3E}">
        <p14:creationId xmlns:p14="http://schemas.microsoft.com/office/powerpoint/2010/main" val="124263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51051-2148-FEE1-6B80-75E44E95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E401E-1673-07A7-E9A9-A2ED1A7AA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200">
                <a:ea typeface="微軟正黑體"/>
              </a:rPr>
              <a:t>謝謝大家！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593458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7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Facet</vt:lpstr>
      <vt:lpstr>Final project proposal Rate-monotonic on FreeRTOS</vt:lpstr>
      <vt:lpstr>Outline</vt:lpstr>
      <vt:lpstr>動機</vt:lpstr>
      <vt:lpstr>系統架構 (Rate-monotonic)</vt:lpstr>
      <vt:lpstr>系統架構 (Rate-monotonic) - Gannt chart</vt:lpstr>
      <vt:lpstr>預期成果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2</cp:revision>
  <dcterms:created xsi:type="dcterms:W3CDTF">2022-04-26T12:04:21Z</dcterms:created>
  <dcterms:modified xsi:type="dcterms:W3CDTF">2022-06-16T16:08:15Z</dcterms:modified>
</cp:coreProperties>
</file>