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2" r:id="rId5"/>
    <p:sldId id="264" r:id="rId6"/>
    <p:sldId id="260" r:id="rId7"/>
    <p:sldId id="263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4"/>
    <p:restoredTop sz="95768"/>
  </p:normalViewPr>
  <p:slideViewPr>
    <p:cSldViewPr snapToGrid="0" snapToObjects="1">
      <p:cViewPr varScale="1">
        <p:scale>
          <a:sx n="105" d="100"/>
          <a:sy n="105" d="100"/>
        </p:scale>
        <p:origin x="1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CB8-55FC-2448-A98B-0597DC808D90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5950-1F59-7846-ACB4-699B6FD82B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09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CB8-55FC-2448-A98B-0597DC808D90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5950-1F59-7846-ACB4-699B6FD82B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16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CB8-55FC-2448-A98B-0597DC808D90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5950-1F59-7846-ACB4-699B6FD82B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68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CB8-55FC-2448-A98B-0597DC808D90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5950-1F59-7846-ACB4-699B6FD82B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136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CB8-55FC-2448-A98B-0597DC808D90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5950-1F59-7846-ACB4-699B6FD82B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82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CB8-55FC-2448-A98B-0597DC808D90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5950-1F59-7846-ACB4-699B6FD82B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9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CB8-55FC-2448-A98B-0597DC808D90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5950-1F59-7846-ACB4-699B6FD82B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09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CB8-55FC-2448-A98B-0597DC808D90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5950-1F59-7846-ACB4-699B6FD82B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07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CB8-55FC-2448-A98B-0597DC808D90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5950-1F59-7846-ACB4-699B6FD82B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8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CB8-55FC-2448-A98B-0597DC808D90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5950-1F59-7846-ACB4-699B6FD82B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02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CB8-55FC-2448-A98B-0597DC808D90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5950-1F59-7846-ACB4-699B6FD82B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19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83CB8-55FC-2448-A98B-0597DC808D90}" type="datetimeFigureOut">
              <a:rPr lang="fr-FR" smtClean="0"/>
              <a:t>23/11/2015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5950-1F59-7846-ACB4-699B6FD82B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91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799" y="1122363"/>
            <a:ext cx="7889789" cy="23876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 </a:t>
            </a:r>
            <a:r>
              <a:rPr lang="fr-FR" dirty="0" err="1" smtClean="0"/>
              <a:t>gBGC</a:t>
            </a:r>
            <a:r>
              <a:rPr lang="fr-FR" dirty="0" smtClean="0"/>
              <a:t> chez les bactéries :</a:t>
            </a:r>
            <a:br>
              <a:rPr lang="fr-FR" dirty="0" smtClean="0"/>
            </a:br>
            <a:r>
              <a:rPr lang="fr-FR" dirty="0" smtClean="0"/>
              <a:t>Tests expérimentaux 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143000" y="4489847"/>
            <a:ext cx="6858000" cy="310753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Samuel BARRETO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805833" y="4972050"/>
            <a:ext cx="1532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/>
              <a:t>Franck </a:t>
            </a:r>
            <a:r>
              <a:rPr lang="fr-FR" sz="1350" dirty="0" err="1" smtClean="0"/>
              <a:t>Bertolla</a:t>
            </a:r>
            <a:endParaRPr lang="fr-FR" sz="1350" dirty="0" smtClean="0"/>
          </a:p>
          <a:p>
            <a:pPr algn="ctr"/>
            <a:r>
              <a:rPr lang="fr-FR" sz="1350" dirty="0" smtClean="0"/>
              <a:t>Vincent </a:t>
            </a:r>
            <a:r>
              <a:rPr lang="fr-FR" sz="1350" dirty="0" err="1"/>
              <a:t>Daubin</a:t>
            </a:r>
            <a:endParaRPr lang="fr-FR" sz="1350" dirty="0"/>
          </a:p>
          <a:p>
            <a:pPr algn="ctr"/>
            <a:r>
              <a:rPr lang="fr-FR" sz="1350" dirty="0"/>
              <a:t>Laurent Duret</a:t>
            </a:r>
          </a:p>
          <a:p>
            <a:pPr algn="ctr"/>
            <a:r>
              <a:rPr lang="fr-FR" sz="1350" dirty="0" smtClean="0"/>
              <a:t>Xavier </a:t>
            </a:r>
            <a:r>
              <a:rPr lang="fr-FR" sz="1350" dirty="0" err="1"/>
              <a:t>Nesme</a:t>
            </a:r>
            <a:endParaRPr lang="fr-FR" sz="1350" dirty="0"/>
          </a:p>
        </p:txBody>
      </p:sp>
    </p:spTree>
    <p:extLst>
      <p:ext uri="{BB962C8B-B14F-4D97-AF65-F5344CB8AC3E}">
        <p14:creationId xmlns:p14="http://schemas.microsoft.com/office/powerpoint/2010/main" val="37311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57665" y="0"/>
            <a:ext cx="9144000" cy="1325563"/>
          </a:xfrm>
        </p:spPr>
        <p:txBody>
          <a:bodyPr/>
          <a:lstStyle/>
          <a:p>
            <a:r>
              <a:rPr lang="fr-FR" smtClean="0"/>
              <a:t>Tests expérimentaux directs du </a:t>
            </a:r>
            <a:r>
              <a:rPr lang="fr-FR" dirty="0" err="1" smtClean="0"/>
              <a:t>gBGC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dirty="0" smtClean="0"/>
              <a:t>Induction recombinaison </a:t>
            </a:r>
            <a:r>
              <a:rPr lang="fr-FR" dirty="0" smtClean="0"/>
              <a:t>entre séquences homologues bactériennes :</a:t>
            </a:r>
          </a:p>
          <a:p>
            <a:pPr lvl="1"/>
            <a:r>
              <a:rPr lang="fr-FR" dirty="0" smtClean="0"/>
              <a:t>Locus chromosomique </a:t>
            </a:r>
          </a:p>
          <a:p>
            <a:pPr lvl="1"/>
            <a:r>
              <a:rPr lang="fr-FR" dirty="0" smtClean="0"/>
              <a:t>Fragment ADN exogène</a:t>
            </a:r>
          </a:p>
          <a:p>
            <a:r>
              <a:rPr lang="fr-FR" b="1" dirty="0" smtClean="0"/>
              <a:t>Polymorphisme</a:t>
            </a:r>
            <a:r>
              <a:rPr lang="fr-FR" dirty="0" smtClean="0"/>
              <a:t> </a:t>
            </a:r>
            <a:r>
              <a:rPr lang="fr-FR" dirty="0" err="1" smtClean="0"/>
              <a:t>Weak</a:t>
            </a:r>
            <a:r>
              <a:rPr lang="fr-FR" dirty="0" smtClean="0"/>
              <a:t> / </a:t>
            </a:r>
            <a:r>
              <a:rPr lang="fr-FR" dirty="0" err="1" smtClean="0"/>
              <a:t>Strong</a:t>
            </a:r>
            <a:r>
              <a:rPr lang="fr-FR" dirty="0" smtClean="0"/>
              <a:t> entre </a:t>
            </a:r>
            <a:br>
              <a:rPr lang="fr-FR" dirty="0" smtClean="0"/>
            </a:br>
            <a:r>
              <a:rPr lang="fr-FR" dirty="0" smtClean="0"/>
              <a:t>chromosome et fragment exogène </a:t>
            </a:r>
          </a:p>
          <a:p>
            <a:r>
              <a:rPr lang="fr-FR" dirty="0" smtClean="0"/>
              <a:t>Trois expériences :</a:t>
            </a:r>
          </a:p>
          <a:p>
            <a:pPr lvl="1"/>
            <a:r>
              <a:rPr lang="fr-FR" dirty="0" smtClean="0"/>
              <a:t>ADN exogène avec allèles </a:t>
            </a:r>
            <a:r>
              <a:rPr lang="fr-FR" dirty="0" err="1" smtClean="0"/>
              <a:t>Strong</a:t>
            </a:r>
            <a:endParaRPr lang="fr-FR" dirty="0" smtClean="0"/>
          </a:p>
          <a:p>
            <a:pPr lvl="1"/>
            <a:r>
              <a:rPr lang="fr-FR" dirty="0" smtClean="0"/>
              <a:t>ADN exogène avec allèles </a:t>
            </a:r>
            <a:r>
              <a:rPr lang="fr-FR" dirty="0" err="1" smtClean="0"/>
              <a:t>Weak</a:t>
            </a:r>
            <a:endParaRPr lang="fr-FR" dirty="0" smtClean="0"/>
          </a:p>
          <a:p>
            <a:pPr lvl="1"/>
            <a:r>
              <a:rPr lang="fr-FR" dirty="0" smtClean="0"/>
              <a:t>ADN exogène avec allèles alternant </a:t>
            </a:r>
            <a:r>
              <a:rPr lang="fr-FR" dirty="0" err="1" smtClean="0"/>
              <a:t>Weak</a:t>
            </a:r>
            <a:r>
              <a:rPr lang="fr-FR" dirty="0" smtClean="0"/>
              <a:t> et </a:t>
            </a:r>
            <a:r>
              <a:rPr lang="fr-FR" dirty="0" err="1" smtClean="0"/>
              <a:t>Strong</a:t>
            </a:r>
            <a:endParaRPr lang="fr-FR" dirty="0" smtClean="0"/>
          </a:p>
          <a:p>
            <a:r>
              <a:rPr lang="fr-FR" b="1" dirty="0" smtClean="0"/>
              <a:t>Séquençage </a:t>
            </a:r>
            <a:r>
              <a:rPr lang="fr-FR" dirty="0" smtClean="0"/>
              <a:t>des produits de recombinaison</a:t>
            </a:r>
          </a:p>
          <a:p>
            <a:pPr marL="342900" lvl="1" indent="0">
              <a:buNone/>
            </a:pPr>
            <a:r>
              <a:rPr lang="fr-FR" sz="2400" i="1" dirty="0"/>
              <a:t>⇒ Excès d’allèles </a:t>
            </a:r>
            <a:r>
              <a:rPr lang="fr-FR" sz="2400" i="1" dirty="0" err="1"/>
              <a:t>Strong</a:t>
            </a:r>
            <a:r>
              <a:rPr lang="fr-FR" sz="2400" i="1" dirty="0"/>
              <a:t> ?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21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 pratique…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Collaboration avec Xavier </a:t>
            </a:r>
            <a:r>
              <a:rPr lang="fr-FR" dirty="0" err="1" smtClean="0"/>
              <a:t>Nesme</a:t>
            </a:r>
            <a:r>
              <a:rPr lang="fr-FR" dirty="0"/>
              <a:t> </a:t>
            </a:r>
            <a:r>
              <a:rPr lang="fr-FR" dirty="0" smtClean="0"/>
              <a:t>&amp; Franck </a:t>
            </a:r>
            <a:r>
              <a:rPr lang="fr-FR" dirty="0" err="1" smtClean="0"/>
              <a:t>Bertolla</a:t>
            </a:r>
            <a:endParaRPr lang="fr-FR" dirty="0" smtClean="0"/>
          </a:p>
          <a:p>
            <a:pPr lvl="1"/>
            <a:r>
              <a:rPr lang="fr-FR" dirty="0" smtClean="0"/>
              <a:t>Écologie microbienne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Modèle bactérien : </a:t>
            </a:r>
          </a:p>
          <a:p>
            <a:pPr lvl="1"/>
            <a:r>
              <a:rPr lang="fr-FR" i="1" dirty="0" err="1" smtClean="0"/>
              <a:t>Acinetobacter</a:t>
            </a:r>
            <a:r>
              <a:rPr lang="fr-FR" i="1" dirty="0" smtClean="0"/>
              <a:t> </a:t>
            </a:r>
            <a:r>
              <a:rPr lang="fr-FR" i="1" dirty="0" err="1" smtClean="0"/>
              <a:t>baylyi</a:t>
            </a:r>
            <a:r>
              <a:rPr lang="fr-FR" i="1" dirty="0" smtClean="0"/>
              <a:t> </a:t>
            </a:r>
            <a:r>
              <a:rPr lang="fr-FR" dirty="0" smtClean="0"/>
              <a:t>(</a:t>
            </a:r>
            <a:r>
              <a:rPr lang="fr-FR" i="1" dirty="0" err="1" smtClean="0"/>
              <a:t>calcoaceticus</a:t>
            </a:r>
            <a:r>
              <a:rPr lang="fr-FR" dirty="0" smtClean="0"/>
              <a:t>) </a:t>
            </a:r>
            <a:r>
              <a:rPr lang="fr-FR" i="1" dirty="0" smtClean="0"/>
              <a:t>adp1</a:t>
            </a:r>
            <a:endParaRPr lang="fr-FR" dirty="0" smtClean="0"/>
          </a:p>
          <a:p>
            <a:pPr lvl="1"/>
            <a:r>
              <a:rPr lang="fr-FR" dirty="0" smtClean="0"/>
              <a:t>Gamma </a:t>
            </a:r>
            <a:r>
              <a:rPr lang="fr-FR" dirty="0" err="1" smtClean="0"/>
              <a:t>protéobactérie</a:t>
            </a:r>
            <a:endParaRPr lang="fr-FR" dirty="0" smtClean="0"/>
          </a:p>
          <a:p>
            <a:pPr lvl="1"/>
            <a:r>
              <a:rPr lang="fr-FR" dirty="0" smtClean="0"/>
              <a:t>Naturellement compétente </a:t>
            </a:r>
            <a:br>
              <a:rPr lang="fr-FR" dirty="0" smtClean="0"/>
            </a:br>
            <a:r>
              <a:rPr lang="fr-FR" dirty="0" smtClean="0"/>
              <a:t>à la transformation</a:t>
            </a:r>
          </a:p>
          <a:p>
            <a:pPr lvl="1"/>
            <a:r>
              <a:rPr lang="fr-FR" dirty="0" smtClean="0"/>
              <a:t>Forte efficacité de recombinaison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746" y="3424308"/>
            <a:ext cx="18002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2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Construction des </a:t>
            </a:r>
            <a:r>
              <a:rPr lang="fr-FR" dirty="0" err="1" smtClean="0"/>
              <a:t>haplotypes</a:t>
            </a:r>
            <a:r>
              <a:rPr lang="fr-FR" dirty="0" smtClean="0"/>
              <a:t> S,W et WS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Fragment homologue de 734pb </a:t>
            </a:r>
            <a:endParaRPr lang="fr-FR" dirty="0"/>
          </a:p>
          <a:p>
            <a:pPr lvl="1"/>
            <a:r>
              <a:rPr lang="fr-FR" dirty="0" smtClean="0"/>
              <a:t>suffisamment long pour bien recombiner</a:t>
            </a:r>
          </a:p>
          <a:p>
            <a:pPr lvl="1"/>
            <a:r>
              <a:rPr lang="fr-FR" dirty="0" smtClean="0"/>
              <a:t>suffisamment court pour pouvoir être séquencé</a:t>
            </a:r>
          </a:p>
          <a:p>
            <a:r>
              <a:rPr lang="fr-FR" dirty="0" smtClean="0"/>
              <a:t>SNP W/S (transitions + </a:t>
            </a:r>
            <a:r>
              <a:rPr lang="fr-FR" dirty="0" err="1" smtClean="0"/>
              <a:t>transversions</a:t>
            </a:r>
            <a:r>
              <a:rPr lang="fr-FR" dirty="0" smtClean="0"/>
              <a:t>) </a:t>
            </a:r>
          </a:p>
          <a:p>
            <a:r>
              <a:rPr lang="fr-FR" dirty="0" smtClean="0"/>
              <a:t>1 SNP / 30 </a:t>
            </a:r>
            <a:r>
              <a:rPr lang="fr-FR" dirty="0" err="1" smtClean="0"/>
              <a:t>pb</a:t>
            </a:r>
            <a:endParaRPr lang="fr-FR" dirty="0" smtClean="0"/>
          </a:p>
          <a:p>
            <a:r>
              <a:rPr lang="fr-FR" dirty="0" smtClean="0"/>
              <a:t>Synthèse des fragments d’ADN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766387" y="5045884"/>
            <a:ext cx="6748963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>
                <a:latin typeface="Courier New"/>
                <a:cs typeface="Courier New"/>
              </a:rPr>
              <a:t>Chromosome (WT):    ...ACGTGACG-//-TTGACATG-//-GATCGCTAGCATG...</a:t>
            </a:r>
          </a:p>
          <a:p>
            <a:r>
              <a:rPr lang="fr-FR" sz="1350" dirty="0">
                <a:latin typeface="Courier New"/>
                <a:cs typeface="Courier New"/>
              </a:rPr>
              <a:t>Haplotype S:        ...ACG</a:t>
            </a:r>
            <a:r>
              <a:rPr lang="fr-FR" sz="1350" b="1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lang="fr-FR" sz="1350" dirty="0">
                <a:latin typeface="Courier New"/>
                <a:cs typeface="Courier New"/>
              </a:rPr>
              <a:t>GACG-//-TTG</a:t>
            </a:r>
            <a:r>
              <a:rPr lang="fr-FR" sz="1350" b="1" dirty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lang="fr-FR" sz="1350" dirty="0">
                <a:latin typeface="Courier New"/>
                <a:cs typeface="Courier New"/>
              </a:rPr>
              <a:t>CATG-//-GA</a:t>
            </a:r>
            <a:r>
              <a:rPr lang="fr-FR" sz="1350" b="1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lang="fr-FR" sz="1350" dirty="0">
                <a:latin typeface="Courier New"/>
                <a:cs typeface="Courier New"/>
              </a:rPr>
              <a:t>CGCTAGCATG...</a:t>
            </a:r>
          </a:p>
          <a:p>
            <a:r>
              <a:rPr lang="fr-FR" sz="1350" dirty="0" err="1">
                <a:latin typeface="Courier New"/>
                <a:cs typeface="Courier New"/>
              </a:rPr>
              <a:t>Haplotype</a:t>
            </a:r>
            <a:r>
              <a:rPr lang="fr-FR" sz="1350" dirty="0">
                <a:latin typeface="Courier New"/>
                <a:cs typeface="Courier New"/>
              </a:rPr>
              <a:t> W:        ...ACGT</a:t>
            </a:r>
            <a:r>
              <a:rPr lang="fr-FR" sz="1350" b="1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lang="fr-FR" sz="1350" dirty="0">
                <a:latin typeface="Courier New"/>
                <a:cs typeface="Courier New"/>
              </a:rPr>
              <a:t>ACG-//-TTGA</a:t>
            </a:r>
            <a:r>
              <a:rPr lang="fr-FR" sz="1350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fr-FR" sz="1350" dirty="0">
                <a:latin typeface="Courier New"/>
                <a:cs typeface="Courier New"/>
              </a:rPr>
              <a:t>ATG-//-GAT</a:t>
            </a:r>
            <a:r>
              <a:rPr lang="fr-FR" sz="1350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fr-FR" sz="1350" dirty="0">
                <a:latin typeface="Courier New"/>
                <a:cs typeface="Courier New"/>
              </a:rPr>
              <a:t>GCTAGCATG...</a:t>
            </a:r>
          </a:p>
          <a:p>
            <a:r>
              <a:rPr lang="fr-FR" sz="1350" dirty="0" err="1">
                <a:latin typeface="Courier New"/>
                <a:cs typeface="Courier New"/>
              </a:rPr>
              <a:t>Haplotype</a:t>
            </a:r>
            <a:r>
              <a:rPr lang="fr-FR" sz="1350" dirty="0">
                <a:latin typeface="Courier New"/>
                <a:cs typeface="Courier New"/>
              </a:rPr>
              <a:t> WS:       ...ACG</a:t>
            </a:r>
            <a:r>
              <a:rPr lang="fr-FR" sz="1350" b="1" dirty="0">
                <a:solidFill>
                  <a:srgbClr val="FF0000"/>
                </a:solidFill>
                <a:latin typeface="Courier New"/>
                <a:cs typeface="Courier New"/>
              </a:rPr>
              <a:t>CA</a:t>
            </a:r>
            <a:r>
              <a:rPr lang="fr-FR" sz="1350" dirty="0">
                <a:latin typeface="Courier New"/>
                <a:cs typeface="Courier New"/>
              </a:rPr>
              <a:t>ACG-//-TTG</a:t>
            </a:r>
            <a:r>
              <a:rPr lang="fr-FR" sz="1350" b="1" dirty="0">
                <a:solidFill>
                  <a:srgbClr val="FF0000"/>
                </a:solidFill>
                <a:latin typeface="Courier New"/>
                <a:cs typeface="Courier New"/>
              </a:rPr>
              <a:t>GT</a:t>
            </a:r>
            <a:r>
              <a:rPr lang="fr-FR" sz="1350" dirty="0">
                <a:latin typeface="Courier New"/>
                <a:cs typeface="Courier New"/>
              </a:rPr>
              <a:t>ATG-//-GA</a:t>
            </a:r>
            <a:r>
              <a:rPr lang="fr-FR" sz="1350" b="1" dirty="0">
                <a:solidFill>
                  <a:srgbClr val="FF0000"/>
                </a:solidFill>
                <a:latin typeface="Courier New"/>
                <a:cs typeface="Courier New"/>
              </a:rPr>
              <a:t>CT</a:t>
            </a:r>
            <a:r>
              <a:rPr lang="fr-FR" sz="1350" dirty="0">
                <a:latin typeface="Courier New"/>
                <a:cs typeface="Courier New"/>
              </a:rPr>
              <a:t>GCTAGCATG...</a:t>
            </a:r>
          </a:p>
          <a:p>
            <a:endParaRPr lang="fr-FR" sz="1350" dirty="0">
              <a:latin typeface="Courier New"/>
              <a:cs typeface="Courier New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4598397" y="6009275"/>
            <a:ext cx="1289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4950735" y="5870775"/>
            <a:ext cx="610298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~</a:t>
            </a:r>
            <a:r>
              <a:rPr lang="fr-FR" sz="1350" dirty="0"/>
              <a:t>30pb</a:t>
            </a:r>
          </a:p>
        </p:txBody>
      </p:sp>
    </p:spTree>
    <p:extLst>
      <p:ext uri="{BB962C8B-B14F-4D97-AF65-F5344CB8AC3E}">
        <p14:creationId xmlns:p14="http://schemas.microsoft.com/office/powerpoint/2010/main" val="12556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Construction des </a:t>
            </a:r>
            <a:r>
              <a:rPr lang="fr-FR" dirty="0" err="1" smtClean="0"/>
              <a:t>haplotypes</a:t>
            </a:r>
            <a:r>
              <a:rPr lang="fr-FR" dirty="0" smtClean="0"/>
              <a:t> S,W et WS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Fragment homologue de 734pb </a:t>
            </a:r>
            <a:endParaRPr lang="fr-FR" dirty="0"/>
          </a:p>
          <a:p>
            <a:pPr lvl="1"/>
            <a:r>
              <a:rPr lang="fr-FR" dirty="0" smtClean="0"/>
              <a:t>suffisamment long pour bien recombiner</a:t>
            </a:r>
          </a:p>
          <a:p>
            <a:pPr lvl="1"/>
            <a:r>
              <a:rPr lang="fr-FR" dirty="0" smtClean="0"/>
              <a:t>suffisamment court pour pouvoir être séquencé</a:t>
            </a:r>
          </a:p>
          <a:p>
            <a:r>
              <a:rPr lang="fr-FR" dirty="0" smtClean="0"/>
              <a:t>SNP W/S (transitions + </a:t>
            </a:r>
            <a:r>
              <a:rPr lang="fr-FR" dirty="0" err="1" smtClean="0"/>
              <a:t>transversions</a:t>
            </a:r>
            <a:r>
              <a:rPr lang="fr-FR" dirty="0" smtClean="0"/>
              <a:t>) </a:t>
            </a:r>
          </a:p>
          <a:p>
            <a:r>
              <a:rPr lang="fr-FR" dirty="0" smtClean="0"/>
              <a:t>1 SNP / 30 </a:t>
            </a:r>
            <a:r>
              <a:rPr lang="fr-FR" dirty="0" err="1" smtClean="0"/>
              <a:t>pb</a:t>
            </a:r>
            <a:endParaRPr lang="fr-FR" dirty="0" smtClean="0"/>
          </a:p>
          <a:p>
            <a:r>
              <a:rPr lang="fr-FR" dirty="0" smtClean="0"/>
              <a:t>Synthèse des fragments d’ADN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766387" y="5045884"/>
            <a:ext cx="6748963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>
                <a:latin typeface="Courier New"/>
                <a:cs typeface="Courier New"/>
              </a:rPr>
              <a:t>Chromosome (WT):    ...ACGTGACG-//-TTGACATG-//-GATCGCTAGCATG...</a:t>
            </a:r>
          </a:p>
          <a:p>
            <a:r>
              <a:rPr lang="fr-FR" sz="1350" dirty="0">
                <a:latin typeface="Courier New"/>
                <a:cs typeface="Courier New"/>
              </a:rPr>
              <a:t>Haplotype S:        ...ACG</a:t>
            </a:r>
            <a:r>
              <a:rPr lang="fr-FR" sz="1350" b="1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lang="fr-FR" sz="1350" dirty="0">
                <a:latin typeface="Courier New"/>
                <a:cs typeface="Courier New"/>
              </a:rPr>
              <a:t>GACG-//-TTG</a:t>
            </a:r>
            <a:r>
              <a:rPr lang="fr-FR" sz="1350" b="1" dirty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lang="fr-FR" sz="1350" dirty="0">
                <a:latin typeface="Courier New"/>
                <a:cs typeface="Courier New"/>
              </a:rPr>
              <a:t>CATG-//-GA</a:t>
            </a:r>
            <a:r>
              <a:rPr lang="fr-FR" sz="1350" b="1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lang="fr-FR" sz="1350" dirty="0">
                <a:latin typeface="Courier New"/>
                <a:cs typeface="Courier New"/>
              </a:rPr>
              <a:t>CGCTAGCATG...</a:t>
            </a:r>
          </a:p>
          <a:p>
            <a:r>
              <a:rPr lang="fr-FR" sz="1350" dirty="0" err="1">
                <a:latin typeface="Courier New"/>
                <a:cs typeface="Courier New"/>
              </a:rPr>
              <a:t>Haplotype</a:t>
            </a:r>
            <a:r>
              <a:rPr lang="fr-FR" sz="1350" dirty="0">
                <a:latin typeface="Courier New"/>
                <a:cs typeface="Courier New"/>
              </a:rPr>
              <a:t> W:        ...ACGT</a:t>
            </a:r>
            <a:r>
              <a:rPr lang="fr-FR" sz="1350" b="1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lang="fr-FR" sz="1350" dirty="0">
                <a:latin typeface="Courier New"/>
                <a:cs typeface="Courier New"/>
              </a:rPr>
              <a:t>ACG-//-TTGA</a:t>
            </a:r>
            <a:r>
              <a:rPr lang="fr-FR" sz="1350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fr-FR" sz="1350" dirty="0">
                <a:latin typeface="Courier New"/>
                <a:cs typeface="Courier New"/>
              </a:rPr>
              <a:t>ATG-//-GAT</a:t>
            </a:r>
            <a:r>
              <a:rPr lang="fr-FR" sz="1350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fr-FR" sz="1350" dirty="0">
                <a:latin typeface="Courier New"/>
                <a:cs typeface="Courier New"/>
              </a:rPr>
              <a:t>GCTAGCATG...</a:t>
            </a:r>
          </a:p>
          <a:p>
            <a:r>
              <a:rPr lang="fr-FR" sz="1350" dirty="0" err="1">
                <a:latin typeface="Courier New"/>
                <a:cs typeface="Courier New"/>
              </a:rPr>
              <a:t>Haplotype</a:t>
            </a:r>
            <a:r>
              <a:rPr lang="fr-FR" sz="1350" dirty="0">
                <a:latin typeface="Courier New"/>
                <a:cs typeface="Courier New"/>
              </a:rPr>
              <a:t> WS:       ...</a:t>
            </a:r>
            <a:r>
              <a:rPr lang="fr-FR" sz="1350" dirty="0" smtClean="0">
                <a:latin typeface="Courier New"/>
                <a:cs typeface="Courier New"/>
              </a:rPr>
              <a:t>ACG</a:t>
            </a:r>
            <a:r>
              <a:rPr lang="fr-FR" sz="1350" b="1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lang="fr-FR" sz="1350" dirty="0" smtClean="0">
                <a:latin typeface="Courier New"/>
                <a:cs typeface="Courier New"/>
              </a:rPr>
              <a:t>GACG-</a:t>
            </a:r>
            <a:r>
              <a:rPr lang="fr-FR" sz="1350" dirty="0">
                <a:latin typeface="Courier New"/>
                <a:cs typeface="Courier New"/>
              </a:rPr>
              <a:t>//-TTGG</a:t>
            </a:r>
            <a:r>
              <a:rPr lang="fr-FR" sz="1350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fr-FR" sz="1350" dirty="0">
                <a:latin typeface="Courier New"/>
                <a:cs typeface="Courier New"/>
              </a:rPr>
              <a:t>ATG-//-GA</a:t>
            </a:r>
            <a:r>
              <a:rPr lang="fr-FR" sz="1350" b="1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lang="fr-FR" sz="1350" dirty="0">
                <a:latin typeface="Courier New"/>
                <a:cs typeface="Courier New"/>
              </a:rPr>
              <a:t>TGCTAGCATG...</a:t>
            </a:r>
          </a:p>
          <a:p>
            <a:endParaRPr lang="fr-FR" sz="1350" dirty="0">
              <a:latin typeface="Courier New"/>
              <a:cs typeface="Courier New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4598397" y="6009275"/>
            <a:ext cx="1289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4950734" y="5870775"/>
            <a:ext cx="694161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~</a:t>
            </a:r>
            <a:r>
              <a:rPr lang="fr-FR" sz="1350" dirty="0"/>
              <a:t>30pb</a:t>
            </a:r>
          </a:p>
        </p:txBody>
      </p:sp>
      <p:cxnSp>
        <p:nvCxnSpPr>
          <p:cNvPr id="16" name="Connecteur droit 15"/>
          <p:cNvCxnSpPr/>
          <p:nvPr/>
        </p:nvCxnSpPr>
        <p:spPr>
          <a:xfrm>
            <a:off x="426971" y="5184764"/>
            <a:ext cx="1250885" cy="582"/>
          </a:xfrm>
          <a:prstGeom prst="line">
            <a:avLst/>
          </a:prstGeom>
          <a:ln w="762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031882" y="5386420"/>
            <a:ext cx="645974" cy="0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031882" y="5582513"/>
            <a:ext cx="645974" cy="0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81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1844445" y="3037364"/>
            <a:ext cx="5474356" cy="0"/>
          </a:xfrm>
          <a:prstGeom prst="line">
            <a:avLst/>
          </a:prstGeom>
          <a:ln w="762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366316" y="2757484"/>
            <a:ext cx="645974" cy="0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5276204" y="2757484"/>
            <a:ext cx="645974" cy="0"/>
          </a:xfrm>
          <a:prstGeom prst="line">
            <a:avLst/>
          </a:prstGeom>
          <a:ln w="762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4012290" y="2757484"/>
            <a:ext cx="1263914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671779" y="2417089"/>
            <a:ext cx="24160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/>
              <a:t>H                                         Anchor </a:t>
            </a:r>
          </a:p>
        </p:txBody>
      </p:sp>
      <p:cxnSp>
        <p:nvCxnSpPr>
          <p:cNvPr id="14" name="Connecteur droit 13"/>
          <p:cNvCxnSpPr/>
          <p:nvPr/>
        </p:nvCxnSpPr>
        <p:spPr>
          <a:xfrm flipV="1">
            <a:off x="3366314" y="2757485"/>
            <a:ext cx="0" cy="279880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012289" y="2757485"/>
            <a:ext cx="0" cy="279880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5276203" y="2757485"/>
            <a:ext cx="0" cy="279880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5922177" y="2757485"/>
            <a:ext cx="0" cy="279880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4428341" y="2618984"/>
            <a:ext cx="620939" cy="300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350" dirty="0" err="1"/>
              <a:t>AbRes</a:t>
            </a:r>
            <a:endParaRPr lang="fr-FR" sz="1350" dirty="0"/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4614468" y="3256353"/>
            <a:ext cx="0" cy="364354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805463" y="4042857"/>
            <a:ext cx="5474356" cy="0"/>
          </a:xfrm>
          <a:prstGeom prst="line">
            <a:avLst/>
          </a:prstGeom>
          <a:ln w="762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632795" y="4042858"/>
            <a:ext cx="340511" cy="4801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3973307" y="4047658"/>
            <a:ext cx="1263914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3632796" y="3422582"/>
            <a:ext cx="24160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/>
              <a:t>H                                         Anchor </a:t>
            </a:r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3327332" y="3762978"/>
            <a:ext cx="0" cy="279880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3973306" y="3762978"/>
            <a:ext cx="0" cy="279880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5237220" y="3762978"/>
            <a:ext cx="0" cy="279880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5883194" y="3762978"/>
            <a:ext cx="0" cy="279880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389358" y="3898209"/>
            <a:ext cx="620939" cy="300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350" dirty="0" err="1"/>
              <a:t>AbRes</a:t>
            </a:r>
            <a:endParaRPr lang="fr-FR" sz="1350" dirty="0"/>
          </a:p>
        </p:txBody>
      </p:sp>
      <p:sp>
        <p:nvSpPr>
          <p:cNvPr id="34" name="Rectangle 33"/>
          <p:cNvSpPr/>
          <p:nvPr/>
        </p:nvSpPr>
        <p:spPr>
          <a:xfrm>
            <a:off x="3501412" y="4010009"/>
            <a:ext cx="262769" cy="65697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008000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37" name="ZoneTexte 36"/>
          <p:cNvSpPr txBox="1"/>
          <p:nvPr/>
        </p:nvSpPr>
        <p:spPr>
          <a:xfrm>
            <a:off x="3327333" y="2756662"/>
            <a:ext cx="81624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50" dirty="0"/>
              <a:t>W   W    W    W  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3346383" y="3042412"/>
            <a:ext cx="76815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50" dirty="0"/>
              <a:t>S     S     S      S  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3310138" y="4082127"/>
            <a:ext cx="80823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50" dirty="0"/>
              <a:t>S     ?     ?      W  </a:t>
            </a:r>
          </a:p>
        </p:txBody>
      </p:sp>
      <p:cxnSp>
        <p:nvCxnSpPr>
          <p:cNvPr id="41" name="Connecteur droit avec flèche 40"/>
          <p:cNvCxnSpPr/>
          <p:nvPr/>
        </p:nvCxnSpPr>
        <p:spPr>
          <a:xfrm>
            <a:off x="3029236" y="4175208"/>
            <a:ext cx="147679" cy="2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2957798" y="417726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P1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3959624" y="4193123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P2</a:t>
            </a:r>
          </a:p>
        </p:txBody>
      </p:sp>
      <p:cxnSp>
        <p:nvCxnSpPr>
          <p:cNvPr id="46" name="Connecteur droit 45"/>
          <p:cNvCxnSpPr/>
          <p:nvPr/>
        </p:nvCxnSpPr>
        <p:spPr>
          <a:xfrm>
            <a:off x="1834920" y="5466239"/>
            <a:ext cx="5474356" cy="0"/>
          </a:xfrm>
          <a:prstGeom prst="line">
            <a:avLst/>
          </a:prstGeom>
          <a:ln w="762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3356791" y="5186359"/>
            <a:ext cx="645974" cy="0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5266679" y="5186359"/>
            <a:ext cx="645974" cy="0"/>
          </a:xfrm>
          <a:prstGeom prst="line">
            <a:avLst/>
          </a:prstGeom>
          <a:ln w="762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4002765" y="5186359"/>
            <a:ext cx="1263914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3662253" y="4845964"/>
            <a:ext cx="24593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/>
              <a:t>H’                                        Anchor  </a:t>
            </a:r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3356789" y="5186360"/>
            <a:ext cx="0" cy="279880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4002764" y="5186360"/>
            <a:ext cx="0" cy="279880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5266678" y="5186360"/>
            <a:ext cx="0" cy="279880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5912652" y="5186360"/>
            <a:ext cx="0" cy="279880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4418816" y="5047859"/>
            <a:ext cx="620939" cy="300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350" dirty="0" err="1"/>
              <a:t>AbRes</a:t>
            </a:r>
            <a:endParaRPr lang="fr-FR" sz="1350" dirty="0"/>
          </a:p>
        </p:txBody>
      </p:sp>
      <p:cxnSp>
        <p:nvCxnSpPr>
          <p:cNvPr id="56" name="Connecteur droit avec flèche 55"/>
          <p:cNvCxnSpPr/>
          <p:nvPr/>
        </p:nvCxnSpPr>
        <p:spPr>
          <a:xfrm>
            <a:off x="4604943" y="5685228"/>
            <a:ext cx="0" cy="364354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1795938" y="6471732"/>
            <a:ext cx="5474356" cy="0"/>
          </a:xfrm>
          <a:prstGeom prst="line">
            <a:avLst/>
          </a:prstGeom>
          <a:ln w="762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3623270" y="6471733"/>
            <a:ext cx="340511" cy="4801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3963782" y="6476533"/>
            <a:ext cx="1263914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3623271" y="5851457"/>
            <a:ext cx="24208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/>
              <a:t>H’                                       Anchor  </a:t>
            </a:r>
          </a:p>
        </p:txBody>
      </p:sp>
      <p:cxnSp>
        <p:nvCxnSpPr>
          <p:cNvPr id="61" name="Connecteur droit 60"/>
          <p:cNvCxnSpPr/>
          <p:nvPr/>
        </p:nvCxnSpPr>
        <p:spPr>
          <a:xfrm flipV="1">
            <a:off x="3317807" y="6191853"/>
            <a:ext cx="0" cy="279880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3963781" y="6191853"/>
            <a:ext cx="0" cy="279880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V="1">
            <a:off x="5227695" y="6191853"/>
            <a:ext cx="0" cy="279880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5873669" y="6191853"/>
            <a:ext cx="0" cy="279880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4379833" y="6327084"/>
            <a:ext cx="620939" cy="300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350" dirty="0" err="1"/>
              <a:t>AbRes</a:t>
            </a:r>
            <a:endParaRPr lang="fr-FR" sz="1350" dirty="0"/>
          </a:p>
        </p:txBody>
      </p:sp>
      <p:sp>
        <p:nvSpPr>
          <p:cNvPr id="66" name="Rectangle 65"/>
          <p:cNvSpPr/>
          <p:nvPr/>
        </p:nvSpPr>
        <p:spPr>
          <a:xfrm>
            <a:off x="3491887" y="6438884"/>
            <a:ext cx="262769" cy="65697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008000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67" name="ZoneTexte 66"/>
          <p:cNvSpPr txBox="1"/>
          <p:nvPr/>
        </p:nvSpPr>
        <p:spPr>
          <a:xfrm>
            <a:off x="3346383" y="5185537"/>
            <a:ext cx="76815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50" dirty="0"/>
              <a:t>S     S      S      S 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3308282" y="5471287"/>
            <a:ext cx="86113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50" dirty="0"/>
              <a:t>W     W     W   W  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3300613" y="6511002"/>
            <a:ext cx="80823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50" dirty="0"/>
              <a:t>W     ?     ?      S  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3090008" y="659587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P1’</a:t>
            </a:r>
          </a:p>
        </p:txBody>
      </p:sp>
      <p:sp>
        <p:nvSpPr>
          <p:cNvPr id="73" name="ZoneTexte 72"/>
          <p:cNvSpPr txBox="1"/>
          <p:nvPr/>
        </p:nvSpPr>
        <p:spPr>
          <a:xfrm>
            <a:off x="4114835" y="6604084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P2’</a:t>
            </a:r>
          </a:p>
        </p:txBody>
      </p:sp>
      <p:cxnSp>
        <p:nvCxnSpPr>
          <p:cNvPr id="78" name="Connecteur droit avec flèche 77"/>
          <p:cNvCxnSpPr/>
          <p:nvPr/>
        </p:nvCxnSpPr>
        <p:spPr>
          <a:xfrm flipH="1">
            <a:off x="4026342" y="4177260"/>
            <a:ext cx="147679" cy="2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/>
          <p:nvPr/>
        </p:nvCxnSpPr>
        <p:spPr>
          <a:xfrm>
            <a:off x="3164988" y="6595875"/>
            <a:ext cx="147679" cy="2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 flipH="1">
            <a:off x="4162093" y="6597927"/>
            <a:ext cx="147679" cy="2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1315351" y="4642932"/>
            <a:ext cx="6419234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1315352" y="2417089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/>
              <a:t>A</a:t>
            </a:r>
          </a:p>
        </p:txBody>
      </p:sp>
      <p:sp>
        <p:nvSpPr>
          <p:cNvPr id="84" name="Ellipse 83"/>
          <p:cNvSpPr/>
          <p:nvPr/>
        </p:nvSpPr>
        <p:spPr>
          <a:xfrm>
            <a:off x="1315351" y="2461831"/>
            <a:ext cx="238673" cy="24178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grpSp>
        <p:nvGrpSpPr>
          <p:cNvPr id="87" name="Grouper 86"/>
          <p:cNvGrpSpPr/>
          <p:nvPr/>
        </p:nvGrpSpPr>
        <p:grpSpPr>
          <a:xfrm>
            <a:off x="1315351" y="4718649"/>
            <a:ext cx="279244" cy="300082"/>
            <a:chOff x="483422" y="1163777"/>
            <a:chExt cx="372325" cy="400109"/>
          </a:xfrm>
        </p:grpSpPr>
        <p:sp>
          <p:nvSpPr>
            <p:cNvPr id="85" name="ZoneTexte 84"/>
            <p:cNvSpPr txBox="1"/>
            <p:nvPr/>
          </p:nvSpPr>
          <p:spPr>
            <a:xfrm>
              <a:off x="483422" y="1163777"/>
              <a:ext cx="37232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350" dirty="0"/>
                <a:t>B</a:t>
              </a:r>
            </a:p>
          </p:txBody>
        </p:sp>
        <p:sp>
          <p:nvSpPr>
            <p:cNvPr id="86" name="Ellipse 85"/>
            <p:cNvSpPr/>
            <p:nvPr/>
          </p:nvSpPr>
          <p:spPr>
            <a:xfrm>
              <a:off x="483422" y="1223433"/>
              <a:ext cx="318230" cy="322376"/>
            </a:xfrm>
            <a:prstGeom prst="ellipse">
              <a:avLst/>
            </a:prstGeom>
            <a:noFill/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sp>
        <p:nvSpPr>
          <p:cNvPr id="4" name="ZoneTexte 3"/>
          <p:cNvSpPr txBox="1"/>
          <p:nvPr/>
        </p:nvSpPr>
        <p:spPr>
          <a:xfrm>
            <a:off x="3993" y="2421851"/>
            <a:ext cx="13113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Exogène </a:t>
            </a:r>
            <a:r>
              <a:rPr lang="fr-FR" sz="1350" dirty="0" err="1"/>
              <a:t>Weak</a:t>
            </a:r>
            <a:endParaRPr lang="fr-FR" sz="1350" dirty="0"/>
          </a:p>
        </p:txBody>
      </p:sp>
      <p:sp>
        <p:nvSpPr>
          <p:cNvPr id="77" name="ZoneTexte 76"/>
          <p:cNvSpPr txBox="1"/>
          <p:nvPr/>
        </p:nvSpPr>
        <p:spPr>
          <a:xfrm>
            <a:off x="0" y="4718647"/>
            <a:ext cx="13113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Exogène </a:t>
            </a:r>
            <a:r>
              <a:rPr lang="fr-FR" sz="1350" dirty="0" err="1"/>
              <a:t>Strong</a:t>
            </a:r>
            <a:endParaRPr lang="fr-FR" sz="1350" dirty="0"/>
          </a:p>
        </p:txBody>
      </p:sp>
      <p:sp>
        <p:nvSpPr>
          <p:cNvPr id="70" name="ZoneTexte 69"/>
          <p:cNvSpPr txBox="1"/>
          <p:nvPr/>
        </p:nvSpPr>
        <p:spPr>
          <a:xfrm>
            <a:off x="1096541" y="655670"/>
            <a:ext cx="6748963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>
                <a:latin typeface="Courier New"/>
                <a:cs typeface="Courier New"/>
              </a:rPr>
              <a:t>Chromosome (WT):    ...ACGTGACG-//-TTGACATG-//-GATCGCTAGCATG...</a:t>
            </a:r>
          </a:p>
          <a:p>
            <a:r>
              <a:rPr lang="fr-FR" sz="1350" dirty="0">
                <a:latin typeface="Courier New"/>
                <a:cs typeface="Courier New"/>
              </a:rPr>
              <a:t>Haplotype S:        ...ACG</a:t>
            </a:r>
            <a:r>
              <a:rPr lang="fr-FR" sz="1350" b="1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lang="fr-FR" sz="1350" dirty="0">
                <a:latin typeface="Courier New"/>
                <a:cs typeface="Courier New"/>
              </a:rPr>
              <a:t>GACG-//-TTG</a:t>
            </a:r>
            <a:r>
              <a:rPr lang="fr-FR" sz="1350" b="1" dirty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lang="fr-FR" sz="1350" dirty="0">
                <a:latin typeface="Courier New"/>
                <a:cs typeface="Courier New"/>
              </a:rPr>
              <a:t>CATG-//-GA</a:t>
            </a:r>
            <a:r>
              <a:rPr lang="fr-FR" sz="1350" b="1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lang="fr-FR" sz="1350" dirty="0">
                <a:latin typeface="Courier New"/>
                <a:cs typeface="Courier New"/>
              </a:rPr>
              <a:t>CGCTAGCATG...</a:t>
            </a:r>
          </a:p>
          <a:p>
            <a:r>
              <a:rPr lang="fr-FR" sz="1350" dirty="0" err="1">
                <a:latin typeface="Courier New"/>
                <a:cs typeface="Courier New"/>
              </a:rPr>
              <a:t>Haplotype</a:t>
            </a:r>
            <a:r>
              <a:rPr lang="fr-FR" sz="1350" dirty="0">
                <a:latin typeface="Courier New"/>
                <a:cs typeface="Courier New"/>
              </a:rPr>
              <a:t> W:        ...ACGT</a:t>
            </a:r>
            <a:r>
              <a:rPr lang="fr-FR" sz="1350" b="1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lang="fr-FR" sz="1350" dirty="0">
                <a:latin typeface="Courier New"/>
                <a:cs typeface="Courier New"/>
              </a:rPr>
              <a:t>ACG-//-TTGA</a:t>
            </a:r>
            <a:r>
              <a:rPr lang="fr-FR" sz="1350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fr-FR" sz="1350" dirty="0">
                <a:latin typeface="Courier New"/>
                <a:cs typeface="Courier New"/>
              </a:rPr>
              <a:t>ATG-//-GAT</a:t>
            </a:r>
            <a:r>
              <a:rPr lang="fr-FR" sz="1350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fr-FR" sz="1350" dirty="0">
                <a:latin typeface="Courier New"/>
                <a:cs typeface="Courier New"/>
              </a:rPr>
              <a:t>GCTAGCATG...</a:t>
            </a:r>
          </a:p>
          <a:p>
            <a:r>
              <a:rPr lang="fr-FR" sz="1350" dirty="0" err="1">
                <a:latin typeface="Courier New"/>
                <a:cs typeface="Courier New"/>
              </a:rPr>
              <a:t>Haplotype</a:t>
            </a:r>
            <a:r>
              <a:rPr lang="fr-FR" sz="1350" dirty="0">
                <a:latin typeface="Courier New"/>
                <a:cs typeface="Courier New"/>
              </a:rPr>
              <a:t> WS:       ...</a:t>
            </a:r>
            <a:r>
              <a:rPr lang="fr-FR" sz="1350" dirty="0" smtClean="0">
                <a:latin typeface="Courier New"/>
                <a:cs typeface="Courier New"/>
              </a:rPr>
              <a:t>ACG</a:t>
            </a:r>
            <a:r>
              <a:rPr lang="fr-FR" sz="1350" b="1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lang="fr-FR" sz="1350" dirty="0" smtClean="0">
                <a:latin typeface="Courier New"/>
                <a:cs typeface="Courier New"/>
              </a:rPr>
              <a:t>GACG-</a:t>
            </a:r>
            <a:r>
              <a:rPr lang="fr-FR" sz="1350" dirty="0">
                <a:latin typeface="Courier New"/>
                <a:cs typeface="Courier New"/>
              </a:rPr>
              <a:t>//-TTGG</a:t>
            </a:r>
            <a:r>
              <a:rPr lang="fr-FR" sz="1350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fr-FR" sz="1350" dirty="0">
                <a:latin typeface="Courier New"/>
                <a:cs typeface="Courier New"/>
              </a:rPr>
              <a:t>ATG-//-GA</a:t>
            </a:r>
            <a:r>
              <a:rPr lang="fr-FR" sz="1350" b="1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lang="fr-FR" sz="1350" dirty="0">
                <a:latin typeface="Courier New"/>
                <a:cs typeface="Courier New"/>
              </a:rPr>
              <a:t>TGCTAGCATG...</a:t>
            </a:r>
          </a:p>
          <a:p>
            <a:endParaRPr lang="fr-FR" sz="1350" dirty="0">
              <a:latin typeface="Courier New"/>
              <a:cs typeface="Courier New"/>
            </a:endParaRPr>
          </a:p>
        </p:txBody>
      </p:sp>
      <p:cxnSp>
        <p:nvCxnSpPr>
          <p:cNvPr id="71" name="Connecteur droit 70"/>
          <p:cNvCxnSpPr/>
          <p:nvPr/>
        </p:nvCxnSpPr>
        <p:spPr>
          <a:xfrm>
            <a:off x="3928551" y="1619061"/>
            <a:ext cx="1289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4280888" y="1480561"/>
            <a:ext cx="694161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~</a:t>
            </a:r>
            <a:r>
              <a:rPr lang="fr-FR" sz="1350" dirty="0"/>
              <a:t>30pb</a:t>
            </a:r>
          </a:p>
        </p:txBody>
      </p:sp>
    </p:spTree>
    <p:extLst>
      <p:ext uri="{BB962C8B-B14F-4D97-AF65-F5344CB8AC3E}">
        <p14:creationId xmlns:p14="http://schemas.microsoft.com/office/powerpoint/2010/main" val="75900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 ensuite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Tester plusieurs </a:t>
            </a:r>
            <a:r>
              <a:rPr lang="fr-FR" dirty="0" err="1" smtClean="0"/>
              <a:t>loci</a:t>
            </a:r>
            <a:r>
              <a:rPr lang="fr-FR" dirty="0" smtClean="0"/>
              <a:t> cibles sur le chromosome</a:t>
            </a:r>
          </a:p>
          <a:p>
            <a:r>
              <a:rPr lang="fr-FR" dirty="0" smtClean="0"/>
              <a:t>Tester chez des mutants de la machinerie de réparation (</a:t>
            </a:r>
            <a:r>
              <a:rPr lang="fr-FR" dirty="0" err="1" smtClean="0"/>
              <a:t>MutS</a:t>
            </a:r>
            <a:r>
              <a:rPr lang="fr-FR" dirty="0" smtClean="0"/>
              <a:t>, </a:t>
            </a:r>
            <a:r>
              <a:rPr lang="fr-FR" dirty="0" err="1" smtClean="0"/>
              <a:t>MutH</a:t>
            </a:r>
            <a:r>
              <a:rPr lang="fr-FR" dirty="0" smtClean="0"/>
              <a:t>, …)</a:t>
            </a:r>
          </a:p>
          <a:p>
            <a:r>
              <a:rPr lang="fr-FR" dirty="0" smtClean="0"/>
              <a:t>Tester chez d’autres espèces (bactéries, archées)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174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</TotalTime>
  <Words>351</Words>
  <Application>Microsoft Macintosh PowerPoint</Application>
  <PresentationFormat>Présentation à l'écran (4:3)</PresentationFormat>
  <Paragraphs>82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Thème Office</vt:lpstr>
      <vt:lpstr>Le gBGC chez les bactéries : Tests expérimentaux </vt:lpstr>
      <vt:lpstr>Tests expérimentaux directs du gBGC ?</vt:lpstr>
      <vt:lpstr>En pratique…</vt:lpstr>
      <vt:lpstr>Construction des haplotypes S,W et WS</vt:lpstr>
      <vt:lpstr>Construction des haplotypes S,W et WS</vt:lpstr>
      <vt:lpstr>Présentation PowerPoint</vt:lpstr>
      <vt:lpstr>Et ensuite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gBGC chez les bactéries : Test expérimentaux </dc:title>
  <dc:creator>Sam BARRETO</dc:creator>
  <cp:lastModifiedBy>Sam BARRETO</cp:lastModifiedBy>
  <cp:revision>24</cp:revision>
  <cp:lastPrinted>2015-11-23T07:14:16Z</cp:lastPrinted>
  <dcterms:created xsi:type="dcterms:W3CDTF">2015-11-23T05:23:59Z</dcterms:created>
  <dcterms:modified xsi:type="dcterms:W3CDTF">2015-11-23T13:23:18Z</dcterms:modified>
</cp:coreProperties>
</file>