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Roboto" panose="020B0604020202020204" charset="0"/>
      <p:regular r:id="rId7"/>
      <p:bold r:id="rId8"/>
      <p:italic r:id="rId9"/>
      <p:boldItalic r:id="rId10"/>
    </p:embeddedFont>
    <p:embeddedFont>
      <p:font typeface="Candara" panose="020E0502030303020204" pitchFamily="3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Corbel" panose="020B05030202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Uxkj5us2TWLWqmJDigJiLUotD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9.fntdata"/><Relationship Id="rId23" Type="http://customschemas.google.com/relationships/presentationmetadata" Target="metadata"/><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dfd20670f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gdfd20670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dfd20670f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gdfd20670f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dfd20670f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6" name="Google Shape;56;gdfd20670fb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gdfd20670fb_0_2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3</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fd20670fb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 name="Google Shape;63;gdfd20670f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19" name="Google Shape;19;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44"/>
          <p:cNvSpPr txBox="1">
            <a:spLocks noGrp="1"/>
          </p:cNvSpPr>
          <p:nvPr>
            <p:ph type="body" idx="1"/>
          </p:nvPr>
        </p:nvSpPr>
        <p:spPr>
          <a:xfrm>
            <a:off x="622300" y="1160003"/>
            <a:ext cx="10947400" cy="2263006"/>
          </a:xfrm>
          <a:prstGeom prst="rect">
            <a:avLst/>
          </a:prstGeom>
          <a:noFill/>
          <a:ln>
            <a:noFill/>
          </a:ln>
        </p:spPr>
        <p:txBody>
          <a:bodyPr spcFirstLastPara="1" wrap="square" lIns="16925" tIns="16925" rIns="16925" bIns="16925"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Clr>
                <a:srgbClr val="A5A5A5"/>
              </a:buClr>
              <a:buSzPts val="2400"/>
              <a:buChar char="•"/>
              <a:defRPr/>
            </a:lvl3pPr>
            <a:lvl4pPr marL="1828800" lvl="3" indent="-355600" algn="l">
              <a:lnSpc>
                <a:spcPct val="100000"/>
              </a:lnSpc>
              <a:spcBef>
                <a:spcPts val="400"/>
              </a:spcBef>
              <a:spcAft>
                <a:spcPts val="0"/>
              </a:spcAft>
              <a:buClr>
                <a:srgbClr val="A5A5A5"/>
              </a:buClr>
              <a:buSzPts val="2000"/>
              <a:buChar char="–"/>
              <a:defRPr/>
            </a:lvl4pPr>
            <a:lvl5pPr marL="2286000" lvl="4" indent="-355600" algn="l">
              <a:lnSpc>
                <a:spcPct val="100000"/>
              </a:lnSpc>
              <a:spcBef>
                <a:spcPts val="400"/>
              </a:spcBef>
              <a:spcAft>
                <a:spcPts val="0"/>
              </a:spcAft>
              <a:buClr>
                <a:srgbClr val="A5A5A5"/>
              </a:buClr>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cxnSp>
        <p:nvCxnSpPr>
          <p:cNvPr id="25" name="Google Shape;25;p44"/>
          <p:cNvCxnSpPr/>
          <p:nvPr/>
        </p:nvCxnSpPr>
        <p:spPr>
          <a:xfrm>
            <a:off x="622300" y="1143000"/>
            <a:ext cx="10947400" cy="0"/>
          </a:xfrm>
          <a:prstGeom prst="straightConnector1">
            <a:avLst/>
          </a:prstGeom>
          <a:noFill/>
          <a:ln w="28575" cap="flat" cmpd="sng">
            <a:solidFill>
              <a:srgbClr val="095A82"/>
            </a:solidFill>
            <a:prstDash val="solid"/>
            <a:round/>
            <a:headEnd type="none" w="sm" len="sm"/>
            <a:tailEnd type="none" w="sm" len="sm"/>
          </a:ln>
        </p:spPr>
      </p:cxnSp>
      <p:sp>
        <p:nvSpPr>
          <p:cNvPr id="26" name="Google Shape;26;p4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9" name="Google Shape;29;p3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3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 name="Google Shape;31;p3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3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6" name="Google Shape;36;p3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Google Shape;37;p3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8" name="Google Shape;38;p3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3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3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2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gdfd20670fb_0_0"/>
          <p:cNvSpPr/>
          <p:nvPr/>
        </p:nvSpPr>
        <p:spPr>
          <a:xfrm>
            <a:off x="1861850" y="2804875"/>
            <a:ext cx="9336000" cy="969300"/>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IN" sz="2800" b="1" dirty="0">
                <a:solidFill>
                  <a:srgbClr val="0F243E"/>
                </a:solidFill>
                <a:latin typeface="Calibri"/>
                <a:ea typeface="Calibri"/>
                <a:cs typeface="Calibri"/>
                <a:sym typeface="Calibri"/>
              </a:rPr>
              <a:t>Refreshing </a:t>
            </a:r>
            <a:r>
              <a:rPr lang="en-IN" sz="2800" b="1">
                <a:solidFill>
                  <a:srgbClr val="0F243E"/>
                </a:solidFill>
                <a:latin typeface="Calibri"/>
                <a:ea typeface="Calibri"/>
                <a:cs typeface="Calibri"/>
                <a:sym typeface="Calibri"/>
              </a:rPr>
              <a:t>Imported </a:t>
            </a:r>
            <a:r>
              <a:rPr lang="en-IN" sz="2800" b="1" smtClean="0">
                <a:solidFill>
                  <a:srgbClr val="0F243E"/>
                </a:solidFill>
                <a:latin typeface="Calibri"/>
                <a:ea typeface="Calibri"/>
                <a:cs typeface="Calibri"/>
                <a:sym typeface="Calibri"/>
              </a:rPr>
              <a:t>Properties </a:t>
            </a:r>
            <a:r>
              <a:rPr lang="en-IN" sz="2800" b="1" dirty="0">
                <a:solidFill>
                  <a:srgbClr val="0F243E"/>
                </a:solidFill>
                <a:latin typeface="Calibri"/>
                <a:ea typeface="Calibri"/>
                <a:cs typeface="Calibri"/>
                <a:sym typeface="Calibri"/>
              </a:rPr>
              <a:t>Without Restarting Project</a:t>
            </a:r>
            <a:endParaRPr sz="2800" b="1" i="0" u="none" strike="noStrike" cap="none" dirty="0">
              <a:solidFill>
                <a:srgbClr val="0F243E"/>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dfd20670fb_0_4"/>
          <p:cNvSpPr txBox="1"/>
          <p:nvPr/>
        </p:nvSpPr>
        <p:spPr>
          <a:xfrm>
            <a:off x="678056" y="420913"/>
            <a:ext cx="10947300" cy="756300"/>
          </a:xfrm>
          <a:prstGeom prst="rect">
            <a:avLst/>
          </a:prstGeom>
          <a:noFill/>
          <a:ln>
            <a:noFill/>
          </a:ln>
        </p:spPr>
        <p:txBody>
          <a:bodyPr spcFirstLastPara="1" wrap="square" lIns="16925" tIns="16925" rIns="16925" bIns="16925" anchor="t" anchorCtr="0">
            <a:noAutofit/>
          </a:bodyPr>
          <a:lstStyle/>
          <a:p>
            <a:pPr marL="0" marR="0" lvl="0" indent="0" algn="ctr" rtl="0">
              <a:lnSpc>
                <a:spcPct val="100000"/>
              </a:lnSpc>
              <a:spcBef>
                <a:spcPts val="0"/>
              </a:spcBef>
              <a:spcAft>
                <a:spcPts val="0"/>
              </a:spcAft>
              <a:buClr>
                <a:srgbClr val="000000"/>
              </a:buClr>
              <a:buSzPts val="1500"/>
              <a:buFont typeface="Arial"/>
              <a:buNone/>
            </a:pPr>
            <a:r>
              <a:rPr lang="en-IN" sz="3200" b="1" i="0" u="none" strike="noStrike" cap="none">
                <a:solidFill>
                  <a:srgbClr val="095A82"/>
                </a:solidFill>
                <a:latin typeface="Calibri"/>
                <a:ea typeface="Calibri"/>
                <a:cs typeface="Calibri"/>
                <a:sym typeface="Calibri"/>
              </a:rPr>
              <a:t>Agenda </a:t>
            </a:r>
            <a:endParaRPr sz="3200" b="0" i="0" u="none" strike="noStrike" cap="none">
              <a:solidFill>
                <a:schemeClr val="dk1"/>
              </a:solidFill>
              <a:latin typeface="Calibri"/>
              <a:ea typeface="Calibri"/>
              <a:cs typeface="Calibri"/>
              <a:sym typeface="Calibri"/>
            </a:endParaRPr>
          </a:p>
        </p:txBody>
      </p:sp>
      <p:sp>
        <p:nvSpPr>
          <p:cNvPr id="53" name="Google Shape;53;gdfd20670fb_0_4"/>
          <p:cNvSpPr txBox="1"/>
          <p:nvPr/>
        </p:nvSpPr>
        <p:spPr>
          <a:xfrm>
            <a:off x="1415845" y="2250308"/>
            <a:ext cx="9969900" cy="394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sz="2400">
                <a:solidFill>
                  <a:schemeClr val="dk1"/>
                </a:solidFill>
                <a:latin typeface="Calibri"/>
                <a:ea typeface="Calibri"/>
                <a:cs typeface="Calibri"/>
                <a:sym typeface="Calibri"/>
              </a:rPr>
              <a:t>Hands On: Steps and Changes required for refreshing the imported properties without restarting the client Project</a:t>
            </a:r>
            <a:endParaRPr sz="24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400">
              <a:solidFill>
                <a:schemeClr val="dk1"/>
              </a:solidFill>
              <a:latin typeface="Calibri"/>
              <a:ea typeface="Calibri"/>
              <a:cs typeface="Calibri"/>
              <a:sym typeface="Calibri"/>
            </a:endParaRPr>
          </a:p>
          <a:p>
            <a:pPr marL="457200" lvl="0" indent="-381000" algn="l" rtl="0">
              <a:spcBef>
                <a:spcPts val="500"/>
              </a:spcBef>
              <a:spcAft>
                <a:spcPts val="0"/>
              </a:spcAft>
              <a:buClr>
                <a:schemeClr val="dk1"/>
              </a:buClr>
              <a:buSzPts val="2400"/>
              <a:buFont typeface="Calibri"/>
              <a:buChar char="●"/>
            </a:pPr>
            <a:r>
              <a:rPr lang="en-IN" sz="2400">
                <a:solidFill>
                  <a:schemeClr val="dk1"/>
                </a:solidFill>
                <a:highlight>
                  <a:schemeClr val="lt1"/>
                </a:highlight>
                <a:latin typeface="Calibri"/>
                <a:ea typeface="Calibri"/>
                <a:cs typeface="Calibri"/>
                <a:sym typeface="Calibri"/>
              </a:rPr>
              <a:t>Make changes in configuration and understand the default behavior of imported properties</a:t>
            </a:r>
            <a:endParaRPr sz="2400">
              <a:solidFill>
                <a:schemeClr val="dk1"/>
              </a:solidFill>
              <a:highlight>
                <a:schemeClr val="lt1"/>
              </a:highlight>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highlight>
                  <a:schemeClr val="lt1"/>
                </a:highlight>
                <a:latin typeface="Calibri"/>
                <a:ea typeface="Calibri"/>
                <a:cs typeface="Calibri"/>
                <a:sym typeface="Calibri"/>
              </a:rPr>
              <a:t>Make changes in code to pick the latest config changes.</a:t>
            </a:r>
            <a:endParaRPr sz="2400">
              <a:solidFill>
                <a:schemeClr val="dk1"/>
              </a:solidFill>
              <a:highlight>
                <a:schemeClr val="lt1"/>
              </a:highlight>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highlight>
                  <a:schemeClr val="lt1"/>
                </a:highlight>
                <a:latin typeface="Calibri"/>
                <a:ea typeface="Calibri"/>
                <a:cs typeface="Calibri"/>
                <a:sym typeface="Calibri"/>
              </a:rPr>
              <a:t>Use of Actuator Refresh Endpoint to refresh(pull latest)  config changes in Config Client Project.</a:t>
            </a:r>
            <a:endParaRPr sz="2400">
              <a:solidFill>
                <a:schemeClr val="dk1"/>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4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gdfd20670fb_0_24"/>
          <p:cNvSpPr txBox="1">
            <a:spLocks noGrp="1"/>
          </p:cNvSpPr>
          <p:nvPr>
            <p:ph type="ctrTitle"/>
          </p:nvPr>
        </p:nvSpPr>
        <p:spPr>
          <a:xfrm>
            <a:off x="914400" y="611876"/>
            <a:ext cx="10363200" cy="1470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a:latin typeface="Calibri"/>
                <a:ea typeface="Calibri"/>
                <a:cs typeface="Calibri"/>
                <a:sym typeface="Calibri"/>
              </a:rPr>
              <a:t>Summary</a:t>
            </a:r>
            <a:endParaRPr>
              <a:latin typeface="Calibri"/>
              <a:ea typeface="Calibri"/>
              <a:cs typeface="Calibri"/>
              <a:sym typeface="Calibri"/>
            </a:endParaRPr>
          </a:p>
        </p:txBody>
      </p:sp>
      <p:sp>
        <p:nvSpPr>
          <p:cNvPr id="60" name="Google Shape;60;gdfd20670fb_0_24"/>
          <p:cNvSpPr txBox="1">
            <a:spLocks noGrp="1"/>
          </p:cNvSpPr>
          <p:nvPr>
            <p:ph type="subTitle" idx="1"/>
          </p:nvPr>
        </p:nvSpPr>
        <p:spPr>
          <a:xfrm>
            <a:off x="1828800" y="2416625"/>
            <a:ext cx="8534400" cy="2329500"/>
          </a:xfrm>
          <a:prstGeom prst="rect">
            <a:avLst/>
          </a:prstGeom>
          <a:noFill/>
          <a:ln>
            <a:noFill/>
          </a:ln>
        </p:spPr>
        <p:txBody>
          <a:bodyPr spcFirstLastPara="1" wrap="square" lIns="91425" tIns="45700" rIns="91425" bIns="45700" anchor="t" anchorCtr="0">
            <a:noAutofit/>
          </a:bodyPr>
          <a:lstStyle/>
          <a:p>
            <a:pPr marL="0" lvl="0" indent="0" algn="l" rtl="0">
              <a:spcBef>
                <a:spcPts val="500"/>
              </a:spcBef>
              <a:spcAft>
                <a:spcPts val="0"/>
              </a:spcAft>
              <a:buClr>
                <a:schemeClr val="dk1"/>
              </a:buClr>
              <a:buSzPts val="1100"/>
              <a:buFont typeface="Arial"/>
              <a:buNone/>
            </a:pPr>
            <a:r>
              <a:rPr lang="en-IN" sz="2400">
                <a:solidFill>
                  <a:schemeClr val="dk1"/>
                </a:solidFill>
                <a:highlight>
                  <a:schemeClr val="lt1"/>
                </a:highlight>
                <a:latin typeface="Calibri"/>
                <a:ea typeface="Calibri"/>
                <a:cs typeface="Calibri"/>
                <a:sym typeface="Calibri"/>
              </a:rPr>
              <a:t>In this session we learned about the default behavior of imported configurations in Config Client Project, then we have made some changes in Config Client Project so that we can pull the latest configuration changes by using the Actuator Refresh Endpoint. </a:t>
            </a:r>
            <a:endParaRPr sz="2400">
              <a:solidFill>
                <a:schemeClr val="dk1"/>
              </a:solidFill>
              <a:latin typeface="Calibri"/>
              <a:ea typeface="Calibri"/>
              <a:cs typeface="Calibri"/>
              <a:sym typeface="Calibri"/>
            </a:endParaRPr>
          </a:p>
          <a:p>
            <a:pPr marL="0" lvl="0" indent="0" algn="l" rtl="0">
              <a:lnSpc>
                <a:spcPct val="100000"/>
              </a:lnSpc>
              <a:spcBef>
                <a:spcPts val="500"/>
              </a:spcBef>
              <a:spcAft>
                <a:spcPts val="0"/>
              </a:spcAft>
              <a:buClr>
                <a:schemeClr val="dk1"/>
              </a:buClr>
              <a:buSzPts val="1100"/>
              <a:buFont typeface="Arial"/>
              <a:buNone/>
            </a:pPr>
            <a:endParaRPr sz="24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dfd20670fb_0_30"/>
          <p:cNvSpPr/>
          <p:nvPr/>
        </p:nvSpPr>
        <p:spPr>
          <a:xfrm>
            <a:off x="4205098" y="2967335"/>
            <a:ext cx="3781500" cy="923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5500"/>
              <a:buFont typeface="Arial"/>
              <a:buNone/>
            </a:pPr>
            <a:r>
              <a:rPr lang="en-IN" sz="5500" b="1" i="0" u="none" strike="noStrike" cap="none">
                <a:solidFill>
                  <a:schemeClr val="dk2"/>
                </a:solidFill>
                <a:latin typeface="Arial"/>
                <a:ea typeface="Arial"/>
                <a:cs typeface="Arial"/>
                <a:sym typeface="Arial"/>
              </a:rPr>
              <a:t>Thank You</a:t>
            </a:r>
            <a:endParaRPr sz="5500" b="1" i="0" u="none" strike="noStrike" cap="none">
              <a:solidFill>
                <a:schemeClr val="dk2"/>
              </a:solidFill>
              <a:latin typeface="Arial"/>
              <a:ea typeface="Arial"/>
              <a:cs typeface="Arial"/>
              <a:sym typeface="Arial"/>
            </a:endParaRPr>
          </a:p>
        </p:txBody>
      </p:sp>
      <p:sp>
        <p:nvSpPr>
          <p:cNvPr id="66" name="Google Shape;66;gdfd20670fb_0_30"/>
          <p:cNvSpPr/>
          <p:nvPr/>
        </p:nvSpPr>
        <p:spPr>
          <a:xfrm>
            <a:off x="3411959" y="6543428"/>
            <a:ext cx="6096000" cy="23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IN" sz="900" b="0" i="0" u="none" strike="noStrike" cap="none">
                <a:solidFill>
                  <a:schemeClr val="lt1"/>
                </a:solidFill>
                <a:latin typeface="Roboto"/>
                <a:ea typeface="Roboto"/>
                <a:cs typeface="Roboto"/>
                <a:sym typeface="Roboto"/>
              </a:rPr>
              <a:t>Proprietary content. ©Great Learning. All Rights Reserved. Unauthorized use or distribution prohibited</a:t>
            </a:r>
            <a:endParaRPr sz="9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Words>
  <Application>Microsoft Office PowerPoint</Application>
  <PresentationFormat>Widescreen</PresentationFormat>
  <Paragraphs>12</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Roboto</vt:lpstr>
      <vt:lpstr>Candara</vt:lpstr>
      <vt:lpstr>Calibri</vt:lpstr>
      <vt:lpstr>Arial</vt:lpstr>
      <vt:lpstr>Corbel</vt:lpstr>
      <vt:lpstr>Office Theme</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Bharani Akella</dc:creator>
  <cp:lastModifiedBy>Samrth Narula</cp:lastModifiedBy>
  <cp:revision>1</cp:revision>
  <dcterms:modified xsi:type="dcterms:W3CDTF">2021-06-30T04:14:37Z</dcterms:modified>
</cp:coreProperties>
</file>