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Roboto" panose="020B0604020202020204" charset="0"/>
      <p:regular r:id="rId10"/>
      <p:bold r:id="rId11"/>
      <p:italic r:id="rId12"/>
      <p:boldItalic r:id="rId13"/>
    </p:embeddedFont>
    <p:embeddedFont>
      <p:font typeface="Candara" panose="020E0502030303020204" pitchFamily="3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Corbel" panose="020B05030202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lkz4ozT6WF/tX46D8K+R+Tj49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dfd20670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gdfd20670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dfd20670f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dfd20670f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dfd20670fb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gdfd20670f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dfd20670fb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gdfd20670f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dfd20670f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gdfd20670f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fd20670f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74" name="Google Shape;74;gdfd20670fb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gdfd20670fb_0_2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6</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fd20670fb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gdfd20670f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4"/>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4"/>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0F243E"/>
                </a:solidFill>
                <a:latin typeface="Calibri"/>
                <a:ea typeface="Calibri"/>
                <a:cs typeface="Calibri"/>
                <a:sym typeface="Calibri"/>
              </a:rPr>
              <a:t>Introduction to Spring </a:t>
            </a:r>
            <a:r>
              <a:rPr lang="en-IN" sz="2800" b="1">
                <a:solidFill>
                  <a:srgbClr val="0F243E"/>
                </a:solidFill>
                <a:latin typeface="Calibri"/>
                <a:ea typeface="Calibri"/>
                <a:cs typeface="Calibri"/>
                <a:sym typeface="Calibri"/>
              </a:rPr>
              <a:t>Cloud</a:t>
            </a:r>
            <a:endParaRPr sz="2800" b="1" i="0" u="none" strike="noStrike" cap="none">
              <a:solidFill>
                <a:srgbClr val="0F243E"/>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dfd20670fb_0_4"/>
          <p:cNvSpPr txBox="1"/>
          <p:nvPr/>
        </p:nvSpPr>
        <p:spPr>
          <a:xfrm>
            <a:off x="678056" y="420913"/>
            <a:ext cx="10947300" cy="756300"/>
          </a:xfrm>
          <a:prstGeom prst="rect">
            <a:avLst/>
          </a:prstGeom>
          <a:noFill/>
          <a:ln>
            <a:noFill/>
          </a:ln>
        </p:spPr>
        <p:txBody>
          <a:bodyPr spcFirstLastPara="1" wrap="square" lIns="16925" tIns="16925" rIns="16925" bIns="1692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IN" sz="3200" b="1" i="0" u="none" strike="noStrike" cap="none">
                <a:solidFill>
                  <a:srgbClr val="095A82"/>
                </a:solidFill>
                <a:latin typeface="Calibri"/>
                <a:ea typeface="Calibri"/>
                <a:cs typeface="Calibri"/>
                <a:sym typeface="Calibri"/>
              </a:rPr>
              <a:t>Agenda </a:t>
            </a:r>
            <a:endParaRPr sz="3200" b="0" i="0" u="none" strike="noStrike" cap="none">
              <a:solidFill>
                <a:schemeClr val="dk1"/>
              </a:solidFill>
              <a:latin typeface="Calibri"/>
              <a:ea typeface="Calibri"/>
              <a:cs typeface="Calibri"/>
              <a:sym typeface="Calibri"/>
            </a:endParaRPr>
          </a:p>
        </p:txBody>
      </p:sp>
      <p:sp>
        <p:nvSpPr>
          <p:cNvPr id="53" name="Google Shape;53;gdfd20670fb_0_4"/>
          <p:cNvSpPr txBox="1"/>
          <p:nvPr/>
        </p:nvSpPr>
        <p:spPr>
          <a:xfrm>
            <a:off x="1389770" y="2169933"/>
            <a:ext cx="9969900" cy="1662300"/>
          </a:xfrm>
          <a:prstGeom prst="rect">
            <a:avLst/>
          </a:prstGeom>
          <a:noFill/>
          <a:ln>
            <a:noFill/>
          </a:ln>
        </p:spPr>
        <p:txBody>
          <a:bodyPr spcFirstLastPara="1" wrap="square" lIns="91425" tIns="91425" rIns="91425" bIns="91425" anchor="t" anchorCtr="0">
            <a:spAutoFit/>
          </a:bodyPr>
          <a:lstStyle/>
          <a:p>
            <a:pPr marL="457200" lvl="0" indent="-381000" algn="l" rtl="0">
              <a:spcBef>
                <a:spcPts val="50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What is Spring Cloud ?</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Goals of Spring Cloud modules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Common patterns of distributed system that can be easily builded by using tools offered by spring cloud.</a:t>
            </a: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dfd20670fb_0_9"/>
          <p:cNvSpPr txBox="1"/>
          <p:nvPr/>
        </p:nvSpPr>
        <p:spPr>
          <a:xfrm>
            <a:off x="2301856" y="993789"/>
            <a:ext cx="8000100" cy="823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IN" sz="4400">
                <a:solidFill>
                  <a:schemeClr val="dk1"/>
                </a:solidFill>
                <a:latin typeface="Calibri"/>
                <a:ea typeface="Calibri"/>
                <a:cs typeface="Calibri"/>
                <a:sym typeface="Calibri"/>
              </a:rPr>
              <a:t>What is Spring Cloud?</a:t>
            </a:r>
            <a:endParaRPr sz="4400" b="1" i="0" u="none" strike="noStrike" cap="none">
              <a:solidFill>
                <a:schemeClr val="dk1"/>
              </a:solidFill>
              <a:latin typeface="Calibri"/>
              <a:ea typeface="Calibri"/>
              <a:cs typeface="Calibri"/>
              <a:sym typeface="Calibri"/>
            </a:endParaRPr>
          </a:p>
        </p:txBody>
      </p:sp>
      <p:sp>
        <p:nvSpPr>
          <p:cNvPr id="59" name="Google Shape;59;gdfd20670fb_0_9"/>
          <p:cNvSpPr txBox="1"/>
          <p:nvPr/>
        </p:nvSpPr>
        <p:spPr>
          <a:xfrm>
            <a:off x="1846900" y="2327900"/>
            <a:ext cx="9278700" cy="3987215"/>
          </a:xfrm>
          <a:prstGeom prst="rect">
            <a:avLst/>
          </a:prstGeom>
          <a:noFill/>
          <a:ln>
            <a:noFill/>
          </a:ln>
        </p:spPr>
        <p:txBody>
          <a:bodyPr spcFirstLastPara="1" wrap="square" lIns="91425" tIns="91425" rIns="91425" bIns="91425" anchor="t" anchorCtr="0">
            <a:spAutoFit/>
          </a:bodyPr>
          <a:lstStyle/>
          <a:p>
            <a:pPr marL="0" lvl="0" indent="0" algn="l" rtl="0">
              <a:spcBef>
                <a:spcPts val="1100"/>
              </a:spcBef>
              <a:spcAft>
                <a:spcPts val="0"/>
              </a:spcAft>
              <a:buClr>
                <a:schemeClr val="dk1"/>
              </a:buClr>
              <a:buSzPts val="1100"/>
              <a:buFont typeface="Arial"/>
              <a:buNone/>
            </a:pPr>
            <a:r>
              <a:rPr lang="en-IN" sz="2400" dirty="0">
                <a:solidFill>
                  <a:schemeClr val="dk1"/>
                </a:solidFill>
                <a:latin typeface="Calibri"/>
                <a:ea typeface="Calibri"/>
                <a:cs typeface="Calibri"/>
                <a:sym typeface="Calibri"/>
              </a:rPr>
              <a:t>Spring cloud offers tools that enables rapid cloud native </a:t>
            </a:r>
            <a:r>
              <a:rPr lang="en-IN" sz="2400" dirty="0" err="1">
                <a:solidFill>
                  <a:schemeClr val="dk1"/>
                </a:solidFill>
                <a:latin typeface="Calibri"/>
                <a:ea typeface="Calibri"/>
                <a:cs typeface="Calibri"/>
                <a:sym typeface="Calibri"/>
              </a:rPr>
              <a:t>microservice</a:t>
            </a:r>
            <a:r>
              <a:rPr lang="en-IN" sz="2400" dirty="0">
                <a:solidFill>
                  <a:schemeClr val="dk1"/>
                </a:solidFill>
                <a:latin typeface="Calibri"/>
                <a:ea typeface="Calibri"/>
                <a:cs typeface="Calibri"/>
                <a:sym typeface="Calibri"/>
              </a:rPr>
              <a:t> application development and tools offered by spring cloud also helps developers to easily build and configure some of the common patterns in distributed systems </a:t>
            </a:r>
            <a:r>
              <a:rPr lang="en-IN" sz="2400">
                <a:solidFill>
                  <a:schemeClr val="dk1"/>
                </a:solidFill>
                <a:latin typeface="Calibri"/>
                <a:ea typeface="Calibri"/>
                <a:cs typeface="Calibri"/>
                <a:sym typeface="Calibri"/>
              </a:rPr>
              <a:t>like </a:t>
            </a:r>
            <a:r>
              <a:rPr lang="en-IN" sz="2400" smtClean="0">
                <a:solidFill>
                  <a:schemeClr val="dk1"/>
                </a:solidFill>
                <a:latin typeface="Calibri"/>
                <a:ea typeface="Calibri"/>
                <a:cs typeface="Calibri"/>
                <a:sym typeface="Calibri"/>
              </a:rPr>
              <a:t>config</a:t>
            </a:r>
            <a:r>
              <a:rPr lang="en-IN" sz="2400" smtClean="0">
                <a:solidFill>
                  <a:schemeClr val="dk1"/>
                </a:solidFill>
                <a:latin typeface="Calibri"/>
                <a:ea typeface="Calibri"/>
                <a:cs typeface="Calibri"/>
                <a:sym typeface="Calibri"/>
              </a:rPr>
              <a:t>uration</a:t>
            </a:r>
            <a:r>
              <a:rPr lang="en-IN" sz="2400" smtClean="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management, service discovery, Load Balancing etc.</a:t>
            </a:r>
            <a:endParaRPr sz="2400" dirty="0">
              <a:solidFill>
                <a:schemeClr val="dk1"/>
              </a:solidFill>
              <a:latin typeface="Calibri"/>
              <a:ea typeface="Calibri"/>
              <a:cs typeface="Calibri"/>
              <a:sym typeface="Calibri"/>
            </a:endParaRPr>
          </a:p>
          <a:p>
            <a:pPr marL="0" lvl="0" indent="0" algn="l" rtl="0">
              <a:spcBef>
                <a:spcPts val="110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0" lvl="0" indent="0" algn="l" rtl="0">
              <a:spcBef>
                <a:spcPts val="110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a:p>
            <a:pPr marL="457200" marR="0" lvl="0" indent="0" algn="l" rtl="0">
              <a:lnSpc>
                <a:spcPct val="115000"/>
              </a:lnSpc>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dfd20670fb_0_14"/>
          <p:cNvSpPr txBox="1"/>
          <p:nvPr/>
        </p:nvSpPr>
        <p:spPr>
          <a:xfrm>
            <a:off x="2301856" y="993789"/>
            <a:ext cx="8000100" cy="823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IN" sz="4400">
                <a:solidFill>
                  <a:schemeClr val="dk1"/>
                </a:solidFill>
                <a:latin typeface="Calibri"/>
                <a:ea typeface="Calibri"/>
                <a:cs typeface="Calibri"/>
                <a:sym typeface="Calibri"/>
              </a:rPr>
              <a:t>Goals of Spring Cloud Modules</a:t>
            </a:r>
            <a:endParaRPr sz="4400" b="0" i="0" u="none" strike="noStrike" cap="none">
              <a:solidFill>
                <a:schemeClr val="dk1"/>
              </a:solidFill>
              <a:latin typeface="Calibri"/>
              <a:ea typeface="Calibri"/>
              <a:cs typeface="Calibri"/>
              <a:sym typeface="Calibri"/>
            </a:endParaRPr>
          </a:p>
        </p:txBody>
      </p:sp>
      <p:sp>
        <p:nvSpPr>
          <p:cNvPr id="65" name="Google Shape;65;gdfd20670fb_0_14"/>
          <p:cNvSpPr txBox="1"/>
          <p:nvPr/>
        </p:nvSpPr>
        <p:spPr>
          <a:xfrm>
            <a:off x="1607350" y="2391600"/>
            <a:ext cx="8620800" cy="2401200"/>
          </a:xfrm>
          <a:prstGeom prst="rect">
            <a:avLst/>
          </a:prstGeom>
          <a:noFill/>
          <a:ln>
            <a:noFill/>
          </a:ln>
        </p:spPr>
        <p:txBody>
          <a:bodyPr spcFirstLastPara="1" wrap="square" lIns="91425" tIns="91425" rIns="91425" bIns="91425" anchor="t" anchorCtr="0">
            <a:spAutoFit/>
          </a:bodyPr>
          <a:lstStyle/>
          <a:p>
            <a:pPr marL="457200" lvl="0" indent="-381000" algn="l" rtl="0">
              <a:spcBef>
                <a:spcPts val="50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Externalized Configuration</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Environment specific</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Consistent</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Version history</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Real - time management</a:t>
            </a:r>
            <a:endParaRPr sz="24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dfd20670fb_0_19"/>
          <p:cNvSpPr txBox="1"/>
          <p:nvPr/>
        </p:nvSpPr>
        <p:spPr>
          <a:xfrm>
            <a:off x="1473400" y="993800"/>
            <a:ext cx="10300500" cy="823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IN" sz="4400">
                <a:solidFill>
                  <a:schemeClr val="dk1"/>
                </a:solidFill>
                <a:latin typeface="Calibri"/>
                <a:ea typeface="Calibri"/>
                <a:cs typeface="Calibri"/>
                <a:sym typeface="Calibri"/>
              </a:rPr>
              <a:t>Common Patterns of Distributed System</a:t>
            </a:r>
            <a:endParaRPr sz="4400" b="0" i="0" u="none" strike="noStrike" cap="none">
              <a:solidFill>
                <a:schemeClr val="dk1"/>
              </a:solidFill>
              <a:latin typeface="Calibri"/>
              <a:ea typeface="Calibri"/>
              <a:cs typeface="Calibri"/>
              <a:sym typeface="Calibri"/>
            </a:endParaRPr>
          </a:p>
        </p:txBody>
      </p:sp>
      <p:sp>
        <p:nvSpPr>
          <p:cNvPr id="71" name="Google Shape;71;gdfd20670fb_0_19"/>
          <p:cNvSpPr txBox="1"/>
          <p:nvPr/>
        </p:nvSpPr>
        <p:spPr>
          <a:xfrm>
            <a:off x="1300475" y="2009175"/>
            <a:ext cx="10300500" cy="4771500"/>
          </a:xfrm>
          <a:prstGeom prst="rect">
            <a:avLst/>
          </a:prstGeom>
          <a:noFill/>
          <a:ln>
            <a:noFill/>
          </a:ln>
        </p:spPr>
        <p:txBody>
          <a:bodyPr spcFirstLastPara="1" wrap="square" lIns="91425" tIns="91425" rIns="91425" bIns="91425" anchor="t" anchorCtr="0">
            <a:spAutoFit/>
          </a:bodyPr>
          <a:lstStyle/>
          <a:p>
            <a:pPr marL="457200" lvl="0" indent="-381000" algn="l" rtl="0">
              <a:spcBef>
                <a:spcPts val="50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Configuration management</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Service discovery</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One-time tokens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Leadership election</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Distributed sessions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Global locks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Circuit breakers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Intelligent routing</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Micro-proxy</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Control bus, </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Cluster state</a:t>
            </a:r>
            <a:endParaRPr sz="2400">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2400"/>
              <a:buFont typeface="Arial"/>
              <a:buNone/>
            </a:pP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dfd20670fb_0_24"/>
          <p:cNvSpPr txBox="1">
            <a:spLocks noGrp="1"/>
          </p:cNvSpPr>
          <p:nvPr>
            <p:ph type="ctrTitle"/>
          </p:nvPr>
        </p:nvSpPr>
        <p:spPr>
          <a:xfrm>
            <a:off x="914400" y="611876"/>
            <a:ext cx="103632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a:latin typeface="Calibri"/>
                <a:ea typeface="Calibri"/>
                <a:cs typeface="Calibri"/>
                <a:sym typeface="Calibri"/>
              </a:rPr>
              <a:t>Summary</a:t>
            </a:r>
            <a:endParaRPr>
              <a:latin typeface="Calibri"/>
              <a:ea typeface="Calibri"/>
              <a:cs typeface="Calibri"/>
              <a:sym typeface="Calibri"/>
            </a:endParaRPr>
          </a:p>
        </p:txBody>
      </p:sp>
      <p:sp>
        <p:nvSpPr>
          <p:cNvPr id="78" name="Google Shape;78;gdfd20670fb_0_24"/>
          <p:cNvSpPr txBox="1">
            <a:spLocks noGrp="1"/>
          </p:cNvSpPr>
          <p:nvPr>
            <p:ph type="subTitle" idx="1"/>
          </p:nvPr>
        </p:nvSpPr>
        <p:spPr>
          <a:xfrm>
            <a:off x="1828800" y="2416625"/>
            <a:ext cx="8534400" cy="2329500"/>
          </a:xfrm>
          <a:prstGeom prst="rect">
            <a:avLst/>
          </a:prstGeom>
          <a:noFill/>
          <a:ln>
            <a:noFill/>
          </a:ln>
        </p:spPr>
        <p:txBody>
          <a:bodyPr spcFirstLastPara="1" wrap="square" lIns="91425" tIns="45700" rIns="91425" bIns="45700" anchor="t" anchorCtr="0">
            <a:noAutofit/>
          </a:bodyPr>
          <a:lstStyle/>
          <a:p>
            <a:pPr marL="114300" lvl="0" indent="0" algn="l" rtl="0">
              <a:lnSpc>
                <a:spcPct val="115000"/>
              </a:lnSpc>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In this session we have learned about what is spring cloud, goal of spring cloud modules, then common patterns of distributed system that can be easily builded by using tools offered by Spring Cloud.</a:t>
            </a:r>
            <a:endParaRPr sz="2400">
              <a:solidFill>
                <a:schemeClr val="dk1"/>
              </a:solidFill>
              <a:latin typeface="Calibri"/>
              <a:ea typeface="Calibri"/>
              <a:cs typeface="Calibri"/>
              <a:sym typeface="Calibri"/>
            </a:endParaRPr>
          </a:p>
          <a:p>
            <a:pPr marL="114300" lvl="0" indent="0" algn="l" rtl="0">
              <a:lnSpc>
                <a:spcPct val="115000"/>
              </a:lnSpc>
              <a:spcBef>
                <a:spcPts val="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a:p>
            <a:pPr marL="0" lvl="0" indent="0" algn="ctr" rtl="0">
              <a:lnSpc>
                <a:spcPct val="100000"/>
              </a:lnSpc>
              <a:spcBef>
                <a:spcPts val="640"/>
              </a:spcBef>
              <a:spcAft>
                <a:spcPts val="0"/>
              </a:spcAft>
              <a:buSzPts val="3200"/>
              <a:buNone/>
            </a:pP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dfd20670fb_0_30"/>
          <p:cNvSpPr/>
          <p:nvPr/>
        </p:nvSpPr>
        <p:spPr>
          <a:xfrm>
            <a:off x="4205098" y="2967335"/>
            <a:ext cx="3781500" cy="923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500"/>
              <a:buFont typeface="Arial"/>
              <a:buNone/>
            </a:pPr>
            <a:r>
              <a:rPr lang="en-IN" sz="5500" b="1" i="0" u="none" strike="noStrike" cap="none">
                <a:solidFill>
                  <a:schemeClr val="dk2"/>
                </a:solidFill>
                <a:latin typeface="Arial"/>
                <a:ea typeface="Arial"/>
                <a:cs typeface="Arial"/>
                <a:sym typeface="Arial"/>
              </a:rPr>
              <a:t>Thank You</a:t>
            </a:r>
            <a:endParaRPr sz="5500" b="1" i="0" u="none" strike="noStrike" cap="none">
              <a:solidFill>
                <a:schemeClr val="dk2"/>
              </a:solidFill>
              <a:latin typeface="Arial"/>
              <a:ea typeface="Arial"/>
              <a:cs typeface="Arial"/>
              <a:sym typeface="Arial"/>
            </a:endParaRPr>
          </a:p>
        </p:txBody>
      </p:sp>
      <p:sp>
        <p:nvSpPr>
          <p:cNvPr id="84" name="Google Shape;84;gdfd20670fb_0_30"/>
          <p:cNvSpPr/>
          <p:nvPr/>
        </p:nvSpPr>
        <p:spPr>
          <a:xfrm>
            <a:off x="3411959" y="6543428"/>
            <a:ext cx="6096000" cy="23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IN" sz="900" b="0" i="0" u="none" strike="noStrike" cap="none">
                <a:solidFill>
                  <a:schemeClr val="lt1"/>
                </a:solidFill>
                <a:latin typeface="Roboto"/>
                <a:ea typeface="Roboto"/>
                <a:cs typeface="Roboto"/>
                <a:sym typeface="Roboto"/>
              </a:rPr>
              <a:t>Proprietary content. ©Great Learning. All Rights Reserved. Unauthorized use or distribution prohibited</a:t>
            </a:r>
            <a:endParaRPr sz="9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Words>
  <Application>Microsoft Office PowerPoint</Application>
  <PresentationFormat>Widescreen</PresentationFormat>
  <Paragraphs>32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Roboto</vt:lpstr>
      <vt:lpstr>Candara</vt:lpstr>
      <vt:lpstr>Calibri</vt:lpstr>
      <vt:lpstr>Arial</vt:lpstr>
      <vt:lpstr>Corbel</vt:lpstr>
      <vt:lpstr>Office Theme</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Samrth Narula</cp:lastModifiedBy>
  <cp:revision>1</cp:revision>
  <dcterms:modified xsi:type="dcterms:W3CDTF">2021-06-22T16:28:43Z</dcterms:modified>
</cp:coreProperties>
</file>