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60" r:id="rId4"/>
    <p:sldId id="258" r:id="rId5"/>
    <p:sldId id="261" r:id="rId6"/>
    <p:sldId id="259"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88b96fdb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88b96fdb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325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88b96fdb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88b96fdb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635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88b96fdb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88b96fdb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527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88b96fdb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88b96fdb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045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88b96fdb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88b96fdb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930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88b96fdb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88b96fdb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466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88b96fdb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88b96fdb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359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88b96fdb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88b96fdb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127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88b96fdb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88b96fdb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012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88b96fdb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88b96fdb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499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88b96fdb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88b96fdb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88b96fdb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88b96fdb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205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88b96fdb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88b96fdb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096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88b96fdb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88b96fdb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116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88b96fdb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88b96fdb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764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88b96fdb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88b96fdb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763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88b96fdb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88b96fdb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392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88b96fd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88b96fd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88b96fdb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88b96fdb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91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88b96fdb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88b96fdb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88b96fdb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88b96fdb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405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88b96fdb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88b96fdb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590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88b96fdb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88b96fdb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602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2400" b="1"/>
              <a:t>Great Learning: Spring Boot AOP</a:t>
            </a:r>
            <a:endParaRPr sz="24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96300"/>
            <a:ext cx="8520600" cy="769500"/>
          </a:xfrm>
          <a:prstGeom prst="rect">
            <a:avLst/>
          </a:prstGeom>
        </p:spPr>
        <p:txBody>
          <a:bodyPr spcFirstLastPara="1" wrap="square" lIns="91425" tIns="91425" rIns="91425" bIns="91425" anchor="t" anchorCtr="0">
            <a:normAutofit/>
          </a:bodyPr>
          <a:lstStyle/>
          <a:p>
            <a:pPr lvl="0"/>
            <a:r>
              <a:rPr lang="en-US" sz="2400" dirty="0" smtClean="0"/>
              <a:t>Types of Advices In Spring AOP</a:t>
            </a:r>
            <a:endParaRPr sz="2400" dirty="0"/>
          </a:p>
        </p:txBody>
      </p:sp>
      <p:sp>
        <p:nvSpPr>
          <p:cNvPr id="73" name="Google Shape;73;p16"/>
          <p:cNvSpPr txBox="1">
            <a:spLocks noGrp="1"/>
          </p:cNvSpPr>
          <p:nvPr>
            <p:ph type="body" idx="1"/>
          </p:nvPr>
        </p:nvSpPr>
        <p:spPr>
          <a:xfrm>
            <a:off x="311700" y="12764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smtClean="0"/>
              <a:t>Before: This advice runs before the selected method is executed.</a:t>
            </a:r>
          </a:p>
          <a:p>
            <a:pPr marL="457200" lvl="0" indent="-342900" algn="l" rtl="0">
              <a:spcBef>
                <a:spcPts val="0"/>
              </a:spcBef>
              <a:spcAft>
                <a:spcPts val="0"/>
              </a:spcAft>
              <a:buSzPts val="1800"/>
              <a:buChar char="●"/>
            </a:pPr>
            <a:r>
              <a:rPr lang="en-GB" dirty="0" smtClean="0"/>
              <a:t>After: This advices always runs after the selected method is executed. For this advice it does matter if the method is returning a value or throwing an exception.</a:t>
            </a:r>
          </a:p>
          <a:p>
            <a:pPr marL="457200" lvl="0" indent="-342900" algn="l" rtl="0">
              <a:spcBef>
                <a:spcPts val="0"/>
              </a:spcBef>
              <a:spcAft>
                <a:spcPts val="0"/>
              </a:spcAft>
              <a:buSzPts val="1800"/>
              <a:buChar char="●"/>
            </a:pPr>
            <a:r>
              <a:rPr lang="en-GB" dirty="0" smtClean="0"/>
              <a:t>After Returning: This advice runs only on successful execution of the selected method. </a:t>
            </a:r>
            <a:endParaRPr lang="en-GB" dirty="0"/>
          </a:p>
        </p:txBody>
      </p:sp>
    </p:spTree>
    <p:extLst>
      <p:ext uri="{BB962C8B-B14F-4D97-AF65-F5344CB8AC3E}">
        <p14:creationId xmlns:p14="http://schemas.microsoft.com/office/powerpoint/2010/main" val="3166627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96300"/>
            <a:ext cx="8520600" cy="769500"/>
          </a:xfrm>
          <a:prstGeom prst="rect">
            <a:avLst/>
          </a:prstGeom>
        </p:spPr>
        <p:txBody>
          <a:bodyPr spcFirstLastPara="1" wrap="square" lIns="91425" tIns="91425" rIns="91425" bIns="91425" anchor="t" anchorCtr="0">
            <a:normAutofit/>
          </a:bodyPr>
          <a:lstStyle/>
          <a:p>
            <a:pPr lvl="0"/>
            <a:r>
              <a:rPr lang="en-US" sz="2400" dirty="0" smtClean="0"/>
              <a:t>Types of Advices In Spring AOP</a:t>
            </a:r>
            <a:endParaRPr sz="2400" dirty="0"/>
          </a:p>
        </p:txBody>
      </p:sp>
      <p:sp>
        <p:nvSpPr>
          <p:cNvPr id="73" name="Google Shape;73;p16"/>
          <p:cNvSpPr txBox="1">
            <a:spLocks noGrp="1"/>
          </p:cNvSpPr>
          <p:nvPr>
            <p:ph type="body" idx="1"/>
          </p:nvPr>
        </p:nvSpPr>
        <p:spPr>
          <a:xfrm>
            <a:off x="311700" y="12764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smtClean="0"/>
              <a:t>After Throwing: This advice runs only after unsuccessful execution of the selected method.</a:t>
            </a:r>
          </a:p>
          <a:p>
            <a:pPr lvl="0"/>
            <a:r>
              <a:rPr lang="en-GB" dirty="0" smtClean="0"/>
              <a:t>Around: This advice runs before and after the </a:t>
            </a:r>
            <a:r>
              <a:rPr lang="en-GB" dirty="0"/>
              <a:t>successful execution of the selected </a:t>
            </a:r>
            <a:r>
              <a:rPr lang="en-GB" dirty="0" smtClean="0"/>
              <a:t>method.</a:t>
            </a:r>
          </a:p>
        </p:txBody>
      </p:sp>
    </p:spTree>
    <p:extLst>
      <p:ext uri="{BB962C8B-B14F-4D97-AF65-F5344CB8AC3E}">
        <p14:creationId xmlns:p14="http://schemas.microsoft.com/office/powerpoint/2010/main" val="1028924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smtClean="0"/>
              <a:t>			Summary</a:t>
            </a:r>
            <a:endParaRPr sz="2400" dirty="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buNone/>
            </a:pPr>
            <a:r>
              <a:rPr lang="en-GB" dirty="0"/>
              <a:t>In this session we have gained theoretical </a:t>
            </a:r>
            <a:r>
              <a:rPr lang="en-GB" dirty="0" smtClean="0"/>
              <a:t>understanding of different types of advices in Spring AOP.</a:t>
            </a:r>
            <a:endParaRPr dirty="0"/>
          </a:p>
        </p:txBody>
      </p:sp>
    </p:spTree>
    <p:extLst>
      <p:ext uri="{BB962C8B-B14F-4D97-AF65-F5344CB8AC3E}">
        <p14:creationId xmlns:p14="http://schemas.microsoft.com/office/powerpoint/2010/main" val="2560309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96300"/>
            <a:ext cx="8520600" cy="769500"/>
          </a:xfrm>
          <a:prstGeom prst="rect">
            <a:avLst/>
          </a:prstGeom>
        </p:spPr>
        <p:txBody>
          <a:bodyPr spcFirstLastPara="1" wrap="square" lIns="91425" tIns="91425" rIns="91425" bIns="91425" anchor="t" anchorCtr="0">
            <a:normAutofit fontScale="90000"/>
          </a:bodyPr>
          <a:lstStyle/>
          <a:p>
            <a:pPr lvl="0"/>
            <a:r>
              <a:rPr lang="en-US" dirty="0"/>
              <a:t>Hands On: Create </a:t>
            </a:r>
            <a:r>
              <a:rPr lang="en-US" dirty="0" err="1"/>
              <a:t>AspectConfig</a:t>
            </a:r>
            <a:r>
              <a:rPr lang="en-US" dirty="0"/>
              <a:t> class with before advice method</a:t>
            </a:r>
            <a:endParaRPr sz="2400" dirty="0"/>
          </a:p>
        </p:txBody>
      </p:sp>
      <p:sp>
        <p:nvSpPr>
          <p:cNvPr id="73" name="Google Shape;73;p16"/>
          <p:cNvSpPr txBox="1">
            <a:spLocks noGrp="1"/>
          </p:cNvSpPr>
          <p:nvPr>
            <p:ph type="body" idx="1"/>
          </p:nvPr>
        </p:nvSpPr>
        <p:spPr>
          <a:xfrm>
            <a:off x="311700" y="1276400"/>
            <a:ext cx="8520600" cy="3416400"/>
          </a:xfrm>
          <a:prstGeom prst="rect">
            <a:avLst/>
          </a:prstGeom>
        </p:spPr>
        <p:txBody>
          <a:bodyPr spcFirstLastPara="1" wrap="square" lIns="91425" tIns="91425" rIns="91425" bIns="91425" anchor="t" anchorCtr="0">
            <a:normAutofit/>
          </a:bodyPr>
          <a:lstStyle/>
          <a:p>
            <a:pPr lvl="0"/>
            <a:r>
              <a:rPr lang="en-GB" dirty="0" smtClean="0"/>
              <a:t>Create </a:t>
            </a:r>
            <a:r>
              <a:rPr lang="en-GB" dirty="0" err="1" smtClean="0"/>
              <a:t>AspectConfig</a:t>
            </a:r>
            <a:r>
              <a:rPr lang="en-GB" dirty="0" smtClean="0"/>
              <a:t> class.</a:t>
            </a:r>
          </a:p>
          <a:p>
            <a:pPr lvl="0"/>
            <a:r>
              <a:rPr lang="en-GB" dirty="0" smtClean="0"/>
              <a:t>Create a before advice method to log before all our business logic method executions.</a:t>
            </a:r>
          </a:p>
        </p:txBody>
      </p:sp>
    </p:spTree>
    <p:extLst>
      <p:ext uri="{BB962C8B-B14F-4D97-AF65-F5344CB8AC3E}">
        <p14:creationId xmlns:p14="http://schemas.microsoft.com/office/powerpoint/2010/main" val="611067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smtClean="0"/>
              <a:t>			Summary</a:t>
            </a:r>
            <a:endParaRPr sz="2400" dirty="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buNone/>
            </a:pPr>
            <a:r>
              <a:rPr lang="en-GB" dirty="0"/>
              <a:t>In this session we </a:t>
            </a:r>
            <a:r>
              <a:rPr lang="en-GB" dirty="0" smtClean="0"/>
              <a:t>have created the </a:t>
            </a:r>
            <a:r>
              <a:rPr lang="en-GB" dirty="0" err="1" smtClean="0"/>
              <a:t>AspectConfig</a:t>
            </a:r>
            <a:r>
              <a:rPr lang="en-GB" dirty="0" smtClean="0"/>
              <a:t> class and then we have created before advice method to log before all our business logic method executions.</a:t>
            </a:r>
            <a:endParaRPr dirty="0"/>
          </a:p>
        </p:txBody>
      </p:sp>
    </p:spTree>
    <p:extLst>
      <p:ext uri="{BB962C8B-B14F-4D97-AF65-F5344CB8AC3E}">
        <p14:creationId xmlns:p14="http://schemas.microsoft.com/office/powerpoint/2010/main" val="2937173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96300"/>
            <a:ext cx="8520600" cy="769500"/>
          </a:xfrm>
          <a:prstGeom prst="rect">
            <a:avLst/>
          </a:prstGeom>
        </p:spPr>
        <p:txBody>
          <a:bodyPr spcFirstLastPara="1" wrap="square" lIns="91425" tIns="91425" rIns="91425" bIns="91425" anchor="t" anchorCtr="0">
            <a:normAutofit fontScale="90000"/>
          </a:bodyPr>
          <a:lstStyle/>
          <a:p>
            <a:pPr lvl="0"/>
            <a:r>
              <a:rPr lang="en-US" dirty="0"/>
              <a:t>Hands On: Adding after advice method in </a:t>
            </a:r>
            <a:r>
              <a:rPr lang="en-US" dirty="0" err="1"/>
              <a:t>AspectConfig</a:t>
            </a:r>
            <a:r>
              <a:rPr lang="en-US" dirty="0"/>
              <a:t> class</a:t>
            </a:r>
            <a:endParaRPr sz="2400" dirty="0"/>
          </a:p>
        </p:txBody>
      </p:sp>
      <p:sp>
        <p:nvSpPr>
          <p:cNvPr id="73" name="Google Shape;73;p16"/>
          <p:cNvSpPr txBox="1">
            <a:spLocks noGrp="1"/>
          </p:cNvSpPr>
          <p:nvPr>
            <p:ph type="body" idx="1"/>
          </p:nvPr>
        </p:nvSpPr>
        <p:spPr>
          <a:xfrm>
            <a:off x="311700" y="1276400"/>
            <a:ext cx="8520600" cy="3416400"/>
          </a:xfrm>
          <a:prstGeom prst="rect">
            <a:avLst/>
          </a:prstGeom>
        </p:spPr>
        <p:txBody>
          <a:bodyPr spcFirstLastPara="1" wrap="square" lIns="91425" tIns="91425" rIns="91425" bIns="91425" anchor="t" anchorCtr="0">
            <a:normAutofit/>
          </a:bodyPr>
          <a:lstStyle/>
          <a:p>
            <a:pPr lvl="0"/>
            <a:r>
              <a:rPr lang="en-GB" dirty="0" smtClean="0"/>
              <a:t>Create a after advice method to log after all our business logic methods</a:t>
            </a:r>
            <a:r>
              <a:rPr lang="en-GB" dirty="0"/>
              <a:t> </a:t>
            </a:r>
            <a:r>
              <a:rPr lang="en-GB" dirty="0" smtClean="0"/>
              <a:t>executions.</a:t>
            </a:r>
          </a:p>
        </p:txBody>
      </p:sp>
    </p:spTree>
    <p:extLst>
      <p:ext uri="{BB962C8B-B14F-4D97-AF65-F5344CB8AC3E}">
        <p14:creationId xmlns:p14="http://schemas.microsoft.com/office/powerpoint/2010/main" val="2465835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smtClean="0"/>
              <a:t>			Summary</a:t>
            </a:r>
            <a:endParaRPr sz="2400" dirty="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GB" dirty="0"/>
              <a:t>In this session </a:t>
            </a:r>
            <a:r>
              <a:rPr lang="en-GB" dirty="0" smtClean="0"/>
              <a:t>we have created after advice method to log after all our business logic method </a:t>
            </a:r>
            <a:r>
              <a:rPr lang="en-GB" dirty="0"/>
              <a:t>executions.</a:t>
            </a:r>
          </a:p>
          <a:p>
            <a:pPr marL="114300" lvl="0" indent="0">
              <a:buNone/>
            </a:pPr>
            <a:endParaRPr dirty="0"/>
          </a:p>
        </p:txBody>
      </p:sp>
    </p:spTree>
    <p:extLst>
      <p:ext uri="{BB962C8B-B14F-4D97-AF65-F5344CB8AC3E}">
        <p14:creationId xmlns:p14="http://schemas.microsoft.com/office/powerpoint/2010/main" val="3725972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96300"/>
            <a:ext cx="8520600" cy="769500"/>
          </a:xfrm>
          <a:prstGeom prst="rect">
            <a:avLst/>
          </a:prstGeom>
        </p:spPr>
        <p:txBody>
          <a:bodyPr spcFirstLastPara="1" wrap="square" lIns="91425" tIns="91425" rIns="91425" bIns="91425" anchor="t" anchorCtr="0">
            <a:normAutofit fontScale="90000"/>
          </a:bodyPr>
          <a:lstStyle/>
          <a:p>
            <a:pPr lvl="0"/>
            <a:r>
              <a:rPr lang="en-US" dirty="0"/>
              <a:t>Hands On: Adding </a:t>
            </a:r>
            <a:r>
              <a:rPr lang="en-GB" dirty="0"/>
              <a:t>around</a:t>
            </a:r>
            <a:r>
              <a:rPr lang="en-US" dirty="0" smtClean="0"/>
              <a:t> </a:t>
            </a:r>
            <a:r>
              <a:rPr lang="en-US" dirty="0"/>
              <a:t>advice method in </a:t>
            </a:r>
            <a:r>
              <a:rPr lang="en-US" dirty="0" err="1"/>
              <a:t>AspectConfig</a:t>
            </a:r>
            <a:r>
              <a:rPr lang="en-US" dirty="0"/>
              <a:t> class</a:t>
            </a:r>
            <a:endParaRPr sz="2400" dirty="0"/>
          </a:p>
        </p:txBody>
      </p:sp>
      <p:sp>
        <p:nvSpPr>
          <p:cNvPr id="73" name="Google Shape;73;p16"/>
          <p:cNvSpPr txBox="1">
            <a:spLocks noGrp="1"/>
          </p:cNvSpPr>
          <p:nvPr>
            <p:ph type="body" idx="1"/>
          </p:nvPr>
        </p:nvSpPr>
        <p:spPr>
          <a:xfrm>
            <a:off x="311700" y="1276400"/>
            <a:ext cx="8520600" cy="3416400"/>
          </a:xfrm>
          <a:prstGeom prst="rect">
            <a:avLst/>
          </a:prstGeom>
        </p:spPr>
        <p:txBody>
          <a:bodyPr spcFirstLastPara="1" wrap="square" lIns="91425" tIns="91425" rIns="91425" bIns="91425" anchor="t" anchorCtr="0">
            <a:normAutofit/>
          </a:bodyPr>
          <a:lstStyle/>
          <a:p>
            <a:pPr lvl="0"/>
            <a:r>
              <a:rPr lang="en-GB" dirty="0" smtClean="0"/>
              <a:t>Create a around advice method to log around(means before and after) all business logic methods</a:t>
            </a:r>
            <a:r>
              <a:rPr lang="en-GB" dirty="0"/>
              <a:t> </a:t>
            </a:r>
            <a:r>
              <a:rPr lang="en-GB" dirty="0" smtClean="0"/>
              <a:t>executions.</a:t>
            </a:r>
          </a:p>
        </p:txBody>
      </p:sp>
    </p:spTree>
    <p:extLst>
      <p:ext uri="{BB962C8B-B14F-4D97-AF65-F5344CB8AC3E}">
        <p14:creationId xmlns:p14="http://schemas.microsoft.com/office/powerpoint/2010/main" val="566820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smtClean="0"/>
              <a:t>			Summary</a:t>
            </a:r>
            <a:endParaRPr sz="2400" dirty="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GB" dirty="0"/>
              <a:t>In this session </a:t>
            </a:r>
            <a:r>
              <a:rPr lang="en-GB" dirty="0" smtClean="0"/>
              <a:t>we have created </a:t>
            </a:r>
            <a:r>
              <a:rPr lang="en-GB" dirty="0"/>
              <a:t>around(means before and after)</a:t>
            </a:r>
            <a:r>
              <a:rPr lang="en-GB" dirty="0" smtClean="0"/>
              <a:t> advice method to log around all business logic method </a:t>
            </a:r>
            <a:r>
              <a:rPr lang="en-GB" dirty="0"/>
              <a:t>executions.</a:t>
            </a:r>
          </a:p>
          <a:p>
            <a:pPr marL="114300" lvl="0" indent="0">
              <a:buNone/>
            </a:pPr>
            <a:endParaRPr dirty="0"/>
          </a:p>
        </p:txBody>
      </p:sp>
    </p:spTree>
    <p:extLst>
      <p:ext uri="{BB962C8B-B14F-4D97-AF65-F5344CB8AC3E}">
        <p14:creationId xmlns:p14="http://schemas.microsoft.com/office/powerpoint/2010/main" val="1572246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96300"/>
            <a:ext cx="8520600" cy="769500"/>
          </a:xfrm>
          <a:prstGeom prst="rect">
            <a:avLst/>
          </a:prstGeom>
        </p:spPr>
        <p:txBody>
          <a:bodyPr spcFirstLastPara="1" wrap="square" lIns="91425" tIns="91425" rIns="91425" bIns="91425" anchor="t" anchorCtr="0">
            <a:normAutofit fontScale="90000"/>
          </a:bodyPr>
          <a:lstStyle/>
          <a:p>
            <a:pPr lvl="0"/>
            <a:r>
              <a:rPr lang="en-US" dirty="0"/>
              <a:t>Hands On: Adding after returning advice method in </a:t>
            </a:r>
            <a:r>
              <a:rPr lang="en-US" dirty="0" err="1"/>
              <a:t>AspectConfig</a:t>
            </a:r>
            <a:r>
              <a:rPr lang="en-US" dirty="0"/>
              <a:t> class</a:t>
            </a:r>
            <a:endParaRPr sz="2400" dirty="0"/>
          </a:p>
        </p:txBody>
      </p:sp>
      <p:sp>
        <p:nvSpPr>
          <p:cNvPr id="73" name="Google Shape;73;p16"/>
          <p:cNvSpPr txBox="1">
            <a:spLocks noGrp="1"/>
          </p:cNvSpPr>
          <p:nvPr>
            <p:ph type="body" idx="1"/>
          </p:nvPr>
        </p:nvSpPr>
        <p:spPr>
          <a:xfrm>
            <a:off x="311700" y="1276400"/>
            <a:ext cx="8520600" cy="3416400"/>
          </a:xfrm>
          <a:prstGeom prst="rect">
            <a:avLst/>
          </a:prstGeom>
        </p:spPr>
        <p:txBody>
          <a:bodyPr spcFirstLastPara="1" wrap="square" lIns="91425" tIns="91425" rIns="91425" bIns="91425" anchor="t" anchorCtr="0">
            <a:normAutofit/>
          </a:bodyPr>
          <a:lstStyle/>
          <a:p>
            <a:pPr lvl="0"/>
            <a:r>
              <a:rPr lang="en-GB" dirty="0" smtClean="0"/>
              <a:t>Create a after returning advice to add a entry in audit table to log when an new Employee is added in Employee table.</a:t>
            </a:r>
          </a:p>
        </p:txBody>
      </p:sp>
    </p:spTree>
    <p:extLst>
      <p:ext uri="{BB962C8B-B14F-4D97-AF65-F5344CB8AC3E}">
        <p14:creationId xmlns:p14="http://schemas.microsoft.com/office/powerpoint/2010/main" val="3326748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t>What is Aspect Oriented Programming</a:t>
            </a:r>
            <a:endParaRPr sz="240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What is AOP?</a:t>
            </a:r>
            <a:endParaRPr/>
          </a:p>
          <a:p>
            <a:pPr marL="457200" lvl="0" indent="-342900" algn="l" rtl="0">
              <a:spcBef>
                <a:spcPts val="0"/>
              </a:spcBef>
              <a:spcAft>
                <a:spcPts val="0"/>
              </a:spcAft>
              <a:buSzPts val="1800"/>
              <a:buChar char="●"/>
            </a:pPr>
            <a:r>
              <a:rPr lang="en-GB"/>
              <a:t>What is a Aspect?</a:t>
            </a:r>
            <a:endParaRPr/>
          </a:p>
          <a:p>
            <a:pPr marL="457200" lvl="0" indent="-342900" algn="l" rtl="0">
              <a:spcBef>
                <a:spcPts val="0"/>
              </a:spcBef>
              <a:spcAft>
                <a:spcPts val="0"/>
              </a:spcAft>
              <a:buSzPts val="1800"/>
              <a:buChar char="●"/>
            </a:pPr>
            <a:r>
              <a:rPr lang="en-GB"/>
              <a:t>What are cross cutting concerns?</a:t>
            </a: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smtClean="0"/>
              <a:t>			Summary</a:t>
            </a:r>
            <a:endParaRPr sz="2400" dirty="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GB" dirty="0"/>
              <a:t>In this session </a:t>
            </a:r>
            <a:r>
              <a:rPr lang="en-GB" dirty="0" smtClean="0"/>
              <a:t>we have created after returning advice method to log or lets call it audit event like new employee addition in employee table.</a:t>
            </a:r>
            <a:endParaRPr lang="en-GB" dirty="0"/>
          </a:p>
          <a:p>
            <a:pPr marL="114300" lvl="0" indent="0">
              <a:buNone/>
            </a:pPr>
            <a:endParaRPr dirty="0"/>
          </a:p>
        </p:txBody>
      </p:sp>
    </p:spTree>
    <p:extLst>
      <p:ext uri="{BB962C8B-B14F-4D97-AF65-F5344CB8AC3E}">
        <p14:creationId xmlns:p14="http://schemas.microsoft.com/office/powerpoint/2010/main" val="23788816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96300"/>
            <a:ext cx="8520600" cy="769500"/>
          </a:xfrm>
          <a:prstGeom prst="rect">
            <a:avLst/>
          </a:prstGeom>
        </p:spPr>
        <p:txBody>
          <a:bodyPr spcFirstLastPara="1" wrap="square" lIns="91425" tIns="91425" rIns="91425" bIns="91425" anchor="t" anchorCtr="0">
            <a:normAutofit fontScale="90000"/>
          </a:bodyPr>
          <a:lstStyle/>
          <a:p>
            <a:pPr lvl="0"/>
            <a:r>
              <a:rPr lang="en-US" dirty="0"/>
              <a:t>Hands On: Adding after throwing advice method in </a:t>
            </a:r>
            <a:r>
              <a:rPr lang="en-US" dirty="0" err="1"/>
              <a:t>AspectConfig</a:t>
            </a:r>
            <a:r>
              <a:rPr lang="en-US" dirty="0"/>
              <a:t> class</a:t>
            </a:r>
            <a:endParaRPr sz="2400" dirty="0"/>
          </a:p>
        </p:txBody>
      </p:sp>
      <p:sp>
        <p:nvSpPr>
          <p:cNvPr id="73" name="Google Shape;73;p16"/>
          <p:cNvSpPr txBox="1">
            <a:spLocks noGrp="1"/>
          </p:cNvSpPr>
          <p:nvPr>
            <p:ph type="body" idx="1"/>
          </p:nvPr>
        </p:nvSpPr>
        <p:spPr>
          <a:xfrm>
            <a:off x="311700" y="1276400"/>
            <a:ext cx="8520600" cy="3416400"/>
          </a:xfrm>
          <a:prstGeom prst="rect">
            <a:avLst/>
          </a:prstGeom>
        </p:spPr>
        <p:txBody>
          <a:bodyPr spcFirstLastPara="1" wrap="square" lIns="91425" tIns="91425" rIns="91425" bIns="91425" anchor="t" anchorCtr="0">
            <a:normAutofit/>
          </a:bodyPr>
          <a:lstStyle/>
          <a:p>
            <a:pPr lvl="0"/>
            <a:r>
              <a:rPr lang="en-GB" dirty="0" smtClean="0"/>
              <a:t>Create a after throwing advice to add a entry in audit table to log when there is an error while updating an employee in Employee table.</a:t>
            </a:r>
          </a:p>
        </p:txBody>
      </p:sp>
    </p:spTree>
    <p:extLst>
      <p:ext uri="{BB962C8B-B14F-4D97-AF65-F5344CB8AC3E}">
        <p14:creationId xmlns:p14="http://schemas.microsoft.com/office/powerpoint/2010/main" val="2124763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smtClean="0"/>
              <a:t>			Summary</a:t>
            </a:r>
            <a:endParaRPr sz="2400" dirty="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GB" dirty="0"/>
              <a:t>In this session </a:t>
            </a:r>
            <a:r>
              <a:rPr lang="en-GB" dirty="0" smtClean="0"/>
              <a:t>we have created after throwing advice method to log or lets call it audit event like error while updating employee in employee table.</a:t>
            </a:r>
            <a:endParaRPr lang="en-GB" dirty="0"/>
          </a:p>
          <a:p>
            <a:pPr marL="114300" lvl="0" indent="0">
              <a:buNone/>
            </a:pPr>
            <a:endParaRPr dirty="0"/>
          </a:p>
        </p:txBody>
      </p:sp>
    </p:spTree>
    <p:extLst>
      <p:ext uri="{BB962C8B-B14F-4D97-AF65-F5344CB8AC3E}">
        <p14:creationId xmlns:p14="http://schemas.microsoft.com/office/powerpoint/2010/main" val="182345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96300"/>
            <a:ext cx="8520600" cy="769500"/>
          </a:xfrm>
          <a:prstGeom prst="rect">
            <a:avLst/>
          </a:prstGeom>
        </p:spPr>
        <p:txBody>
          <a:bodyPr spcFirstLastPara="1" wrap="square" lIns="91425" tIns="91425" rIns="91425" bIns="91425" anchor="t" anchorCtr="0">
            <a:normAutofit fontScale="90000"/>
          </a:bodyPr>
          <a:lstStyle/>
          <a:p>
            <a:pPr lvl="0"/>
            <a:r>
              <a:rPr lang="en-US" dirty="0"/>
              <a:t>Hands </a:t>
            </a:r>
            <a:r>
              <a:rPr lang="en-US" dirty="0" smtClean="0"/>
              <a:t>On: Create an API to fetch records from </a:t>
            </a:r>
            <a:r>
              <a:rPr lang="en-US" dirty="0" err="1" smtClean="0"/>
              <a:t>AuditLog</a:t>
            </a:r>
            <a:r>
              <a:rPr lang="en-US" dirty="0" smtClean="0"/>
              <a:t> table  </a:t>
            </a:r>
            <a:endParaRPr sz="2400" dirty="0"/>
          </a:p>
        </p:txBody>
      </p:sp>
      <p:sp>
        <p:nvSpPr>
          <p:cNvPr id="73" name="Google Shape;73;p16"/>
          <p:cNvSpPr txBox="1">
            <a:spLocks noGrp="1"/>
          </p:cNvSpPr>
          <p:nvPr>
            <p:ph type="body" idx="1"/>
          </p:nvPr>
        </p:nvSpPr>
        <p:spPr>
          <a:xfrm>
            <a:off x="311700" y="1276400"/>
            <a:ext cx="8520600" cy="3416400"/>
          </a:xfrm>
          <a:prstGeom prst="rect">
            <a:avLst/>
          </a:prstGeom>
        </p:spPr>
        <p:txBody>
          <a:bodyPr spcFirstLastPara="1" wrap="square" lIns="91425" tIns="91425" rIns="91425" bIns="91425" anchor="t" anchorCtr="0">
            <a:normAutofit/>
          </a:bodyPr>
          <a:lstStyle/>
          <a:p>
            <a:pPr lvl="0"/>
            <a:r>
              <a:rPr lang="en-GB" dirty="0" smtClean="0"/>
              <a:t>Create </a:t>
            </a:r>
            <a:r>
              <a:rPr lang="en-GB" dirty="0" err="1" smtClean="0"/>
              <a:t>AuditLogController</a:t>
            </a:r>
            <a:r>
              <a:rPr lang="en-GB" dirty="0"/>
              <a:t> </a:t>
            </a:r>
            <a:r>
              <a:rPr lang="en-GB" dirty="0" smtClean="0"/>
              <a:t>class.</a:t>
            </a:r>
          </a:p>
          <a:p>
            <a:pPr lvl="0"/>
            <a:r>
              <a:rPr lang="en-GB" dirty="0" smtClean="0"/>
              <a:t>Create GET API “/logs”</a:t>
            </a:r>
          </a:p>
        </p:txBody>
      </p:sp>
    </p:spTree>
    <p:extLst>
      <p:ext uri="{BB962C8B-B14F-4D97-AF65-F5344CB8AC3E}">
        <p14:creationId xmlns:p14="http://schemas.microsoft.com/office/powerpoint/2010/main" val="3563746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smtClean="0"/>
              <a:t>			Summary</a:t>
            </a:r>
            <a:endParaRPr sz="2400" dirty="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GB" dirty="0"/>
              <a:t>In this session </a:t>
            </a:r>
            <a:r>
              <a:rPr lang="en-GB" dirty="0" smtClean="0"/>
              <a:t>we have created a </a:t>
            </a:r>
            <a:r>
              <a:rPr lang="en-GB" dirty="0" err="1" smtClean="0"/>
              <a:t>AuditLogController</a:t>
            </a:r>
            <a:r>
              <a:rPr lang="en-GB" dirty="0" smtClean="0"/>
              <a:t> class with </a:t>
            </a:r>
            <a:r>
              <a:rPr lang="en-GB" dirty="0"/>
              <a:t>GET API “/logs”</a:t>
            </a:r>
          </a:p>
          <a:p>
            <a:pPr marL="114300" indent="0">
              <a:buNone/>
            </a:pPr>
            <a:r>
              <a:rPr lang="en-GB" dirty="0" smtClean="0"/>
              <a:t> </a:t>
            </a:r>
            <a:endParaRPr dirty="0"/>
          </a:p>
        </p:txBody>
      </p:sp>
    </p:spTree>
    <p:extLst>
      <p:ext uri="{BB962C8B-B14F-4D97-AF65-F5344CB8AC3E}">
        <p14:creationId xmlns:p14="http://schemas.microsoft.com/office/powerpoint/2010/main" val="2370163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smtClean="0"/>
              <a:t>			Summary</a:t>
            </a:r>
            <a:endParaRPr sz="2400" dirty="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buNone/>
            </a:pPr>
            <a:r>
              <a:rPr lang="en-GB" dirty="0" smtClean="0"/>
              <a:t>In this </a:t>
            </a:r>
            <a:r>
              <a:rPr lang="en-GB" dirty="0" smtClean="0"/>
              <a:t>session we have </a:t>
            </a:r>
            <a:r>
              <a:rPr lang="en-GB" dirty="0"/>
              <a:t>gained theoretical </a:t>
            </a:r>
            <a:r>
              <a:rPr lang="en-GB" dirty="0" smtClean="0"/>
              <a:t>understanding of what is AOP, Aspect and what is the meaning of cross cutting concerns.</a:t>
            </a:r>
            <a:endParaRPr dirty="0"/>
          </a:p>
          <a:p>
            <a:pPr marL="0" lvl="0" indent="0" algn="l" rtl="0">
              <a:spcBef>
                <a:spcPts val="1200"/>
              </a:spcBef>
              <a:spcAft>
                <a:spcPts val="1200"/>
              </a:spcAft>
              <a:buNone/>
            </a:pPr>
            <a:endParaRPr dirty="0"/>
          </a:p>
        </p:txBody>
      </p:sp>
    </p:spTree>
    <p:extLst>
      <p:ext uri="{BB962C8B-B14F-4D97-AF65-F5344CB8AC3E}">
        <p14:creationId xmlns:p14="http://schemas.microsoft.com/office/powerpoint/2010/main" val="2913774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highlight>
                  <a:srgbClr val="FFFFFF"/>
                </a:highlight>
                <a:latin typeface="Roboto"/>
                <a:ea typeface="Roboto"/>
                <a:cs typeface="Roboto"/>
                <a:sym typeface="Roboto"/>
              </a:rPr>
              <a:t>Understanding the aspect, advice, pointcut and joinpoint </a:t>
            </a:r>
            <a:endParaRPr sz="240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en-GB" dirty="0"/>
              <a:t>Aspect: Aspect is the class which has the cross cutting concern logic</a:t>
            </a:r>
            <a:endParaRPr dirty="0"/>
          </a:p>
          <a:p>
            <a:pPr marL="457200" lvl="0" indent="-334327" algn="l" rtl="0">
              <a:spcBef>
                <a:spcPts val="0"/>
              </a:spcBef>
              <a:spcAft>
                <a:spcPts val="0"/>
              </a:spcAft>
              <a:buSzPct val="100000"/>
              <a:buChar char="●"/>
            </a:pPr>
            <a:r>
              <a:rPr lang="en-GB" dirty="0"/>
              <a:t>Advice: Advice is the real cross cutting concern implementation code, for logging we can say it is the code for logging logic or we can say it is the method inside aspect class.</a:t>
            </a:r>
            <a:endParaRPr dirty="0"/>
          </a:p>
          <a:p>
            <a:pPr marL="457200" lvl="0" indent="-334327" algn="l" rtl="0">
              <a:spcBef>
                <a:spcPts val="0"/>
              </a:spcBef>
              <a:spcAft>
                <a:spcPts val="0"/>
              </a:spcAft>
              <a:buSzPct val="100000"/>
              <a:buChar char="●"/>
            </a:pPr>
            <a:r>
              <a:rPr lang="en-GB" dirty="0" err="1"/>
              <a:t>Pointcut</a:t>
            </a:r>
            <a:r>
              <a:rPr lang="en-GB" dirty="0"/>
              <a:t>: This helps in selecting the business logic method or class where you want to apply your </a:t>
            </a:r>
            <a:r>
              <a:rPr lang="en-GB" dirty="0" err="1"/>
              <a:t>joinpoint</a:t>
            </a:r>
            <a:r>
              <a:rPr lang="en-GB" dirty="0"/>
              <a:t>.</a:t>
            </a:r>
            <a:endParaRPr dirty="0"/>
          </a:p>
          <a:p>
            <a:pPr marL="457200" lvl="0" indent="-334327" algn="l" rtl="0">
              <a:spcBef>
                <a:spcPts val="0"/>
              </a:spcBef>
              <a:spcAft>
                <a:spcPts val="0"/>
              </a:spcAft>
              <a:buSzPct val="100000"/>
              <a:buChar char="●"/>
            </a:pPr>
            <a:r>
              <a:rPr lang="en-GB" dirty="0" err="1"/>
              <a:t>Joinpoint</a:t>
            </a:r>
            <a:r>
              <a:rPr lang="en-GB" dirty="0"/>
              <a:t> : This is a place in the code where cross cutting concern can be applied or we can say it is combination of </a:t>
            </a:r>
            <a:r>
              <a:rPr lang="en-GB" dirty="0" err="1"/>
              <a:t>pointcut</a:t>
            </a:r>
            <a:r>
              <a:rPr lang="en-GB" dirty="0"/>
              <a:t> and advices</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smtClean="0"/>
              <a:t>			Summary</a:t>
            </a:r>
            <a:endParaRPr sz="2400" dirty="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buNone/>
            </a:pPr>
            <a:r>
              <a:rPr lang="en-GB" dirty="0" smtClean="0"/>
              <a:t>In this </a:t>
            </a:r>
            <a:r>
              <a:rPr lang="en-GB" dirty="0" smtClean="0"/>
              <a:t>session we have gained theoretical </a:t>
            </a:r>
            <a:r>
              <a:rPr lang="en-GB" dirty="0"/>
              <a:t>understanding </a:t>
            </a:r>
            <a:r>
              <a:rPr lang="en-GB" dirty="0" smtClean="0"/>
              <a:t>of some terminologies used in AOP like aspect, advice, </a:t>
            </a:r>
            <a:r>
              <a:rPr lang="en-GB" dirty="0" err="1" smtClean="0"/>
              <a:t>pointcut</a:t>
            </a:r>
            <a:r>
              <a:rPr lang="en-GB" dirty="0"/>
              <a:t> </a:t>
            </a:r>
            <a:r>
              <a:rPr lang="en-GB" dirty="0" smtClean="0"/>
              <a:t>and </a:t>
            </a:r>
            <a:r>
              <a:rPr lang="en-GB" dirty="0" err="1" smtClean="0"/>
              <a:t>joinpoint</a:t>
            </a:r>
            <a:r>
              <a:rPr lang="en-GB" dirty="0" smtClean="0"/>
              <a:t>.</a:t>
            </a:r>
            <a:endParaRPr dirty="0"/>
          </a:p>
        </p:txBody>
      </p:sp>
    </p:spTree>
    <p:extLst>
      <p:ext uri="{BB962C8B-B14F-4D97-AF65-F5344CB8AC3E}">
        <p14:creationId xmlns:p14="http://schemas.microsoft.com/office/powerpoint/2010/main" val="1487349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96300"/>
            <a:ext cx="8520600" cy="769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a:t>Hands On: Walkthrough of Provided Employee Management System</a:t>
            </a:r>
            <a:endParaRPr sz="2400"/>
          </a:p>
        </p:txBody>
      </p:sp>
      <p:sp>
        <p:nvSpPr>
          <p:cNvPr id="73" name="Google Shape;73;p16"/>
          <p:cNvSpPr txBox="1">
            <a:spLocks noGrp="1"/>
          </p:cNvSpPr>
          <p:nvPr>
            <p:ph type="body" idx="1"/>
          </p:nvPr>
        </p:nvSpPr>
        <p:spPr>
          <a:xfrm>
            <a:off x="311700" y="12764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Code Walkthrough.</a:t>
            </a:r>
            <a:endParaRPr/>
          </a:p>
          <a:p>
            <a:pPr marL="457200" lvl="0" indent="-342900" algn="l" rtl="0">
              <a:spcBef>
                <a:spcPts val="0"/>
              </a:spcBef>
              <a:spcAft>
                <a:spcPts val="0"/>
              </a:spcAft>
              <a:buSzPts val="1800"/>
              <a:buChar char="●"/>
            </a:pPr>
            <a:r>
              <a:rPr lang="en-GB"/>
              <a:t>Functionality Walkthrough.</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smtClean="0"/>
              <a:t>			Summary</a:t>
            </a:r>
            <a:endParaRPr sz="2400" dirty="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GB" dirty="0" smtClean="0"/>
              <a:t>In this </a:t>
            </a:r>
            <a:r>
              <a:rPr lang="en-GB" dirty="0" smtClean="0"/>
              <a:t>session you have understood the code structure and functionality of the provided project.</a:t>
            </a:r>
            <a:endParaRPr dirty="0"/>
          </a:p>
        </p:txBody>
      </p:sp>
    </p:spTree>
    <p:extLst>
      <p:ext uri="{BB962C8B-B14F-4D97-AF65-F5344CB8AC3E}">
        <p14:creationId xmlns:p14="http://schemas.microsoft.com/office/powerpoint/2010/main" val="1287196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96300"/>
            <a:ext cx="8520600" cy="769500"/>
          </a:xfrm>
          <a:prstGeom prst="rect">
            <a:avLst/>
          </a:prstGeom>
        </p:spPr>
        <p:txBody>
          <a:bodyPr spcFirstLastPara="1" wrap="square" lIns="91425" tIns="91425" rIns="91425" bIns="91425" anchor="t" anchorCtr="0">
            <a:normAutofit/>
          </a:bodyPr>
          <a:lstStyle/>
          <a:p>
            <a:pPr lvl="0"/>
            <a:r>
              <a:rPr lang="en-GB" sz="2400" dirty="0"/>
              <a:t>Hands On: </a:t>
            </a:r>
            <a:r>
              <a:rPr lang="en-US" sz="2400" dirty="0"/>
              <a:t>Configure Audit Table and Repository</a:t>
            </a:r>
            <a:endParaRPr sz="2400" dirty="0"/>
          </a:p>
        </p:txBody>
      </p:sp>
      <p:sp>
        <p:nvSpPr>
          <p:cNvPr id="73" name="Google Shape;73;p16"/>
          <p:cNvSpPr txBox="1">
            <a:spLocks noGrp="1"/>
          </p:cNvSpPr>
          <p:nvPr>
            <p:ph type="body" idx="1"/>
          </p:nvPr>
        </p:nvSpPr>
        <p:spPr>
          <a:xfrm>
            <a:off x="311700" y="12764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smtClean="0"/>
              <a:t>Create </a:t>
            </a:r>
            <a:r>
              <a:rPr lang="en-GB" dirty="0" err="1" smtClean="0"/>
              <a:t>AuditLog</a:t>
            </a:r>
            <a:r>
              <a:rPr lang="en-GB" dirty="0" smtClean="0"/>
              <a:t> Entity class.</a:t>
            </a:r>
          </a:p>
          <a:p>
            <a:pPr marL="457200" lvl="0" indent="-342900" algn="l" rtl="0">
              <a:spcBef>
                <a:spcPts val="0"/>
              </a:spcBef>
              <a:spcAft>
                <a:spcPts val="0"/>
              </a:spcAft>
              <a:buSzPts val="1800"/>
              <a:buChar char="●"/>
            </a:pPr>
            <a:r>
              <a:rPr lang="en-GB" dirty="0" smtClean="0"/>
              <a:t>Create </a:t>
            </a:r>
            <a:r>
              <a:rPr lang="en-GB" dirty="0" err="1" smtClean="0"/>
              <a:t>AuditRepository</a:t>
            </a:r>
            <a:r>
              <a:rPr lang="en-GB" dirty="0" smtClean="0"/>
              <a:t> Interface.</a:t>
            </a:r>
            <a:endParaRPr lang="en-GB" dirty="0" smtClean="0"/>
          </a:p>
        </p:txBody>
      </p:sp>
    </p:spTree>
    <p:extLst>
      <p:ext uri="{BB962C8B-B14F-4D97-AF65-F5344CB8AC3E}">
        <p14:creationId xmlns:p14="http://schemas.microsoft.com/office/powerpoint/2010/main" val="959429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smtClean="0"/>
              <a:t>			Summary</a:t>
            </a:r>
            <a:endParaRPr sz="2400" dirty="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GB" dirty="0" smtClean="0"/>
              <a:t>In this </a:t>
            </a:r>
            <a:r>
              <a:rPr lang="en-GB" dirty="0" smtClean="0"/>
              <a:t>session we have configured our Audit Table and Repository</a:t>
            </a:r>
            <a:r>
              <a:rPr lang="en-US" dirty="0" smtClean="0"/>
              <a:t>.</a:t>
            </a:r>
            <a:endParaRPr dirty="0"/>
          </a:p>
        </p:txBody>
      </p:sp>
    </p:spTree>
    <p:extLst>
      <p:ext uri="{BB962C8B-B14F-4D97-AF65-F5344CB8AC3E}">
        <p14:creationId xmlns:p14="http://schemas.microsoft.com/office/powerpoint/2010/main" val="897337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2907</TotalTime>
  <Words>714</Words>
  <Application>Microsoft Office PowerPoint</Application>
  <PresentationFormat>On-screen Show (16:9)</PresentationFormat>
  <Paragraphs>61</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Roboto</vt:lpstr>
      <vt:lpstr>Simple Light</vt:lpstr>
      <vt:lpstr>Great Learning: Spring Boot AOP</vt:lpstr>
      <vt:lpstr>What is Aspect Oriented Programming</vt:lpstr>
      <vt:lpstr>   Summary</vt:lpstr>
      <vt:lpstr>Understanding the aspect, advice, pointcut and joinpoint </vt:lpstr>
      <vt:lpstr>   Summary</vt:lpstr>
      <vt:lpstr>Hands On: Walkthrough of Provided Employee Management System</vt:lpstr>
      <vt:lpstr>   Summary</vt:lpstr>
      <vt:lpstr>Hands On: Configure Audit Table and Repository</vt:lpstr>
      <vt:lpstr>   Summary</vt:lpstr>
      <vt:lpstr>Types of Advices In Spring AOP</vt:lpstr>
      <vt:lpstr>Types of Advices In Spring AOP</vt:lpstr>
      <vt:lpstr>   Summary</vt:lpstr>
      <vt:lpstr>Hands On: Create AspectConfig class with before advice method</vt:lpstr>
      <vt:lpstr>   Summary</vt:lpstr>
      <vt:lpstr>Hands On: Adding after advice method in AspectConfig class</vt:lpstr>
      <vt:lpstr>   Summary</vt:lpstr>
      <vt:lpstr>Hands On: Adding around advice method in AspectConfig class</vt:lpstr>
      <vt:lpstr>   Summary</vt:lpstr>
      <vt:lpstr>Hands On: Adding after returning advice method in AspectConfig class</vt:lpstr>
      <vt:lpstr>   Summary</vt:lpstr>
      <vt:lpstr>Hands On: Adding after throwing advice method in AspectConfig class</vt:lpstr>
      <vt:lpstr>   Summary</vt:lpstr>
      <vt:lpstr>Hands On: Create an API to fetch records from AuditLog table  </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Learning: Spring Boot AOP</dc:title>
  <cp:lastModifiedBy>Samrth Narula</cp:lastModifiedBy>
  <cp:revision>47</cp:revision>
  <dcterms:modified xsi:type="dcterms:W3CDTF">2021-03-19T17:01:51Z</dcterms:modified>
</cp:coreProperties>
</file>