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sldIdLst>
    <p:sldId id="268"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8" r:id="rId23"/>
    <p:sldId id="329"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348" r:id="rId42"/>
    <p:sldId id="349" r:id="rId43"/>
    <p:sldId id="350" r:id="rId44"/>
    <p:sldId id="351" r:id="rId45"/>
    <p:sldId id="352" r:id="rId46"/>
    <p:sldId id="363" r:id="rId47"/>
    <p:sldId id="353" r:id="rId48"/>
    <p:sldId id="354" r:id="rId49"/>
    <p:sldId id="356" r:id="rId50"/>
    <p:sldId id="358" r:id="rId51"/>
    <p:sldId id="359" r:id="rId52"/>
    <p:sldId id="370" r:id="rId53"/>
    <p:sldId id="371" r:id="rId54"/>
    <p:sldId id="360" r:id="rId55"/>
    <p:sldId id="361" r:id="rId56"/>
    <p:sldId id="362" r:id="rId57"/>
    <p:sldId id="364" r:id="rId58"/>
    <p:sldId id="365" r:id="rId59"/>
    <p:sldId id="366" r:id="rId60"/>
    <p:sldId id="367" r:id="rId61"/>
    <p:sldId id="368" r:id="rId62"/>
    <p:sldId id="369"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1/28/2022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7686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3732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200908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0129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0677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3493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48658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86275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85139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181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1/28/2022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9799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1/28/2022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4800473"/>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mexglobalbusinesstravel.com/the-atlas/flight-price-predictor/" TargetMode="External"/><Relationship Id="rId2" Type="http://schemas.openxmlformats.org/officeDocument/2006/relationships/hyperlink" Target="https://www.sciencedirect.com/science/article/pii/S131915781830884X"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atr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11">
            <a:extLst>
              <a:ext uri="{FF2B5EF4-FFF2-40B4-BE49-F238E27FC236}">
                <a16:creationId xmlns:a16="http://schemas.microsoft.com/office/drawing/2014/main" id="{8BC298DB-2D5C-40A1-9A78-6B4A12198A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3">
            <a:extLst>
              <a:ext uri="{FF2B5EF4-FFF2-40B4-BE49-F238E27FC236}">
                <a16:creationId xmlns:a16="http://schemas.microsoft.com/office/drawing/2014/main" id="{35C2355B-7CE9-4192-9142-A41CA0A0C0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585200" y="967167"/>
            <a:ext cx="4151306" cy="2374516"/>
          </a:xfrm>
        </p:spPr>
        <p:txBody>
          <a:bodyPr>
            <a:normAutofit/>
          </a:bodyPr>
          <a:lstStyle/>
          <a:p>
            <a:r>
              <a:rPr lang="en-US" sz="4800"/>
              <a:t>Flight Price Prediction Project</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579647" y="3529159"/>
            <a:ext cx="4162489" cy="1606576"/>
          </a:xfrm>
        </p:spPr>
        <p:txBody>
          <a:bodyPr>
            <a:normAutofit/>
          </a:bodyPr>
          <a:lstStyle/>
          <a:p>
            <a:r>
              <a:rPr lang="en-US" sz="1600"/>
              <a:t>By:</a:t>
            </a:r>
          </a:p>
          <a:p>
            <a:r>
              <a:rPr lang="en-US" sz="1600"/>
              <a:t>SUMAIR DHIR</a:t>
            </a:r>
          </a:p>
        </p:txBody>
      </p:sp>
      <p:pic>
        <p:nvPicPr>
          <p:cNvPr id="7" name="Picture 6">
            <a:extLst>
              <a:ext uri="{FF2B5EF4-FFF2-40B4-BE49-F238E27FC236}">
                <a16:creationId xmlns:a16="http://schemas.microsoft.com/office/drawing/2014/main" id="{9F25F5C0-1BD4-4BB9-8D5F-A6035B45E2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79869" y="805583"/>
            <a:ext cx="4660762" cy="4660762"/>
          </a:xfrm>
          <a:prstGeom prst="rect">
            <a:avLst/>
          </a:prstGeom>
          <a:noFill/>
        </p:spPr>
      </p:pic>
      <p:cxnSp>
        <p:nvCxnSpPr>
          <p:cNvPr id="24" name="Straight Connector 15">
            <a:extLst>
              <a:ext uri="{FF2B5EF4-FFF2-40B4-BE49-F238E27FC236}">
                <a16:creationId xmlns:a16="http://schemas.microsoft.com/office/drawing/2014/main" id="{06D05ED8-39E4-42F8-92CB-704C2BD0D2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79647" y="3526496"/>
            <a:ext cx="4149931"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25" name="Picture 17">
            <a:extLst>
              <a:ext uri="{FF2B5EF4-FFF2-40B4-BE49-F238E27FC236}">
                <a16:creationId xmlns:a16="http://schemas.microsoft.com/office/drawing/2014/main" id="{45CE2E7C-6AA3-4710-825D-4CDDF788C7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6" name="Straight Connector 19">
            <a:extLst>
              <a:ext uri="{FF2B5EF4-FFF2-40B4-BE49-F238E27FC236}">
                <a16:creationId xmlns:a16="http://schemas.microsoft.com/office/drawing/2014/main" id="{3256C6C3-0EDC-4651-AB37-9F26CFAA6C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4CFE-B413-404B-A372-D1ECAE5511A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6259E922-0986-4B6E-8E20-F015B4B9799F}"/>
              </a:ext>
            </a:extLst>
          </p:cNvPr>
          <p:cNvSpPr>
            <a:spLocks noGrp="1"/>
          </p:cNvSpPr>
          <p:nvPr>
            <p:ph idx="1"/>
          </p:nvPr>
        </p:nvSpPr>
        <p:spPr/>
        <p:txBody>
          <a:bodyPr>
            <a:normAutofit fontScale="77500" lnSpcReduction="20000"/>
          </a:bodyPr>
          <a:lstStyle/>
          <a:p>
            <a:r>
              <a:rPr lang="en-IN" sz="21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Dataset Description </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The Independent Feature columns are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Airline: The name of the airline. </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Flight Number: Number of Flight</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Date of Departure: The date of the journey</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From: The source from which the service begins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 The destination where the service ends</a:t>
            </a:r>
          </a:p>
          <a:p>
            <a:pPr marL="342900" lvl="0" indent="-342900">
              <a:spcBef>
                <a:spcPts val="1200"/>
              </a:spcBef>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Duration: Total duration of the flight</a:t>
            </a:r>
          </a:p>
          <a:p>
            <a:pPr marL="342900" lvl="0" indent="-342900">
              <a:lnSpc>
                <a:spcPct val="107000"/>
              </a:lnSpc>
              <a:spcBef>
                <a:spcPts val="1200"/>
              </a:spcBef>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Total Stops: Total stops between the source and destination</a:t>
            </a:r>
            <a:r>
              <a:rPr lang="en-IN"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58909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C7312-5D58-4849-8DCD-0681F900D8DF}"/>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0F1A7C3-CE78-420F-AA19-5D4C1ACA6BAA}"/>
              </a:ext>
            </a:extLst>
          </p:cNvPr>
          <p:cNvSpPr>
            <a:spLocks noGrp="1"/>
          </p:cNvSpPr>
          <p:nvPr>
            <p:ph idx="1"/>
          </p:nvPr>
        </p:nvSpPr>
        <p:spPr/>
        <p:txBody>
          <a:bodyPr/>
          <a:lstStyle/>
          <a:p>
            <a:pPr marL="365760" indent="0">
              <a:lnSpc>
                <a:spcPct val="107000"/>
              </a:lnSpc>
              <a:spcAft>
                <a:spcPts val="800"/>
              </a:spcAft>
              <a:buNone/>
            </a:pPr>
            <a:r>
              <a:rPr lang="en-IN" sz="15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Target / Label Column:</a:t>
            </a:r>
            <a:endPar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spcAft>
                <a:spcPts val="800"/>
              </a:spcAft>
              <a:buFont typeface="Symbol" panose="05050102010706020507" pitchFamily="18" charset="2"/>
              <a:buChar char=""/>
            </a:pPr>
            <a:r>
              <a:rPr lang="en-IN" sz="1500" dirty="0">
                <a:solidFill>
                  <a:schemeClr val="tx1"/>
                </a:solidFill>
                <a:effectLst/>
                <a:latin typeface="Arial" panose="020B0604020202020204" pitchFamily="34" charset="0"/>
                <a:ea typeface="Calibri" panose="020F0502020204030204" pitchFamily="34" charset="0"/>
                <a:cs typeface="Arial" panose="020B0604020202020204" pitchFamily="34" charset="0"/>
              </a:rPr>
              <a:t>Price: The Price of the Ticket</a:t>
            </a:r>
          </a:p>
          <a:p>
            <a:endParaRPr lang="en-IN" dirty="0"/>
          </a:p>
        </p:txBody>
      </p:sp>
    </p:spTree>
    <p:extLst>
      <p:ext uri="{BB962C8B-B14F-4D97-AF65-F5344CB8AC3E}">
        <p14:creationId xmlns:p14="http://schemas.microsoft.com/office/powerpoint/2010/main" val="20913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C7C7E-83BB-448A-B13B-731C3810A86A}"/>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8945DCAE-1765-4EEE-9970-5FF9CE536CA1}"/>
              </a:ext>
            </a:extLst>
          </p:cNvPr>
          <p:cNvSpPr>
            <a:spLocks noGrp="1"/>
          </p:cNvSpPr>
          <p:nvPr>
            <p:ph idx="1"/>
          </p:nvPr>
        </p:nvSpPr>
        <p:spPr/>
        <p:txBody>
          <a:bodyPr>
            <a:normAutofit lnSpcReduction="10000"/>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a:t>
            </a:r>
            <a:r>
              <a:rPr lang="en-IN" sz="20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Preprocessing</a:t>
            </a: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 Done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Duplicate data elements in various columns: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Airline’,’From’,’To</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which had their starting letters in upper case and lower case were converted to data elements starting with uppercase letters.</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‘Price’ was converted to int64 data type.</a:t>
            </a: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Columns: Unnamed: 0(just a series of numbers) was dropped since it doesn't contribute to building a good model for predicting the target variable values.</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Date format of certain data elements in ‘Date of Departure’ was changed to match the general Date format of majority of the data elements of the column.</a:t>
            </a:r>
          </a:p>
          <a:p>
            <a:endParaRPr lang="en-IN" dirty="0"/>
          </a:p>
        </p:txBody>
      </p:sp>
    </p:spTree>
    <p:extLst>
      <p:ext uri="{BB962C8B-B14F-4D97-AF65-F5344CB8AC3E}">
        <p14:creationId xmlns:p14="http://schemas.microsoft.com/office/powerpoint/2010/main" val="3197814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4F1E7-CBD1-4D26-B950-F7CE5B23DEE9}"/>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2CD45CB7-679F-4204-BC75-4F06FDFA506B}"/>
              </a:ext>
            </a:extLst>
          </p:cNvPr>
          <p:cNvSpPr>
            <a:spLocks noGrp="1"/>
          </p:cNvSpPr>
          <p:nvPr>
            <p:ph idx="1"/>
          </p:nvPr>
        </p:nvSpPr>
        <p:spPr/>
        <p:txBody>
          <a:bodyPr/>
          <a:lstStyle/>
          <a:p>
            <a:pPr marL="365760" indent="0">
              <a:lnSpc>
                <a:spcPct val="107000"/>
              </a:lnSpc>
              <a:spcAft>
                <a:spcPts val="800"/>
              </a:spcAft>
              <a:buNone/>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Engineering: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In order to better understand the relationships between Flight price and Air Fare attributes,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Day’,’Date</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‘Month’ columns were created based on data of existing column: ‘Date of Departure’.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values in Column: ‘Duration’ were converted from Hours-Minutes format to minute format and the data type was converted to int64.</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112845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9C3E-8BB0-4866-B929-FCFC44ED6F67}"/>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E4911C05-5872-4DA8-BB28-893FA8D0DC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Inputs- Logic- Output Relationships</a:t>
            </a: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Datasets consist mainly of Int and Object data type variables. The relationships between the independent variables and dependent variable were analysed.</a:t>
            </a:r>
          </a:p>
          <a:p>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7442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0D80-2261-40F3-A91D-2CFE6827C027}"/>
              </a:ext>
            </a:extLst>
          </p:cNvPr>
          <p:cNvSpPr>
            <a:spLocks noGrp="1"/>
          </p:cNvSpPr>
          <p:nvPr>
            <p:ph type="title"/>
          </p:nvPr>
        </p:nvSpPr>
        <p:spPr/>
        <p:txBody>
          <a:bodyPr/>
          <a:lstStyle/>
          <a:p>
            <a:r>
              <a:rPr lang="en-US" dirty="0">
                <a:solidFill>
                  <a:schemeClr val="tx1"/>
                </a:solidFill>
              </a:rPr>
              <a:t>Hardware and Software Requirements and Tools Used</a:t>
            </a:r>
            <a:endParaRPr lang="en-IN" dirty="0">
              <a:solidFill>
                <a:schemeClr val="tx1"/>
              </a:solidFill>
            </a:endParaRPr>
          </a:p>
        </p:txBody>
      </p:sp>
      <p:sp>
        <p:nvSpPr>
          <p:cNvPr id="3" name="Content Placeholder 2">
            <a:extLst>
              <a:ext uri="{FF2B5EF4-FFF2-40B4-BE49-F238E27FC236}">
                <a16:creationId xmlns:a16="http://schemas.microsoft.com/office/drawing/2014/main" id="{BF895B63-9045-465B-9556-E8909186ED24}"/>
              </a:ext>
            </a:extLst>
          </p:cNvPr>
          <p:cNvSpPr>
            <a:spLocks noGrp="1"/>
          </p:cNvSpPr>
          <p:nvPr>
            <p:ph idx="1"/>
          </p:nvPr>
        </p:nvSpPr>
        <p:spPr/>
        <p:txBody>
          <a:bodyPr/>
          <a:lstStyle/>
          <a:p>
            <a:pPr>
              <a:lnSpc>
                <a:spcPct val="107000"/>
              </a:lnSpc>
              <a:spcAft>
                <a:spcPts val="800"/>
              </a:spcAft>
            </a:pPr>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Hardware Used:</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Processor: </a:t>
            </a:r>
            <a:r>
              <a:rPr lang="en-IN" sz="1800" dirty="0">
                <a:solidFill>
                  <a:schemeClr val="tx1"/>
                </a:solidFill>
                <a:latin typeface="Arial" panose="020B0604020202020204" pitchFamily="34" charset="0"/>
                <a:ea typeface="Calibri" panose="020F0502020204030204" pitchFamily="34" charset="0"/>
                <a:cs typeface="Times New Roman" panose="02020603050405020304" pitchFamily="18" charset="0"/>
              </a:rPr>
              <a:t>Intel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Core i3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Physical Memory: 12.0GB (2200MHz)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4619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C517-4567-47DE-AB7D-FD08466A8DFB}"/>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4BB618D-4CC1-4988-AA59-E1B0E1232AD3}"/>
              </a:ext>
            </a:extLst>
          </p:cNvPr>
          <p:cNvSpPr>
            <a:spLocks noGrp="1"/>
          </p:cNvSpPr>
          <p:nvPr>
            <p:ph idx="1"/>
          </p:nvPr>
        </p:nvSpPr>
        <p:spPr/>
        <p:txBody>
          <a:bodyPr>
            <a:normAutofit fontScale="85000" lnSpcReduction="20000"/>
          </a:bodyPr>
          <a:lstStyle/>
          <a:p>
            <a:pPr>
              <a:lnSpc>
                <a:spcPct val="107000"/>
              </a:lnSpc>
              <a:spcAft>
                <a:spcPts val="800"/>
              </a:spcAft>
            </a:pPr>
            <a:r>
              <a:rPr lang="en-IN" sz="22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Software Used:</a:t>
            </a:r>
            <a:endPar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Windows 10 Operating System</a:t>
            </a:r>
          </a:p>
          <a:p>
            <a:pPr marL="342900" lvl="0" indent="-342900">
              <a:lnSpc>
                <a:spcPct val="107000"/>
              </a:lnSpc>
              <a:spcAft>
                <a:spcPts val="800"/>
              </a:spcAft>
              <a:buFont typeface="Symbol" panose="05050102010706020507" pitchFamily="18" charset="2"/>
              <a:buChar char=""/>
            </a:pPr>
            <a:r>
              <a:rPr lang="en-IN" dirty="0">
                <a:solidFill>
                  <a:schemeClr val="tx1"/>
                </a:solidFill>
                <a:effectLst/>
                <a:latin typeface="Arial" panose="020B0604020202020204" pitchFamily="34" charset="0"/>
                <a:ea typeface="Calibri" panose="020F0502020204030204" pitchFamily="34" charset="0"/>
              </a:rPr>
              <a:t>Anaconda Package and Environment Manager: Anaconda is a distribution of the Python and R programming languages for scientific computing, that aims to simplify package management and deployment. The distribution includes data-science packages suitable for Windows and provides a host of tools and environment for conducting Data Analytical and Scientific works. Anaconda provides all the necessary Python packages and libraries for Machine learning projects</a:t>
            </a:r>
            <a:endParaRPr lang="en-IN"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rPr>
              <a:t> </a:t>
            </a:r>
            <a:endParaRPr lang="en-IN" dirty="0">
              <a:solidFill>
                <a:schemeClr val="tx1"/>
              </a:solidFill>
            </a:endParaRPr>
          </a:p>
        </p:txBody>
      </p:sp>
    </p:spTree>
    <p:extLst>
      <p:ext uri="{BB962C8B-B14F-4D97-AF65-F5344CB8AC3E}">
        <p14:creationId xmlns:p14="http://schemas.microsoft.com/office/powerpoint/2010/main" val="191790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467C-DC0A-43C7-9748-BAC7E0151FB0}"/>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7840BD56-5338-4671-8937-7458385A88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The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Jupyter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Notebook is an open-source web application that allows data scientists to create and share documents that integrate live code, equations, computational output, visualizations, and other multimedia resources, along with explanatory text in a single document.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Python3: It is open source, interpreted, high level language and provides great approach for object-oriented programming. It is one of the best languages used for Data Analytics And Data science projects/application. Python provides numerous libraries to deal with mathematics, statistics and scientific function.</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4581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6668A-AAC1-4B66-ABAE-46F925A3755E}"/>
              </a:ext>
            </a:extLst>
          </p:cNvPr>
          <p:cNvSpPr>
            <a:spLocks noGrp="1"/>
          </p:cNvSpPr>
          <p:nvPr>
            <p:ph type="title"/>
          </p:nvPr>
        </p:nvSpPr>
        <p:spPr/>
        <p:txBody>
          <a:bodyPr/>
          <a:lstStyle/>
          <a:p>
            <a:r>
              <a:rPr lang="en-US" dirty="0">
                <a:solidFill>
                  <a:schemeClr val="tx1"/>
                </a:solidFill>
              </a:rPr>
              <a:t>Hardware and Software Requirements and Tools Used</a:t>
            </a:r>
            <a:endParaRPr lang="en-IN" dirty="0"/>
          </a:p>
        </p:txBody>
      </p:sp>
      <p:sp>
        <p:nvSpPr>
          <p:cNvPr id="3" name="Content Placeholder 2">
            <a:extLst>
              <a:ext uri="{FF2B5EF4-FFF2-40B4-BE49-F238E27FC236}">
                <a16:creationId xmlns:a16="http://schemas.microsoft.com/office/drawing/2014/main" id="{C64213CC-6BCC-421E-9533-361BDC994B57}"/>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Python Libraries used:</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Pandas: For carrying out Data Analysis, Data Manipulation, Data Cleaning etc</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Numpy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a variety of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matplotlib.pyplot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Seaborn: For visualizing Data and various relationships between Feature and Label Columns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Scipy</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operations on the datasets</a:t>
            </a:r>
          </a:p>
          <a:p>
            <a:pPr marL="742950" lvl="1" indent="-285750">
              <a:lnSpc>
                <a:spcPct val="107000"/>
              </a:lnSpc>
              <a:buFont typeface="Courier New" panose="02070309020205020404" pitchFamily="49" charset="0"/>
              <a:buChar char="o"/>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Statsmodels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performing statistical analysis</a:t>
            </a:r>
          </a:p>
          <a:p>
            <a:pPr marL="342900" lvl="0" indent="-342900">
              <a:lnSpc>
                <a:spcPct val="107000"/>
              </a:lnSpc>
              <a:spcAft>
                <a:spcPts val="800"/>
              </a:spcAft>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Modelling Machine learning algorithms, Data Encoding, Evaluation metrics, Data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Transformation,Data</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Scaling, Component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analysis,Feature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selection etc.</a:t>
            </a:r>
          </a:p>
          <a:p>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3751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9BA3-1872-4F7E-A545-C193F9BB3525}"/>
              </a:ext>
            </a:extLst>
          </p:cNvPr>
          <p:cNvSpPr>
            <a:spLocks noGrp="1"/>
          </p:cNvSpPr>
          <p:nvPr>
            <p:ph type="title"/>
          </p:nvPr>
        </p:nvSpPr>
        <p:spPr/>
        <p:txBody>
          <a:bodyPr/>
          <a:lstStyle/>
          <a:p>
            <a:r>
              <a:rPr lang="en-IN" dirty="0">
                <a:solidFill>
                  <a:schemeClr val="tx1"/>
                </a:solidFill>
              </a:rPr>
              <a:t>Exploratory Data Analysis</a:t>
            </a:r>
          </a:p>
        </p:txBody>
      </p:sp>
      <p:sp>
        <p:nvSpPr>
          <p:cNvPr id="3" name="Content Placeholder 2">
            <a:extLst>
              <a:ext uri="{FF2B5EF4-FFF2-40B4-BE49-F238E27FC236}">
                <a16:creationId xmlns:a16="http://schemas.microsoft.com/office/drawing/2014/main" id="{36DD7D5A-D26B-4B05-89FD-038A3BA597B5}"/>
              </a:ext>
            </a:extLst>
          </p:cNvPr>
          <p:cNvSpPr>
            <a:spLocks noGrp="1"/>
          </p:cNvSpPr>
          <p:nvPr>
            <p:ph idx="1"/>
          </p:nvPr>
        </p:nvSpPr>
        <p:spPr/>
        <p:txBody>
          <a:bodyPr/>
          <a:lstStyle/>
          <a:p>
            <a:pPr>
              <a:lnSpc>
                <a:spcPct val="107000"/>
              </a:lnSpc>
              <a:spcAft>
                <a:spcPts val="800"/>
              </a:spcAft>
            </a:pPr>
            <a:r>
              <a:rPr lang="en-IN" sz="2000" b="1" dirty="0">
                <a:effectLst/>
                <a:latin typeface="Arial" panose="020B0604020202020204" pitchFamily="34" charset="0"/>
                <a:ea typeface="Calibri" panose="020F0502020204030204" pitchFamily="34" charset="0"/>
                <a:cs typeface="Arial" panose="020B0604020202020204" pitchFamily="34" charset="0"/>
              </a:rPr>
              <a:t>Visualizations</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err="1">
                <a:effectLst/>
                <a:latin typeface="Arial" panose="020B0604020202020204" pitchFamily="34" charset="0"/>
                <a:ea typeface="Calibri" panose="020F0502020204030204" pitchFamily="34" charset="0"/>
                <a:cs typeface="Arial" panose="020B0604020202020204" pitchFamily="34" charset="0"/>
              </a:rPr>
              <a:t>Barplots,Distplots,Boxplots,Countplots,lineplots</a:t>
            </a:r>
            <a:r>
              <a:rPr lang="en-IN" sz="1800" dirty="0">
                <a:effectLst/>
                <a:latin typeface="Arial" panose="020B0604020202020204" pitchFamily="34" charset="0"/>
                <a:ea typeface="Calibri" panose="020F0502020204030204" pitchFamily="34" charset="0"/>
                <a:cs typeface="Arial" panose="020B0604020202020204" pitchFamily="34" charset="0"/>
              </a:rPr>
              <a:t> were used to visualise the data of all the columns and their relationships with Target variable.</a:t>
            </a:r>
            <a:r>
              <a:rPr lang="en-IN" dirty="0">
                <a:effectLst/>
                <a:latin typeface="Arial" panose="020B0604020202020204" pitchFamily="34" charset="0"/>
                <a:cs typeface="Arial" panose="020B0604020202020204" pitchFamily="34" charset="0"/>
              </a:rPr>
              <a:t> </a:t>
            </a:r>
            <a:r>
              <a:rPr lang="en-IN" sz="1800" dirty="0">
                <a:effectLst/>
                <a:latin typeface="Arial" panose="020B0604020202020204" pitchFamily="34" charset="0"/>
                <a:ea typeface="Calibri" panose="020F0502020204030204" pitchFamily="34" charset="0"/>
                <a:cs typeface="Arial" panose="020B0604020202020204" pitchFamily="34" charset="0"/>
              </a:rPr>
              <a:t> </a:t>
            </a:r>
          </a:p>
          <a:p>
            <a:endParaRPr lang="en-IN" dirty="0"/>
          </a:p>
        </p:txBody>
      </p:sp>
    </p:spTree>
    <p:extLst>
      <p:ext uri="{BB962C8B-B14F-4D97-AF65-F5344CB8AC3E}">
        <p14:creationId xmlns:p14="http://schemas.microsoft.com/office/powerpoint/2010/main" val="114808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p:txBody>
          <a:bodyPr>
            <a:normAutofit/>
          </a:bodyPr>
          <a:lstStyle/>
          <a:p>
            <a:r>
              <a:rPr lang="en-US" dirty="0">
                <a:solidFill>
                  <a:schemeClr val="tx1"/>
                </a:solidFill>
              </a:rPr>
              <a:t>ACKNOWLEDGMENT</a:t>
            </a:r>
          </a:p>
        </p:txBody>
      </p:sp>
      <p:sp>
        <p:nvSpPr>
          <p:cNvPr id="4" name="Content Placeholder 3">
            <a:extLst>
              <a:ext uri="{FF2B5EF4-FFF2-40B4-BE49-F238E27FC236}">
                <a16:creationId xmlns:a16="http://schemas.microsoft.com/office/drawing/2014/main" id="{9A252C73-D347-499B-BEEA-1E50642B9DC7}"/>
              </a:ext>
            </a:extLst>
          </p:cNvPr>
          <p:cNvSpPr>
            <a:spLocks noGrp="1"/>
          </p:cNvSpPr>
          <p:nvPr>
            <p:ph idx="1"/>
          </p:nvPr>
        </p:nvSpPr>
        <p:spPr/>
        <p:txBody>
          <a:bodyPr/>
          <a:lstStyle/>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 express my sincere gratitude to Flip Robo Technologies for giving me the opportunity to work on this project on Flight Price Prediction using machine learning algorithms. I acknowledge my indebtedness to the authors of the paper titled: “Airline ticket price and demand prediction: A survey” and the online article titled: “Trying to Predict Airfares When The Unpredictable Happens” for providing me with invaluable insights and knowledge of the various factors that determine the price of Flight tickets.</a:t>
            </a:r>
          </a:p>
          <a:p>
            <a:endParaRPr lang="en-IN" dirty="0"/>
          </a:p>
        </p:txBody>
      </p:sp>
    </p:spTree>
    <p:extLst>
      <p:ext uri="{BB962C8B-B14F-4D97-AF65-F5344CB8AC3E}">
        <p14:creationId xmlns:p14="http://schemas.microsoft.com/office/powerpoint/2010/main" val="2482546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9E52115A-8E75-4F6C-AF9D-A1CAF59D29EF}"/>
              </a:ext>
            </a:extLst>
          </p:cNvPr>
          <p:cNvSpPr>
            <a:spLocks noGrp="1"/>
          </p:cNvSpPr>
          <p:nvPr>
            <p:ph type="title"/>
          </p:nvPr>
        </p:nvSpPr>
        <p:spPr>
          <a:xfrm>
            <a:off x="1451580" y="804520"/>
            <a:ext cx="3530157" cy="1049235"/>
          </a:xfrm>
        </p:spPr>
        <p:txBody>
          <a:bodyPr>
            <a:normAutofit/>
          </a:bodyPr>
          <a:lstStyle/>
          <a:p>
            <a:r>
              <a:rPr lang="en-IN"/>
              <a:t>Exploratory Data Analysis</a:t>
            </a:r>
            <a:endParaRPr lang="en-IN" dirty="0"/>
          </a:p>
        </p:txBody>
      </p:sp>
      <p:sp>
        <p:nvSpPr>
          <p:cNvPr id="22" name="Rectangle 12">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B7F47C2-09B0-4BE3-A05E-26ADA6BF5585}"/>
              </a:ext>
            </a:extLst>
          </p:cNvPr>
          <p:cNvSpPr>
            <a:spLocks noGrp="1"/>
          </p:cNvSpPr>
          <p:nvPr>
            <p:ph idx="1"/>
          </p:nvPr>
        </p:nvSpPr>
        <p:spPr>
          <a:xfrm>
            <a:off x="1451581" y="2015732"/>
            <a:ext cx="3526523" cy="3450613"/>
          </a:xfrm>
        </p:spPr>
        <p:txBody>
          <a:bodyPr>
            <a:normAutofit fontScale="85000" lnSpcReduction="10000"/>
          </a:bodyPr>
          <a:lstStyle/>
          <a:p>
            <a:pPr>
              <a:spcAft>
                <a:spcPts val="800"/>
              </a:spcAft>
            </a:pPr>
            <a:r>
              <a:rPr lang="en-IN" b="1" dirty="0">
                <a:effectLst/>
                <a:latin typeface="Arial" panose="020B0604020202020204" pitchFamily="34" charset="0"/>
                <a:ea typeface="Calibri" panose="020F0502020204030204" pitchFamily="34" charset="0"/>
                <a:cs typeface="Times New Roman" panose="02020603050405020304" pitchFamily="18" charset="0"/>
              </a:rPr>
              <a:t>Univariate Analysis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en-IN" b="1" dirty="0" err="1">
                <a:effectLst/>
                <a:latin typeface="Arial" panose="020B0604020202020204" pitchFamily="34" charset="0"/>
                <a:ea typeface="Calibri" panose="020F0502020204030204" pitchFamily="34" charset="0"/>
                <a:cs typeface="Times New Roman" panose="02020603050405020304" pitchFamily="18" charset="0"/>
              </a:rPr>
              <a:t>Analyzing</a:t>
            </a:r>
            <a:r>
              <a:rPr lang="en-IN" b="1" dirty="0">
                <a:effectLst/>
                <a:latin typeface="Arial" panose="020B0604020202020204" pitchFamily="34" charset="0"/>
                <a:ea typeface="Calibri" panose="020F0502020204030204" pitchFamily="34" charset="0"/>
                <a:cs typeface="Times New Roman" panose="02020603050405020304" pitchFamily="18" charset="0"/>
              </a:rPr>
              <a:t> the Target Variable</a:t>
            </a:r>
          </a:p>
          <a:p>
            <a:pPr>
              <a:spcAft>
                <a:spcPts val="800"/>
              </a:spcAft>
            </a:pPr>
            <a:endParaRPr lang="en-IN" b="1" dirty="0">
              <a:latin typeface="Arial" panose="020B0604020202020204" pitchFamily="34" charset="0"/>
              <a:ea typeface="Calibri" panose="020F0502020204030204" pitchFamily="34" charset="0"/>
              <a:cs typeface="Times New Roman" panose="02020603050405020304" pitchFamily="18" charset="0"/>
            </a:endParaRPr>
          </a:p>
          <a:p>
            <a:pPr>
              <a:spcAft>
                <a:spcPts val="800"/>
              </a:spcAft>
            </a:pPr>
            <a:r>
              <a:rPr lang="en-US"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the graph, it is observed that the Price data forms a continuous distribution with mean of 6511.87 and tails off from 15000 mark.</a:t>
            </a:r>
            <a:endParaRPr lang="en-IN" dirty="0">
              <a:solidFill>
                <a:schemeClr val="tx1"/>
              </a:solidFill>
              <a:latin typeface="Arial" panose="020B0604020202020204" pitchFamily="34" charset="0"/>
              <a:cs typeface="Arial" panose="020B0604020202020204" pitchFamily="34" charset="0"/>
            </a:endParaRPr>
          </a:p>
          <a:p>
            <a:pPr>
              <a:spcAft>
                <a:spcPts val="800"/>
              </a:spcAft>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pSp>
        <p:nvGrpSpPr>
          <p:cNvPr id="24" name="Group 14">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6" name="Rectangle 15">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0036D3A-8AC1-4535-95E6-66B175C53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1566748"/>
            <a:ext cx="4821551" cy="2965366"/>
          </a:xfrm>
          <a:prstGeom prst="rect">
            <a:avLst/>
          </a:prstGeom>
        </p:spPr>
      </p:pic>
      <p:pic>
        <p:nvPicPr>
          <p:cNvPr id="21" name="Picture 20">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200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5E218-ED1F-4379-B28B-03905B979639}"/>
              </a:ext>
            </a:extLst>
          </p:cNvPr>
          <p:cNvSpPr>
            <a:spLocks noGrp="1"/>
          </p:cNvSpPr>
          <p:nvPr>
            <p:ph type="title"/>
          </p:nvPr>
        </p:nvSpPr>
        <p:spPr>
          <a:xfrm>
            <a:off x="1451579" y="804519"/>
            <a:ext cx="9603275" cy="1049235"/>
          </a:xfrm>
        </p:spPr>
        <p:txBody>
          <a:bodyPr>
            <a:normAutofit/>
          </a:bodyPr>
          <a:lstStyle/>
          <a:p>
            <a:r>
              <a:rPr lang="en-IN"/>
              <a:t>Exploratory Data Analysis</a:t>
            </a:r>
            <a:endParaRPr lang="en-IN" dirty="0"/>
          </a:p>
        </p:txBody>
      </p:sp>
      <p:grpSp>
        <p:nvGrpSpPr>
          <p:cNvPr id="27" name="Group 10">
            <a:extLst>
              <a:ext uri="{FF2B5EF4-FFF2-40B4-BE49-F238E27FC236}">
                <a16:creationId xmlns:a16="http://schemas.microsoft.com/office/drawing/2014/main" id="{F2C08210-135F-434B-9B07-F3B4978C6C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59130" y="2012810"/>
            <a:ext cx="4954206" cy="3453535"/>
            <a:chOff x="7807230" y="2012810"/>
            <a:chExt cx="3251252" cy="3459865"/>
          </a:xfrm>
        </p:grpSpPr>
        <p:sp>
          <p:nvSpPr>
            <p:cNvPr id="12" name="Rectangle 11">
              <a:extLst>
                <a:ext uri="{FF2B5EF4-FFF2-40B4-BE49-F238E27FC236}">
                  <a16:creationId xmlns:a16="http://schemas.microsoft.com/office/drawing/2014/main" id="{F67A18BA-FBAA-4972-B2EE-86107FA7F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12">
              <a:extLst>
                <a:ext uri="{FF2B5EF4-FFF2-40B4-BE49-F238E27FC236}">
                  <a16:creationId xmlns:a16="http://schemas.microsoft.com/office/drawing/2014/main" id="{8776751E-B197-4182-95E7-62121266B0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solidFill>
              <a:schemeClr val="bg1"/>
            </a:soli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8095FAA3-E4D3-4FFD-A00F-AFDB2983934E}"/>
              </a:ext>
            </a:extLst>
          </p:cNvPr>
          <p:cNvPicPr>
            <a:picLocks noChangeAspect="1"/>
          </p:cNvPicPr>
          <p:nvPr/>
        </p:nvPicPr>
        <p:blipFill>
          <a:blip r:embed="rId2"/>
          <a:stretch>
            <a:fillRect/>
          </a:stretch>
        </p:blipFill>
        <p:spPr>
          <a:xfrm>
            <a:off x="1635739" y="3344239"/>
            <a:ext cx="4613872" cy="784357"/>
          </a:xfrm>
          <a:prstGeom prst="rect">
            <a:avLst/>
          </a:prstGeom>
        </p:spPr>
      </p:pic>
      <p:sp>
        <p:nvSpPr>
          <p:cNvPr id="3" name="Content Placeholder 2">
            <a:extLst>
              <a:ext uri="{FF2B5EF4-FFF2-40B4-BE49-F238E27FC236}">
                <a16:creationId xmlns:a16="http://schemas.microsoft.com/office/drawing/2014/main" id="{ABF18BC7-F468-41EF-B369-78CDBF354A31}"/>
              </a:ext>
            </a:extLst>
          </p:cNvPr>
          <p:cNvSpPr>
            <a:spLocks noGrp="1"/>
          </p:cNvSpPr>
          <p:nvPr>
            <p:ph idx="1"/>
          </p:nvPr>
        </p:nvSpPr>
        <p:spPr>
          <a:xfrm>
            <a:off x="6903337" y="2015734"/>
            <a:ext cx="4158849" cy="3450613"/>
          </a:xfrm>
        </p:spPr>
        <p:txBody>
          <a:bodyPr>
            <a:normAutofit/>
          </a:bodyPr>
          <a:lstStyle/>
          <a:p>
            <a:r>
              <a:rPr lang="en-IN" b="1" err="1">
                <a:effectLst/>
                <a:latin typeface="Arial" panose="020B0604020202020204" pitchFamily="34" charset="0"/>
                <a:ea typeface="Calibri" panose="020F0502020204030204" pitchFamily="34" charset="0"/>
                <a:cs typeface="Arial" panose="020B0604020202020204" pitchFamily="34" charset="0"/>
              </a:rPr>
              <a:t>Analyzing</a:t>
            </a:r>
            <a:r>
              <a:rPr lang="en-IN" b="1">
                <a:effectLst/>
                <a:latin typeface="Arial" panose="020B0604020202020204" pitchFamily="34" charset="0"/>
                <a:ea typeface="Calibri" panose="020F0502020204030204" pitchFamily="34" charset="0"/>
                <a:cs typeface="Arial" panose="020B0604020202020204" pitchFamily="34" charset="0"/>
              </a:rPr>
              <a:t> the Feature Columns</a:t>
            </a:r>
            <a:endParaRPr lang="en-IN">
              <a:effectLst/>
              <a:latin typeface="Arial" panose="020B060402020202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557286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4" name="Picture 13">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6" name="Straight Connector 15">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14336460-6E91-452C-B02C-6B7DE2B3C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264DEE-B159-4D50-9EE4-4A0AE1DDB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5" y="783768"/>
            <a:ext cx="4969172"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75AA045-6C4F-4D91-8A8A-4A8E1FCE8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4488984" cy="4818888"/>
          </a:xfrm>
          <a:prstGeom prst="rect">
            <a:avLst/>
          </a:prstGeom>
          <a:solidFill>
            <a:srgbClr val="FFFFFF"/>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F47D02D-F2B6-493E-9BA3-B83CE7AAE0E6}"/>
              </a:ext>
            </a:extLst>
          </p:cNvPr>
          <p:cNvPicPr>
            <a:picLocks noChangeAspect="1"/>
          </p:cNvPicPr>
          <p:nvPr/>
        </p:nvPicPr>
        <p:blipFill>
          <a:blip r:embed="rId3"/>
          <a:stretch>
            <a:fillRect/>
          </a:stretch>
        </p:blipFill>
        <p:spPr>
          <a:xfrm>
            <a:off x="1363980" y="1903872"/>
            <a:ext cx="3848904" cy="3050255"/>
          </a:xfrm>
          <a:prstGeom prst="rect">
            <a:avLst/>
          </a:prstGeom>
        </p:spPr>
      </p:pic>
      <p:sp>
        <p:nvSpPr>
          <p:cNvPr id="24" name="Rectangle 23">
            <a:extLst>
              <a:ext uri="{FF2B5EF4-FFF2-40B4-BE49-F238E27FC236}">
                <a16:creationId xmlns:a16="http://schemas.microsoft.com/office/drawing/2014/main" id="{D060E416-683C-47C3-BC01-E77EDE366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33" y="783768"/>
            <a:ext cx="4969172"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95A6D6-7845-4D70-90F8-28F45E359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6578" y="1019556"/>
            <a:ext cx="4488984" cy="4818888"/>
          </a:xfrm>
          <a:prstGeom prst="rect">
            <a:avLst/>
          </a:prstGeom>
          <a:solidFill>
            <a:srgbClr val="FFFFFF"/>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49D79D2-B7C4-4248-B7EE-872504366EE8}"/>
              </a:ext>
            </a:extLst>
          </p:cNvPr>
          <p:cNvPicPr>
            <a:picLocks noChangeAspect="1"/>
          </p:cNvPicPr>
          <p:nvPr/>
        </p:nvPicPr>
        <p:blipFill>
          <a:blip r:embed="rId4"/>
          <a:stretch>
            <a:fillRect/>
          </a:stretch>
        </p:blipFill>
        <p:spPr>
          <a:xfrm>
            <a:off x="6976618" y="2288762"/>
            <a:ext cx="3848904" cy="2280475"/>
          </a:xfrm>
          <a:prstGeom prst="rect">
            <a:avLst/>
          </a:prstGeom>
        </p:spPr>
      </p:pic>
    </p:spTree>
    <p:extLst>
      <p:ext uri="{BB962C8B-B14F-4D97-AF65-F5344CB8AC3E}">
        <p14:creationId xmlns:p14="http://schemas.microsoft.com/office/powerpoint/2010/main" val="26727430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6DEA861-8A05-4261-A055-1951327A5879}"/>
              </a:ext>
            </a:extLst>
          </p:cNvPr>
          <p:cNvPicPr>
            <a:picLocks noChangeAspect="1"/>
          </p:cNvPicPr>
          <p:nvPr/>
        </p:nvPicPr>
        <p:blipFill>
          <a:blip r:embed="rId3"/>
          <a:stretch>
            <a:fillRect/>
          </a:stretch>
        </p:blipFill>
        <p:spPr>
          <a:xfrm>
            <a:off x="3321428" y="1128098"/>
            <a:ext cx="5556509" cy="4598011"/>
          </a:xfrm>
          <a:prstGeom prst="rect">
            <a:avLst/>
          </a:prstGeom>
        </p:spPr>
      </p:pic>
      <p:sp>
        <p:nvSpPr>
          <p:cNvPr id="18" name="Rectangle 17">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8358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32E73-DABB-431D-934E-1F8AA48E969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3A0B5EAC-83A1-4E01-83F5-7C556F00A87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IndiGo has the highest number of flights followed by Vistara and Air India</a:t>
            </a:r>
          </a:p>
          <a:p>
            <a:pPr marL="342900" lvl="0" indent="-342900">
              <a:lnSpc>
                <a:spcPct val="107000"/>
              </a:lnSpc>
              <a:buFont typeface="Symbol" panose="05050102010706020507" pitchFamily="18" charset="2"/>
              <a:buChar char=""/>
            </a:pPr>
            <a:r>
              <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are from Delhi followed by Mumbai, </a:t>
            </a:r>
            <a:r>
              <a:rPr lang="en-US"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Kolkata,Bangalore</a:t>
            </a:r>
            <a:r>
              <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Hyderabad</a:t>
            </a:r>
          </a:p>
          <a:p>
            <a:pPr marL="342900" lvl="0" indent="-342900">
              <a:lnSpc>
                <a:spcPct val="107000"/>
              </a:lnSpc>
              <a:buFont typeface="Symbol" panose="05050102010706020507" pitchFamily="18" charset="2"/>
              <a:buChar char=""/>
            </a:pPr>
            <a:r>
              <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New Delhi is the most popular destination followed by Bangalore, Mumbai, Kolkata and Goa</a:t>
            </a:r>
          </a:p>
          <a:p>
            <a:pPr marL="342900" lvl="0" indent="-342900">
              <a:lnSpc>
                <a:spcPct val="107000"/>
              </a:lnSpc>
              <a:buFont typeface="Symbol" panose="05050102010706020507" pitchFamily="18" charset="2"/>
              <a:buChar char=""/>
            </a:pPr>
            <a:r>
              <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Highest number of flights have only 1 stop between source and destination while 2nd highest number of flights are non stop</a:t>
            </a:r>
            <a:endParaRPr lang="en-IN" dirty="0"/>
          </a:p>
        </p:txBody>
      </p:sp>
    </p:spTree>
    <p:extLst>
      <p:ext uri="{BB962C8B-B14F-4D97-AF65-F5344CB8AC3E}">
        <p14:creationId xmlns:p14="http://schemas.microsoft.com/office/powerpoint/2010/main" val="3970103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9046F-5838-4C7A-BBE8-A77F40FD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D5E6CDB-92ED-43A1-9491-C46E2C8E99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7" name="Group 16">
            <a:extLst>
              <a:ext uri="{FF2B5EF4-FFF2-40B4-BE49-F238E27FC236}">
                <a16:creationId xmlns:a16="http://schemas.microsoft.com/office/drawing/2014/main" id="{EBB966BC-DC49-4138-8DEF-B1CD130339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2237" y="482171"/>
            <a:ext cx="6104331" cy="5149101"/>
            <a:chOff x="632237" y="482171"/>
            <a:chExt cx="6104331" cy="5149101"/>
          </a:xfrm>
        </p:grpSpPr>
        <p:sp>
          <p:nvSpPr>
            <p:cNvPr id="18" name="Rectangle 17">
              <a:extLst>
                <a:ext uri="{FF2B5EF4-FFF2-40B4-BE49-F238E27FC236}">
                  <a16:creationId xmlns:a16="http://schemas.microsoft.com/office/drawing/2014/main" id="{EDD0BD06-EC5B-4F0E-A221-562BC2BA6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237" y="482171"/>
              <a:ext cx="610433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34200B3-EC47-4A5B-A640-7118BF6AD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5296" y="812507"/>
              <a:ext cx="5471355"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3B9DAF8-7DB4-40CB-85F8-7E02F95C6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042" y="984450"/>
            <a:ext cx="5145580"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06AED2C-61BA-485C-9DD4-B23B6280F9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8029" y="1847088"/>
            <a:ext cx="3520368"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21FCDCE7-F131-404D-8257-1D9CA511F0A0}"/>
              </a:ext>
            </a:extLst>
          </p:cNvPr>
          <p:cNvSpPr>
            <a:spLocks noGrp="1"/>
          </p:cNvSpPr>
          <p:nvPr>
            <p:ph type="title"/>
          </p:nvPr>
        </p:nvSpPr>
        <p:spPr>
          <a:xfrm>
            <a:off x="7218030" y="804520"/>
            <a:ext cx="3520367" cy="1049235"/>
          </a:xfrm>
        </p:spPr>
        <p:txBody>
          <a:bodyPr>
            <a:normAutofit/>
          </a:bodyPr>
          <a:lstStyle/>
          <a:p>
            <a:r>
              <a:rPr lang="en-IN"/>
              <a:t>Exploratory Data Analysis</a:t>
            </a:r>
            <a:endParaRPr lang="en-IN" dirty="0"/>
          </a:p>
        </p:txBody>
      </p:sp>
      <p:pic>
        <p:nvPicPr>
          <p:cNvPr id="8" name="Picture 7">
            <a:extLst>
              <a:ext uri="{FF2B5EF4-FFF2-40B4-BE49-F238E27FC236}">
                <a16:creationId xmlns:a16="http://schemas.microsoft.com/office/drawing/2014/main" id="{B0841C0D-1900-48F9-ACD2-A3BC9F78FB9E}"/>
              </a:ext>
            </a:extLst>
          </p:cNvPr>
          <p:cNvPicPr>
            <a:picLocks noChangeAspect="1"/>
          </p:cNvPicPr>
          <p:nvPr/>
        </p:nvPicPr>
        <p:blipFill>
          <a:blip r:embed="rId2"/>
          <a:stretch>
            <a:fillRect/>
          </a:stretch>
        </p:blipFill>
        <p:spPr>
          <a:xfrm>
            <a:off x="1271223" y="1390786"/>
            <a:ext cx="4825148" cy="3317289"/>
          </a:xfrm>
          <a:prstGeom prst="rect">
            <a:avLst/>
          </a:prstGeom>
        </p:spPr>
      </p:pic>
      <p:sp>
        <p:nvSpPr>
          <p:cNvPr id="3" name="Content Placeholder 2">
            <a:extLst>
              <a:ext uri="{FF2B5EF4-FFF2-40B4-BE49-F238E27FC236}">
                <a16:creationId xmlns:a16="http://schemas.microsoft.com/office/drawing/2014/main" id="{C5ACC362-2894-4C6C-BFDD-1C9C36726190}"/>
              </a:ext>
            </a:extLst>
          </p:cNvPr>
          <p:cNvSpPr>
            <a:spLocks noGrp="1"/>
          </p:cNvSpPr>
          <p:nvPr>
            <p:ph idx="1"/>
          </p:nvPr>
        </p:nvSpPr>
        <p:spPr>
          <a:xfrm>
            <a:off x="7218029" y="2015732"/>
            <a:ext cx="3520368" cy="3450613"/>
          </a:xfrm>
        </p:spPr>
        <p:txBody>
          <a:bodyPr>
            <a:normAutofit/>
          </a:bodyPr>
          <a:lstStyle/>
          <a:p>
            <a:pPr>
              <a:lnSpc>
                <a:spcPct val="110000"/>
              </a:lnSpc>
              <a:spcAft>
                <a:spcPts val="800"/>
              </a:spcAft>
            </a:pPr>
            <a:r>
              <a:rPr lang="en-IN" b="1">
                <a:effectLst/>
                <a:latin typeface="Arial" panose="020B0604020202020204" pitchFamily="34" charset="0"/>
                <a:ea typeface="Calibri" panose="020F0502020204030204" pitchFamily="34" charset="0"/>
                <a:cs typeface="Times New Roman" panose="02020603050405020304" pitchFamily="18" charset="0"/>
              </a:rPr>
              <a:t>Bivariate Analysis</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Aft>
                <a:spcPts val="800"/>
              </a:spcAft>
            </a:pPr>
            <a:r>
              <a:rPr lang="en-IN" b="1">
                <a:effectLst/>
                <a:latin typeface="Arial" panose="020B0604020202020204" pitchFamily="34" charset="0"/>
                <a:ea typeface="Calibri" panose="020F0502020204030204" pitchFamily="34" charset="0"/>
                <a:cs typeface="Arial" panose="020B0604020202020204" pitchFamily="34" charset="0"/>
              </a:rPr>
              <a:t>Interpreting Relationship between Dependent Variable and Independent Variable Columns</a:t>
            </a:r>
            <a:endParaRPr lang="en-IN">
              <a:effectLst/>
              <a:latin typeface="Arial" panose="020B0604020202020204" pitchFamily="34" charset="0"/>
              <a:ea typeface="Calibri" panose="020F0502020204030204" pitchFamily="34" charset="0"/>
              <a:cs typeface="Arial" panose="020B0604020202020204" pitchFamily="34" charset="0"/>
            </a:endParaRPr>
          </a:p>
          <a:p>
            <a:pPr>
              <a:lnSpc>
                <a:spcPct val="110000"/>
              </a:lnSpc>
              <a:spcAft>
                <a:spcPts val="800"/>
              </a:spcAft>
            </a:pPr>
            <a:r>
              <a:rPr lang="en-IN" b="1" err="1">
                <a:effectLst/>
                <a:latin typeface="Arial" panose="020B0604020202020204" pitchFamily="34" charset="0"/>
                <a:ea typeface="Calibri" panose="020F0502020204030204" pitchFamily="34" charset="0"/>
                <a:cs typeface="Times New Roman" panose="02020603050405020304" pitchFamily="18" charset="0"/>
              </a:rPr>
              <a:t>Analyzing</a:t>
            </a:r>
            <a:r>
              <a:rPr lang="en-IN" b="1">
                <a:effectLst/>
                <a:latin typeface="Arial" panose="020B0604020202020204" pitchFamily="34" charset="0"/>
                <a:ea typeface="Calibri" panose="020F0502020204030204" pitchFamily="34" charset="0"/>
                <a:cs typeface="Times New Roman" panose="02020603050405020304" pitchFamily="18" charset="0"/>
              </a:rPr>
              <a:t> Relationship between Day, Month columns and Price</a:t>
            </a:r>
            <a:endParaRPr lang="en-IN">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IN"/>
          </a:p>
        </p:txBody>
      </p:sp>
      <p:pic>
        <p:nvPicPr>
          <p:cNvPr id="25" name="Picture 24">
            <a:extLst>
              <a:ext uri="{FF2B5EF4-FFF2-40B4-BE49-F238E27FC236}">
                <a16:creationId xmlns:a16="http://schemas.microsoft.com/office/drawing/2014/main" id="{7EFCF05C-6070-460B-8E60-12BE3EFD19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7" name="Straight Connector 26">
            <a:extLst>
              <a:ext uri="{FF2B5EF4-FFF2-40B4-BE49-F238E27FC236}">
                <a16:creationId xmlns:a16="http://schemas.microsoft.com/office/drawing/2014/main" id="{CFD731F1-726F-453E-9516-3058095DE9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32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5" name="Picture 14">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7" name="Straight Connector 16">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1" name="Rectangle 20">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1CFE1EC-6009-47B9-AFAA-C142D73DB905}"/>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Exploratory Data Analysis</a:t>
            </a:r>
          </a:p>
        </p:txBody>
      </p:sp>
      <p:cxnSp>
        <p:nvCxnSpPr>
          <p:cNvPr id="25" name="Straight Connector 24">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7" name="Group 26">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8" name="Rectangle 27">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8" name="Content Placeholder 7">
            <a:extLst>
              <a:ext uri="{FF2B5EF4-FFF2-40B4-BE49-F238E27FC236}">
                <a16:creationId xmlns:a16="http://schemas.microsoft.com/office/drawing/2014/main" id="{AFD13123-79E9-4A0C-8901-95327CDF5BF0}"/>
              </a:ext>
            </a:extLst>
          </p:cNvPr>
          <p:cNvPicPr>
            <a:picLocks noGrp="1" noChangeAspect="1"/>
          </p:cNvPicPr>
          <p:nvPr>
            <p:ph idx="1"/>
          </p:nvPr>
        </p:nvPicPr>
        <p:blipFill rotWithShape="1">
          <a:blip r:embed="rId3"/>
          <a:srcRect t="349" r="-2" b="-2"/>
          <a:stretch/>
        </p:blipFill>
        <p:spPr>
          <a:xfrm>
            <a:off x="4618374" y="1116345"/>
            <a:ext cx="6282919" cy="3866172"/>
          </a:xfrm>
          <a:prstGeom prst="rect">
            <a:avLst/>
          </a:prstGeom>
        </p:spPr>
      </p:pic>
      <p:pic>
        <p:nvPicPr>
          <p:cNvPr id="31" name="Picture 30">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908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2CC01-E3BA-479D-B7AE-D0E1CC4C9F80}"/>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A692D70-AE3E-40D3-8ABB-063CAB25AE36}"/>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above graphs it can be observed that on an average, there is a steady decline in Flight price from January to April, with the prices being lowest in March.</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marL="342900" lvl="0" indent="-342900">
              <a:lnSpc>
                <a:spcPct val="107000"/>
              </a:lnSpc>
              <a:spcAft>
                <a:spcPts val="800"/>
              </a:spcAft>
              <a:buFont typeface="Symbol" panose="05050102010706020507" pitchFamily="18" charset="2"/>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Flight Ticket prices are the highest on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Thursdays,Mondays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during the weekend on an average.</a:t>
            </a:r>
          </a:p>
          <a:p>
            <a:endParaRPr lang="en-IN" dirty="0"/>
          </a:p>
        </p:txBody>
      </p:sp>
    </p:spTree>
    <p:extLst>
      <p:ext uri="{BB962C8B-B14F-4D97-AF65-F5344CB8AC3E}">
        <p14:creationId xmlns:p14="http://schemas.microsoft.com/office/powerpoint/2010/main" val="28128857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716AABEC-B9D8-46B5-A81A-2995E9992A86}"/>
              </a:ext>
            </a:extLst>
          </p:cNvPr>
          <p:cNvSpPr>
            <a:spLocks noGrp="1"/>
          </p:cNvSpPr>
          <p:nvPr>
            <p:ph type="title"/>
          </p:nvPr>
        </p:nvSpPr>
        <p:spPr>
          <a:xfrm>
            <a:off x="1451580" y="804520"/>
            <a:ext cx="3530157" cy="1049235"/>
          </a:xfrm>
        </p:spPr>
        <p:txBody>
          <a:bodyPr>
            <a:normAutofit/>
          </a:bodyPr>
          <a:lstStyle/>
          <a:p>
            <a:r>
              <a:rPr lang="en-IN"/>
              <a:t>Exploratory Data Analysis</a:t>
            </a:r>
            <a:endParaRPr lang="en-IN" dirty="0"/>
          </a:p>
        </p:txBody>
      </p:sp>
      <p:sp>
        <p:nvSpPr>
          <p:cNvPr id="15" name="Rectangle 1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50F0E059-052A-4BC7-AE7A-AFDC6B4A90EE}"/>
              </a:ext>
            </a:extLst>
          </p:cNvPr>
          <p:cNvSpPr>
            <a:spLocks noGrp="1"/>
          </p:cNvSpPr>
          <p:nvPr>
            <p:ph idx="1"/>
          </p:nvPr>
        </p:nvSpPr>
        <p:spPr>
          <a:xfrm>
            <a:off x="1451581" y="2015732"/>
            <a:ext cx="3526523" cy="3450613"/>
          </a:xfrm>
        </p:spPr>
        <p:txBody>
          <a:bodyPr>
            <a:normAutofit/>
          </a:bodyPr>
          <a:lstStyle/>
          <a:p>
            <a:r>
              <a:rPr lang="en-IN" b="1" err="1">
                <a:effectLst/>
                <a:latin typeface="Arial" panose="020B0604020202020204" pitchFamily="34" charset="0"/>
                <a:ea typeface="Calibri" panose="020F0502020204030204" pitchFamily="34" charset="0"/>
                <a:cs typeface="Times New Roman" panose="02020603050405020304" pitchFamily="18" charset="0"/>
              </a:rPr>
              <a:t>Analyzing</a:t>
            </a:r>
            <a:r>
              <a:rPr lang="en-IN" b="1">
                <a:effectLst/>
                <a:latin typeface="Arial" panose="020B0604020202020204" pitchFamily="34" charset="0"/>
                <a:ea typeface="Calibri" panose="020F0502020204030204" pitchFamily="34" charset="0"/>
                <a:cs typeface="Times New Roman" panose="02020603050405020304" pitchFamily="18" charset="0"/>
              </a:rPr>
              <a:t> Relationship between Airlines, Flight Duration and Price</a:t>
            </a:r>
            <a:endParaRPr lang="en-IN">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pSp>
        <p:nvGrpSpPr>
          <p:cNvPr id="17" name="Group 1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C403CA1-36E6-4425-B397-B66A9FA92053}"/>
              </a:ext>
            </a:extLst>
          </p:cNvPr>
          <p:cNvPicPr>
            <a:picLocks noChangeAspect="1"/>
          </p:cNvPicPr>
          <p:nvPr/>
        </p:nvPicPr>
        <p:blipFill>
          <a:blip r:embed="rId2"/>
          <a:stretch>
            <a:fillRect/>
          </a:stretch>
        </p:blipFill>
        <p:spPr>
          <a:xfrm>
            <a:off x="6093926" y="1904312"/>
            <a:ext cx="4821551" cy="2290237"/>
          </a:xfrm>
          <a:prstGeom prst="rect">
            <a:avLst/>
          </a:prstGeom>
        </p:spPr>
      </p:pic>
      <p:pic>
        <p:nvPicPr>
          <p:cNvPr id="23" name="Picture 2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4302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11">
            <a:extLst>
              <a:ext uri="{FF2B5EF4-FFF2-40B4-BE49-F238E27FC236}">
                <a16:creationId xmlns:a16="http://schemas.microsoft.com/office/drawing/2014/main" id="{2FAC8C30-93FA-4F99-80C4-C952D83A4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13">
            <a:extLst>
              <a:ext uri="{FF2B5EF4-FFF2-40B4-BE49-F238E27FC236}">
                <a16:creationId xmlns:a16="http://schemas.microsoft.com/office/drawing/2014/main" id="{F3ACDE2A-6BC1-4786-87B1-F7DA35351E7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8" name="Straight Connector 15">
            <a:extLst>
              <a:ext uri="{FF2B5EF4-FFF2-40B4-BE49-F238E27FC236}">
                <a16:creationId xmlns:a16="http://schemas.microsoft.com/office/drawing/2014/main" id="{0A2CC8B5-9886-4AFA-BE09-6178A4ED30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9" name="Rectangle 17">
            <a:extLst>
              <a:ext uri="{FF2B5EF4-FFF2-40B4-BE49-F238E27FC236}">
                <a16:creationId xmlns:a16="http://schemas.microsoft.com/office/drawing/2014/main" id="{14336460-6E91-452C-B02C-6B7DE2B3C0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19">
            <a:extLst>
              <a:ext uri="{FF2B5EF4-FFF2-40B4-BE49-F238E27FC236}">
                <a16:creationId xmlns:a16="http://schemas.microsoft.com/office/drawing/2014/main" id="{0B264DEE-B159-4D50-9EE4-4A0AE1DDB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095" y="783768"/>
            <a:ext cx="4969172"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21">
            <a:extLst>
              <a:ext uri="{FF2B5EF4-FFF2-40B4-BE49-F238E27FC236}">
                <a16:creationId xmlns:a16="http://schemas.microsoft.com/office/drawing/2014/main" id="{C75AA045-6C4F-4D91-8A8A-4A8E1FCE8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40" y="1019556"/>
            <a:ext cx="4488984" cy="4818888"/>
          </a:xfrm>
          <a:prstGeom prst="rect">
            <a:avLst/>
          </a:prstGeom>
          <a:solidFill>
            <a:srgbClr val="FFFFFF"/>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0CF5884-9CF5-4104-80F9-4F91362E8E71}"/>
              </a:ext>
            </a:extLst>
          </p:cNvPr>
          <p:cNvPicPr>
            <a:picLocks noChangeAspect="1"/>
          </p:cNvPicPr>
          <p:nvPr/>
        </p:nvPicPr>
        <p:blipFill>
          <a:blip r:embed="rId3"/>
          <a:stretch>
            <a:fillRect/>
          </a:stretch>
        </p:blipFill>
        <p:spPr>
          <a:xfrm>
            <a:off x="1363980" y="2452341"/>
            <a:ext cx="3848904" cy="1953318"/>
          </a:xfrm>
          <a:prstGeom prst="rect">
            <a:avLst/>
          </a:prstGeom>
        </p:spPr>
      </p:pic>
      <p:sp>
        <p:nvSpPr>
          <p:cNvPr id="24" name="Rectangle 23">
            <a:extLst>
              <a:ext uri="{FF2B5EF4-FFF2-40B4-BE49-F238E27FC236}">
                <a16:creationId xmlns:a16="http://schemas.microsoft.com/office/drawing/2014/main" id="{D060E416-683C-47C3-BC01-E77EDE366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33" y="783768"/>
            <a:ext cx="4969172" cy="5290464"/>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95A6D6-7845-4D70-90F8-28F45E359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56578" y="1019556"/>
            <a:ext cx="4488984" cy="4818888"/>
          </a:xfrm>
          <a:prstGeom prst="rect">
            <a:avLst/>
          </a:prstGeom>
          <a:solidFill>
            <a:srgbClr val="FFFFFF"/>
          </a:soli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13574B1-B3A6-4700-AA7A-56F73AAFDC43}"/>
              </a:ext>
            </a:extLst>
          </p:cNvPr>
          <p:cNvPicPr>
            <a:picLocks noChangeAspect="1"/>
          </p:cNvPicPr>
          <p:nvPr/>
        </p:nvPicPr>
        <p:blipFill>
          <a:blip r:embed="rId4"/>
          <a:stretch>
            <a:fillRect/>
          </a:stretch>
        </p:blipFill>
        <p:spPr>
          <a:xfrm>
            <a:off x="6976618" y="2529319"/>
            <a:ext cx="3848904" cy="1799362"/>
          </a:xfrm>
          <a:prstGeom prst="rect">
            <a:avLst/>
          </a:prstGeom>
        </p:spPr>
      </p:pic>
    </p:spTree>
    <p:extLst>
      <p:ext uri="{BB962C8B-B14F-4D97-AF65-F5344CB8AC3E}">
        <p14:creationId xmlns:p14="http://schemas.microsoft.com/office/powerpoint/2010/main" val="1504060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5233A-F64A-452C-B688-6F9C4691EF5A}"/>
              </a:ext>
            </a:extLst>
          </p:cNvPr>
          <p:cNvSpPr>
            <a:spLocks noGrp="1"/>
          </p:cNvSpPr>
          <p:nvPr>
            <p:ph type="title"/>
          </p:nvPr>
        </p:nvSpPr>
        <p:spPr/>
        <p:txBody>
          <a:bodyPr>
            <a:normAutofit/>
          </a:bodyPr>
          <a:lstStyle/>
          <a:p>
            <a:br>
              <a:rPr lang="en-IN" dirty="0">
                <a:solidFill>
                  <a:schemeClr val="tx1"/>
                </a:solidFill>
              </a:rPr>
            </a:br>
            <a:r>
              <a:rPr lang="en-IN" dirty="0">
                <a:solidFill>
                  <a:schemeClr val="tx1"/>
                </a:solidFill>
              </a:rPr>
              <a:t> INTRODUCTION</a:t>
            </a:r>
          </a:p>
        </p:txBody>
      </p:sp>
      <p:sp>
        <p:nvSpPr>
          <p:cNvPr id="3" name="Content Placeholder 2">
            <a:extLst>
              <a:ext uri="{FF2B5EF4-FFF2-40B4-BE49-F238E27FC236}">
                <a16:creationId xmlns:a16="http://schemas.microsoft.com/office/drawing/2014/main" id="{F904096D-C589-4E27-9421-1A7124ABC8EC}"/>
              </a:ext>
            </a:extLst>
          </p:cNvPr>
          <p:cNvSpPr>
            <a:spLocks noGrp="1"/>
          </p:cNvSpPr>
          <p:nvPr>
            <p:ph idx="1"/>
          </p:nvPr>
        </p:nvSpPr>
        <p:spPr/>
        <p:txBody>
          <a:bodyPr/>
          <a:lstStyle/>
          <a:p>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Problem Framing</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Anyone who has booked a flight ticket knows how unexpectedly the prices vary. The cheapest available ticket on a given flight gets more and less expensive over time. This usually happens as an attempt to maximize revenue based on –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Time of purchase patterns (making sure last-minute purchases are expensive)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Keeping the flight as full as they want it (raising prices on a flight which is filling up in order to reduce sales and hold back inventory for those expensive last-minute expensive purchases) </a:t>
            </a:r>
            <a:endParaRPr lang="en-IN" sz="16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Therefore, a predictive model to accurately predict Air fares is required to be made.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335816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1"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2" name="Rectangle 13">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15">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892F21C-A1FD-4FBA-B964-0764CABB3AF6}"/>
              </a:ext>
            </a:extLst>
          </p:cNvPr>
          <p:cNvPicPr>
            <a:picLocks noChangeAspect="1"/>
          </p:cNvPicPr>
          <p:nvPr/>
        </p:nvPicPr>
        <p:blipFill>
          <a:blip r:embed="rId3"/>
          <a:stretch>
            <a:fillRect/>
          </a:stretch>
        </p:blipFill>
        <p:spPr>
          <a:xfrm>
            <a:off x="1128098" y="1426041"/>
            <a:ext cx="9943170" cy="4002125"/>
          </a:xfrm>
          <a:prstGeom prst="rect">
            <a:avLst/>
          </a:prstGeom>
        </p:spPr>
      </p:pic>
      <p:sp>
        <p:nvSpPr>
          <p:cNvPr id="18" name="Rectangle 17">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40294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21B8653-F513-4A51-A66C-AC5585DB7ADF}"/>
              </a:ext>
            </a:extLst>
          </p:cNvPr>
          <p:cNvPicPr>
            <a:picLocks noChangeAspect="1"/>
          </p:cNvPicPr>
          <p:nvPr/>
        </p:nvPicPr>
        <p:blipFill>
          <a:blip r:embed="rId3"/>
          <a:stretch>
            <a:fillRect/>
          </a:stretch>
        </p:blipFill>
        <p:spPr>
          <a:xfrm>
            <a:off x="1128098" y="1401182"/>
            <a:ext cx="9943170" cy="4051842"/>
          </a:xfrm>
          <a:prstGeom prst="rect">
            <a:avLst/>
          </a:prstGeom>
        </p:spPr>
      </p:pic>
      <p:sp>
        <p:nvSpPr>
          <p:cNvPr id="18" name="Rectangle 17">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3858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B6E6531A-0776-43BA-A852-5FB5C7753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C5273F-2B84-46BF-A94F-1A20E13B3A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12281FC-B05C-47F8-BB11-C2A5D8BFCA5E}"/>
              </a:ext>
            </a:extLst>
          </p:cNvPr>
          <p:cNvPicPr>
            <a:picLocks noChangeAspect="1"/>
          </p:cNvPicPr>
          <p:nvPr/>
        </p:nvPicPr>
        <p:blipFill>
          <a:blip r:embed="rId3"/>
          <a:stretch>
            <a:fillRect/>
          </a:stretch>
        </p:blipFill>
        <p:spPr>
          <a:xfrm>
            <a:off x="4074696" y="1247835"/>
            <a:ext cx="4042610" cy="3648456"/>
          </a:xfrm>
          <a:prstGeom prst="rect">
            <a:avLst/>
          </a:prstGeom>
        </p:spPr>
      </p:pic>
    </p:spTree>
    <p:extLst>
      <p:ext uri="{BB962C8B-B14F-4D97-AF65-F5344CB8AC3E}">
        <p14:creationId xmlns:p14="http://schemas.microsoft.com/office/powerpoint/2010/main" val="4244231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65C0-9367-4888-A0B1-6BF7A6E7F9F5}"/>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A464B8D1-1280-420E-A4E8-1D542D25FE21}"/>
              </a:ext>
            </a:extLst>
          </p:cNvPr>
          <p:cNvSpPr>
            <a:spLocks noGrp="1"/>
          </p:cNvSpPr>
          <p:nvPr>
            <p:ph idx="1"/>
          </p:nvPr>
        </p:nvSpPr>
        <p:spPr/>
        <p:txBody>
          <a:bodyPr/>
          <a:lstStyle/>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 is made from graphs above:</a:t>
            </a:r>
          </a:p>
          <a:p>
            <a:pPr marL="457200">
              <a:lnSpc>
                <a:spcPct val="107000"/>
              </a:lnSpc>
            </a:pPr>
            <a:r>
              <a:rPr lang="en-IN" sz="14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buFont typeface="Courier New" panose="02070309020205020404" pitchFamily="49" charset="0"/>
              <a:buChar char="o"/>
            </a:pPr>
            <a:r>
              <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Air Asia, IndiGo and SpiceJet offer air tickets at the most affordable prices on average, whereas Vistara, Air India are the most expensive on average.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travel time of Airlines.</a:t>
            </a:r>
          </a:p>
          <a:p>
            <a:pPr marL="742950" lvl="1" indent="-285750">
              <a:lnSpc>
                <a:spcPct val="107000"/>
              </a:lnSpc>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can be observed that Number of Stops impact the Air Ticket Pricing of Airlines.</a:t>
            </a:r>
          </a:p>
          <a:p>
            <a:pPr marL="742950" lvl="1" indent="-285750">
              <a:lnSpc>
                <a:spcPct val="107000"/>
              </a:lnSpc>
              <a:spcAft>
                <a:spcPts val="800"/>
              </a:spcAft>
              <a:buFont typeface="Courier New" panose="02070309020205020404" pitchFamily="49" charset="0"/>
              <a:buChar char="o"/>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 is a linear relationship between Price and flight duration.</a:t>
            </a:r>
          </a:p>
          <a:p>
            <a:endParaRPr lang="en-IN" dirty="0"/>
          </a:p>
        </p:txBody>
      </p:sp>
    </p:spTree>
    <p:extLst>
      <p:ext uri="{BB962C8B-B14F-4D97-AF65-F5344CB8AC3E}">
        <p14:creationId xmlns:p14="http://schemas.microsoft.com/office/powerpoint/2010/main" val="33873506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940EADD-E14F-4948-B06B-C7A6A2A56BFD}"/>
              </a:ext>
            </a:extLst>
          </p:cNvPr>
          <p:cNvSpPr>
            <a:spLocks noGrp="1"/>
          </p:cNvSpPr>
          <p:nvPr>
            <p:ph type="title"/>
          </p:nvPr>
        </p:nvSpPr>
        <p:spPr>
          <a:xfrm>
            <a:off x="1451580" y="804520"/>
            <a:ext cx="3530157" cy="1049235"/>
          </a:xfrm>
        </p:spPr>
        <p:txBody>
          <a:bodyPr>
            <a:normAutofit/>
          </a:bodyPr>
          <a:lstStyle/>
          <a:p>
            <a:r>
              <a:rPr lang="en-IN"/>
              <a:t>Exploratory Data Analysis</a:t>
            </a:r>
            <a:endParaRPr lang="en-IN" dirty="0"/>
          </a:p>
        </p:txBody>
      </p:sp>
      <p:sp>
        <p:nvSpPr>
          <p:cNvPr id="15" name="Rectangle 14">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BAB9EFFE-9811-4E06-B8E7-58E3A79C0FF5}"/>
              </a:ext>
            </a:extLst>
          </p:cNvPr>
          <p:cNvSpPr>
            <a:spLocks noGrp="1"/>
          </p:cNvSpPr>
          <p:nvPr>
            <p:ph idx="1"/>
          </p:nvPr>
        </p:nvSpPr>
        <p:spPr>
          <a:xfrm>
            <a:off x="1451581" y="2015732"/>
            <a:ext cx="3526523" cy="3450613"/>
          </a:xfrm>
        </p:spPr>
        <p:txBody>
          <a:bodyPr>
            <a:normAutofit/>
          </a:bodyPr>
          <a:lstStyle/>
          <a:p>
            <a:r>
              <a:rPr lang="en-IN" b="1">
                <a:effectLst/>
                <a:latin typeface="Arial" panose="020B0604020202020204" pitchFamily="34" charset="0"/>
                <a:ea typeface="Calibri" panose="020F0502020204030204" pitchFamily="34" charset="0"/>
                <a:cs typeface="Times New Roman" panose="02020603050405020304" pitchFamily="18" charset="0"/>
              </a:rPr>
              <a:t>Multivariate Analysis</a:t>
            </a:r>
            <a:endParaRPr lang="en-IN">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pSp>
        <p:nvGrpSpPr>
          <p:cNvPr id="17" name="Group 16">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8" name="Rectangle 17">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939E13F-E908-424F-A982-E1D1EF61FC03}"/>
              </a:ext>
            </a:extLst>
          </p:cNvPr>
          <p:cNvPicPr>
            <a:picLocks noChangeAspect="1"/>
          </p:cNvPicPr>
          <p:nvPr/>
        </p:nvPicPr>
        <p:blipFill>
          <a:blip r:embed="rId2"/>
          <a:stretch>
            <a:fillRect/>
          </a:stretch>
        </p:blipFill>
        <p:spPr>
          <a:xfrm>
            <a:off x="6093926" y="2187579"/>
            <a:ext cx="4821551" cy="1723704"/>
          </a:xfrm>
          <a:prstGeom prst="rect">
            <a:avLst/>
          </a:prstGeom>
        </p:spPr>
      </p:pic>
      <p:pic>
        <p:nvPicPr>
          <p:cNvPr id="23" name="Picture 22">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5181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1C8C7-AF83-459A-BCC9-28B4D91F23C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55D54B0-673F-4337-9843-F7A119A17E0D}"/>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Following Observations are made from graphs above:</a:t>
            </a:r>
          </a:p>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Goa,Mumbai,Pune,Bangalore,Kolakata,Port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Blair,New</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Delhi are the most expensive destinations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while,Kochi</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Coimbatore,Jammu,Chennai,Hyderabad,Indore,Tirupati</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are the most affordable destinations</a:t>
            </a:r>
          </a:p>
          <a:p>
            <a:pPr marL="342900" lvl="0" indent="-342900">
              <a:lnSpc>
                <a:spcPct val="107000"/>
              </a:lnSpc>
              <a:buFont typeface="Symbol" panose="05050102010706020507" pitchFamily="18" charset="2"/>
              <a:buChar char=""/>
            </a:pP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Indigo,Air</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Asia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Spicejet</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provide most affordable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Airtickets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to the destinations.</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2045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193BA5C-B8F3-4972-BA54-014C48FAF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D7162BAB-C25E-4CE9-B87C-F118DC7E7C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EC63EFD3-89E3-4546-8D34-A33B112BB30B}"/>
              </a:ext>
            </a:extLst>
          </p:cNvPr>
          <p:cNvSpPr>
            <a:spLocks noGrp="1"/>
          </p:cNvSpPr>
          <p:nvPr>
            <p:ph type="title"/>
          </p:nvPr>
        </p:nvSpPr>
        <p:spPr>
          <a:xfrm>
            <a:off x="1451580" y="804520"/>
            <a:ext cx="3530157" cy="1049235"/>
          </a:xfrm>
        </p:spPr>
        <p:txBody>
          <a:bodyPr>
            <a:normAutofit/>
          </a:bodyPr>
          <a:lstStyle/>
          <a:p>
            <a:r>
              <a:rPr lang="en-IN"/>
              <a:t>Exploratory Data Analysis</a:t>
            </a:r>
            <a:endParaRPr lang="en-IN" dirty="0"/>
          </a:p>
        </p:txBody>
      </p:sp>
      <p:sp>
        <p:nvSpPr>
          <p:cNvPr id="13" name="Rectangle 12">
            <a:extLst>
              <a:ext uri="{FF2B5EF4-FFF2-40B4-BE49-F238E27FC236}">
                <a16:creationId xmlns:a16="http://schemas.microsoft.com/office/drawing/2014/main" id="{05B93327-222A-4DAC-9163-371BF44CD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95A5054A-E7C6-4567-907F-0E9277C637CF}"/>
              </a:ext>
            </a:extLst>
          </p:cNvPr>
          <p:cNvSpPr>
            <a:spLocks noGrp="1"/>
          </p:cNvSpPr>
          <p:nvPr>
            <p:ph idx="1"/>
          </p:nvPr>
        </p:nvSpPr>
        <p:spPr>
          <a:xfrm>
            <a:off x="1451581" y="2015732"/>
            <a:ext cx="3526523" cy="3450613"/>
          </a:xfrm>
        </p:spPr>
        <p:txBody>
          <a:bodyPr>
            <a:normAutofit/>
          </a:bodyPr>
          <a:lstStyle/>
          <a:p>
            <a:pPr>
              <a:lnSpc>
                <a:spcPct val="110000"/>
              </a:lnSpc>
            </a:pPr>
            <a:r>
              <a:rPr lang="en-IN" sz="1000" b="1" dirty="0">
                <a:effectLst/>
                <a:latin typeface="Arial" panose="020B0604020202020204" pitchFamily="34" charset="0"/>
                <a:ea typeface="Calibri" panose="020F0502020204030204" pitchFamily="34" charset="0"/>
                <a:cs typeface="Arial" panose="020B0604020202020204" pitchFamily="34" charset="0"/>
              </a:rPr>
              <a:t>Checking for Outliers</a:t>
            </a:r>
            <a:endParaRPr lang="en-IN" sz="1000" dirty="0">
              <a:effectLst/>
              <a:latin typeface="Arial" panose="020B0604020202020204" pitchFamily="34" charset="0"/>
              <a:ea typeface="Calibri" panose="020F0502020204030204" pitchFamily="34" charset="0"/>
              <a:cs typeface="Arial" panose="020B0604020202020204" pitchFamily="34" charset="0"/>
            </a:endParaRPr>
          </a:p>
          <a:p>
            <a:pPr>
              <a:lnSpc>
                <a:spcPct val="110000"/>
              </a:lnSpc>
            </a:pPr>
            <a:endParaRPr lang="en-IN" sz="1000" dirty="0"/>
          </a:p>
          <a:p>
            <a:pPr>
              <a:lnSpc>
                <a:spcPct val="110000"/>
              </a:lnSpc>
            </a:pPr>
            <a:endParaRPr lang="en-IN" sz="1000" dirty="0"/>
          </a:p>
          <a:p>
            <a:pPr marL="1837160" lvl="8" indent="0">
              <a:lnSpc>
                <a:spcPct val="110000"/>
              </a:lnSpc>
              <a:spcAft>
                <a:spcPts val="800"/>
              </a:spcAft>
              <a:buNone/>
            </a:pPr>
            <a:r>
              <a:rPr lang="en-IN" sz="1000" dirty="0">
                <a:effectLst/>
                <a:latin typeface="Arial" panose="020B0604020202020204" pitchFamily="34" charset="0"/>
                <a:ea typeface="Calibri" panose="020F0502020204030204" pitchFamily="34" charset="0"/>
                <a:cs typeface="Times New Roman" panose="02020603050405020304" pitchFamily="18" charset="0"/>
              </a:rPr>
              <a:t>There are considerable outliers in the columns.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spcAft>
                <a:spcPts val="800"/>
              </a:spcAft>
            </a:pPr>
            <a:r>
              <a:rPr lang="en-IN" sz="1000" dirty="0">
                <a:effectLst/>
                <a:latin typeface="Arial" panose="020B0604020202020204" pitchFamily="34" charset="0"/>
                <a:ea typeface="Calibri" panose="020F0502020204030204" pitchFamily="34" charset="0"/>
                <a:cs typeface="Times New Roman" panose="02020603050405020304" pitchFamily="18" charset="0"/>
              </a:rPr>
              <a:t>Outliers were Removed using Z score method which resulted in a total data loss of ~1.00%, which is within acceptable range.</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IN" sz="1000" dirty="0"/>
          </a:p>
        </p:txBody>
      </p:sp>
      <p:grpSp>
        <p:nvGrpSpPr>
          <p:cNvPr id="15" name="Group 14">
            <a:extLst>
              <a:ext uri="{FF2B5EF4-FFF2-40B4-BE49-F238E27FC236}">
                <a16:creationId xmlns:a16="http://schemas.microsoft.com/office/drawing/2014/main" id="{14EE34E3-F117-4487-8ACF-33DA65FA11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60131" y="482171"/>
            <a:chExt cx="6091791" cy="5149101"/>
          </a:xfrm>
        </p:grpSpPr>
        <p:sp>
          <p:nvSpPr>
            <p:cNvPr id="16" name="Rectangle 15">
              <a:extLst>
                <a:ext uri="{FF2B5EF4-FFF2-40B4-BE49-F238E27FC236}">
                  <a16:creationId xmlns:a16="http://schemas.microsoft.com/office/drawing/2014/main" id="{39ACC02C-6424-4165-93C4-E83C8E81D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60131" y="482171"/>
              <a:ext cx="6091791"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82CB9C-C978-4C9B-9AAD-8B1341897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78956" y="812507"/>
              <a:ext cx="5461780"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56388820-A63D-463C-9DBC-060A5ABE3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42379" y="977965"/>
            <a:ext cx="5134631"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BE2AA58-4C14-4E39-9C61-2D4E44AB9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3926" y="2141974"/>
            <a:ext cx="4821551" cy="1814914"/>
          </a:xfrm>
          <a:prstGeom prst="rect">
            <a:avLst/>
          </a:prstGeom>
        </p:spPr>
      </p:pic>
      <p:pic>
        <p:nvPicPr>
          <p:cNvPr id="21" name="Picture 20">
            <a:extLst>
              <a:ext uri="{FF2B5EF4-FFF2-40B4-BE49-F238E27FC236}">
                <a16:creationId xmlns:a16="http://schemas.microsoft.com/office/drawing/2014/main" id="{C04ED70F-D6FD-4EB1-A171-D30F885FE73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DA26CAE9-74C4-4EDD-8A80-77F79EAA86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5910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E61C0-4D51-434B-8063-993BC176EC5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BF6989F1-EA1A-4587-8D6B-B70E320B63E8}"/>
              </a:ext>
            </a:extLst>
          </p:cNvPr>
          <p:cNvSpPr>
            <a:spLocks noGrp="1"/>
          </p:cNvSpPr>
          <p:nvPr>
            <p:ph idx="1"/>
          </p:nvPr>
        </p:nvSpPr>
        <p:spPr/>
        <p:txBody>
          <a:bodyPr/>
          <a:lstStyle/>
          <a:p>
            <a:pPr>
              <a:lnSpc>
                <a:spcPct val="107000"/>
              </a:lnSpc>
              <a:spcAft>
                <a:spcPts val="800"/>
              </a:spcAft>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Normalization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in Column ‘Duration(mins) was normalized using Power Transformer technique.</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2994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C2E3-B5FC-43BD-914D-F4CBC623F184}"/>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5FA47D96-1068-49C1-9B9C-907E19126889}"/>
              </a:ext>
            </a:extLst>
          </p:cNvPr>
          <p:cNvSpPr>
            <a:spLocks noGrp="1"/>
          </p:cNvSpPr>
          <p:nvPr>
            <p:ph idx="1"/>
          </p:nvPr>
        </p:nvSpPr>
        <p:spPr/>
        <p:txBody>
          <a:bodyPr/>
          <a:lstStyle/>
          <a:p>
            <a:pPr marL="0" indent="0">
              <a:buNone/>
            </a:pPr>
            <a:r>
              <a:rPr lang="en-IN" sz="2400" b="1" dirty="0">
                <a:effectLst/>
                <a:latin typeface="Arial" panose="020B0604020202020204" pitchFamily="34" charset="0"/>
                <a:ea typeface="Calibri" panose="020F0502020204030204" pitchFamily="34" charset="0"/>
                <a:cs typeface="Arial" panose="020B0604020202020204" pitchFamily="34" charset="0"/>
              </a:rPr>
              <a:t>Finding Correlation between Feature and Target columns</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567283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B4FA612-E8AD-4F74-B7BD-1C4E160B8B3B}"/>
              </a:ext>
            </a:extLst>
          </p:cNvPr>
          <p:cNvPicPr>
            <a:picLocks noChangeAspect="1"/>
          </p:cNvPicPr>
          <p:nvPr/>
        </p:nvPicPr>
        <p:blipFill rotWithShape="1">
          <a:blip r:embed="rId3"/>
          <a:srcRect t="25470" r="-1" b="30435"/>
          <a:stretch/>
        </p:blipFill>
        <p:spPr>
          <a:xfrm>
            <a:off x="2269237" y="1247835"/>
            <a:ext cx="7653528" cy="3648456"/>
          </a:xfrm>
          <a:prstGeom prst="rect">
            <a:avLst/>
          </a:prstGeom>
        </p:spPr>
      </p:pic>
    </p:spTree>
    <p:extLst>
      <p:ext uri="{BB962C8B-B14F-4D97-AF65-F5344CB8AC3E}">
        <p14:creationId xmlns:p14="http://schemas.microsoft.com/office/powerpoint/2010/main" val="3891604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2E359-59DE-4D38-AD56-3BBAFE945B7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AFDB3B6C-37B0-4D60-A6AB-3AF9780D9D75}"/>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Conceptual Background of the Domain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Predictive modelling, Regression algorithms are some of the machine learning techniques used for predicting Flight Ticket prices. Identifying various relevant attributes like Airline Brand, flight duration, source and destination etc are crucial for working on the project as they determine the valuation of air fare. </a:t>
            </a:r>
          </a:p>
          <a:p>
            <a:endParaRPr lang="en-IN" dirty="0"/>
          </a:p>
        </p:txBody>
      </p:sp>
    </p:spTree>
    <p:extLst>
      <p:ext uri="{BB962C8B-B14F-4D97-AF65-F5344CB8AC3E}">
        <p14:creationId xmlns:p14="http://schemas.microsoft.com/office/powerpoint/2010/main" val="742037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EC17D08F-2133-44A9-B28C-CB29928FA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CC36881-E309-4C41-8B5B-203AADC15F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49B3739-479D-42D7-AE8B-AE5265FF233F}"/>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3100"/>
              <a:t>Exploratory Data Analysis</a:t>
            </a:r>
          </a:p>
        </p:txBody>
      </p:sp>
      <p:cxnSp>
        <p:nvCxnSpPr>
          <p:cNvPr id="22" name="Straight Connector 21">
            <a:extLst>
              <a:ext uri="{FF2B5EF4-FFF2-40B4-BE49-F238E27FC236}">
                <a16:creationId xmlns:a16="http://schemas.microsoft.com/office/drawing/2014/main" id="{84F2C6A8-7D46-49EA-860B-0F0B020843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4" name="Group 23">
            <a:extLst>
              <a:ext uri="{FF2B5EF4-FFF2-40B4-BE49-F238E27FC236}">
                <a16:creationId xmlns:a16="http://schemas.microsoft.com/office/drawing/2014/main" id="{AED92372-F778-4E96-9E90-4E63BAF3CA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7463258" y="583365"/>
            <a:chExt cx="7560115" cy="5181928"/>
          </a:xfrm>
        </p:grpSpPr>
        <p:sp>
          <p:nvSpPr>
            <p:cNvPr id="25" name="Rectangle 24">
              <a:extLst>
                <a:ext uri="{FF2B5EF4-FFF2-40B4-BE49-F238E27FC236}">
                  <a16:creationId xmlns:a16="http://schemas.microsoft.com/office/drawing/2014/main" id="{EB4EC089-8B60-43F4-9BF5-1F0B0E398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3258" y="583365"/>
              <a:ext cx="7560115"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C0BAC91-1725-4E5A-92CE-F5A2EB066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76317" y="915807"/>
              <a:ext cx="69282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6FB9A14-22BA-4C92-879A-0D178EB880FF}"/>
              </a:ext>
            </a:extLst>
          </p:cNvPr>
          <p:cNvPicPr>
            <a:picLocks noChangeAspect="1"/>
          </p:cNvPicPr>
          <p:nvPr/>
        </p:nvPicPr>
        <p:blipFill rotWithShape="1">
          <a:blip r:embed="rId3"/>
          <a:srcRect l="2735" r="15605" b="2"/>
          <a:stretch/>
        </p:blipFill>
        <p:spPr>
          <a:xfrm>
            <a:off x="4618374" y="1116345"/>
            <a:ext cx="6282919" cy="3866172"/>
          </a:xfrm>
          <a:prstGeom prst="rect">
            <a:avLst/>
          </a:prstGeom>
        </p:spPr>
      </p:pic>
      <p:pic>
        <p:nvPicPr>
          <p:cNvPr id="28" name="Picture 27">
            <a:extLst>
              <a:ext uri="{FF2B5EF4-FFF2-40B4-BE49-F238E27FC236}">
                <a16:creationId xmlns:a16="http://schemas.microsoft.com/office/drawing/2014/main" id="{4B61EBEC-D0CA-456C-98A6-EDA1AC9FB0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0" name="Straight Connector 29">
            <a:extLst>
              <a:ext uri="{FF2B5EF4-FFF2-40B4-BE49-F238E27FC236}">
                <a16:creationId xmlns:a16="http://schemas.microsoft.com/office/drawing/2014/main" id="{718A71EB-D327-4458-85FB-26336B2BA0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7297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857C-F671-4AA4-8A42-3B4E016091AB}"/>
              </a:ext>
            </a:extLst>
          </p:cNvPr>
          <p:cNvSpPr>
            <a:spLocks noGrp="1"/>
          </p:cNvSpPr>
          <p:nvPr>
            <p:ph type="title"/>
          </p:nvPr>
        </p:nvSpPr>
        <p:spPr/>
        <p:txBody>
          <a:bodyPr/>
          <a:lstStyle/>
          <a:p>
            <a:r>
              <a:rPr lang="en-IN" dirty="0">
                <a:solidFill>
                  <a:schemeClr val="tx1"/>
                </a:solidFill>
              </a:rPr>
              <a:t>Exploratory Data Analysis</a:t>
            </a:r>
            <a:endParaRPr lang="en-IN" dirty="0"/>
          </a:p>
        </p:txBody>
      </p:sp>
      <p:sp>
        <p:nvSpPr>
          <p:cNvPr id="3" name="Content Placeholder 2">
            <a:extLst>
              <a:ext uri="{FF2B5EF4-FFF2-40B4-BE49-F238E27FC236}">
                <a16:creationId xmlns:a16="http://schemas.microsoft.com/office/drawing/2014/main" id="{E9B114C8-0A97-45CE-8FE4-57D35D1F72E5}"/>
              </a:ext>
            </a:extLst>
          </p:cNvPr>
          <p:cNvSpPr>
            <a:spLocks noGrp="1"/>
          </p:cNvSpPr>
          <p:nvPr>
            <p:ph idx="1"/>
          </p:nvPr>
        </p:nvSpPr>
        <p:spPr/>
        <p:txBody>
          <a:bodyPr/>
          <a:lstStyle/>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It is observed that Duration(mins),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Airline_Vistara,Airline_Air</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India, Total Stops_2+stop, From and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Day_Thur</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have the highest positive correlation with Price, while Total </a:t>
            </a:r>
            <a:r>
              <a:rPr lang="en-US" sz="18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Stops_non-stop,Airline_IndiGo,Day_Fri,Month_Mar</a:t>
            </a:r>
            <a:r>
              <a:rPr lang="en-US"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have the highest negative correlation with Price</a:t>
            </a:r>
            <a:endParaRPr lang="en-IN" dirty="0">
              <a:solidFill>
                <a:schemeClr val="tx1"/>
              </a:solidFill>
            </a:endParaRPr>
          </a:p>
        </p:txBody>
      </p:sp>
    </p:spTree>
    <p:extLst>
      <p:ext uri="{BB962C8B-B14F-4D97-AF65-F5344CB8AC3E}">
        <p14:creationId xmlns:p14="http://schemas.microsoft.com/office/powerpoint/2010/main" val="2879895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3BAEF-9F26-4CFE-836D-78D2069AFB35}"/>
              </a:ext>
            </a:extLst>
          </p:cNvPr>
          <p:cNvSpPr>
            <a:spLocks noGrp="1"/>
          </p:cNvSpPr>
          <p:nvPr>
            <p:ph type="title"/>
          </p:nvPr>
        </p:nvSpPr>
        <p:spPr/>
        <p:txBody>
          <a:bodyPr/>
          <a:lstStyle/>
          <a:p>
            <a:r>
              <a:rPr lang="en-US" dirty="0">
                <a:solidFill>
                  <a:schemeClr val="tx1"/>
                </a:solidFill>
              </a:rPr>
              <a:t>Model/s Development and Evaluation </a:t>
            </a:r>
            <a:endParaRPr lang="en-IN" dirty="0">
              <a:solidFill>
                <a:schemeClr val="tx1"/>
              </a:solidFill>
            </a:endParaRPr>
          </a:p>
        </p:txBody>
      </p:sp>
      <p:sp>
        <p:nvSpPr>
          <p:cNvPr id="3" name="Content Placeholder 2">
            <a:extLst>
              <a:ext uri="{FF2B5EF4-FFF2-40B4-BE49-F238E27FC236}">
                <a16:creationId xmlns:a16="http://schemas.microsoft.com/office/drawing/2014/main" id="{808BA04A-B43A-4A58-AA23-460551339E01}"/>
              </a:ext>
            </a:extLst>
          </p:cNvPr>
          <p:cNvSpPr>
            <a:spLocks noGrp="1"/>
          </p:cNvSpPr>
          <p:nvPr>
            <p:ph idx="1"/>
          </p:nvPr>
        </p:nvSpPr>
        <p:spPr/>
        <p:txBody>
          <a:bodyPr>
            <a:normAutofit lnSpcReduction="10000"/>
          </a:bodyPr>
          <a:lstStyle/>
          <a:p>
            <a:pPr marL="457200">
              <a:lnSpc>
                <a:spcPct val="107000"/>
              </a:lnSpc>
            </a:pPr>
            <a:r>
              <a:rPr lang="en-IN" sz="18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 Selection</a:t>
            </a:r>
            <a:endPar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Features were first checked for presence of multicollinearity and then based on respective ANOVA f-score values, the feature columns were selected that would best predict the Target variable, to train and test machine learning models.</a:t>
            </a:r>
          </a:p>
          <a:p>
            <a:pPr marL="457200">
              <a:lnSpc>
                <a:spcPct val="107000"/>
              </a:lnSpc>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SelectKBest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f_classif</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for measuring the respective ANOVA f-score values of the columns, the best features were selected. Using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StandardScaler</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features were scaled by resizing the distribution values so that mean of the observed values in each feature column is 0 and standard deviation is 1.</a:t>
            </a:r>
          </a:p>
          <a:p>
            <a:pPr marL="457200">
              <a:lnSpc>
                <a:spcPct val="107000"/>
              </a:lnSpc>
              <a:spcAft>
                <a:spcPts val="800"/>
              </a:spcAft>
            </a:pP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From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sklearn.model_selection’s</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r>
              <a:rPr lang="en-IN" sz="17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train_test_split</a:t>
            </a:r>
            <a:r>
              <a:rPr lang="en-IN" sz="17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data was divided into train and test data. Training data comprised 75% of total data where as test data comprised 25% based on the best random state that would result in best model accuracy.</a:t>
            </a:r>
          </a:p>
          <a:p>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4109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A6E26-FCE4-48D4-B1DE-ECAFF78E3F3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4D558B5B-D0FF-4FB8-BA9A-18AFF9D999AA}"/>
              </a:ext>
            </a:extLst>
          </p:cNvPr>
          <p:cNvSpPr>
            <a:spLocks noGrp="1"/>
          </p:cNvSpPr>
          <p:nvPr>
            <p:ph idx="1"/>
          </p:nvPr>
        </p:nvSpPr>
        <p:spPr/>
        <p:txBody>
          <a:bodyPr>
            <a:normAutofit/>
          </a:bodyPr>
          <a:lstStyle/>
          <a:p>
            <a:pPr marL="365760" indent="0">
              <a:lnSpc>
                <a:spcPct val="107000"/>
              </a:lnSpc>
              <a:buNone/>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algorithms used were as follows:</a:t>
            </a:r>
          </a:p>
          <a:p>
            <a:pPr marL="635508" lvl="1" indent="-342900">
              <a:lnSpc>
                <a:spcPct val="107000"/>
              </a:lnSpc>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Ridge</a:t>
            </a: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DecisionTreeRegressor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XGBRegressor</a:t>
            </a:r>
            <a:endPar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635508" lvl="1" indent="-342900">
              <a:lnSpc>
                <a:spcPct val="107000"/>
              </a:lnSpc>
              <a:buFont typeface="Symbol" panose="05050102010706020507" pitchFamily="18" charset="2"/>
              <a:buChar char=""/>
            </a:pPr>
            <a:r>
              <a:rPr lang="en-IN" sz="16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RandomForestRegressor</a:t>
            </a: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 </a:t>
            </a:r>
          </a:p>
          <a:p>
            <a:pPr marL="635508" lvl="1" indent="-342900">
              <a:lnSpc>
                <a:spcPct val="107000"/>
              </a:lnSpc>
              <a:spcAft>
                <a:spcPts val="800"/>
              </a:spcAft>
              <a:buFont typeface="Symbol" panose="05050102010706020507" pitchFamily="18" charset="2"/>
              <a:buChar char=""/>
            </a:pPr>
            <a:r>
              <a:rPr lang="en-IN" sz="1600" dirty="0">
                <a:solidFill>
                  <a:schemeClr val="tx1"/>
                </a:solidFill>
                <a:effectLst/>
                <a:latin typeface="Arial" panose="020B0604020202020204" pitchFamily="34" charset="0"/>
                <a:ea typeface="Calibri" panose="020F0502020204030204" pitchFamily="34" charset="0"/>
                <a:cs typeface="Arial" panose="020B0604020202020204" pitchFamily="34" charset="0"/>
              </a:rPr>
              <a:t>Support Vector Regressor:</a:t>
            </a:r>
            <a:endParaRPr lang="en-IN"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67138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4F93CC1-CCBD-4553-823C-659C4C058E58}"/>
              </a:ext>
            </a:extLst>
          </p:cNvPr>
          <p:cNvSpPr>
            <a:spLocks noGrp="1"/>
          </p:cNvSpPr>
          <p:nvPr>
            <p:ph type="title"/>
          </p:nvPr>
        </p:nvSpPr>
        <p:spPr>
          <a:xfrm>
            <a:off x="1451580" y="804520"/>
            <a:ext cx="3530157" cy="1049235"/>
          </a:xfrm>
        </p:spPr>
        <p:txBody>
          <a:bodyPr>
            <a:normAutofit/>
          </a:bodyPr>
          <a:lstStyle/>
          <a:p>
            <a:r>
              <a:rPr lang="en-US" sz="2200"/>
              <a:t>Model/s Development and Evaluation </a:t>
            </a:r>
            <a:endParaRPr lang="en-IN" sz="2200"/>
          </a:p>
        </p:txBody>
      </p:sp>
      <p:sp>
        <p:nvSpPr>
          <p:cNvPr id="15" name="Rectangle 14">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 name="Content Placeholder 2">
            <a:extLst>
              <a:ext uri="{FF2B5EF4-FFF2-40B4-BE49-F238E27FC236}">
                <a16:creationId xmlns:a16="http://schemas.microsoft.com/office/drawing/2014/main" id="{1B159933-CF56-42C7-B6BD-E5BEEE83657E}"/>
              </a:ext>
            </a:extLst>
          </p:cNvPr>
          <p:cNvSpPr>
            <a:spLocks noGrp="1"/>
          </p:cNvSpPr>
          <p:nvPr>
            <p:ph idx="1"/>
          </p:nvPr>
        </p:nvSpPr>
        <p:spPr>
          <a:xfrm>
            <a:off x="1451581" y="2015732"/>
            <a:ext cx="3526523" cy="3450613"/>
          </a:xfrm>
        </p:spPr>
        <p:txBody>
          <a:bodyPr>
            <a:normAutofit/>
          </a:bodyPr>
          <a:lstStyle/>
          <a:p>
            <a:pPr>
              <a:lnSpc>
                <a:spcPct val="110000"/>
              </a:lnSpc>
            </a:pPr>
            <a:r>
              <a:rPr lang="en-IN" sz="1600" b="1">
                <a:effectLst/>
                <a:latin typeface="Arial" panose="020B0604020202020204" pitchFamily="34" charset="0"/>
                <a:ea typeface="Times New Roman" panose="02020603050405020304" pitchFamily="18" charset="0"/>
                <a:cs typeface="Times New Roman" panose="02020603050405020304" pitchFamily="18" charset="0"/>
              </a:rPr>
              <a:t>Regression Model Building</a:t>
            </a:r>
          </a:p>
          <a:p>
            <a:pPr>
              <a:lnSpc>
                <a:spcPct val="110000"/>
              </a:lnSpc>
            </a:pPr>
            <a:endParaRPr lang="en-IN" sz="1600" b="1">
              <a:latin typeface="Arial" panose="020B0604020202020204" pitchFamily="34" charset="0"/>
              <a:ea typeface="Calibri" panose="020F0502020204030204" pitchFamily="34" charset="0"/>
              <a:cs typeface="Times New Roman" panose="02020603050405020304" pitchFamily="18" charset="0"/>
            </a:endParaRPr>
          </a:p>
          <a:p>
            <a:pPr>
              <a:lnSpc>
                <a:spcPct val="110000"/>
              </a:lnSpc>
            </a:pPr>
            <a:endParaRPr lang="en-IN" sz="1600" b="1">
              <a:effectLst/>
              <a:latin typeface="Arial" panose="020B0604020202020204" pitchFamily="34" charset="0"/>
              <a:ea typeface="Calibri" panose="020F0502020204030204" pitchFamily="34" charset="0"/>
              <a:cs typeface="Times New Roman" panose="02020603050405020304" pitchFamily="18" charset="0"/>
            </a:endParaRPr>
          </a:p>
          <a:p>
            <a:pPr>
              <a:lnSpc>
                <a:spcPct val="110000"/>
              </a:lnSpc>
            </a:pPr>
            <a:endParaRPr lang="en-IN" sz="1600" b="1">
              <a:latin typeface="Arial" panose="020B0604020202020204" pitchFamily="34" charset="0"/>
              <a:ea typeface="Calibri" panose="020F0502020204030204" pitchFamily="34" charset="0"/>
              <a:cs typeface="Times New Roman" panose="02020603050405020304" pitchFamily="18" charset="0"/>
            </a:endParaRPr>
          </a:p>
          <a:p>
            <a:pPr>
              <a:lnSpc>
                <a:spcPct val="110000"/>
              </a:lnSpc>
            </a:pPr>
            <a:endParaRPr lang="en-IN" sz="1600" b="1">
              <a:effectLst/>
              <a:latin typeface="Arial" panose="020B0604020202020204" pitchFamily="34" charset="0"/>
              <a:ea typeface="Calibri" panose="020F0502020204030204" pitchFamily="34" charset="0"/>
              <a:cs typeface="Times New Roman" panose="02020603050405020304" pitchFamily="18" charset="0"/>
            </a:endParaRPr>
          </a:p>
          <a:p>
            <a:pPr>
              <a:lnSpc>
                <a:spcPct val="110000"/>
              </a:lnSpc>
            </a:pPr>
            <a:endParaRPr lang="en-IN" sz="1600" b="1">
              <a:latin typeface="Arial" panose="020B0604020202020204" pitchFamily="34" charset="0"/>
              <a:ea typeface="Calibri" panose="020F0502020204030204" pitchFamily="34" charset="0"/>
              <a:cs typeface="Times New Roman" panose="02020603050405020304" pitchFamily="18" charset="0"/>
            </a:endParaRPr>
          </a:p>
          <a:p>
            <a:pPr>
              <a:lnSpc>
                <a:spcPct val="110000"/>
              </a:lnSpc>
            </a:pPr>
            <a:endParaRPr lang="en-IN" sz="1600" b="1">
              <a:effectLst/>
              <a:latin typeface="Arial" panose="020B0604020202020204" pitchFamily="34" charset="0"/>
              <a:ea typeface="Calibri" panose="020F0502020204030204" pitchFamily="34" charset="0"/>
              <a:cs typeface="Times New Roman" panose="02020603050405020304" pitchFamily="18" charset="0"/>
            </a:endParaRPr>
          </a:p>
          <a:p>
            <a:pPr>
              <a:lnSpc>
                <a:spcPct val="110000"/>
              </a:lnSpc>
            </a:pPr>
            <a:r>
              <a:rPr lang="en-IN" sz="1600">
                <a:effectLst/>
                <a:latin typeface="Arial" panose="020B0604020202020204" pitchFamily="34" charset="0"/>
                <a:ea typeface="Calibri" panose="020F0502020204030204" pitchFamily="34" charset="0"/>
                <a:cs typeface="Arial" panose="020B0604020202020204" pitchFamily="34" charset="0"/>
              </a:rPr>
              <a:t>Best random state was determined to be </a:t>
            </a:r>
            <a:r>
              <a:rPr lang="en-IN" sz="1600">
                <a:latin typeface="Arial" panose="020B0604020202020204" pitchFamily="34" charset="0"/>
                <a:ea typeface="Calibri" panose="020F0502020204030204" pitchFamily="34" charset="0"/>
                <a:cs typeface="Arial" panose="020B0604020202020204" pitchFamily="34" charset="0"/>
              </a:rPr>
              <a:t>24</a:t>
            </a:r>
            <a:endParaRPr lang="en-IN" sz="1600">
              <a:effectLst/>
              <a:latin typeface="Arial" panose="020B0604020202020204" pitchFamily="34" charset="0"/>
              <a:ea typeface="Calibri" panose="020F0502020204030204" pitchFamily="34" charset="0"/>
              <a:cs typeface="Arial" panose="020B0604020202020204" pitchFamily="34" charset="0"/>
            </a:endParaRPr>
          </a:p>
          <a:p>
            <a:pPr>
              <a:lnSpc>
                <a:spcPct val="110000"/>
              </a:lnSpc>
            </a:pPr>
            <a:endParaRPr lang="en-IN" sz="1600">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en-IN" sz="1600"/>
          </a:p>
        </p:txBody>
      </p:sp>
      <p:grpSp>
        <p:nvGrpSpPr>
          <p:cNvPr id="17" name="Group 16">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18" name="Rectangle 17">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53099917-8543-4F18-A555-0F2DD5D6D8B0}"/>
              </a:ext>
            </a:extLst>
          </p:cNvPr>
          <p:cNvPicPr>
            <a:picLocks noChangeAspect="1"/>
          </p:cNvPicPr>
          <p:nvPr/>
        </p:nvPicPr>
        <p:blipFill rotWithShape="1">
          <a:blip r:embed="rId2"/>
          <a:srcRect r="39205" b="2"/>
          <a:stretch/>
        </p:blipFill>
        <p:spPr>
          <a:xfrm>
            <a:off x="6093926" y="1116345"/>
            <a:ext cx="4821551" cy="3866172"/>
          </a:xfrm>
          <a:prstGeom prst="rect">
            <a:avLst/>
          </a:prstGeom>
        </p:spPr>
      </p:pic>
      <p:pic>
        <p:nvPicPr>
          <p:cNvPr id="21" name="Picture 20">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3937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639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74E2AFF-2C6B-493D-A8B7-7F5CF5AFCF83}"/>
              </a:ext>
            </a:extLst>
          </p:cNvPr>
          <p:cNvPicPr>
            <a:picLocks noChangeAspect="1"/>
          </p:cNvPicPr>
          <p:nvPr/>
        </p:nvPicPr>
        <p:blipFill>
          <a:blip r:embed="rId3"/>
          <a:stretch>
            <a:fillRect/>
          </a:stretch>
        </p:blipFill>
        <p:spPr>
          <a:xfrm>
            <a:off x="1128098" y="1301751"/>
            <a:ext cx="9943170" cy="4250704"/>
          </a:xfrm>
          <a:prstGeom prst="rect">
            <a:avLst/>
          </a:prstGeom>
        </p:spPr>
      </p:pic>
      <p:sp>
        <p:nvSpPr>
          <p:cNvPr id="18" name="Rectangle 17">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4127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B4F9A-2EBB-49B0-8986-2C9E09144C05}"/>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62DB7A1E-FAC8-4FE8-B4C5-14553194F3EA}"/>
              </a:ext>
            </a:extLst>
          </p:cNvPr>
          <p:cNvSpPr>
            <a:spLocks noGrp="1"/>
          </p:cNvSpPr>
          <p:nvPr>
            <p:ph idx="1"/>
          </p:nvPr>
        </p:nvSpPr>
        <p:spPr/>
        <p:txBody>
          <a:bodyPr/>
          <a:lstStyle/>
          <a:p>
            <a:r>
              <a:rPr lang="en-IN" sz="2000" b="1"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Analyzing</a:t>
            </a:r>
            <a:r>
              <a:rPr lang="en-IN" sz="2000" b="1"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Accuracy of The Models</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Mean Squared Error and Root Mean Squared Error metrics were used to evaluate the Model performance. The advantage of MSE and RMSE being that it is easier to compute the gradient. As, we take square of the error, the effect of larger errors become more pronounced than smaller error, hence the model can now focus more on the larger errors. </a:t>
            </a:r>
          </a:p>
          <a:p>
            <a:endParaRPr lang="en-IN" dirty="0"/>
          </a:p>
        </p:txBody>
      </p:sp>
    </p:spTree>
    <p:extLst>
      <p:ext uri="{BB962C8B-B14F-4D97-AF65-F5344CB8AC3E}">
        <p14:creationId xmlns:p14="http://schemas.microsoft.com/office/powerpoint/2010/main" val="165410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B65B7-AD08-44A2-8775-12302A118010}"/>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074D850E-3393-4307-909F-3395630200F9}"/>
              </a:ext>
            </a:extLst>
          </p:cNvPr>
          <p:cNvSpPr>
            <a:spLocks noGrp="1"/>
          </p:cNvSpPr>
          <p:nvPr>
            <p:ph idx="1"/>
          </p:nvPr>
        </p:nvSpPr>
        <p:spPr/>
        <p:txBody>
          <a:bodyPr/>
          <a:lstStyle/>
          <a:p>
            <a:r>
              <a:rPr lang="en-IN" sz="1800" dirty="0">
                <a:effectLst/>
                <a:latin typeface="Arial" panose="020B0604020202020204" pitchFamily="34" charset="0"/>
                <a:ea typeface="Calibri" panose="020F0502020204030204" pitchFamily="34" charset="0"/>
                <a:cs typeface="Arial" panose="020B0604020202020204" pitchFamily="34" charset="0"/>
              </a:rPr>
              <a:t>Using cross-validation, there are high chances that we can detect over-fitting with ease. Model Cross Validation scores were then obtained for assessing how the statistical analysis generalises to an independent data set. The models were evaluated by training several models on subsets of the available input data and evaluating them on the complementary subset of the data.</a:t>
            </a:r>
          </a:p>
          <a:p>
            <a:endParaRPr lang="en-IN" dirty="0"/>
          </a:p>
        </p:txBody>
      </p:sp>
    </p:spTree>
    <p:extLst>
      <p:ext uri="{BB962C8B-B14F-4D97-AF65-F5344CB8AC3E}">
        <p14:creationId xmlns:p14="http://schemas.microsoft.com/office/powerpoint/2010/main" val="2275760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6768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31C8CDA-B795-4B14-BC51-F7B4ED58FD6A}"/>
              </a:ext>
            </a:extLst>
          </p:cNvPr>
          <p:cNvPicPr>
            <a:picLocks noChangeAspect="1"/>
          </p:cNvPicPr>
          <p:nvPr/>
        </p:nvPicPr>
        <p:blipFill>
          <a:blip r:embed="rId3"/>
          <a:stretch>
            <a:fillRect/>
          </a:stretch>
        </p:blipFill>
        <p:spPr>
          <a:xfrm>
            <a:off x="1957330" y="1128098"/>
            <a:ext cx="8284705" cy="4598011"/>
          </a:xfrm>
          <a:prstGeom prst="rect">
            <a:avLst/>
          </a:prstGeom>
        </p:spPr>
      </p:pic>
      <p:sp>
        <p:nvSpPr>
          <p:cNvPr id="18" name="Rectangle 17">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56958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A4645F-D1A0-4814-8D19-F7941F4B2A12}"/>
              </a:ext>
            </a:extLst>
          </p:cNvPr>
          <p:cNvPicPr>
            <a:picLocks noChangeAspect="1"/>
          </p:cNvPicPr>
          <p:nvPr/>
        </p:nvPicPr>
        <p:blipFill>
          <a:blip r:embed="rId3"/>
          <a:stretch>
            <a:fillRect/>
          </a:stretch>
        </p:blipFill>
        <p:spPr>
          <a:xfrm>
            <a:off x="2055447" y="1128098"/>
            <a:ext cx="8088471" cy="4598011"/>
          </a:xfrm>
          <a:prstGeom prst="rect">
            <a:avLst/>
          </a:prstGeom>
        </p:spPr>
      </p:pic>
      <p:sp>
        <p:nvSpPr>
          <p:cNvPr id="20" name="Rectangle 19">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2679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2E4D7-4461-4D04-9EFC-5BEC46496DC7}"/>
              </a:ext>
            </a:extLst>
          </p:cNvPr>
          <p:cNvSpPr>
            <a:spLocks noGrp="1"/>
          </p:cNvSpPr>
          <p:nvPr>
            <p:ph type="title"/>
          </p:nvPr>
        </p:nvSpPr>
        <p:spPr/>
        <p:txBody>
          <a:bodyPr/>
          <a:lstStyle/>
          <a:p>
            <a:br>
              <a:rPr lang="en-IN" dirty="0">
                <a:solidFill>
                  <a:schemeClr val="tx1"/>
                </a:solidFill>
              </a:rPr>
            </a:br>
            <a:r>
              <a:rPr lang="en-IN" dirty="0">
                <a:solidFill>
                  <a:schemeClr val="tx1"/>
                </a:solidFill>
              </a:rPr>
              <a:t> INTRODUCTION</a:t>
            </a:r>
            <a:endParaRPr lang="en-IN" dirty="0"/>
          </a:p>
        </p:txBody>
      </p:sp>
      <p:sp>
        <p:nvSpPr>
          <p:cNvPr id="3" name="Content Placeholder 2">
            <a:extLst>
              <a:ext uri="{FF2B5EF4-FFF2-40B4-BE49-F238E27FC236}">
                <a16:creationId xmlns:a16="http://schemas.microsoft.com/office/drawing/2014/main" id="{F7E66504-1320-4F27-9EB4-D45D54E15885}"/>
              </a:ext>
            </a:extLst>
          </p:cNvPr>
          <p:cNvSpPr>
            <a:spLocks noGrp="1"/>
          </p:cNvSpPr>
          <p:nvPr>
            <p:ph idx="1"/>
          </p:nvPr>
        </p:nvSpPr>
        <p:spPr/>
        <p:txBody>
          <a:bodyPr>
            <a:normAutofit fontScale="70000" lnSpcReduction="20000"/>
          </a:bodyPr>
          <a:lstStyle/>
          <a:p>
            <a:pPr>
              <a:lnSpc>
                <a:spcPct val="107000"/>
              </a:lnSpc>
              <a:spcAft>
                <a:spcPts val="800"/>
              </a:spcAft>
            </a:pPr>
            <a:r>
              <a:rPr lang="en-IN" sz="2600" dirty="0">
                <a:solidFill>
                  <a:schemeClr val="tx1"/>
                </a:solidFill>
                <a:effectLst/>
                <a:latin typeface="Arial" panose="020B0604020202020204" pitchFamily="34" charset="0"/>
                <a:ea typeface="Calibri" panose="020F0502020204030204" pitchFamily="34" charset="0"/>
                <a:cs typeface="Arial" panose="020B0604020202020204" pitchFamily="34" charset="0"/>
              </a:rPr>
              <a:t>Review of Literature </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A Research paper titled: “Airline ticket price and demand prediction: A survey” by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Juhar</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Ahmed </a:t>
            </a:r>
            <a:r>
              <a:rPr lang="en-IN" sz="21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Abdella</a:t>
            </a: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online article titled: “Trying to Predict Airfares When The Unpredictable Happens” were reviewed and studied to gain insights into all the attributes that contribute to the pricing of flight tickets.</a:t>
            </a:r>
          </a:p>
          <a:p>
            <a:pPr marL="457200">
              <a:lnSpc>
                <a:spcPct val="107000"/>
              </a:lnSpc>
              <a:spcAft>
                <a:spcPts val="800"/>
              </a:spcAft>
            </a:pPr>
            <a:r>
              <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rPr>
              <a:t>It is learnt that deterministic features like Airline Brand, flight number, departure dates, number of intermediate stops, week day of departure, number of competitors on route and aggregate features – which are based on collected  historical data on minimum price, mean price, number of quotes on non-stop,1-stop and multi-stoppage flights are some the most important factors that determine the pricing of Flight Tickets.</a:t>
            </a:r>
          </a:p>
          <a:p>
            <a:pPr marL="342900" lvl="0" indent="-342900">
              <a:lnSpc>
                <a:spcPct val="107000"/>
              </a:lnSpc>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Airline ticket price and demand prediction: A survey - ScienceDirect</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07000"/>
              </a:lnSpc>
              <a:spcAft>
                <a:spcPts val="800"/>
              </a:spcAft>
              <a:buFont typeface="Symbol" panose="05050102010706020507" pitchFamily="18" charset="2"/>
              <a:buChar char=""/>
            </a:pPr>
            <a:r>
              <a:rPr lang="en-IN" sz="21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Flight Price Predictor | American Express GBT (amexglobalbusinesstravel.com)</a:t>
            </a:r>
            <a:endParaRPr lang="en-IN" sz="21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endParaRPr lang="en-IN" dirty="0">
              <a:solidFill>
                <a:schemeClr val="tx1"/>
              </a:solidFill>
            </a:endParaRPr>
          </a:p>
        </p:txBody>
      </p:sp>
    </p:spTree>
    <p:extLst>
      <p:ext uri="{BB962C8B-B14F-4D97-AF65-F5344CB8AC3E}">
        <p14:creationId xmlns:p14="http://schemas.microsoft.com/office/powerpoint/2010/main" val="18550275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2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E798A8E-7714-4029-AEA0-10CCDB2A7F67}"/>
              </a:ext>
            </a:extLst>
          </p:cNvPr>
          <p:cNvPicPr>
            <a:picLocks noChangeAspect="1"/>
          </p:cNvPicPr>
          <p:nvPr/>
        </p:nvPicPr>
        <p:blipFill>
          <a:blip r:embed="rId3"/>
          <a:stretch>
            <a:fillRect/>
          </a:stretch>
        </p:blipFill>
        <p:spPr>
          <a:xfrm>
            <a:off x="3013769" y="1128098"/>
            <a:ext cx="6171827" cy="4598011"/>
          </a:xfrm>
          <a:prstGeom prst="rect">
            <a:avLst/>
          </a:prstGeom>
        </p:spPr>
      </p:pic>
      <p:sp>
        <p:nvSpPr>
          <p:cNvPr id="19" name="Rectangle 18">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070468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8404C-0682-4F18-8F73-41248E7BBFED}"/>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8F3965E7-860F-403B-AF4A-8319A7778584}"/>
              </a:ext>
            </a:extLst>
          </p:cNvPr>
          <p:cNvSpPr>
            <a:spLocks noGrp="1"/>
          </p:cNvSpPr>
          <p:nvPr>
            <p:ph idx="1"/>
          </p:nvPr>
        </p:nvSpPr>
        <p:spPr/>
        <p:txBody>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Interpretation of the Results</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comparing Accuracy Score results with Cross Validation results, it is determined that Random Forest Regressor is the best model. It also has the lowest Root Mean Squared Error score.</a:t>
            </a:r>
          </a:p>
          <a:p>
            <a:endParaRPr lang="en-IN" dirty="0"/>
          </a:p>
        </p:txBody>
      </p:sp>
    </p:spTree>
    <p:extLst>
      <p:ext uri="{BB962C8B-B14F-4D97-AF65-F5344CB8AC3E}">
        <p14:creationId xmlns:p14="http://schemas.microsoft.com/office/powerpoint/2010/main" val="37636693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DF73-23B6-4055-9ED7-9618ABE33963}"/>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C6824C0B-EFC9-49A0-B9E2-CF0AA25AE6B0}"/>
              </a:ext>
            </a:extLst>
          </p:cNvPr>
          <p:cNvSpPr>
            <a:spLocks noGrp="1"/>
          </p:cNvSpPr>
          <p:nvPr>
            <p:ph idx="1"/>
          </p:nvPr>
        </p:nvSpPr>
        <p:spPr/>
        <p:txBody>
          <a:bodyPr/>
          <a:lstStyle/>
          <a:p>
            <a:r>
              <a:rPr lang="en-IN"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Hyper Parameter Tuning</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buFont typeface="Arial" panose="020B0604020202020204" pitchFamily="34" charset="0"/>
              <a:buChar char="•"/>
            </a:pPr>
            <a:r>
              <a:rPr lang="en-IN" sz="1800" dirty="0" err="1">
                <a:effectLst/>
                <a:latin typeface="Arial" panose="020B0604020202020204" pitchFamily="34" charset="0"/>
                <a:ea typeface="Calibri" panose="020F0502020204030204" pitchFamily="34" charset="0"/>
                <a:cs typeface="Times New Roman" panose="02020603050405020304" pitchFamily="18" charset="0"/>
              </a:rPr>
              <a:t>GridSearchCV</a:t>
            </a:r>
            <a:r>
              <a:rPr lang="en-IN" sz="1800" dirty="0">
                <a:effectLst/>
                <a:latin typeface="Arial" panose="020B0604020202020204" pitchFamily="34" charset="0"/>
                <a:ea typeface="Calibri" panose="020F0502020204030204" pitchFamily="34" charset="0"/>
                <a:cs typeface="Times New Roman" panose="02020603050405020304" pitchFamily="18" charset="0"/>
              </a:rPr>
              <a:t> was used for Hyper Parameter Tuning of the Random Forest Regressor model.</a:t>
            </a:r>
            <a:r>
              <a:rPr lang="en-IN" sz="1800" dirty="0">
                <a:latin typeface="Calibri" panose="020F0502020204030204" pitchFamily="34" charset="0"/>
                <a:ea typeface="Calibri" panose="020F0502020204030204" pitchFamily="34" charset="0"/>
                <a:cs typeface="Times New Roman" panose="02020603050405020304" pitchFamily="18" charset="0"/>
              </a:rPr>
              <a:t> </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Based on the input parameter values and after fitting the train datasets The Random Forest Regressor model was further tuned based on the parameter values yielded from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GridsearchCV</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The Random Forest Regressor model displayed an accuracy of 87.15%. This model was then tested using a scaled Test Dataset. </a:t>
            </a:r>
          </a:p>
          <a:p>
            <a:pPr>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model performed with good amount of accuracy.</a:t>
            </a:r>
          </a:p>
          <a:p>
            <a:endParaRPr lang="en-IN" dirty="0"/>
          </a:p>
        </p:txBody>
      </p:sp>
    </p:spTree>
    <p:extLst>
      <p:ext uri="{BB962C8B-B14F-4D97-AF65-F5344CB8AC3E}">
        <p14:creationId xmlns:p14="http://schemas.microsoft.com/office/powerpoint/2010/main" val="4520740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C1F3DB-8889-4863-8285-F08B2E3AD71A}"/>
              </a:ext>
            </a:extLst>
          </p:cNvPr>
          <p:cNvPicPr>
            <a:picLocks noChangeAspect="1"/>
          </p:cNvPicPr>
          <p:nvPr/>
        </p:nvPicPr>
        <p:blipFill>
          <a:blip r:embed="rId2"/>
          <a:stretch>
            <a:fillRect/>
          </a:stretch>
        </p:blipFill>
        <p:spPr>
          <a:xfrm>
            <a:off x="52387" y="485774"/>
            <a:ext cx="12087225" cy="3924301"/>
          </a:xfrm>
          <a:prstGeom prst="rect">
            <a:avLst/>
          </a:prstGeom>
        </p:spPr>
      </p:pic>
      <p:pic>
        <p:nvPicPr>
          <p:cNvPr id="6" name="Picture 5">
            <a:extLst>
              <a:ext uri="{FF2B5EF4-FFF2-40B4-BE49-F238E27FC236}">
                <a16:creationId xmlns:a16="http://schemas.microsoft.com/office/drawing/2014/main" id="{C6261B65-A6E6-4A30-B323-DDCA90C7219C}"/>
              </a:ext>
            </a:extLst>
          </p:cNvPr>
          <p:cNvPicPr>
            <a:picLocks noChangeAspect="1"/>
          </p:cNvPicPr>
          <p:nvPr/>
        </p:nvPicPr>
        <p:blipFill>
          <a:blip r:embed="rId3"/>
          <a:stretch>
            <a:fillRect/>
          </a:stretch>
        </p:blipFill>
        <p:spPr>
          <a:xfrm>
            <a:off x="52387" y="4476750"/>
            <a:ext cx="11953875" cy="1738312"/>
          </a:xfrm>
          <a:prstGeom prst="rect">
            <a:avLst/>
          </a:prstGeom>
        </p:spPr>
      </p:pic>
    </p:spTree>
    <p:extLst>
      <p:ext uri="{BB962C8B-B14F-4D97-AF65-F5344CB8AC3E}">
        <p14:creationId xmlns:p14="http://schemas.microsoft.com/office/powerpoint/2010/main" val="23921917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2C6F198E-F7A1-4125-910D-641C0C2A76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B3B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07C3A25-D9A7-4F2D-B44C-FA8EB24C7A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6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BC91F403-7F2E-4337-95FB-DB4CF08E9905}"/>
              </a:ext>
            </a:extLst>
          </p:cNvPr>
          <p:cNvPicPr>
            <a:picLocks noChangeAspect="1"/>
          </p:cNvPicPr>
          <p:nvPr/>
        </p:nvPicPr>
        <p:blipFill>
          <a:blip r:embed="rId3"/>
          <a:stretch>
            <a:fillRect/>
          </a:stretch>
        </p:blipFill>
        <p:spPr>
          <a:xfrm>
            <a:off x="2376596" y="2285999"/>
            <a:ext cx="7446173" cy="3440109"/>
          </a:xfrm>
          <a:prstGeom prst="rect">
            <a:avLst/>
          </a:prstGeom>
        </p:spPr>
      </p:pic>
      <p:sp>
        <p:nvSpPr>
          <p:cNvPr id="24" name="Rectangle 17">
            <a:extLst>
              <a:ext uri="{FF2B5EF4-FFF2-40B4-BE49-F238E27FC236}">
                <a16:creationId xmlns:a16="http://schemas.microsoft.com/office/drawing/2014/main" id="{18E8515E-B8C8-482A-A9B5-CE57BC080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472D8F5-236F-4713-A348-A71314E5EA6D}"/>
              </a:ext>
            </a:extLst>
          </p:cNvPr>
          <p:cNvSpPr txBox="1"/>
          <p:nvPr/>
        </p:nvSpPr>
        <p:spPr>
          <a:xfrm>
            <a:off x="2468881" y="1233996"/>
            <a:ext cx="6390422" cy="1200329"/>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sz="1800" dirty="0">
                <a:effectLst/>
                <a:latin typeface="Arial" panose="020B0604020202020204" pitchFamily="34" charset="0"/>
                <a:ea typeface="Arial MT"/>
                <a:cs typeface="Arial" panose="020B0604020202020204" pitchFamily="34" charset="0"/>
              </a:rPr>
              <a:t>This model was then tested using a scaled Test Dataset.</a:t>
            </a:r>
          </a:p>
          <a:p>
            <a:r>
              <a:rPr lang="en-US" sz="1800" dirty="0">
                <a:effectLst/>
                <a:latin typeface="Arial" panose="020B0604020202020204" pitchFamily="34" charset="0"/>
                <a:ea typeface="Arial MT"/>
                <a:cs typeface="Arial" panose="020B0604020202020204" pitchFamily="34" charset="0"/>
              </a:rPr>
              <a:t> </a:t>
            </a:r>
          </a:p>
          <a:p>
            <a:pPr marL="285750" indent="-285750">
              <a:buClr>
                <a:schemeClr val="accent1"/>
              </a:buClr>
              <a:buFont typeface="Arial" panose="020B0604020202020204" pitchFamily="34" charset="0"/>
              <a:buChar char="•"/>
            </a:pPr>
            <a:r>
              <a:rPr lang="en-US" sz="1800" dirty="0">
                <a:effectLst/>
                <a:latin typeface="Arial" panose="020B0604020202020204" pitchFamily="34" charset="0"/>
                <a:ea typeface="Arial MT"/>
                <a:cs typeface="Arial" panose="020B0604020202020204" pitchFamily="34" charset="0"/>
              </a:rPr>
              <a:t>The</a:t>
            </a:r>
            <a:r>
              <a:rPr lang="en-US" sz="1800" spc="-375" dirty="0">
                <a:effectLst/>
                <a:latin typeface="Arial" panose="020B0604020202020204" pitchFamily="34" charset="0"/>
                <a:ea typeface="Arial MT"/>
                <a:cs typeface="Arial" panose="020B0604020202020204" pitchFamily="34" charset="0"/>
              </a:rPr>
              <a:t> </a:t>
            </a:r>
            <a:r>
              <a:rPr lang="en-US" sz="1800" dirty="0">
                <a:effectLst/>
                <a:latin typeface="Arial" panose="020B0604020202020204" pitchFamily="34" charset="0"/>
                <a:ea typeface="Arial MT"/>
                <a:cs typeface="Arial" panose="020B0604020202020204" pitchFamily="34" charset="0"/>
              </a:rPr>
              <a:t>model</a:t>
            </a:r>
            <a:r>
              <a:rPr lang="en-US" sz="1800" spc="-15" dirty="0">
                <a:effectLst/>
                <a:latin typeface="Arial" panose="020B0604020202020204" pitchFamily="34" charset="0"/>
                <a:ea typeface="Arial MT"/>
                <a:cs typeface="Arial" panose="020B0604020202020204" pitchFamily="34" charset="0"/>
              </a:rPr>
              <a:t> </a:t>
            </a:r>
            <a:r>
              <a:rPr lang="en-US" sz="1800" dirty="0">
                <a:effectLst/>
                <a:latin typeface="Arial" panose="020B0604020202020204" pitchFamily="34" charset="0"/>
                <a:ea typeface="Arial MT"/>
                <a:cs typeface="Arial" panose="020B0604020202020204" pitchFamily="34" charset="0"/>
              </a:rPr>
              <a:t>performed</a:t>
            </a:r>
            <a:r>
              <a:rPr lang="en-US" sz="1800" spc="-10" dirty="0">
                <a:effectLst/>
                <a:latin typeface="Arial" panose="020B0604020202020204" pitchFamily="34" charset="0"/>
                <a:ea typeface="Arial MT"/>
                <a:cs typeface="Arial" panose="020B0604020202020204" pitchFamily="34" charset="0"/>
              </a:rPr>
              <a:t> </a:t>
            </a:r>
            <a:r>
              <a:rPr lang="en-US" sz="1800" dirty="0">
                <a:effectLst/>
                <a:latin typeface="Arial" panose="020B0604020202020204" pitchFamily="34" charset="0"/>
                <a:ea typeface="Arial MT"/>
                <a:cs typeface="Arial" panose="020B0604020202020204" pitchFamily="34" charset="0"/>
              </a:rPr>
              <a:t>with</a:t>
            </a:r>
            <a:r>
              <a:rPr lang="en-US" sz="1800" spc="5" dirty="0">
                <a:effectLst/>
                <a:latin typeface="Arial" panose="020B0604020202020204" pitchFamily="34" charset="0"/>
                <a:ea typeface="Arial MT"/>
                <a:cs typeface="Arial" panose="020B0604020202020204" pitchFamily="34" charset="0"/>
              </a:rPr>
              <a:t> </a:t>
            </a:r>
            <a:r>
              <a:rPr lang="en-US" sz="1800" dirty="0">
                <a:effectLst/>
                <a:latin typeface="Arial" panose="020B0604020202020204" pitchFamily="34" charset="0"/>
                <a:ea typeface="Arial MT"/>
                <a:cs typeface="Arial" panose="020B0604020202020204" pitchFamily="34" charset="0"/>
              </a:rPr>
              <a:t>good amount</a:t>
            </a:r>
            <a:r>
              <a:rPr lang="en-US" sz="1800" spc="-5" dirty="0">
                <a:effectLst/>
                <a:latin typeface="Arial" panose="020B0604020202020204" pitchFamily="34" charset="0"/>
                <a:ea typeface="Arial MT"/>
                <a:cs typeface="Arial" panose="020B0604020202020204" pitchFamily="34" charset="0"/>
              </a:rPr>
              <a:t> </a:t>
            </a:r>
            <a:r>
              <a:rPr lang="en-US" sz="1800" dirty="0">
                <a:effectLst/>
                <a:latin typeface="Arial" panose="020B0604020202020204" pitchFamily="34" charset="0"/>
                <a:ea typeface="Arial MT"/>
                <a:cs typeface="Arial" panose="020B0604020202020204" pitchFamily="34" charset="0"/>
              </a:rPr>
              <a:t>of</a:t>
            </a:r>
            <a:r>
              <a:rPr lang="en-US" sz="1800" spc="-15" dirty="0">
                <a:effectLst/>
                <a:latin typeface="Arial" panose="020B0604020202020204" pitchFamily="34" charset="0"/>
                <a:ea typeface="Arial MT"/>
                <a:cs typeface="Arial" panose="020B0604020202020204" pitchFamily="34" charset="0"/>
              </a:rPr>
              <a:t> </a:t>
            </a:r>
            <a:r>
              <a:rPr lang="en-US" sz="1800" dirty="0">
                <a:effectLst/>
                <a:latin typeface="Arial" panose="020B0604020202020204" pitchFamily="34" charset="0"/>
                <a:ea typeface="Arial MT"/>
                <a:cs typeface="Arial" panose="020B0604020202020204" pitchFamily="34" charset="0"/>
              </a:rPr>
              <a:t>accuracy.</a:t>
            </a:r>
          </a:p>
          <a:p>
            <a:endParaRPr lang="en-US" dirty="0"/>
          </a:p>
        </p:txBody>
      </p:sp>
    </p:spTree>
    <p:extLst>
      <p:ext uri="{BB962C8B-B14F-4D97-AF65-F5344CB8AC3E}">
        <p14:creationId xmlns:p14="http://schemas.microsoft.com/office/powerpoint/2010/main" val="1093776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E18C4-C056-463F-98A7-1FFF36C93644}"/>
              </a:ext>
            </a:extLst>
          </p:cNvPr>
          <p:cNvSpPr>
            <a:spLocks noGrp="1"/>
          </p:cNvSpPr>
          <p:nvPr>
            <p:ph type="title"/>
          </p:nvPr>
        </p:nvSpPr>
        <p:spPr/>
        <p:txBody>
          <a:bodyPr/>
          <a:lstStyle/>
          <a:p>
            <a:r>
              <a:rPr lang="en-US" dirty="0">
                <a:solidFill>
                  <a:schemeClr val="tx1"/>
                </a:solidFill>
              </a:rPr>
              <a:t>Model/s Development and Evaluation </a:t>
            </a:r>
            <a:endParaRPr lang="en-IN" dirty="0"/>
          </a:p>
        </p:txBody>
      </p:sp>
      <p:sp>
        <p:nvSpPr>
          <p:cNvPr id="3" name="Content Placeholder 2">
            <a:extLst>
              <a:ext uri="{FF2B5EF4-FFF2-40B4-BE49-F238E27FC236}">
                <a16:creationId xmlns:a16="http://schemas.microsoft.com/office/drawing/2014/main" id="{BB6DE559-51AB-4CD7-9109-C43D1F9C094B}"/>
              </a:ext>
            </a:extLst>
          </p:cNvPr>
          <p:cNvSpPr>
            <a:spLocks noGrp="1"/>
          </p:cNvSpPr>
          <p:nvPr>
            <p:ph idx="1"/>
          </p:nvPr>
        </p:nvSpPr>
        <p:spPr/>
        <p:txBody>
          <a:bodyPr/>
          <a:lstStyle/>
          <a:p>
            <a:r>
              <a:rPr lang="en-US" sz="1800" dirty="0">
                <a:solidFill>
                  <a:schemeClr val="tx1"/>
                </a:solidFill>
                <a:latin typeface="Arial" panose="020B0604020202020204" pitchFamily="34" charset="0"/>
                <a:cs typeface="Arial" panose="020B0604020202020204" pitchFamily="34" charset="0"/>
              </a:rPr>
              <a:t>In summary, Based on the visualizations of the feature-column relationships, it is determined that, Features like </a:t>
            </a:r>
            <a:r>
              <a:rPr lang="en-US" sz="1800" dirty="0" err="1">
                <a:solidFill>
                  <a:schemeClr val="tx1"/>
                </a:solidFill>
                <a:latin typeface="Arial" panose="020B0604020202020204" pitchFamily="34" charset="0"/>
                <a:cs typeface="Arial" panose="020B0604020202020204" pitchFamily="34" charset="0"/>
              </a:rPr>
              <a:t>Source,month,Duration,Total</a:t>
            </a:r>
            <a:r>
              <a:rPr lang="en-US" sz="1800" dirty="0">
                <a:solidFill>
                  <a:schemeClr val="tx1"/>
                </a:solidFill>
                <a:latin typeface="Arial" panose="020B0604020202020204" pitchFamily="34" charset="0"/>
                <a:cs typeface="Arial" panose="020B0604020202020204" pitchFamily="34" charset="0"/>
              </a:rPr>
              <a:t> </a:t>
            </a:r>
            <a:r>
              <a:rPr lang="en-US" sz="1800" dirty="0" err="1">
                <a:solidFill>
                  <a:schemeClr val="tx1"/>
                </a:solidFill>
                <a:latin typeface="Arial" panose="020B0604020202020204" pitchFamily="34" charset="0"/>
                <a:cs typeface="Arial" panose="020B0604020202020204" pitchFamily="34" charset="0"/>
              </a:rPr>
              <a:t>Stops,Airline,Date</a:t>
            </a:r>
            <a:r>
              <a:rPr lang="en-US" sz="1800" dirty="0">
                <a:solidFill>
                  <a:schemeClr val="tx1"/>
                </a:solidFill>
                <a:latin typeface="Arial" panose="020B0604020202020204" pitchFamily="34" charset="0"/>
                <a:cs typeface="Arial" panose="020B0604020202020204" pitchFamily="34" charset="0"/>
              </a:rPr>
              <a:t> are some of the most important features to predict the label values. Random Forest Regressor Performed the best out of all the models that were tested. It also worked well with the outlier handling.</a:t>
            </a:r>
          </a:p>
          <a:p>
            <a:endParaRPr lang="en-US" dirty="0"/>
          </a:p>
          <a:p>
            <a:endParaRPr lang="en-IN" dirty="0"/>
          </a:p>
        </p:txBody>
      </p:sp>
    </p:spTree>
    <p:extLst>
      <p:ext uri="{BB962C8B-B14F-4D97-AF65-F5344CB8AC3E}">
        <p14:creationId xmlns:p14="http://schemas.microsoft.com/office/powerpoint/2010/main" val="1951634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0AC2C-8346-4639-A0EE-48EB4D4A2165}"/>
              </a:ext>
            </a:extLst>
          </p:cNvPr>
          <p:cNvSpPr>
            <a:spLocks noGrp="1"/>
          </p:cNvSpPr>
          <p:nvPr>
            <p:ph type="title"/>
          </p:nvPr>
        </p:nvSpPr>
        <p:spPr/>
        <p:txBody>
          <a:bodyPr/>
          <a:lstStyle/>
          <a:p>
            <a:r>
              <a:rPr lang="en-IN" dirty="0">
                <a:solidFill>
                  <a:schemeClr val="tx1"/>
                </a:solidFill>
              </a:rPr>
              <a:t>CONCLUSION</a:t>
            </a:r>
          </a:p>
        </p:txBody>
      </p:sp>
      <p:sp>
        <p:nvSpPr>
          <p:cNvPr id="3" name="Content Placeholder 2">
            <a:extLst>
              <a:ext uri="{FF2B5EF4-FFF2-40B4-BE49-F238E27FC236}">
                <a16:creationId xmlns:a16="http://schemas.microsoft.com/office/drawing/2014/main" id="{7139B0BA-27B1-434B-805B-3F75BD628619}"/>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Key Findings and Conclusions of the Study and Learning Outcomes with respect to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Based on the in-depth analysis of the Flight Price Prediction Project, The Exploratory analysis of the datasets, and the analysis of the Outputs of the models the following observations are made: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 Fare attributes like </a:t>
            </a:r>
            <a:r>
              <a:rPr lang="en-IN" sz="18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Date,Month,Duration,Total</a:t>
            </a: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Stops etc play a big role in influencing the used Flight price.</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Airline Brand also has a very important role in determining the used Flight Ticket price.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299634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7603E-CFD8-47BB-9B31-7D1F9B4DE71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5687C0E6-DE43-4AB5-8193-D277DB4CEC3C}"/>
              </a:ext>
            </a:extLst>
          </p:cNvPr>
          <p:cNvSpPr>
            <a:spLocks noGrp="1"/>
          </p:cNvSpPr>
          <p:nvPr>
            <p:ph idx="1"/>
          </p:nvPr>
        </p:nvSpPr>
        <p:spPr/>
        <p:txBody>
          <a:bodyPr/>
          <a:lstStyle/>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plots like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Barplots,Countplots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Lineplots</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helped in visualising the Feature-label relationships which corroborated the importance of Air Fare features and attributes for estimating Flight Ticket Prices.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Due to the Training dataset being very small, only very small amount of the outliers was removed to ensure proper training of the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Therefore, Random Forest Regressor, which uses averaging to improve the predictive accuracy and controls over-fitting. performed well despite having to work on small dataset and produced good predictions that can be understood easily.</a:t>
            </a:r>
          </a:p>
          <a:p>
            <a:endParaRPr lang="en-IN" dirty="0"/>
          </a:p>
        </p:txBody>
      </p:sp>
    </p:spTree>
    <p:extLst>
      <p:ext uri="{BB962C8B-B14F-4D97-AF65-F5344CB8AC3E}">
        <p14:creationId xmlns:p14="http://schemas.microsoft.com/office/powerpoint/2010/main" val="25718010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C17BA-96A0-407B-BEDC-99090921708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07E11377-94BC-4495-A20D-8A4F61336B22}"/>
              </a:ext>
            </a:extLst>
          </p:cNvPr>
          <p:cNvSpPr>
            <a:spLocks noGrp="1"/>
          </p:cNvSpPr>
          <p:nvPr>
            <p:ph idx="1"/>
          </p:nvPr>
        </p:nvSpPr>
        <p:spPr/>
        <p:txBody>
          <a:bodyPr>
            <a:normAutofit/>
          </a:bodyPr>
          <a:lstStyle/>
          <a:p>
            <a:pPr>
              <a:lnSpc>
                <a:spcPct val="107000"/>
              </a:lnSpc>
              <a:spcAft>
                <a:spcPts val="800"/>
              </a:spcAft>
            </a:pPr>
            <a:r>
              <a:rPr lang="en-IN" sz="2000" u="sng" dirty="0">
                <a:solidFill>
                  <a:schemeClr val="tx1"/>
                </a:solidFill>
                <a:effectLst/>
                <a:latin typeface="Arial" panose="020B0604020202020204" pitchFamily="34" charset="0"/>
                <a:ea typeface="Calibri" panose="020F0502020204030204" pitchFamily="34" charset="0"/>
                <a:cs typeface="Arial" panose="020B0604020202020204" pitchFamily="34" charset="0"/>
              </a:rPr>
              <a:t>Learning Outcomes of the Study in respect of Data Science</a:t>
            </a:r>
            <a:endPar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cleaning was a very important step in removing plenty of anomalous data from the huge dataset that was provided.</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Visualising data helped identify outliers and the relationships between target and feature columns as well as analysing the strength of correlation that exists between them.</a:t>
            </a:r>
          </a:p>
          <a:p>
            <a:endParaRPr lang="en-IN" dirty="0"/>
          </a:p>
        </p:txBody>
      </p:sp>
    </p:spTree>
    <p:extLst>
      <p:ext uri="{BB962C8B-B14F-4D97-AF65-F5344CB8AC3E}">
        <p14:creationId xmlns:p14="http://schemas.microsoft.com/office/powerpoint/2010/main" val="42557804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E37A-DCC9-4404-8252-4F673CD9D7E3}"/>
              </a:ext>
            </a:extLst>
          </p:cNvPr>
          <p:cNvSpPr>
            <a:spLocks noGrp="1"/>
          </p:cNvSpPr>
          <p:nvPr>
            <p:ph type="title"/>
          </p:nvPr>
        </p:nvSpPr>
        <p:spPr/>
        <p:txBody>
          <a:bodyPr/>
          <a:lstStyle/>
          <a:p>
            <a:r>
              <a:rPr lang="en-IN" dirty="0">
                <a:solidFill>
                  <a:schemeClr val="tx1"/>
                </a:solidFill>
              </a:rPr>
              <a:t>CONCLUSION</a:t>
            </a:r>
            <a:endParaRPr lang="en-IN" dirty="0"/>
          </a:p>
        </p:txBody>
      </p:sp>
      <p:sp>
        <p:nvSpPr>
          <p:cNvPr id="3" name="Content Placeholder 2">
            <a:extLst>
              <a:ext uri="{FF2B5EF4-FFF2-40B4-BE49-F238E27FC236}">
                <a16:creationId xmlns:a16="http://schemas.microsoft.com/office/drawing/2014/main" id="{3DE5F5E8-0FE9-4DDE-A110-F0FFA5271766}"/>
              </a:ext>
            </a:extLst>
          </p:cNvPr>
          <p:cNvSpPr>
            <a:spLocks noGrp="1"/>
          </p:cNvSpPr>
          <p:nvPr>
            <p:ph idx="1"/>
          </p:nvPr>
        </p:nvSpPr>
        <p:spPr/>
        <p:txBody>
          <a:bodyPr>
            <a:normAutofit lnSpcReduction="10000"/>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Limitations of this work and Scope for Future Work</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 small dataset to work with posed a challenge in building highly accurate models. This project also relied heavily on historical data and was unable to account for various other factors that influence demand and ticket pricing like pandemic status affecting demand, government regulations on air travel, shifting in routes, weather conditions, etc. </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Most airline companies also do no publicly make available their ticket pricing strategies, which makes gathering price and air fare related data sets using web scraping the only means to build a dataset for building predicting models.</a:t>
            </a:r>
          </a:p>
          <a:p>
            <a:pPr>
              <a:lnSpc>
                <a:spcPct val="107000"/>
              </a:lnSpc>
              <a:spcAft>
                <a:spcPts val="800"/>
              </a:spcAft>
              <a:buFont typeface="Arial" panose="020B0604020202020204" pitchFamily="34" charset="0"/>
              <a:buChar char="•"/>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Availability of more features and a larger dataset would help build better models.</a:t>
            </a:r>
          </a:p>
          <a:p>
            <a:endParaRPr lang="en-IN" dirty="0"/>
          </a:p>
        </p:txBody>
      </p:sp>
    </p:spTree>
    <p:extLst>
      <p:ext uri="{BB962C8B-B14F-4D97-AF65-F5344CB8AC3E}">
        <p14:creationId xmlns:p14="http://schemas.microsoft.com/office/powerpoint/2010/main" val="281808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0F185-55ED-4CC2-B304-749297512345}"/>
              </a:ext>
            </a:extLst>
          </p:cNvPr>
          <p:cNvSpPr>
            <a:spLocks noGrp="1"/>
          </p:cNvSpPr>
          <p:nvPr>
            <p:ph type="title"/>
          </p:nvPr>
        </p:nvSpPr>
        <p:spPr/>
        <p:txBody>
          <a:bodyPr/>
          <a:lstStyle/>
          <a:p>
            <a:r>
              <a:rPr lang="en-IN" dirty="0">
                <a:solidFill>
                  <a:schemeClr val="tx1"/>
                </a:solidFill>
              </a:rPr>
              <a:t>INTRODUCTION</a:t>
            </a:r>
            <a:endParaRPr lang="en-IN" dirty="0"/>
          </a:p>
        </p:txBody>
      </p:sp>
      <p:sp>
        <p:nvSpPr>
          <p:cNvPr id="3" name="Content Placeholder 2">
            <a:extLst>
              <a:ext uri="{FF2B5EF4-FFF2-40B4-BE49-F238E27FC236}">
                <a16:creationId xmlns:a16="http://schemas.microsoft.com/office/drawing/2014/main" id="{4D28BB46-2DFB-4D77-B1C6-C38880EAA71B}"/>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Motivation for the Problem Undertaken</a:t>
            </a:r>
          </a:p>
          <a:p>
            <a:pPr marL="457200">
              <a:lnSpc>
                <a:spcPct val="107000"/>
              </a:lnSpc>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With airfares fluctuating frequently, knowing when to buy and when to wait for a better deal to come along is tricky. The fluctuation in prices is frequent and one has limited time to book the cheapest ticket as the prices keep varying due to constant manipulation by Airline companies. Therefore, it is necessary to work on a predictive model based on deterministic and aggregate feature data that would predict with good accuracy the most optimal Air fare for a particular destination, route and schedule.</a:t>
            </a:r>
          </a:p>
          <a:p>
            <a:pPr marL="457200">
              <a:lnSpc>
                <a:spcPct val="107000"/>
              </a:lnSpc>
              <a:spcAft>
                <a:spcPts val="800"/>
              </a:spcAft>
            </a:pPr>
            <a:r>
              <a:rPr lang="en-IN" sz="1800" dirty="0">
                <a:effectLst/>
                <a:latin typeface="Arial" panose="020B0604020202020204" pitchFamily="34" charset="0"/>
                <a:ea typeface="Calibri" panose="020F0502020204030204" pitchFamily="34"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90050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20EF1-1664-4B16-B1D6-022931EF18BB}"/>
              </a:ext>
            </a:extLst>
          </p:cNvPr>
          <p:cNvSpPr>
            <a:spLocks noGrp="1"/>
          </p:cNvSpPr>
          <p:nvPr>
            <p:ph type="title"/>
          </p:nvPr>
        </p:nvSpPr>
        <p:spPr/>
        <p:txBody>
          <a:bodyPr/>
          <a:lstStyle/>
          <a:p>
            <a:r>
              <a:rPr lang="en-IN" dirty="0">
                <a:solidFill>
                  <a:schemeClr val="tx1"/>
                </a:solidFill>
              </a:rPr>
              <a:t>Analytical Problem Framing</a:t>
            </a:r>
          </a:p>
        </p:txBody>
      </p:sp>
      <p:sp>
        <p:nvSpPr>
          <p:cNvPr id="3" name="Content Placeholder 2">
            <a:extLst>
              <a:ext uri="{FF2B5EF4-FFF2-40B4-BE49-F238E27FC236}">
                <a16:creationId xmlns:a16="http://schemas.microsoft.com/office/drawing/2014/main" id="{66642AC9-346F-48E0-AB9E-42D1FEB401FB}"/>
              </a:ext>
            </a:extLst>
          </p:cNvPr>
          <p:cNvSpPr>
            <a:spLocks noGrp="1"/>
          </p:cNvSpPr>
          <p:nvPr>
            <p:ph idx="1"/>
          </p:nvPr>
        </p:nvSpPr>
        <p:spPr/>
        <p:txBody>
          <a:bodyPr>
            <a:normAutofit fontScale="92500" lnSpcReduction="20000"/>
          </a:bodyPr>
          <a:lstStyle/>
          <a:p>
            <a:pPr>
              <a:lnSpc>
                <a:spcPct val="107000"/>
              </a:lnSpc>
              <a:spcAft>
                <a:spcPts val="800"/>
              </a:spcAft>
            </a:pP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Mathematical/ Analytical </a:t>
            </a:r>
            <a:r>
              <a:rPr lang="en-IN" sz="22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Modeling</a:t>
            </a:r>
            <a:r>
              <a:rPr lang="en-IN" sz="2200" dirty="0">
                <a:solidFill>
                  <a:schemeClr val="tx1"/>
                </a:solidFill>
                <a:effectLst/>
                <a:latin typeface="Arial" panose="020B0604020202020204" pitchFamily="34" charset="0"/>
                <a:ea typeface="Calibri" panose="020F0502020204030204" pitchFamily="34" charset="0"/>
                <a:cs typeface="Arial" panose="020B0604020202020204" pitchFamily="34" charset="0"/>
              </a:rPr>
              <a:t> of the Problem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Various Regression analysis techniques were used to build predictive models to understand the relationships that exist between Flight ticket price and Deterministic and Aggregate features of Air travel. The Regression analysis models were used to predict the Flight ticket price value for changes in Air travel deterministic and aggregate attributes. Regression modelling techniques were used in this Problem since Air Ticket Price data distribution is continuous in nature.</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In order to forecast Flight Ticket price, predictive models such as ridge regression Model, Random Forest Regression model, Decision tree Regression Model, Support Vector Machine Regression model and Extreme Gradient Boost Regression model were used to describe how the values of Flight Ticket Price depended on the independent variables of various Air Fare attributes.</a:t>
            </a:r>
          </a:p>
          <a:p>
            <a:endParaRPr lang="en-IN" dirty="0"/>
          </a:p>
        </p:txBody>
      </p:sp>
    </p:spTree>
    <p:extLst>
      <p:ext uri="{BB962C8B-B14F-4D97-AF65-F5344CB8AC3E}">
        <p14:creationId xmlns:p14="http://schemas.microsoft.com/office/powerpoint/2010/main" val="141089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3213-1220-4FD3-B6E0-96C4875C3DCC}"/>
              </a:ext>
            </a:extLst>
          </p:cNvPr>
          <p:cNvSpPr>
            <a:spLocks noGrp="1"/>
          </p:cNvSpPr>
          <p:nvPr>
            <p:ph type="title"/>
          </p:nvPr>
        </p:nvSpPr>
        <p:spPr/>
        <p:txBody>
          <a:bodyPr/>
          <a:lstStyle/>
          <a:p>
            <a:r>
              <a:rPr lang="en-IN" dirty="0">
                <a:solidFill>
                  <a:schemeClr val="tx1"/>
                </a:solidFill>
              </a:rPr>
              <a:t>Analytical Problem Framing</a:t>
            </a:r>
            <a:endParaRPr lang="en-IN" dirty="0"/>
          </a:p>
        </p:txBody>
      </p:sp>
      <p:sp>
        <p:nvSpPr>
          <p:cNvPr id="3" name="Content Placeholder 2">
            <a:extLst>
              <a:ext uri="{FF2B5EF4-FFF2-40B4-BE49-F238E27FC236}">
                <a16:creationId xmlns:a16="http://schemas.microsoft.com/office/drawing/2014/main" id="{CBE0D0D8-827A-4C8F-B687-448A6A47E49C}"/>
              </a:ext>
            </a:extLst>
          </p:cNvPr>
          <p:cNvSpPr>
            <a:spLocks noGrp="1"/>
          </p:cNvSpPr>
          <p:nvPr>
            <p:ph idx="1"/>
          </p:nvPr>
        </p:nvSpPr>
        <p:spPr/>
        <p:txBody>
          <a:bodyPr/>
          <a:lstStyle/>
          <a:p>
            <a:pPr>
              <a:lnSpc>
                <a:spcPct val="107000"/>
              </a:lnSpc>
              <a:spcAft>
                <a:spcPts val="800"/>
              </a:spcAft>
            </a:pPr>
            <a:r>
              <a:rPr lang="en-IN" sz="2000" dirty="0">
                <a:solidFill>
                  <a:schemeClr val="tx1"/>
                </a:solidFill>
                <a:effectLst/>
                <a:latin typeface="Arial" panose="020B0604020202020204" pitchFamily="34" charset="0"/>
                <a:ea typeface="Calibri" panose="020F0502020204030204" pitchFamily="34" charset="0"/>
                <a:cs typeface="Arial" panose="020B0604020202020204" pitchFamily="34" charset="0"/>
              </a:rPr>
              <a:t>Data Sources and their formats</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Dataset was compiled by scraping Data for various Air Fare attributes and Price from </a:t>
            </a:r>
            <a:r>
              <a:rPr lang="en-IN" sz="1800" u="sng" dirty="0">
                <a:solidFill>
                  <a:schemeClr val="tx1"/>
                </a:solidFill>
                <a:effectLst/>
                <a:latin typeface="Arial" panose="020B060402020202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https://www.yatra.com/</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and https://www.easemytrip.com/</a:t>
            </a:r>
          </a:p>
          <a:p>
            <a:pPr marL="457200">
              <a:lnSpc>
                <a:spcPct val="107000"/>
              </a:lnSpc>
              <a:spcAft>
                <a:spcPts val="800"/>
              </a:spcAft>
            </a:pP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The data was converted into a Pandas </a:t>
            </a:r>
            <a:r>
              <a:rPr lang="en-IN" sz="1800" dirty="0" err="1">
                <a:solidFill>
                  <a:schemeClr val="tx1"/>
                </a:solidFill>
                <a:effectLst/>
                <a:latin typeface="Arial" panose="020B0604020202020204" pitchFamily="34" charset="0"/>
                <a:ea typeface="Calibri" panose="020F0502020204030204" pitchFamily="34" charset="0"/>
                <a:cs typeface="Arial" panose="020B0604020202020204" pitchFamily="34" charset="0"/>
              </a:rPr>
              <a:t>Dataframe</a:t>
            </a:r>
            <a:r>
              <a:rPr lang="en-IN" sz="1800" dirty="0">
                <a:solidFill>
                  <a:schemeClr val="tx1"/>
                </a:solidFill>
                <a:effectLst/>
                <a:latin typeface="Arial" panose="020B0604020202020204" pitchFamily="34" charset="0"/>
                <a:ea typeface="Calibri" panose="020F0502020204030204" pitchFamily="34" charset="0"/>
                <a:cs typeface="Arial" panose="020B0604020202020204" pitchFamily="34" charset="0"/>
              </a:rPr>
              <a:t> under various Feature and Label columns and saved as a .csv file.</a:t>
            </a:r>
          </a:p>
          <a:p>
            <a:endParaRPr lang="en-IN" dirty="0"/>
          </a:p>
        </p:txBody>
      </p:sp>
    </p:spTree>
    <p:extLst>
      <p:ext uri="{BB962C8B-B14F-4D97-AF65-F5344CB8AC3E}">
        <p14:creationId xmlns:p14="http://schemas.microsoft.com/office/powerpoint/2010/main" val="419558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2" name="Straight Connector 11">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7DE5115-89C8-4B9C-B0E8-78A15C20C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56085" y="533400"/>
            <a:ext cx="9079832" cy="5077326"/>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A6402E2-72CC-4683-9B83-11265402E5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605" y="763203"/>
            <a:ext cx="8622792" cy="4617720"/>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D2D8290-6745-4AF8-9E34-F1FA9A277BEF}"/>
              </a:ext>
            </a:extLst>
          </p:cNvPr>
          <p:cNvPicPr>
            <a:picLocks noChangeAspect="1"/>
          </p:cNvPicPr>
          <p:nvPr/>
        </p:nvPicPr>
        <p:blipFill rotWithShape="1">
          <a:blip r:embed="rId3"/>
          <a:srcRect r="1" b="7437"/>
          <a:stretch/>
        </p:blipFill>
        <p:spPr>
          <a:xfrm>
            <a:off x="2269237" y="1247835"/>
            <a:ext cx="7653528" cy="3648456"/>
          </a:xfrm>
          <a:prstGeom prst="rect">
            <a:avLst/>
          </a:prstGeom>
        </p:spPr>
      </p:pic>
    </p:spTree>
    <p:extLst>
      <p:ext uri="{BB962C8B-B14F-4D97-AF65-F5344CB8AC3E}">
        <p14:creationId xmlns:p14="http://schemas.microsoft.com/office/powerpoint/2010/main" val="122950580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2.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Gallery</Template>
  <TotalTime>484</TotalTime>
  <Words>2788</Words>
  <Application>Microsoft Office PowerPoint</Application>
  <PresentationFormat>Widescreen</PresentationFormat>
  <Paragraphs>189</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Courier New</vt:lpstr>
      <vt:lpstr>Gill Sans MT</vt:lpstr>
      <vt:lpstr>Symbol</vt:lpstr>
      <vt:lpstr>Gallery</vt:lpstr>
      <vt:lpstr>Flight Price Prediction Project</vt:lpstr>
      <vt:lpstr>ACKNOWLEDGMENT</vt:lpstr>
      <vt:lpstr>  INTRODUCTION</vt:lpstr>
      <vt:lpstr>  INTRODUCTION</vt:lpstr>
      <vt:lpstr>  INTRODUCTION</vt:lpstr>
      <vt:lpstr>INTRODUCTION</vt:lpstr>
      <vt:lpstr>Analytical Problem Framing</vt:lpstr>
      <vt:lpstr>Analytical Problem Framing</vt:lpstr>
      <vt:lpstr>PowerPoint Presentation</vt:lpstr>
      <vt:lpstr>Analytical Problem Framing</vt:lpstr>
      <vt:lpstr>Analytical Problem Framing</vt:lpstr>
      <vt:lpstr>Analytical Problem Framing</vt:lpstr>
      <vt:lpstr>Analytical Problem Framing</vt:lpstr>
      <vt:lpstr>Analytical Problem Framing</vt:lpstr>
      <vt:lpstr>Hardware and Software Requirements and Tools Used</vt:lpstr>
      <vt:lpstr>Hardware and Software Requirements and Tools Used</vt:lpstr>
      <vt:lpstr>Hardware and Software Requirements and Tools Used</vt:lpstr>
      <vt:lpstr>Hardware and Software Requirements and Tools Used</vt:lpstr>
      <vt:lpstr>Exploratory Data Analysis</vt:lpstr>
      <vt:lpstr>Exploratory Data Analysis</vt:lpstr>
      <vt:lpstr>Exploratory Data Analysis</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PowerPoint Presentation</vt:lpstr>
      <vt:lpstr>PowerPoint Presentation</vt:lpstr>
      <vt:lpstr>PowerPoint Presentation</vt:lpstr>
      <vt:lpstr>PowerPoint Presentation</vt:lpstr>
      <vt:lpstr>Exploratory Data Analysis</vt:lpstr>
      <vt:lpstr>Exploratory Data Analysis</vt:lpstr>
      <vt:lpstr>Exploratory Data Analysis</vt:lpstr>
      <vt:lpstr>Exploratory Data Analysis</vt:lpstr>
      <vt:lpstr>Exploratory Data Analysis</vt:lpstr>
      <vt:lpstr>Exploratory Data Analysis</vt:lpstr>
      <vt:lpstr>PowerPoint Presentation</vt:lpstr>
      <vt:lpstr>Exploratory Data Analysis</vt:lpstr>
      <vt:lpstr>Exploratory Data Analysis</vt:lpstr>
      <vt:lpstr>Model/s Development and Evaluation </vt:lpstr>
      <vt:lpstr>Model/s Development and Evaluation </vt:lpstr>
      <vt:lpstr>Model/s Development and Evaluation </vt:lpstr>
      <vt:lpstr>PowerPoint Presentation</vt:lpstr>
      <vt:lpstr>Model/s Development and Evaluation </vt:lpstr>
      <vt:lpstr>Model/s Development and Evaluation </vt:lpstr>
      <vt:lpstr>PowerPoint Presentation</vt:lpstr>
      <vt:lpstr>PowerPoint Presentation</vt:lpstr>
      <vt:lpstr>PowerPoint Presentation</vt:lpstr>
      <vt:lpstr>Model/s Development and Evaluation </vt:lpstr>
      <vt:lpstr>Model/s Development and Evaluation </vt:lpstr>
      <vt:lpstr>PowerPoint Presentation</vt:lpstr>
      <vt:lpstr>PowerPoint Presentation</vt:lpstr>
      <vt:lpstr>Model/s Development and Evaluation </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Flight Price Prediction Project</dc:title>
  <dc:creator>Sumair Dhir</dc:creator>
  <cp:lastModifiedBy>Sumair Dhir</cp:lastModifiedBy>
  <cp:revision>4</cp:revision>
  <dcterms:created xsi:type="dcterms:W3CDTF">2021-11-28T14:09:16Z</dcterms:created>
  <dcterms:modified xsi:type="dcterms:W3CDTF">2022-01-28T19:59:44Z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