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63" r:id="rId2"/>
    <p:sldId id="262" r:id="rId3"/>
    <p:sldId id="261" r:id="rId4"/>
    <p:sldId id="265" r:id="rId5"/>
    <p:sldId id="278" r:id="rId6"/>
    <p:sldId id="258" r:id="rId7"/>
    <p:sldId id="257" r:id="rId8"/>
    <p:sldId id="270" r:id="rId9"/>
    <p:sldId id="269" r:id="rId10"/>
    <p:sldId id="275" r:id="rId11"/>
    <p:sldId id="266" r:id="rId12"/>
    <p:sldId id="27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C37F1B-63E3-479B-86D9-6FD97BEFD50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278FE1E-A3A1-4DD6-A67F-3D929AEA1AFE}">
      <dgm:prSet/>
      <dgm:spPr/>
      <dgm:t>
        <a:bodyPr/>
        <a:lstStyle/>
        <a:p>
          <a:r>
            <a:rPr lang="en-US"/>
            <a:t>We have a client who has a website where people write different reviews for technical products. Now they are adding a new feature to their website i.e.  The reviewer will have to add stars(rating) as well with the review. </a:t>
          </a:r>
        </a:p>
      </dgm:t>
    </dgm:pt>
    <dgm:pt modelId="{896D069E-3A37-4A62-87A7-A7F25A2A3870}" type="parTrans" cxnId="{ED4FCE06-FC63-44AA-A609-552F58E70D17}">
      <dgm:prSet/>
      <dgm:spPr/>
      <dgm:t>
        <a:bodyPr/>
        <a:lstStyle/>
        <a:p>
          <a:endParaRPr lang="en-US"/>
        </a:p>
      </dgm:t>
    </dgm:pt>
    <dgm:pt modelId="{22C62A81-841E-4EE0-9990-33BE3B8F9C06}" type="sibTrans" cxnId="{ED4FCE06-FC63-44AA-A609-552F58E70D17}">
      <dgm:prSet/>
      <dgm:spPr/>
      <dgm:t>
        <a:bodyPr/>
        <a:lstStyle/>
        <a:p>
          <a:endParaRPr lang="en-US"/>
        </a:p>
      </dgm:t>
    </dgm:pt>
    <dgm:pt modelId="{6BA02380-DDD7-4AEB-BF3A-802F60FA5C86}">
      <dgm:prSet/>
      <dgm:spPr/>
      <dgm:t>
        <a:bodyPr/>
        <a:lstStyle/>
        <a:p>
          <a:r>
            <a:rPr lang="en-US"/>
            <a:t>The rating is out 5 stars and it only has 5 options available 1 star, 2 stars, 3 stars, 4 stars, 5 stars. Now they want to predict ratings for the reviews which were written in the past and they don’t have a rating. </a:t>
          </a:r>
        </a:p>
      </dgm:t>
    </dgm:pt>
    <dgm:pt modelId="{B8EF503A-461C-49D1-BCE7-A1BCA7528BA7}" type="parTrans" cxnId="{433757F4-7A12-4941-92C9-D7BDF9AFF8DE}">
      <dgm:prSet/>
      <dgm:spPr/>
      <dgm:t>
        <a:bodyPr/>
        <a:lstStyle/>
        <a:p>
          <a:endParaRPr lang="en-US"/>
        </a:p>
      </dgm:t>
    </dgm:pt>
    <dgm:pt modelId="{8081282B-AC45-49E7-969A-513FC4C5B57C}" type="sibTrans" cxnId="{433757F4-7A12-4941-92C9-D7BDF9AFF8DE}">
      <dgm:prSet/>
      <dgm:spPr/>
      <dgm:t>
        <a:bodyPr/>
        <a:lstStyle/>
        <a:p>
          <a:endParaRPr lang="en-US"/>
        </a:p>
      </dgm:t>
    </dgm:pt>
    <dgm:pt modelId="{39B0DA14-C723-44F9-9F1A-CE117FA4D21C}">
      <dgm:prSet/>
      <dgm:spPr/>
      <dgm:t>
        <a:bodyPr/>
        <a:lstStyle/>
        <a:p>
          <a:r>
            <a:rPr lang="en-US"/>
            <a:t>So, we have to build an application which can predict the rating by seeing the review.</a:t>
          </a:r>
        </a:p>
      </dgm:t>
    </dgm:pt>
    <dgm:pt modelId="{5C893F1E-67AE-4EEC-8F5C-516FD0B68302}" type="parTrans" cxnId="{356A5E9D-5A58-44A8-8704-3075326E4F47}">
      <dgm:prSet/>
      <dgm:spPr/>
      <dgm:t>
        <a:bodyPr/>
        <a:lstStyle/>
        <a:p>
          <a:endParaRPr lang="en-US"/>
        </a:p>
      </dgm:t>
    </dgm:pt>
    <dgm:pt modelId="{2AF6898D-1F98-4554-8456-3CFF214EB9B5}" type="sibTrans" cxnId="{356A5E9D-5A58-44A8-8704-3075326E4F47}">
      <dgm:prSet/>
      <dgm:spPr/>
      <dgm:t>
        <a:bodyPr/>
        <a:lstStyle/>
        <a:p>
          <a:endParaRPr lang="en-US"/>
        </a:p>
      </dgm:t>
    </dgm:pt>
    <dgm:pt modelId="{F3A30B8F-B8F8-4D28-9D64-928F33A90A99}" type="pres">
      <dgm:prSet presAssocID="{19C37F1B-63E3-479B-86D9-6FD97BEFD50D}" presName="root" presStyleCnt="0">
        <dgm:presLayoutVars>
          <dgm:dir/>
          <dgm:resizeHandles val="exact"/>
        </dgm:presLayoutVars>
      </dgm:prSet>
      <dgm:spPr/>
    </dgm:pt>
    <dgm:pt modelId="{333753D3-F0E1-4760-BA6D-CFC08B9509A2}" type="pres">
      <dgm:prSet presAssocID="{A278FE1E-A3A1-4DD6-A67F-3D929AEA1AFE}" presName="compNode" presStyleCnt="0"/>
      <dgm:spPr/>
    </dgm:pt>
    <dgm:pt modelId="{6078539D-D1D4-4FD1-9806-F376D62581DE}" type="pres">
      <dgm:prSet presAssocID="{A278FE1E-A3A1-4DD6-A67F-3D929AEA1AFE}" presName="bgRect" presStyleLbl="bgShp" presStyleIdx="0" presStyleCnt="3"/>
      <dgm:spPr/>
    </dgm:pt>
    <dgm:pt modelId="{9ADE31F8-C59D-4CDC-91F5-7EA45293CB42}" type="pres">
      <dgm:prSet presAssocID="{A278FE1E-A3A1-4DD6-A67F-3D929AEA1AF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3F99CD41-9627-4884-AF7A-CF7ACF2A194D}" type="pres">
      <dgm:prSet presAssocID="{A278FE1E-A3A1-4DD6-A67F-3D929AEA1AFE}" presName="spaceRect" presStyleCnt="0"/>
      <dgm:spPr/>
    </dgm:pt>
    <dgm:pt modelId="{E5B4C65D-3379-4A90-9AA0-77F057528536}" type="pres">
      <dgm:prSet presAssocID="{A278FE1E-A3A1-4DD6-A67F-3D929AEA1AFE}" presName="parTx" presStyleLbl="revTx" presStyleIdx="0" presStyleCnt="3">
        <dgm:presLayoutVars>
          <dgm:chMax val="0"/>
          <dgm:chPref val="0"/>
        </dgm:presLayoutVars>
      </dgm:prSet>
      <dgm:spPr/>
    </dgm:pt>
    <dgm:pt modelId="{CB31D5A9-B4C1-44FD-A094-2C221E12A6F3}" type="pres">
      <dgm:prSet presAssocID="{22C62A81-841E-4EE0-9990-33BE3B8F9C06}" presName="sibTrans" presStyleCnt="0"/>
      <dgm:spPr/>
    </dgm:pt>
    <dgm:pt modelId="{A946D0AD-56A3-4A52-A9CB-790C5BEA3FA9}" type="pres">
      <dgm:prSet presAssocID="{6BA02380-DDD7-4AEB-BF3A-802F60FA5C86}" presName="compNode" presStyleCnt="0"/>
      <dgm:spPr/>
    </dgm:pt>
    <dgm:pt modelId="{986404D8-A7CD-40C2-A10B-D13FBDB2B9F0}" type="pres">
      <dgm:prSet presAssocID="{6BA02380-DDD7-4AEB-BF3A-802F60FA5C86}" presName="bgRect" presStyleLbl="bgShp" presStyleIdx="1" presStyleCnt="3"/>
      <dgm:spPr/>
    </dgm:pt>
    <dgm:pt modelId="{CF5F1FBA-A7ED-4C3E-A77A-252CC7434430}" type="pres">
      <dgm:prSet presAssocID="{6BA02380-DDD7-4AEB-BF3A-802F60FA5C8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s"/>
        </a:ext>
      </dgm:extLst>
    </dgm:pt>
    <dgm:pt modelId="{B7E64735-3D02-4564-8DE2-32078BAC5FC3}" type="pres">
      <dgm:prSet presAssocID="{6BA02380-DDD7-4AEB-BF3A-802F60FA5C86}" presName="spaceRect" presStyleCnt="0"/>
      <dgm:spPr/>
    </dgm:pt>
    <dgm:pt modelId="{4E9D7D8A-B5C5-4F8F-895A-3525F8FFAC41}" type="pres">
      <dgm:prSet presAssocID="{6BA02380-DDD7-4AEB-BF3A-802F60FA5C86}" presName="parTx" presStyleLbl="revTx" presStyleIdx="1" presStyleCnt="3">
        <dgm:presLayoutVars>
          <dgm:chMax val="0"/>
          <dgm:chPref val="0"/>
        </dgm:presLayoutVars>
      </dgm:prSet>
      <dgm:spPr/>
    </dgm:pt>
    <dgm:pt modelId="{5A857466-9FF9-4046-A2A2-52C0490BF86D}" type="pres">
      <dgm:prSet presAssocID="{8081282B-AC45-49E7-969A-513FC4C5B57C}" presName="sibTrans" presStyleCnt="0"/>
      <dgm:spPr/>
    </dgm:pt>
    <dgm:pt modelId="{2C93B7F8-ECDB-41D0-B0D2-6BCD478B7F55}" type="pres">
      <dgm:prSet presAssocID="{39B0DA14-C723-44F9-9F1A-CE117FA4D21C}" presName="compNode" presStyleCnt="0"/>
      <dgm:spPr/>
    </dgm:pt>
    <dgm:pt modelId="{1BBA9A9B-0936-4865-9FF6-2C206BF5BAC8}" type="pres">
      <dgm:prSet presAssocID="{39B0DA14-C723-44F9-9F1A-CE117FA4D21C}" presName="bgRect" presStyleLbl="bgShp" presStyleIdx="2" presStyleCnt="3"/>
      <dgm:spPr/>
    </dgm:pt>
    <dgm:pt modelId="{EC06DE94-A358-4C81-AD8A-0CABECA9D543}" type="pres">
      <dgm:prSet presAssocID="{39B0DA14-C723-44F9-9F1A-CE117FA4D21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C41669AD-6E43-49B1-B6C7-13CAFD1CE20A}" type="pres">
      <dgm:prSet presAssocID="{39B0DA14-C723-44F9-9F1A-CE117FA4D21C}" presName="spaceRect" presStyleCnt="0"/>
      <dgm:spPr/>
    </dgm:pt>
    <dgm:pt modelId="{0A76BC6D-0E44-4307-AA5F-A532B0DEEAE9}" type="pres">
      <dgm:prSet presAssocID="{39B0DA14-C723-44F9-9F1A-CE117FA4D21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3FA4204-045F-492E-B85C-2BA0BFA007F7}" type="presOf" srcId="{19C37F1B-63E3-479B-86D9-6FD97BEFD50D}" destId="{F3A30B8F-B8F8-4D28-9D64-928F33A90A99}" srcOrd="0" destOrd="0" presId="urn:microsoft.com/office/officeart/2018/2/layout/IconVerticalSolidList"/>
    <dgm:cxn modelId="{ED4FCE06-FC63-44AA-A609-552F58E70D17}" srcId="{19C37F1B-63E3-479B-86D9-6FD97BEFD50D}" destId="{A278FE1E-A3A1-4DD6-A67F-3D929AEA1AFE}" srcOrd="0" destOrd="0" parTransId="{896D069E-3A37-4A62-87A7-A7F25A2A3870}" sibTransId="{22C62A81-841E-4EE0-9990-33BE3B8F9C06}"/>
    <dgm:cxn modelId="{49AF6A39-792E-434E-9BC2-1EF1735EA6B7}" type="presOf" srcId="{A278FE1E-A3A1-4DD6-A67F-3D929AEA1AFE}" destId="{E5B4C65D-3379-4A90-9AA0-77F057528536}" srcOrd="0" destOrd="0" presId="urn:microsoft.com/office/officeart/2018/2/layout/IconVerticalSolidList"/>
    <dgm:cxn modelId="{C14B6A3E-198E-41BD-8859-D49C44F52A61}" type="presOf" srcId="{6BA02380-DDD7-4AEB-BF3A-802F60FA5C86}" destId="{4E9D7D8A-B5C5-4F8F-895A-3525F8FFAC41}" srcOrd="0" destOrd="0" presId="urn:microsoft.com/office/officeart/2018/2/layout/IconVerticalSolidList"/>
    <dgm:cxn modelId="{356A5E9D-5A58-44A8-8704-3075326E4F47}" srcId="{19C37F1B-63E3-479B-86D9-6FD97BEFD50D}" destId="{39B0DA14-C723-44F9-9F1A-CE117FA4D21C}" srcOrd="2" destOrd="0" parTransId="{5C893F1E-67AE-4EEC-8F5C-516FD0B68302}" sibTransId="{2AF6898D-1F98-4554-8456-3CFF214EB9B5}"/>
    <dgm:cxn modelId="{78CD98D6-65E4-4D5F-9180-B9B38A746ED2}" type="presOf" srcId="{39B0DA14-C723-44F9-9F1A-CE117FA4D21C}" destId="{0A76BC6D-0E44-4307-AA5F-A532B0DEEAE9}" srcOrd="0" destOrd="0" presId="urn:microsoft.com/office/officeart/2018/2/layout/IconVerticalSolidList"/>
    <dgm:cxn modelId="{433757F4-7A12-4941-92C9-D7BDF9AFF8DE}" srcId="{19C37F1B-63E3-479B-86D9-6FD97BEFD50D}" destId="{6BA02380-DDD7-4AEB-BF3A-802F60FA5C86}" srcOrd="1" destOrd="0" parTransId="{B8EF503A-461C-49D1-BCE7-A1BCA7528BA7}" sibTransId="{8081282B-AC45-49E7-969A-513FC4C5B57C}"/>
    <dgm:cxn modelId="{85165A39-C45F-4DB3-99E9-A28B8DDE8C1A}" type="presParOf" srcId="{F3A30B8F-B8F8-4D28-9D64-928F33A90A99}" destId="{333753D3-F0E1-4760-BA6D-CFC08B9509A2}" srcOrd="0" destOrd="0" presId="urn:microsoft.com/office/officeart/2018/2/layout/IconVerticalSolidList"/>
    <dgm:cxn modelId="{C990BAE2-3BD7-4128-A891-2E8778874121}" type="presParOf" srcId="{333753D3-F0E1-4760-BA6D-CFC08B9509A2}" destId="{6078539D-D1D4-4FD1-9806-F376D62581DE}" srcOrd="0" destOrd="0" presId="urn:microsoft.com/office/officeart/2018/2/layout/IconVerticalSolidList"/>
    <dgm:cxn modelId="{D134886C-551F-4CC4-A983-B1EDB8AE55F9}" type="presParOf" srcId="{333753D3-F0E1-4760-BA6D-CFC08B9509A2}" destId="{9ADE31F8-C59D-4CDC-91F5-7EA45293CB42}" srcOrd="1" destOrd="0" presId="urn:microsoft.com/office/officeart/2018/2/layout/IconVerticalSolidList"/>
    <dgm:cxn modelId="{BA62AF75-BDA6-4F7E-8CCB-1D31B5EE7AD2}" type="presParOf" srcId="{333753D3-F0E1-4760-BA6D-CFC08B9509A2}" destId="{3F99CD41-9627-4884-AF7A-CF7ACF2A194D}" srcOrd="2" destOrd="0" presId="urn:microsoft.com/office/officeart/2018/2/layout/IconVerticalSolidList"/>
    <dgm:cxn modelId="{4A32B6D1-A432-41BE-B332-F3D0D41723A9}" type="presParOf" srcId="{333753D3-F0E1-4760-BA6D-CFC08B9509A2}" destId="{E5B4C65D-3379-4A90-9AA0-77F057528536}" srcOrd="3" destOrd="0" presId="urn:microsoft.com/office/officeart/2018/2/layout/IconVerticalSolidList"/>
    <dgm:cxn modelId="{FC1DF04D-0931-4952-87E7-D1188BE0E6D9}" type="presParOf" srcId="{F3A30B8F-B8F8-4D28-9D64-928F33A90A99}" destId="{CB31D5A9-B4C1-44FD-A094-2C221E12A6F3}" srcOrd="1" destOrd="0" presId="urn:microsoft.com/office/officeart/2018/2/layout/IconVerticalSolidList"/>
    <dgm:cxn modelId="{DC99EB1B-A9A3-4313-8417-167670FD6523}" type="presParOf" srcId="{F3A30B8F-B8F8-4D28-9D64-928F33A90A99}" destId="{A946D0AD-56A3-4A52-A9CB-790C5BEA3FA9}" srcOrd="2" destOrd="0" presId="urn:microsoft.com/office/officeart/2018/2/layout/IconVerticalSolidList"/>
    <dgm:cxn modelId="{62EC8CDA-F409-4019-A74F-45FDB0339417}" type="presParOf" srcId="{A946D0AD-56A3-4A52-A9CB-790C5BEA3FA9}" destId="{986404D8-A7CD-40C2-A10B-D13FBDB2B9F0}" srcOrd="0" destOrd="0" presId="urn:microsoft.com/office/officeart/2018/2/layout/IconVerticalSolidList"/>
    <dgm:cxn modelId="{0C34AE34-026A-43C9-A45D-DC8D834738C1}" type="presParOf" srcId="{A946D0AD-56A3-4A52-A9CB-790C5BEA3FA9}" destId="{CF5F1FBA-A7ED-4C3E-A77A-252CC7434430}" srcOrd="1" destOrd="0" presId="urn:microsoft.com/office/officeart/2018/2/layout/IconVerticalSolidList"/>
    <dgm:cxn modelId="{EEB3E8E3-9CC4-4405-AFA6-AC34E878DEB4}" type="presParOf" srcId="{A946D0AD-56A3-4A52-A9CB-790C5BEA3FA9}" destId="{B7E64735-3D02-4564-8DE2-32078BAC5FC3}" srcOrd="2" destOrd="0" presId="urn:microsoft.com/office/officeart/2018/2/layout/IconVerticalSolidList"/>
    <dgm:cxn modelId="{E095B53A-972B-4346-AC48-2BA8C1A2A8FE}" type="presParOf" srcId="{A946D0AD-56A3-4A52-A9CB-790C5BEA3FA9}" destId="{4E9D7D8A-B5C5-4F8F-895A-3525F8FFAC41}" srcOrd="3" destOrd="0" presId="urn:microsoft.com/office/officeart/2018/2/layout/IconVerticalSolidList"/>
    <dgm:cxn modelId="{4F1D8D68-8D69-454E-85D9-109956DAC948}" type="presParOf" srcId="{F3A30B8F-B8F8-4D28-9D64-928F33A90A99}" destId="{5A857466-9FF9-4046-A2A2-52C0490BF86D}" srcOrd="3" destOrd="0" presId="urn:microsoft.com/office/officeart/2018/2/layout/IconVerticalSolidList"/>
    <dgm:cxn modelId="{F00D8E65-9A84-49BB-A88E-AB856753854B}" type="presParOf" srcId="{F3A30B8F-B8F8-4D28-9D64-928F33A90A99}" destId="{2C93B7F8-ECDB-41D0-B0D2-6BCD478B7F55}" srcOrd="4" destOrd="0" presId="urn:microsoft.com/office/officeart/2018/2/layout/IconVerticalSolidList"/>
    <dgm:cxn modelId="{C03513B9-01EB-40C2-A439-726479DCA193}" type="presParOf" srcId="{2C93B7F8-ECDB-41D0-B0D2-6BCD478B7F55}" destId="{1BBA9A9B-0936-4865-9FF6-2C206BF5BAC8}" srcOrd="0" destOrd="0" presId="urn:microsoft.com/office/officeart/2018/2/layout/IconVerticalSolidList"/>
    <dgm:cxn modelId="{61670B79-EA07-45F9-8D09-E43007ABD277}" type="presParOf" srcId="{2C93B7F8-ECDB-41D0-B0D2-6BCD478B7F55}" destId="{EC06DE94-A358-4C81-AD8A-0CABECA9D543}" srcOrd="1" destOrd="0" presId="urn:microsoft.com/office/officeart/2018/2/layout/IconVerticalSolidList"/>
    <dgm:cxn modelId="{39E89885-8E87-4A42-9C4D-935616F195F9}" type="presParOf" srcId="{2C93B7F8-ECDB-41D0-B0D2-6BCD478B7F55}" destId="{C41669AD-6E43-49B1-B6C7-13CAFD1CE20A}" srcOrd="2" destOrd="0" presId="urn:microsoft.com/office/officeart/2018/2/layout/IconVerticalSolidList"/>
    <dgm:cxn modelId="{13B80F69-850C-4FE0-B860-CFE4D9428FC1}" type="presParOf" srcId="{2C93B7F8-ECDB-41D0-B0D2-6BCD478B7F55}" destId="{0A76BC6D-0E44-4307-AA5F-A532B0DEEA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8539D-D1D4-4FD1-9806-F376D62581DE}">
      <dsp:nvSpPr>
        <dsp:cNvPr id="0" name=""/>
        <dsp:cNvSpPr/>
      </dsp:nvSpPr>
      <dsp:spPr>
        <a:xfrm>
          <a:off x="0" y="640"/>
          <a:ext cx="5914209" cy="14992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DE31F8-C59D-4CDC-91F5-7EA45293CB42}">
      <dsp:nvSpPr>
        <dsp:cNvPr id="0" name=""/>
        <dsp:cNvSpPr/>
      </dsp:nvSpPr>
      <dsp:spPr>
        <a:xfrm>
          <a:off x="453523" y="337971"/>
          <a:ext cx="824587" cy="824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4C65D-3379-4A90-9AA0-77F057528536}">
      <dsp:nvSpPr>
        <dsp:cNvPr id="0" name=""/>
        <dsp:cNvSpPr/>
      </dsp:nvSpPr>
      <dsp:spPr>
        <a:xfrm>
          <a:off x="1731633" y="640"/>
          <a:ext cx="4182575" cy="149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71" tIns="158671" rIns="158671" bIns="15867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 have a client who has a website where people write different reviews for technical products. Now they are adding a new feature to their website i.e.  The reviewer will have to add stars(rating) as well with the review. </a:t>
          </a:r>
        </a:p>
      </dsp:txBody>
      <dsp:txXfrm>
        <a:off x="1731633" y="640"/>
        <a:ext cx="4182575" cy="1499250"/>
      </dsp:txXfrm>
    </dsp:sp>
    <dsp:sp modelId="{986404D8-A7CD-40C2-A10B-D13FBDB2B9F0}">
      <dsp:nvSpPr>
        <dsp:cNvPr id="0" name=""/>
        <dsp:cNvSpPr/>
      </dsp:nvSpPr>
      <dsp:spPr>
        <a:xfrm>
          <a:off x="0" y="1874703"/>
          <a:ext cx="5914209" cy="149925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5F1FBA-A7ED-4C3E-A77A-252CC7434430}">
      <dsp:nvSpPr>
        <dsp:cNvPr id="0" name=""/>
        <dsp:cNvSpPr/>
      </dsp:nvSpPr>
      <dsp:spPr>
        <a:xfrm>
          <a:off x="453523" y="2212034"/>
          <a:ext cx="824587" cy="824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D7D8A-B5C5-4F8F-895A-3525F8FFAC41}">
      <dsp:nvSpPr>
        <dsp:cNvPr id="0" name=""/>
        <dsp:cNvSpPr/>
      </dsp:nvSpPr>
      <dsp:spPr>
        <a:xfrm>
          <a:off x="1731633" y="1874703"/>
          <a:ext cx="4182575" cy="149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71" tIns="158671" rIns="158671" bIns="15867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rating is out 5 stars and it only has 5 options available 1 star, 2 stars, 3 stars, 4 stars, 5 stars. Now they want to predict ratings for the reviews which were written in the past and they don’t have a rating. </a:t>
          </a:r>
        </a:p>
      </dsp:txBody>
      <dsp:txXfrm>
        <a:off x="1731633" y="1874703"/>
        <a:ext cx="4182575" cy="1499250"/>
      </dsp:txXfrm>
    </dsp:sp>
    <dsp:sp modelId="{1BBA9A9B-0936-4865-9FF6-2C206BF5BAC8}">
      <dsp:nvSpPr>
        <dsp:cNvPr id="0" name=""/>
        <dsp:cNvSpPr/>
      </dsp:nvSpPr>
      <dsp:spPr>
        <a:xfrm>
          <a:off x="0" y="3748766"/>
          <a:ext cx="5914209" cy="149925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06DE94-A358-4C81-AD8A-0CABECA9D543}">
      <dsp:nvSpPr>
        <dsp:cNvPr id="0" name=""/>
        <dsp:cNvSpPr/>
      </dsp:nvSpPr>
      <dsp:spPr>
        <a:xfrm>
          <a:off x="453523" y="4086097"/>
          <a:ext cx="824587" cy="824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76BC6D-0E44-4307-AA5F-A532B0DEEAE9}">
      <dsp:nvSpPr>
        <dsp:cNvPr id="0" name=""/>
        <dsp:cNvSpPr/>
      </dsp:nvSpPr>
      <dsp:spPr>
        <a:xfrm>
          <a:off x="1731633" y="3748766"/>
          <a:ext cx="4182575" cy="149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71" tIns="158671" rIns="158671" bIns="15867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So, we have to build an application which can predict the rating by seeing the review.</a:t>
          </a:r>
        </a:p>
      </dsp:txBody>
      <dsp:txXfrm>
        <a:off x="1731633" y="3748766"/>
        <a:ext cx="4182575" cy="1499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14E5CE1-B4F5-454B-B755-5D09838196D9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50FB7EF-CEC5-4EEE-A7F3-4DF5C41086A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44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5CE1-B4F5-454B-B755-5D09838196D9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B7EF-CEC5-4EEE-A7F3-4DF5C410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968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5CE1-B4F5-454B-B755-5D09838196D9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B7EF-CEC5-4EEE-A7F3-4DF5C41086A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888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5CE1-B4F5-454B-B755-5D09838196D9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B7EF-CEC5-4EEE-A7F3-4DF5C41086A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501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5CE1-B4F5-454B-B755-5D09838196D9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B7EF-CEC5-4EEE-A7F3-4DF5C410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659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5CE1-B4F5-454B-B755-5D09838196D9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B7EF-CEC5-4EEE-A7F3-4DF5C41086A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212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5CE1-B4F5-454B-B755-5D09838196D9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B7EF-CEC5-4EEE-A7F3-4DF5C41086A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03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5CE1-B4F5-454B-B755-5D09838196D9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B7EF-CEC5-4EEE-A7F3-4DF5C41086A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3635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5CE1-B4F5-454B-B755-5D09838196D9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B7EF-CEC5-4EEE-A7F3-4DF5C41086A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4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5CE1-B4F5-454B-B755-5D09838196D9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B7EF-CEC5-4EEE-A7F3-4DF5C410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40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5CE1-B4F5-454B-B755-5D09838196D9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B7EF-CEC5-4EEE-A7F3-4DF5C41086A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037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5CE1-B4F5-454B-B755-5D09838196D9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B7EF-CEC5-4EEE-A7F3-4DF5C41086A3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55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5CE1-B4F5-454B-B755-5D09838196D9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B7EF-CEC5-4EEE-A7F3-4DF5C41086A3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969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5CE1-B4F5-454B-B755-5D09838196D9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B7EF-CEC5-4EEE-A7F3-4DF5C41086A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219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5CE1-B4F5-454B-B755-5D09838196D9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B7EF-CEC5-4EEE-A7F3-4DF5C410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63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5CE1-B4F5-454B-B755-5D09838196D9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B7EF-CEC5-4EEE-A7F3-4DF5C41086A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134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5CE1-B4F5-454B-B755-5D09838196D9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B7EF-CEC5-4EEE-A7F3-4DF5C410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86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4E5CE1-B4F5-454B-B755-5D09838196D9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50FB7EF-CEC5-4EEE-A7F3-4DF5C410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87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5402" y="982132"/>
            <a:ext cx="9601196" cy="1303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6000" b="1" i="1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RATINGS PREDICTION</a:t>
            </a:r>
            <a:endParaRPr lang="en-US" sz="6000" i="1" dirty="0">
              <a:ln w="3175" cmpd="sng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5402" y="4163438"/>
            <a:ext cx="5484777" cy="11089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Presented By: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SUMAIR DHIR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2268" y="4085617"/>
            <a:ext cx="3272486" cy="1108953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093091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E4F490-FA76-4FF0-B36A-72B01E117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C8C51A-4ECF-4857-8298-6C8334C7F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41C46E-A2A6-4DF0-84BD-502A2E56D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sq">
            <a:solidFill>
              <a:srgbClr val="FFFFFF">
                <a:alpha val="8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Rectangle 1"/>
          <p:cNvSpPr/>
          <p:nvPr/>
        </p:nvSpPr>
        <p:spPr>
          <a:xfrm>
            <a:off x="291830" y="954756"/>
            <a:ext cx="4231532" cy="5433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STEPS &amp; ASSUMPTIONS TAKEN</a:t>
            </a:r>
            <a:endParaRPr lang="en-US" sz="4400" dirty="0">
              <a:ln w="3175" cmpd="sng">
                <a:noFill/>
              </a:ln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CE4C0A-D88E-41BB-8F06-8C0E2604B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150360" y="469899"/>
            <a:ext cx="6749810" cy="6174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dirty="0"/>
              <a:t>Imported </a:t>
            </a:r>
            <a:r>
              <a:rPr lang="en-US" dirty="0" err="1"/>
              <a:t>RegEx</a:t>
            </a:r>
            <a:r>
              <a:rPr lang="en-US" dirty="0"/>
              <a:t> for matching set of strings, installed </a:t>
            </a:r>
            <a:r>
              <a:rPr lang="en-US" dirty="0" err="1"/>
              <a:t>nltk</a:t>
            </a:r>
            <a:r>
              <a:rPr lang="en-US" dirty="0"/>
              <a:t> library to download </a:t>
            </a:r>
            <a:r>
              <a:rPr lang="en-US" dirty="0" err="1"/>
              <a:t>stopword</a:t>
            </a:r>
            <a:r>
              <a:rPr lang="en-US" dirty="0"/>
              <a:t> packages, also used </a:t>
            </a:r>
            <a:r>
              <a:rPr lang="en-US" dirty="0" err="1"/>
              <a:t>lemmatizer</a:t>
            </a:r>
            <a:r>
              <a:rPr lang="en-US" dirty="0"/>
              <a:t> for converting words to its base form.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dirty="0"/>
              <a:t>Imported </a:t>
            </a:r>
            <a:r>
              <a:rPr lang="en-US" dirty="0" err="1"/>
              <a:t>wordcloud</a:t>
            </a:r>
            <a:r>
              <a:rPr lang="en-US" dirty="0"/>
              <a:t> to visualize sense of loud words appearing more frequently.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dirty="0"/>
              <a:t>Converted all </a:t>
            </a:r>
            <a:r>
              <a:rPr lang="en-US" dirty="0" err="1"/>
              <a:t>Cleaned_Full</a:t>
            </a:r>
            <a:r>
              <a:rPr lang="en-US" dirty="0"/>
              <a:t> Reviews column texts into lower case, then removed punctuations, digits, </a:t>
            </a:r>
            <a:r>
              <a:rPr lang="en-US" dirty="0" err="1"/>
              <a:t>stopwords</a:t>
            </a:r>
            <a:r>
              <a:rPr lang="en-US" dirty="0"/>
              <a:t> from it.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dirty="0"/>
              <a:t>Dropped Full Reviews column as the elements in it after preprocessing was stored in </a:t>
            </a:r>
            <a:r>
              <a:rPr lang="en-US" dirty="0" err="1"/>
              <a:t>Cleaned_Full</a:t>
            </a:r>
            <a:r>
              <a:rPr lang="en-US" dirty="0"/>
              <a:t> Reviews column. 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dirty="0"/>
              <a:t>Creating a feature named label and storing all the target columns in it.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dirty="0"/>
              <a:t>Converting data texts into vectors using </a:t>
            </a:r>
            <a:r>
              <a:rPr lang="en-US" dirty="0" err="1"/>
              <a:t>TfidfVectorizer</a:t>
            </a:r>
            <a:r>
              <a:rPr lang="en-US" dirty="0"/>
              <a:t>.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dirty="0"/>
              <a:t>Using SMOTE (resampling) method to cope up with imbalanced classification of target variable. 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dirty="0"/>
              <a:t>Then started model building and testing with different algorithms to find best model and finally doing hyper parameter tuning to achieve good accuracy.</a:t>
            </a:r>
          </a:p>
        </p:txBody>
      </p:sp>
    </p:spTree>
    <p:extLst>
      <p:ext uri="{BB962C8B-B14F-4D97-AF65-F5344CB8AC3E}">
        <p14:creationId xmlns:p14="http://schemas.microsoft.com/office/powerpoint/2010/main" val="1421904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33146" y="608697"/>
            <a:ext cx="57384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FINALIZED MODEL</a:t>
            </a:r>
            <a:endParaRPr lang="en-IN" sz="4400" dirty="0"/>
          </a:p>
        </p:txBody>
      </p:sp>
      <p:sp>
        <p:nvSpPr>
          <p:cNvPr id="3" name="Rectangle 2"/>
          <p:cNvSpPr/>
          <p:nvPr/>
        </p:nvSpPr>
        <p:spPr>
          <a:xfrm>
            <a:off x="875489" y="1245140"/>
            <a:ext cx="1059342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Classifier model is our best/finalized model because the difference between its accuracy and CV score is least among all models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5489" y="5418306"/>
            <a:ext cx="102747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applying hyper parameter tuning on our best model (Decision Tree) , the accuracy is approximately the same.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216" y="2296176"/>
            <a:ext cx="5495464" cy="293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35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A17A72-B88B-450E-835A-1C2722503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/>
        </p:spPr>
        <p:style>
          <a:lnRef idx="2">
            <a:schemeClr val="accent2"/>
          </a:lnRef>
          <a:fillRef idx="1003">
            <a:schemeClr val="dk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D13D13-FAEE-4BC8-B0D0-9D476834B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95402" y="194554"/>
            <a:ext cx="9601196" cy="1040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n w="3175" cmpd="sng"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</a:t>
            </a:r>
            <a:endParaRPr lang="en-US" sz="4400" dirty="0">
              <a:ln w="3175" cmpd="sng">
                <a:noFill/>
              </a:ln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ADDECF-37FB-45A1-BAD3-6252E3064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267682"/>
            <a:ext cx="9273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28017" y="1429967"/>
            <a:ext cx="11313268" cy="51459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57200" lvl="0" indent="-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Our model performs reasonably well on 1,4 and 5-star ratings and relatively bad on 2 and 3-star ratings.</a:t>
            </a:r>
          </a:p>
          <a:p>
            <a:pPr marL="457200" lvl="0" indent="-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     Ratings 5 : Words like perfect, nice, best, excellent, good has been mostly used.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           Ratings 4 : Words like good, nice, best, better has been mostly used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           Ratings 3 : Words like average, low, poor, difficult has been mostly used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           Ratings 2 : Words like slow, poor, barely, problem has been mostly used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           Ratings 1 : Words like bad, disappointed, poor, one star has been mostly used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endParaRPr lang="en-US" sz="2000" dirty="0">
              <a:solidFill>
                <a:schemeClr val="bg1"/>
              </a:solidFill>
            </a:endParaRPr>
          </a:p>
          <a:p>
            <a:pPr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analysis also reveals that the user reviews are inconsistent with user numeric ratings, and that numeric ratings are higher than user reviews might suggest.</a:t>
            </a:r>
          </a:p>
          <a:p>
            <a:pPr lvl="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Some of the reviews were bad and the texts had more wrong information about the product.</a:t>
            </a:r>
          </a:p>
          <a:p>
            <a:pPr lvl="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Results demonstrate that tree-based bagging ensemble classifiers perform much better than boosting-based classifiers on account of their support for nonlinearity, </a:t>
            </a:r>
            <a:r>
              <a:rPr lang="en-US" sz="2000" dirty="0" err="1">
                <a:solidFill>
                  <a:schemeClr val="bg1"/>
                </a:solidFill>
              </a:rPr>
              <a:t>colinearity</a:t>
            </a:r>
            <a:r>
              <a:rPr lang="en-US" sz="2000" dirty="0">
                <a:solidFill>
                  <a:schemeClr val="bg1"/>
                </a:solidFill>
              </a:rPr>
              <a:t>, and tolerance to data noise.</a:t>
            </a:r>
          </a:p>
          <a:p>
            <a:pPr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963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9647" y="2821547"/>
            <a:ext cx="513666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680211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CA9E50-B76A-428A-92C9-9BAC41446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5E3F79-81BB-4454-A267-DDCA42824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F375A4-17F0-4BA7-B751-68BFAAEC4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2800" dirty="0">
              <a:solidFill>
                <a:srgbClr val="262626"/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D2122D3-4056-4C50-B4AC-74BB2940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64B6D3-9E61-4DB4-9F6A-C232DAE9BE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5096671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082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0391"/>
            <a:ext cx="10515600" cy="53502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570" y="1381328"/>
            <a:ext cx="10846342" cy="494835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start by importing the libraries that we require for performing EDA. These include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Pandas,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visualization, handling dataset and mathematic computation.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now read the data from CSV files into a Pandas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display top 5 rows of data by using .head() function to know if it has the right type to data in it or not.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.shape function to display total number of rows and columns present in the dataset.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.columns function to display all the features name present in the dataset.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now check datatype of each variables of data by using .info() function.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number of unique elements present in the features/variables.</a:t>
            </a:r>
          </a:p>
        </p:txBody>
      </p:sp>
    </p:spTree>
    <p:extLst>
      <p:ext uri="{BB962C8B-B14F-4D97-AF65-F5344CB8AC3E}">
        <p14:creationId xmlns:p14="http://schemas.microsoft.com/office/powerpoint/2010/main" val="355500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026" y="1459148"/>
            <a:ext cx="11196340" cy="500261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describe() function to get statistical details like count, percentiles, mean,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maximum value of a train and test data.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now check for null values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dataset. We will use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isnull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().sum() function. But the dataset has no null values.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dataset is highly imbalanced when visualized through plotting.</a:t>
            </a:r>
            <a:endParaRPr lang="en-IN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Cleaned the reviews column data using regex, removed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stopwords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special characters, punctuations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defining function text cleaner.</a:t>
            </a:r>
            <a:endParaRPr lang="en-IN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Tokenizing the data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RegexpTokenizer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sense of loud words for all ratings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WordCloud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032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82156" y="826851"/>
            <a:ext cx="10515600" cy="59830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76" y="1692613"/>
            <a:ext cx="6787044" cy="403762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811812" y="1868779"/>
            <a:ext cx="391282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of Ratings done by consumers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Rated 5 – 13421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Rated 4 – 4931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Rated 3 – 2037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Rated 2 – 914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Rated 1 – 3254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26077" y="5730242"/>
            <a:ext cx="40380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dataset is imbalanced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359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E6E1520-2FF6-4854-9AF4-AEF2311B5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BA5D1594-F7BA-4C1C-9385-FD09BD2A6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51BC212-81ED-4D4F-A9E1-FE62C9B06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A2993D6C-D352-4196-8909-21BFE98637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C52BDAD-556E-4C4C-B776-FD44D9082A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46D91A09-3DF6-490E-955F-8671B86A1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DEAA77F7-514B-46E6-980A-60EF524833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4D0FF6F-093D-47AB-9CBA-8BBEF7F73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68" y="1241555"/>
            <a:ext cx="5942687" cy="451510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63510C-FF2B-41B2-AEFC-A952A7507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850222" y="2556932"/>
            <a:ext cx="3046374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These are 35 most frequently used common words from the Cleaned Full Reviews column according to its number of occurrences in a descending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834199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94945" y="5273247"/>
            <a:ext cx="48860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 appearing frequently that is rated 5 by Consumers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64" y="753756"/>
            <a:ext cx="5254288" cy="4187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1" y="753755"/>
            <a:ext cx="5374855" cy="418760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397360" y="5273247"/>
            <a:ext cx="53408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 appearing frequently that is rated 4 by Consumers </a:t>
            </a:r>
          </a:p>
        </p:txBody>
      </p:sp>
    </p:spTree>
    <p:extLst>
      <p:ext uri="{BB962C8B-B14F-4D97-AF65-F5344CB8AC3E}">
        <p14:creationId xmlns:p14="http://schemas.microsoft.com/office/powerpoint/2010/main" val="331796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21841" y="5207583"/>
            <a:ext cx="530503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 appearing frequently that is rated 3 by Consumers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6226876" y="5227038"/>
            <a:ext cx="516421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 appearing frequently that is rated 2 by Consumers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47" y="690664"/>
            <a:ext cx="5305033" cy="4085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875" y="690663"/>
            <a:ext cx="5305033" cy="408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46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193354" y="5719632"/>
            <a:ext cx="79260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 appearing frequently that is rated 1 by Consumers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440" y="758757"/>
            <a:ext cx="7995920" cy="467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088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2075</TotalTime>
  <Words>850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Garamond</vt:lpstr>
      <vt:lpstr>Times New Roman</vt:lpstr>
      <vt:lpstr>Organic</vt:lpstr>
      <vt:lpstr>PowerPoint Presentation</vt:lpstr>
      <vt:lpstr>PROBLEM STATEMENT</vt:lpstr>
      <vt:lpstr>EDA STEPS</vt:lpstr>
      <vt:lpstr>PowerPoint Presentation</vt:lpstr>
      <vt:lpstr>VISUALIZATIONS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Sumair Dhir</dc:creator>
  <cp:lastModifiedBy>Sumair Dhir</cp:lastModifiedBy>
  <cp:revision>133</cp:revision>
  <dcterms:created xsi:type="dcterms:W3CDTF">2021-10-10T05:25:39Z</dcterms:created>
  <dcterms:modified xsi:type="dcterms:W3CDTF">2022-01-08T16:53:41Z</dcterms:modified>
</cp:coreProperties>
</file>