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handoutMasterIdLst>
    <p:handoutMasterId r:id="rId35"/>
  </p:handoutMasterIdLst>
  <p:sldIdLst>
    <p:sldId id="318" r:id="rId2"/>
    <p:sldId id="339" r:id="rId3"/>
    <p:sldId id="340" r:id="rId4"/>
    <p:sldId id="343" r:id="rId5"/>
    <p:sldId id="344" r:id="rId6"/>
    <p:sldId id="341" r:id="rId7"/>
    <p:sldId id="342" r:id="rId8"/>
    <p:sldId id="345" r:id="rId9"/>
    <p:sldId id="347" r:id="rId10"/>
    <p:sldId id="349" r:id="rId11"/>
    <p:sldId id="350" r:id="rId12"/>
    <p:sldId id="351" r:id="rId13"/>
    <p:sldId id="353" r:id="rId14"/>
    <p:sldId id="354" r:id="rId15"/>
    <p:sldId id="355" r:id="rId16"/>
    <p:sldId id="356" r:id="rId17"/>
    <p:sldId id="364" r:id="rId18"/>
    <p:sldId id="365" r:id="rId19"/>
    <p:sldId id="366" r:id="rId20"/>
    <p:sldId id="367" r:id="rId21"/>
    <p:sldId id="368" r:id="rId22"/>
    <p:sldId id="369" r:id="rId23"/>
    <p:sldId id="370" r:id="rId24"/>
    <p:sldId id="371" r:id="rId25"/>
    <p:sldId id="378" r:id="rId26"/>
    <p:sldId id="379" r:id="rId27"/>
    <p:sldId id="372" r:id="rId28"/>
    <p:sldId id="373" r:id="rId29"/>
    <p:sldId id="374" r:id="rId30"/>
    <p:sldId id="377" r:id="rId31"/>
    <p:sldId id="375" r:id="rId32"/>
    <p:sldId id="376" r:id="rId33"/>
  </p:sldIdLst>
  <p:sldSz cx="12188825" cy="6858000"/>
  <p:notesSz cx="6858000" cy="9144000"/>
  <p:custDataLst>
    <p:tags r:id="rId36"/>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152">
          <p15:clr>
            <a:srgbClr val="A4A3A4"/>
          </p15:clr>
        </p15:guide>
        <p15:guide id="4" orient="horz" pos="1018">
          <p15:clr>
            <a:srgbClr val="A4A3A4"/>
          </p15:clr>
        </p15:guide>
        <p15:guide id="5" orient="horz" pos="3886">
          <p15:clr>
            <a:srgbClr val="A4A3A4"/>
          </p15:clr>
        </p15:guide>
        <p15:guide id="6" orient="horz" pos="2928">
          <p15:clr>
            <a:srgbClr val="A4A3A4"/>
          </p15:clr>
        </p15:guide>
        <p15:guide id="7" orient="horz" pos="3072">
          <p15:clr>
            <a:srgbClr val="A4A3A4"/>
          </p15:clr>
        </p15:guide>
        <p15:guide id="8" orient="horz" pos="407">
          <p15:clr>
            <a:srgbClr val="A4A3A4"/>
          </p15:clr>
        </p15:guide>
        <p15:guide id="9" pos="3839">
          <p15:clr>
            <a:srgbClr val="A4A3A4"/>
          </p15:clr>
        </p15:guide>
        <p15:guide id="10" pos="959">
          <p15:clr>
            <a:srgbClr val="A4A3A4"/>
          </p15:clr>
        </p15:guide>
        <p15:guide id="11" pos="7151">
          <p15:clr>
            <a:srgbClr val="A4A3A4"/>
          </p15:clr>
        </p15:guide>
        <p15:guide id="12" pos="671">
          <p15:clr>
            <a:srgbClr val="A4A3A4"/>
          </p15:clr>
        </p15:guide>
        <p15:guide id="13" pos="4991">
          <p15:clr>
            <a:srgbClr val="A4A3A4"/>
          </p15:clr>
        </p15:guide>
        <p15:guide id="14" pos="700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5F2C"/>
    <a:srgbClr val="F4B10A"/>
    <a:srgbClr val="E4A60A"/>
    <a:srgbClr val="F0932C"/>
    <a:srgbClr val="828282"/>
    <a:srgbClr val="6E90FE"/>
    <a:srgbClr val="8086FC"/>
    <a:srgbClr val="6D6DFB"/>
    <a:srgbClr val="4E78F0"/>
    <a:srgbClr val="92C6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CF1AB2-1976-4502-BF36-3FF5EA21886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29" autoAdjust="0"/>
  </p:normalViewPr>
  <p:slideViewPr>
    <p:cSldViewPr showGuides="1">
      <p:cViewPr varScale="1">
        <p:scale>
          <a:sx n="86" d="100"/>
          <a:sy n="86" d="100"/>
        </p:scale>
        <p:origin x="562" y="62"/>
      </p:cViewPr>
      <p:guideLst>
        <p:guide orient="horz" pos="2160"/>
        <p:guide orient="horz" pos="4030"/>
        <p:guide orient="horz" pos="1152"/>
        <p:guide orient="horz" pos="1018"/>
        <p:guide orient="horz" pos="3886"/>
        <p:guide orient="horz" pos="2928"/>
        <p:guide orient="horz" pos="3072"/>
        <p:guide orient="horz" pos="407"/>
        <p:guide pos="3839"/>
        <p:guide pos="959"/>
        <p:guide pos="7151"/>
        <p:guide pos="671"/>
        <p:guide pos="4991"/>
        <p:guide pos="7007"/>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6" d="100"/>
          <a:sy n="66" d="100"/>
        </p:scale>
        <p:origin x="2850"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9AFDC-7658-4951-B0FF-52DFF2A93C0A}" type="datetimeFigureOut">
              <a:rPr lang="en-US" smtClean="0"/>
              <a:t>12/11/2021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8ED99B-9732-49FC-9C16-B56FEB1B1092}" type="slidenum">
              <a:rPr lang="en-US" smtClean="0"/>
              <a:t>‹#›</a:t>
            </a:fld>
            <a:endParaRPr lang="en-US"/>
          </a:p>
        </p:txBody>
      </p:sp>
    </p:spTree>
    <p:extLst>
      <p:ext uri="{BB962C8B-B14F-4D97-AF65-F5344CB8AC3E}">
        <p14:creationId xmlns:p14="http://schemas.microsoft.com/office/powerpoint/2010/main" val="13146626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smtClean="0"/>
              <a:t>12/11/2021</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lang="en-US" smtClean="0"/>
              <a:t>‹#›</a:t>
            </a:fld>
            <a:endParaRPr lang="en-US"/>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5958" y="-4763"/>
            <a:ext cx="5013606"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7638" y="1380069"/>
            <a:ext cx="8572389" cy="2616199"/>
          </a:xfrm>
        </p:spPr>
        <p:txBody>
          <a:bodyPr anchor="b">
            <a:normAutofit/>
          </a:bodyPr>
          <a:lstStyle>
            <a:lvl1pPr algn="r">
              <a:defRPr sz="5998">
                <a:effectLst/>
              </a:defRPr>
            </a:lvl1pPr>
          </a:lstStyle>
          <a:p>
            <a:r>
              <a:rPr lang="en-US"/>
              <a:t>Click to edit Master title style</a:t>
            </a:r>
            <a:endParaRPr lang="en-US" dirty="0"/>
          </a:p>
        </p:txBody>
      </p:sp>
      <p:sp>
        <p:nvSpPr>
          <p:cNvPr id="3" name="Subtitle 2"/>
          <p:cNvSpPr>
            <a:spLocks noGrp="1"/>
          </p:cNvSpPr>
          <p:nvPr>
            <p:ph type="subTitle" idx="1"/>
          </p:nvPr>
        </p:nvSpPr>
        <p:spPr>
          <a:xfrm>
            <a:off x="4514202" y="3996267"/>
            <a:ext cx="6985825" cy="1388534"/>
          </a:xfrm>
        </p:spPr>
        <p:txBody>
          <a:bodyPr anchor="t">
            <a:normAutofit/>
          </a:bodyPr>
          <a:lstStyle>
            <a:lvl1pPr marL="0" indent="0" algn="r">
              <a:buNone/>
              <a:defRPr sz="2099">
                <a:solidFill>
                  <a:schemeClr val="tx1"/>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12/11/2021</a:t>
            </a:fld>
            <a:endParaRPr lang="en-US" dirty="0"/>
          </a:p>
        </p:txBody>
      </p:sp>
      <p:sp>
        <p:nvSpPr>
          <p:cNvPr id="5" name="Footer Placeholder 4"/>
          <p:cNvSpPr>
            <a:spLocks noGrp="1"/>
          </p:cNvSpPr>
          <p:nvPr>
            <p:ph type="ftr" sz="quarter" idx="11"/>
          </p:nvPr>
        </p:nvSpPr>
        <p:spPr>
          <a:xfrm>
            <a:off x="5331023" y="5883276"/>
            <a:ext cx="4322918"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grpSp>
        <p:nvGrpSpPr>
          <p:cNvPr id="14" name="Group 13">
            <a:extLst>
              <a:ext uri="{FF2B5EF4-FFF2-40B4-BE49-F238E27FC236}">
                <a16:creationId xmlns:a16="http://schemas.microsoft.com/office/drawing/2014/main" id="{E193842E-5C17-43EC-B20B-69F55BFF6BD3}"/>
              </a:ext>
            </a:extLst>
          </p:cNvPr>
          <p:cNvGrpSpPr/>
          <p:nvPr userDrawn="1"/>
        </p:nvGrpSpPr>
        <p:grpSpPr>
          <a:xfrm>
            <a:off x="7923213" y="0"/>
            <a:ext cx="4265612" cy="6858000"/>
            <a:chOff x="7923213" y="0"/>
            <a:chExt cx="4265612" cy="6858000"/>
          </a:xfrm>
        </p:grpSpPr>
        <p:pic>
          <p:nvPicPr>
            <p:cNvPr id="15" name="Picture 14">
              <a:extLst>
                <a:ext uri="{FF2B5EF4-FFF2-40B4-BE49-F238E27FC236}">
                  <a16:creationId xmlns:a16="http://schemas.microsoft.com/office/drawing/2014/main" id="{54522037-0D61-4D74-92D1-C714207CC6C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7923213" y="0"/>
              <a:ext cx="4265612" cy="6858000"/>
            </a:xfrm>
            <a:prstGeom prst="rect">
              <a:avLst/>
            </a:prstGeom>
          </p:spPr>
        </p:pic>
        <p:sp>
          <p:nvSpPr>
            <p:cNvPr id="16" name="Rectangle 15">
              <a:extLst>
                <a:ext uri="{FF2B5EF4-FFF2-40B4-BE49-F238E27FC236}">
                  <a16:creationId xmlns:a16="http://schemas.microsoft.com/office/drawing/2014/main" id="{42EEF6E8-753E-424C-9262-499E48472303}"/>
                </a:ext>
              </a:extLst>
            </p:cNvPr>
            <p:cNvSpPr/>
            <p:nvPr/>
          </p:nvSpPr>
          <p:spPr>
            <a:xfrm>
              <a:off x="7923213" y="0"/>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2550619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3925" y="4732865"/>
            <a:ext cx="10016102" cy="566738"/>
          </a:xfrm>
        </p:spPr>
        <p:txBody>
          <a:bodyPr anchor="b">
            <a:normAutofit/>
          </a:bodyPr>
          <a:lstStyle>
            <a:lvl1pPr algn="ctr">
              <a:defRPr sz="23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5391" y="932112"/>
            <a:ext cx="8223802"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3925" y="5299603"/>
            <a:ext cx="10016102" cy="493712"/>
          </a:xfrm>
        </p:spPr>
        <p:txBody>
          <a:bodyPr>
            <a:normAutofit/>
          </a:bodyPr>
          <a:lstStyle>
            <a:lvl1pPr marL="0" indent="0" algn="ctr">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F41C87-7AD9-4845-A077-840E4A0F3F06}" type="datetimeFigureOut">
              <a:rPr lang="en-US" smtClean="0"/>
              <a:pPr/>
              <a:t>12/11/2021</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6497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3926" y="685800"/>
            <a:ext cx="10016102" cy="3048000"/>
          </a:xfrm>
        </p:spPr>
        <p:txBody>
          <a:bodyPr anchor="ctr">
            <a:normAutofit/>
          </a:bodyPr>
          <a:lstStyle>
            <a:lvl1pPr algn="ctr">
              <a:defRPr sz="3199" b="0" cap="none"/>
            </a:lvl1pPr>
          </a:lstStyle>
          <a:p>
            <a:r>
              <a:rPr lang="en-US"/>
              <a:t>Click to edit Master title style</a:t>
            </a:r>
            <a:endParaRPr lang="en-US" dirty="0"/>
          </a:p>
        </p:txBody>
      </p:sp>
      <p:sp>
        <p:nvSpPr>
          <p:cNvPr id="3" name="Text Placeholder 2"/>
          <p:cNvSpPr>
            <a:spLocks noGrp="1"/>
          </p:cNvSpPr>
          <p:nvPr>
            <p:ph type="body" idx="1"/>
          </p:nvPr>
        </p:nvSpPr>
        <p:spPr>
          <a:xfrm>
            <a:off x="1483926" y="4343400"/>
            <a:ext cx="10016104" cy="1447800"/>
          </a:xfrm>
        </p:spPr>
        <p:txBody>
          <a:bodyPr anchor="ctr">
            <a:normAutofit/>
          </a:bodyPr>
          <a:lstStyle>
            <a:lvl1pPr marL="0" indent="0" algn="ctr">
              <a:buNone/>
              <a:defRPr sz="19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pPr/>
              <a:t>12/11/2021</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38459977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196" y="863023"/>
            <a:ext cx="609441" cy="584776"/>
          </a:xfrm>
          <a:prstGeom prst="rect">
            <a:avLst/>
          </a:prstGeom>
        </p:spPr>
        <p:txBody>
          <a:bodyPr vert="horz" lIns="91416" tIns="45708" rIns="91416" bIns="457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998" dirty="0">
                <a:solidFill>
                  <a:schemeClr val="tx1"/>
                </a:solidFill>
                <a:effectLst/>
              </a:rPr>
              <a:t>“</a:t>
            </a:r>
          </a:p>
        </p:txBody>
      </p:sp>
      <p:sp>
        <p:nvSpPr>
          <p:cNvPr id="15" name="TextBox 14"/>
          <p:cNvSpPr txBox="1"/>
          <p:nvPr/>
        </p:nvSpPr>
        <p:spPr>
          <a:xfrm>
            <a:off x="10890588" y="2819399"/>
            <a:ext cx="609441" cy="584776"/>
          </a:xfrm>
          <a:prstGeom prst="rect">
            <a:avLst/>
          </a:prstGeom>
        </p:spPr>
        <p:txBody>
          <a:bodyPr vert="horz" lIns="91416" tIns="45708" rIns="91416" bIns="457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998" dirty="0">
                <a:solidFill>
                  <a:schemeClr val="tx1"/>
                </a:solidFill>
                <a:effectLst/>
              </a:rPr>
              <a:t>”</a:t>
            </a:r>
          </a:p>
        </p:txBody>
      </p:sp>
      <p:sp>
        <p:nvSpPr>
          <p:cNvPr id="2" name="Title 1"/>
          <p:cNvSpPr>
            <a:spLocks noGrp="1"/>
          </p:cNvSpPr>
          <p:nvPr>
            <p:ph type="title"/>
          </p:nvPr>
        </p:nvSpPr>
        <p:spPr>
          <a:xfrm>
            <a:off x="2207637" y="685801"/>
            <a:ext cx="8987671" cy="2743199"/>
          </a:xfrm>
        </p:spPr>
        <p:txBody>
          <a:bodyPr anchor="ctr">
            <a:normAutofit/>
          </a:bodyPr>
          <a:lstStyle>
            <a:lvl1pPr algn="ctr">
              <a:defRPr sz="3199"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177" y="3428999"/>
            <a:ext cx="8530593" cy="381000"/>
          </a:xfrm>
        </p:spPr>
        <p:txBody>
          <a:bodyPr anchor="ctr">
            <a:normAutofit/>
          </a:bodyPr>
          <a:lstStyle>
            <a:lvl1pPr marL="0" indent="0">
              <a:buFontTx/>
              <a:buNone/>
              <a:defRPr sz="1799"/>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Click to edit Master text styles</a:t>
            </a:r>
          </a:p>
        </p:txBody>
      </p:sp>
      <p:sp>
        <p:nvSpPr>
          <p:cNvPr id="3" name="Text Placeholder 2"/>
          <p:cNvSpPr>
            <a:spLocks noGrp="1"/>
          </p:cNvSpPr>
          <p:nvPr>
            <p:ph type="body" idx="1"/>
          </p:nvPr>
        </p:nvSpPr>
        <p:spPr>
          <a:xfrm>
            <a:off x="1483925" y="4343400"/>
            <a:ext cx="10016102" cy="1447800"/>
          </a:xfrm>
        </p:spPr>
        <p:txBody>
          <a:bodyPr anchor="ctr">
            <a:normAutofit/>
          </a:bodyPr>
          <a:lstStyle>
            <a:lvl1pPr marL="0" indent="0" algn="ctr">
              <a:buNone/>
              <a:defRPr sz="19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pPr/>
              <a:t>12/11/2021</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27715830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3927" y="3308581"/>
            <a:ext cx="10016100" cy="1468800"/>
          </a:xfrm>
        </p:spPr>
        <p:txBody>
          <a:bodyPr anchor="b">
            <a:normAutofit/>
          </a:bodyPr>
          <a:lstStyle>
            <a:lvl1pPr algn="r">
              <a:defRPr sz="3199" b="0" cap="none"/>
            </a:lvl1pPr>
          </a:lstStyle>
          <a:p>
            <a:r>
              <a:rPr lang="en-US"/>
              <a:t>Click to edit Master title style</a:t>
            </a:r>
            <a:endParaRPr lang="en-US" dirty="0"/>
          </a:p>
        </p:txBody>
      </p:sp>
      <p:sp>
        <p:nvSpPr>
          <p:cNvPr id="3" name="Text Placeholder 2"/>
          <p:cNvSpPr>
            <a:spLocks noGrp="1"/>
          </p:cNvSpPr>
          <p:nvPr>
            <p:ph type="body" idx="1"/>
          </p:nvPr>
        </p:nvSpPr>
        <p:spPr>
          <a:xfrm>
            <a:off x="1483925" y="4777381"/>
            <a:ext cx="10016101" cy="860400"/>
          </a:xfrm>
        </p:spPr>
        <p:txBody>
          <a:bodyPr anchor="t">
            <a:normAutofit/>
          </a:bodyPr>
          <a:lstStyle>
            <a:lvl1pPr marL="0" indent="0" algn="r">
              <a:buNone/>
              <a:defRPr sz="19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pPr/>
              <a:t>12/11/2021</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30294715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196" y="863023"/>
            <a:ext cx="609441" cy="584776"/>
          </a:xfrm>
          <a:prstGeom prst="rect">
            <a:avLst/>
          </a:prstGeom>
        </p:spPr>
        <p:txBody>
          <a:bodyPr vert="horz" lIns="91416" tIns="45708" rIns="91416" bIns="457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998" dirty="0">
                <a:solidFill>
                  <a:schemeClr val="tx1"/>
                </a:solidFill>
                <a:effectLst/>
              </a:rPr>
              <a:t>“</a:t>
            </a:r>
          </a:p>
        </p:txBody>
      </p:sp>
      <p:sp>
        <p:nvSpPr>
          <p:cNvPr id="15" name="TextBox 14"/>
          <p:cNvSpPr txBox="1"/>
          <p:nvPr/>
        </p:nvSpPr>
        <p:spPr>
          <a:xfrm>
            <a:off x="10890588" y="2819399"/>
            <a:ext cx="609441" cy="584776"/>
          </a:xfrm>
          <a:prstGeom prst="rect">
            <a:avLst/>
          </a:prstGeom>
        </p:spPr>
        <p:txBody>
          <a:bodyPr vert="horz" lIns="91416" tIns="45708" rIns="91416" bIns="457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998" dirty="0">
                <a:solidFill>
                  <a:schemeClr val="tx1"/>
                </a:solidFill>
                <a:effectLst/>
              </a:rPr>
              <a:t>”</a:t>
            </a:r>
          </a:p>
        </p:txBody>
      </p:sp>
      <p:sp>
        <p:nvSpPr>
          <p:cNvPr id="2" name="Title 1"/>
          <p:cNvSpPr>
            <a:spLocks noGrp="1"/>
          </p:cNvSpPr>
          <p:nvPr>
            <p:ph type="title"/>
          </p:nvPr>
        </p:nvSpPr>
        <p:spPr>
          <a:xfrm>
            <a:off x="2207637" y="685801"/>
            <a:ext cx="8987671" cy="2743199"/>
          </a:xfrm>
        </p:spPr>
        <p:txBody>
          <a:bodyPr anchor="ctr">
            <a:normAutofit/>
          </a:bodyPr>
          <a:lstStyle>
            <a:lvl1pPr algn="ctr">
              <a:defRPr sz="3199"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3926" y="3886200"/>
            <a:ext cx="10016101" cy="889000"/>
          </a:xfrm>
        </p:spPr>
        <p:txBody>
          <a:bodyPr vert="horz" lIns="91440" tIns="45720" rIns="91440" bIns="45720" rtlCol="0" anchor="b">
            <a:normAutofit/>
          </a:bodyPr>
          <a:lstStyle>
            <a:lvl1pPr algn="r">
              <a:buNone/>
              <a:defRPr lang="en-US" sz="2399"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3925" y="4775200"/>
            <a:ext cx="10016101" cy="1016000"/>
          </a:xfrm>
        </p:spPr>
        <p:txBody>
          <a:bodyPr anchor="t">
            <a:normAutofit/>
          </a:bodyPr>
          <a:lstStyle>
            <a:lvl1pPr marL="0" indent="0" algn="r">
              <a:buNone/>
              <a:defRPr sz="17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pPr/>
              <a:t>12/11/2021</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30852238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3926" y="685801"/>
            <a:ext cx="10016103"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3926" y="3505200"/>
            <a:ext cx="10016104" cy="838200"/>
          </a:xfrm>
        </p:spPr>
        <p:txBody>
          <a:bodyPr vert="horz" lIns="91440" tIns="45720" rIns="91440" bIns="45720" rtlCol="0" anchor="b">
            <a:normAutofit/>
          </a:bodyPr>
          <a:lstStyle>
            <a:lvl1pPr>
              <a:buNone/>
              <a:defRPr lang="en-US" sz="2799"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3925" y="4343400"/>
            <a:ext cx="10016104" cy="1447800"/>
          </a:xfrm>
        </p:spPr>
        <p:txBody>
          <a:bodyPr anchor="t">
            <a:normAutofit/>
          </a:bodyPr>
          <a:lstStyle>
            <a:lvl1pPr marL="0" indent="0" algn="l">
              <a:buNone/>
              <a:defRPr sz="17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pPr/>
              <a:t>12/11/2021</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15814266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t>12/11/2021</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3221194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0121" y="685800"/>
            <a:ext cx="1769908"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3925" y="685800"/>
            <a:ext cx="8017654"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t>12/11/2021</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4059446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t>12/11/2021</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a:xfrm>
            <a:off x="10949005" y="5867132"/>
            <a:ext cx="551023" cy="365125"/>
          </a:xfrm>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4167361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1610" y="2666999"/>
            <a:ext cx="8928421" cy="2110382"/>
          </a:xfrm>
        </p:spPr>
        <p:txBody>
          <a:bodyPr anchor="b"/>
          <a:lstStyle>
            <a:lvl1pPr algn="r">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2571608" y="4777381"/>
            <a:ext cx="8928422" cy="860400"/>
          </a:xfrm>
        </p:spPr>
        <p:txBody>
          <a:bodyPr anchor="t">
            <a:normAutofit/>
          </a:bodyPr>
          <a:lstStyle>
            <a:lvl1pPr marL="0" indent="0" algn="r">
              <a:buNone/>
              <a:defRPr sz="19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t>12/11/2021</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a:p>
        </p:txBody>
      </p:sp>
      <p:grpSp>
        <p:nvGrpSpPr>
          <p:cNvPr id="7" name="Group 6">
            <a:extLst>
              <a:ext uri="{FF2B5EF4-FFF2-40B4-BE49-F238E27FC236}">
                <a16:creationId xmlns:a16="http://schemas.microsoft.com/office/drawing/2014/main" id="{9D78E134-10F0-4122-B581-3899239FA5B5}"/>
              </a:ext>
            </a:extLst>
          </p:cNvPr>
          <p:cNvGrpSpPr/>
          <p:nvPr userDrawn="1"/>
        </p:nvGrpSpPr>
        <p:grpSpPr>
          <a:xfrm>
            <a:off x="11123611" y="0"/>
            <a:ext cx="1065214" cy="6868886"/>
            <a:chOff x="11123611" y="0"/>
            <a:chExt cx="1065214" cy="6868886"/>
          </a:xfrm>
        </p:grpSpPr>
        <p:pic>
          <p:nvPicPr>
            <p:cNvPr id="8" name="Picture 7">
              <a:extLst>
                <a:ext uri="{FF2B5EF4-FFF2-40B4-BE49-F238E27FC236}">
                  <a16:creationId xmlns:a16="http://schemas.microsoft.com/office/drawing/2014/main" id="{6EA158AA-4D5A-46B3-915E-34A8C8B20B8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1123611" y="0"/>
              <a:ext cx="1065213" cy="6858000"/>
            </a:xfrm>
            <a:prstGeom prst="rect">
              <a:avLst/>
            </a:prstGeom>
          </p:spPr>
        </p:pic>
        <p:sp>
          <p:nvSpPr>
            <p:cNvPr id="9" name="Rectangle 8">
              <a:extLst>
                <a:ext uri="{FF2B5EF4-FFF2-40B4-BE49-F238E27FC236}">
                  <a16:creationId xmlns:a16="http://schemas.microsoft.com/office/drawing/2014/main" id="{2532B7B8-EC24-4682-B07F-2CB6FF8425A4}"/>
                </a:ext>
              </a:extLst>
            </p:cNvPr>
            <p:cNvSpPr/>
            <p:nvPr/>
          </p:nvSpPr>
          <p:spPr>
            <a:xfrm>
              <a:off x="11123612" y="10886"/>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203858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3925" y="685801"/>
            <a:ext cx="10016104"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3926" y="2667000"/>
            <a:ext cx="4893780" cy="3124201"/>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6246" y="2667000"/>
            <a:ext cx="4893781" cy="3124200"/>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F41C87-7AD9-4845-A077-840E4A0F3F06}" type="datetimeFigureOut">
              <a:rPr lang="en-US" smtClean="0"/>
              <a:t>12/11/2021</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1176434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1718" y="2658533"/>
            <a:ext cx="4605988" cy="576262"/>
          </a:xfrm>
        </p:spPr>
        <p:txBody>
          <a:bodyPr anchor="b">
            <a:noAutofit/>
          </a:bodyPr>
          <a:lstStyle>
            <a:lvl1pPr marL="0" indent="0">
              <a:buNone/>
              <a:defRPr sz="2799" b="0">
                <a:solidFill>
                  <a:schemeClr val="accent1">
                    <a:lumMod val="75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1483925" y="3335337"/>
            <a:ext cx="4893781" cy="2455862"/>
          </a:xfrm>
        </p:spPr>
        <p:txBody>
          <a:bodyPr anchor="t">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78696" y="2667000"/>
            <a:ext cx="4621333" cy="576262"/>
          </a:xfrm>
        </p:spPr>
        <p:txBody>
          <a:bodyPr anchor="b">
            <a:noAutofit/>
          </a:bodyPr>
          <a:lstStyle>
            <a:lvl1pPr marL="0" indent="0">
              <a:buNone/>
              <a:defRPr sz="2799" b="0">
                <a:solidFill>
                  <a:schemeClr val="accent1">
                    <a:lumMod val="75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6246" y="3335337"/>
            <a:ext cx="4893781" cy="2455862"/>
          </a:xfrm>
        </p:spPr>
        <p:txBody>
          <a:bodyPr anchor="t">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F41C87-7AD9-4845-A077-840E4A0F3F06}" type="datetimeFigureOut">
              <a:rPr lang="en-US" smtClean="0"/>
              <a:t>12/11/2021</a:t>
            </a:fld>
            <a:endParaRPr lang="en-US"/>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4208374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F41C87-7AD9-4845-A077-840E4A0F3F06}" type="datetimeFigureOut">
              <a:rPr lang="en-US" smtClean="0"/>
              <a:t>12/11/2021</a:t>
            </a:fld>
            <a:endParaRPr lang="en-US"/>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560990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F41C87-7AD9-4845-A077-840E4A0F3F06}" type="datetimeFigureOut">
              <a:rPr lang="en-US" smtClean="0"/>
              <a:t>12/11/2021</a:t>
            </a:fld>
            <a:endParaRPr lang="en-US"/>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3328871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3926" y="1600200"/>
            <a:ext cx="3548197" cy="1371600"/>
          </a:xfrm>
        </p:spPr>
        <p:txBody>
          <a:bodyPr anchor="b">
            <a:normAutofit/>
          </a:bodyPr>
          <a:lstStyle>
            <a:lvl1pPr algn="ctr">
              <a:defRPr sz="2399" b="0"/>
            </a:lvl1pPr>
          </a:lstStyle>
          <a:p>
            <a:r>
              <a:rPr lang="en-US"/>
              <a:t>Click to edit Master title style</a:t>
            </a:r>
            <a:endParaRPr lang="en-US" dirty="0"/>
          </a:p>
        </p:txBody>
      </p:sp>
      <p:sp>
        <p:nvSpPr>
          <p:cNvPr id="3" name="Content Placeholder 2"/>
          <p:cNvSpPr>
            <a:spLocks noGrp="1"/>
          </p:cNvSpPr>
          <p:nvPr>
            <p:ph idx="1"/>
          </p:nvPr>
        </p:nvSpPr>
        <p:spPr>
          <a:xfrm>
            <a:off x="5260663" y="685800"/>
            <a:ext cx="6239365" cy="5105401"/>
          </a:xfrm>
        </p:spPr>
        <p:txBody>
          <a:bodyPr anchor="ctr">
            <a:normAutofit/>
          </a:bodyPr>
          <a:lstStyle>
            <a:lvl1pPr>
              <a:defRPr sz="1999"/>
            </a:lvl1pPr>
            <a:lvl2pPr>
              <a:defRPr sz="1799"/>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3926" y="2971800"/>
            <a:ext cx="3548197" cy="1828800"/>
          </a:xfrm>
        </p:spPr>
        <p:txBody>
          <a:bodyPr>
            <a:normAutofit/>
          </a:bodyPr>
          <a:lstStyle>
            <a:lvl1pPr marL="0" indent="0" algn="ctr">
              <a:buNone/>
              <a:defRPr sz="16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F41C87-7AD9-4845-A077-840E4A0F3F06}" type="datetimeFigureOut">
              <a:rPr lang="en-US" smtClean="0"/>
              <a:t>12/11/2021</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2346902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338" y="1752599"/>
            <a:ext cx="5424745" cy="1371600"/>
          </a:xfrm>
        </p:spPr>
        <p:txBody>
          <a:bodyPr anchor="b">
            <a:normAutofit/>
          </a:bodyPr>
          <a:lstStyle>
            <a:lvl1pPr algn="ctr">
              <a:defRPr sz="2799"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2704" y="914400"/>
            <a:ext cx="3280120"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338" y="3124199"/>
            <a:ext cx="5424745" cy="1828800"/>
          </a:xfrm>
        </p:spPr>
        <p:txBody>
          <a:bodyPr>
            <a:normAutofit/>
          </a:bodyPr>
          <a:lstStyle>
            <a:lvl1pPr marL="0" indent="0" algn="ctr">
              <a:buNone/>
              <a:defRPr sz="17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607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773" y="1"/>
            <a:ext cx="2436178"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3925" y="685801"/>
            <a:ext cx="10016104"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3924" y="2667000"/>
            <a:ext cx="10016104"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0122" y="5883276"/>
            <a:ext cx="1142702"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3F41C87-7AD9-4845-A077-840E4A0F3F06}" type="datetimeFigureOut">
              <a:rPr lang="en-US" smtClean="0"/>
              <a:pPr/>
              <a:t>12/11/2021</a:t>
            </a:fld>
            <a:endParaRPr lang="en-US"/>
          </a:p>
        </p:txBody>
      </p:sp>
      <p:sp>
        <p:nvSpPr>
          <p:cNvPr id="5" name="Footer Placeholder 4"/>
          <p:cNvSpPr>
            <a:spLocks noGrp="1"/>
          </p:cNvSpPr>
          <p:nvPr>
            <p:ph type="ftr" sz="quarter" idx="3"/>
          </p:nvPr>
        </p:nvSpPr>
        <p:spPr>
          <a:xfrm>
            <a:off x="2571610" y="5883276"/>
            <a:ext cx="7082332"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Add a footer</a:t>
            </a:r>
            <a:endParaRPr lang="en-US" dirty="0"/>
          </a:p>
        </p:txBody>
      </p:sp>
      <p:sp>
        <p:nvSpPr>
          <p:cNvPr id="6" name="Slide Number Placeholder 5"/>
          <p:cNvSpPr>
            <a:spLocks noGrp="1"/>
          </p:cNvSpPr>
          <p:nvPr>
            <p:ph type="sldNum" sz="quarter" idx="4"/>
          </p:nvPr>
        </p:nvSpPr>
        <p:spPr>
          <a:xfrm>
            <a:off x="10949005" y="5883276"/>
            <a:ext cx="55102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26742695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457063" rtl="0" eaLnBrk="1" latinLnBrk="0" hangingPunct="1">
        <a:spcBef>
          <a:spcPct val="0"/>
        </a:spcBef>
        <a:buNone/>
        <a:defRPr sz="3999"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664" indent="-285664" algn="l" defTabSz="457063" rtl="0" eaLnBrk="1" latinLnBrk="0" hangingPunct="1">
        <a:spcBef>
          <a:spcPct val="20000"/>
        </a:spcBef>
        <a:spcAft>
          <a:spcPts val="600"/>
        </a:spcAft>
        <a:buClr>
          <a:schemeClr val="accent1">
            <a:lumMod val="75000"/>
          </a:schemeClr>
        </a:buClr>
        <a:buSzPct val="145000"/>
        <a:buFont typeface="Arial"/>
        <a:buChar char="•"/>
        <a:defRPr sz="2399" kern="1200" cap="none">
          <a:solidFill>
            <a:schemeClr val="tx1"/>
          </a:solidFill>
          <a:effectLst/>
          <a:latin typeface="+mn-lt"/>
          <a:ea typeface="+mn-ea"/>
          <a:cs typeface="+mn-cs"/>
        </a:defRPr>
      </a:lvl1pPr>
      <a:lvl2pPr marL="742727" indent="-285664" algn="l" defTabSz="457063" rtl="0" eaLnBrk="1" latinLnBrk="0" hangingPunct="1">
        <a:spcBef>
          <a:spcPct val="20000"/>
        </a:spcBef>
        <a:spcAft>
          <a:spcPts val="600"/>
        </a:spcAft>
        <a:buClr>
          <a:schemeClr val="accent1">
            <a:lumMod val="75000"/>
          </a:schemeClr>
        </a:buClr>
        <a:buSzPct val="145000"/>
        <a:buFont typeface="Arial"/>
        <a:buChar char="•"/>
        <a:defRPr sz="1999" kern="1200" cap="none">
          <a:solidFill>
            <a:schemeClr val="tx1"/>
          </a:solidFill>
          <a:effectLst/>
          <a:latin typeface="+mn-lt"/>
          <a:ea typeface="+mn-ea"/>
          <a:cs typeface="+mn-cs"/>
        </a:defRPr>
      </a:lvl2pPr>
      <a:lvl3pPr marL="1199790" indent="-285664" algn="l" defTabSz="457063" rtl="0" eaLnBrk="1" latinLnBrk="0" hangingPunct="1">
        <a:spcBef>
          <a:spcPct val="20000"/>
        </a:spcBef>
        <a:spcAft>
          <a:spcPts val="600"/>
        </a:spcAft>
        <a:buClr>
          <a:schemeClr val="accent1">
            <a:lumMod val="75000"/>
          </a:schemeClr>
        </a:buClr>
        <a:buSzPct val="145000"/>
        <a:buFont typeface="Arial"/>
        <a:buChar char="•"/>
        <a:defRPr sz="1799" kern="1200" cap="none">
          <a:solidFill>
            <a:schemeClr val="tx1"/>
          </a:solidFill>
          <a:effectLst/>
          <a:latin typeface="+mn-lt"/>
          <a:ea typeface="+mn-ea"/>
          <a:cs typeface="+mn-cs"/>
        </a:defRPr>
      </a:lvl3pPr>
      <a:lvl4pPr marL="1542587" indent="-171399" algn="l" defTabSz="457063"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1999650" indent="-171399" algn="l" defTabSz="457063"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3846" indent="-228531" algn="l" defTabSz="457063"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0908" indent="-228531" algn="l" defTabSz="457063"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7971" indent="-228531" algn="l" defTabSz="457063"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5034" indent="-228531" algn="l" defTabSz="457063"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0F1F20B2-E962-49E5-9607-1C1067C7F4D9}"/>
              </a:ext>
            </a:extLst>
          </p:cNvPr>
          <p:cNvSpPr>
            <a:spLocks noGrp="1"/>
          </p:cNvSpPr>
          <p:nvPr>
            <p:ph type="title"/>
          </p:nvPr>
        </p:nvSpPr>
        <p:spPr>
          <a:xfrm>
            <a:off x="1483925" y="2276871"/>
            <a:ext cx="10016104" cy="1510461"/>
          </a:xfrm>
          <a:scene3d>
            <a:camera prst="orthographicFront"/>
            <a:lightRig rig="threePt" dir="t"/>
          </a:scene3d>
          <a:sp3d>
            <a:bevelT/>
          </a:sp3d>
        </p:spPr>
        <p:txBody>
          <a:bodyPr>
            <a:normAutofit fontScale="90000"/>
          </a:bodyPr>
          <a:lstStyle/>
          <a:p>
            <a:br>
              <a:rPr lang="en-IN" dirty="0"/>
            </a:br>
            <a:br>
              <a:rPr lang="en-IN" dirty="0"/>
            </a:br>
            <a:r>
              <a:rPr lang="en-IN" sz="6000" b="1" i="1" dirty="0"/>
              <a:t>Car Price Prediction</a:t>
            </a:r>
          </a:p>
        </p:txBody>
      </p:sp>
      <p:sp>
        <p:nvSpPr>
          <p:cNvPr id="3" name="Subtitle 2"/>
          <p:cNvSpPr>
            <a:spLocks noGrp="1"/>
          </p:cNvSpPr>
          <p:nvPr>
            <p:ph idx="1"/>
          </p:nvPr>
        </p:nvSpPr>
        <p:spPr>
          <a:xfrm>
            <a:off x="1483924" y="5733256"/>
            <a:ext cx="10016104" cy="1008078"/>
          </a:xfrm>
        </p:spPr>
        <p:txBody>
          <a:bodyPr>
            <a:normAutofit/>
          </a:bodyPr>
          <a:lstStyle/>
          <a:p>
            <a:r>
              <a:rPr lang="en-US" dirty="0"/>
              <a:t>                  						</a:t>
            </a:r>
            <a:r>
              <a:rPr lang="en-US" sz="3200" b="1" dirty="0"/>
              <a:t>Presented By: Sumair Dhir</a:t>
            </a:r>
          </a:p>
        </p:txBody>
      </p:sp>
      <p:sp>
        <p:nvSpPr>
          <p:cNvPr id="48" name="Rectangle 47">
            <a:extLst>
              <a:ext uri="{FF2B5EF4-FFF2-40B4-BE49-F238E27FC236}">
                <a16:creationId xmlns:a16="http://schemas.microsoft.com/office/drawing/2014/main" id="{D5E70A75-9E53-42DC-AF9C-D15EA1B4F7A1}"/>
              </a:ext>
            </a:extLst>
          </p:cNvPr>
          <p:cNvSpPr/>
          <p:nvPr/>
        </p:nvSpPr>
        <p:spPr>
          <a:xfrm>
            <a:off x="1557908" y="0"/>
            <a:ext cx="10630916" cy="2708920"/>
          </a:xfrm>
          <a:custGeom>
            <a:avLst/>
            <a:gdLst>
              <a:gd name="connsiteX0" fmla="*/ 0 w 6840760"/>
              <a:gd name="connsiteY0" fmla="*/ 0 h 764704"/>
              <a:gd name="connsiteX1" fmla="*/ 6840760 w 6840760"/>
              <a:gd name="connsiteY1" fmla="*/ 0 h 764704"/>
              <a:gd name="connsiteX2" fmla="*/ 6840760 w 6840760"/>
              <a:gd name="connsiteY2" fmla="*/ 764704 h 764704"/>
              <a:gd name="connsiteX3" fmla="*/ 0 w 6840760"/>
              <a:gd name="connsiteY3" fmla="*/ 764704 h 764704"/>
              <a:gd name="connsiteX4" fmla="*/ 0 w 6840760"/>
              <a:gd name="connsiteY4" fmla="*/ 0 h 764704"/>
              <a:gd name="connsiteX0" fmla="*/ 0 w 6840760"/>
              <a:gd name="connsiteY0" fmla="*/ 0 h 764704"/>
              <a:gd name="connsiteX1" fmla="*/ 6840760 w 6840760"/>
              <a:gd name="connsiteY1" fmla="*/ 0 h 764704"/>
              <a:gd name="connsiteX2" fmla="*/ 6840760 w 6840760"/>
              <a:gd name="connsiteY2" fmla="*/ 764704 h 764704"/>
              <a:gd name="connsiteX3" fmla="*/ 0 w 6840760"/>
              <a:gd name="connsiteY3" fmla="*/ 764704 h 764704"/>
              <a:gd name="connsiteX4" fmla="*/ 0 w 6840760"/>
              <a:gd name="connsiteY4" fmla="*/ 0 h 764704"/>
              <a:gd name="connsiteX0" fmla="*/ 0 w 6840760"/>
              <a:gd name="connsiteY0" fmla="*/ 0 h 764704"/>
              <a:gd name="connsiteX1" fmla="*/ 6840760 w 6840760"/>
              <a:gd name="connsiteY1" fmla="*/ 0 h 764704"/>
              <a:gd name="connsiteX2" fmla="*/ 6840760 w 6840760"/>
              <a:gd name="connsiteY2" fmla="*/ 764704 h 764704"/>
              <a:gd name="connsiteX3" fmla="*/ 0 w 6840760"/>
              <a:gd name="connsiteY3" fmla="*/ 764704 h 764704"/>
              <a:gd name="connsiteX4" fmla="*/ 0 w 6840760"/>
              <a:gd name="connsiteY4" fmla="*/ 0 h 764704"/>
              <a:gd name="connsiteX0" fmla="*/ 0 w 6840760"/>
              <a:gd name="connsiteY0" fmla="*/ 0 h 764704"/>
              <a:gd name="connsiteX1" fmla="*/ 6840760 w 6840760"/>
              <a:gd name="connsiteY1" fmla="*/ 0 h 764704"/>
              <a:gd name="connsiteX2" fmla="*/ 6840760 w 6840760"/>
              <a:gd name="connsiteY2" fmla="*/ 703744 h 764704"/>
              <a:gd name="connsiteX3" fmla="*/ 0 w 6840760"/>
              <a:gd name="connsiteY3" fmla="*/ 764704 h 764704"/>
              <a:gd name="connsiteX4" fmla="*/ 0 w 6840760"/>
              <a:gd name="connsiteY4" fmla="*/ 0 h 764704"/>
              <a:gd name="connsiteX0" fmla="*/ 0 w 6840760"/>
              <a:gd name="connsiteY0" fmla="*/ 0 h 703744"/>
              <a:gd name="connsiteX1" fmla="*/ 6840760 w 6840760"/>
              <a:gd name="connsiteY1" fmla="*/ 0 h 703744"/>
              <a:gd name="connsiteX2" fmla="*/ 6840760 w 6840760"/>
              <a:gd name="connsiteY2" fmla="*/ 703744 h 703744"/>
              <a:gd name="connsiteX3" fmla="*/ 0 w 6840760"/>
              <a:gd name="connsiteY3" fmla="*/ 561504 h 703744"/>
              <a:gd name="connsiteX4" fmla="*/ 0 w 6840760"/>
              <a:gd name="connsiteY4" fmla="*/ 0 h 703744"/>
              <a:gd name="connsiteX0" fmla="*/ 0 w 6861080"/>
              <a:gd name="connsiteY0" fmla="*/ 0 h 734224"/>
              <a:gd name="connsiteX1" fmla="*/ 6840760 w 6861080"/>
              <a:gd name="connsiteY1" fmla="*/ 0 h 734224"/>
              <a:gd name="connsiteX2" fmla="*/ 6861080 w 6861080"/>
              <a:gd name="connsiteY2" fmla="*/ 734224 h 734224"/>
              <a:gd name="connsiteX3" fmla="*/ 0 w 6861080"/>
              <a:gd name="connsiteY3" fmla="*/ 561504 h 734224"/>
              <a:gd name="connsiteX4" fmla="*/ 0 w 6861080"/>
              <a:gd name="connsiteY4" fmla="*/ 0 h 7342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61080" h="734224">
                <a:moveTo>
                  <a:pt x="0" y="0"/>
                </a:moveTo>
                <a:lnTo>
                  <a:pt x="6840760" y="0"/>
                </a:lnTo>
                <a:lnTo>
                  <a:pt x="6861080" y="734224"/>
                </a:lnTo>
                <a:cubicBezTo>
                  <a:pt x="4580827" y="734224"/>
                  <a:pt x="2270093" y="-139536"/>
                  <a:pt x="0" y="561504"/>
                </a:cubicBezTo>
                <a:lnTo>
                  <a:pt x="0" y="0"/>
                </a:lnTo>
                <a:close/>
              </a:path>
            </a:pathLst>
          </a:custGeom>
          <a:solidFill>
            <a:srgbClr val="F4B10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A1CDB2DE-A0B9-47A2-9D7F-DA4CC09AC273}"/>
              </a:ext>
            </a:extLst>
          </p:cNvPr>
          <p:cNvSpPr txBox="1"/>
          <p:nvPr/>
        </p:nvSpPr>
        <p:spPr>
          <a:xfrm>
            <a:off x="2205980" y="116666"/>
            <a:ext cx="7606688" cy="646331"/>
          </a:xfrm>
          <a:prstGeom prst="rect">
            <a:avLst/>
          </a:prstGeom>
          <a:noFill/>
        </p:spPr>
        <p:txBody>
          <a:bodyPr wrap="square">
            <a:spAutoFit/>
          </a:bodyPr>
          <a:lstStyle/>
          <a:p>
            <a:r>
              <a:rPr lang="en-IN" sz="3600" b="1" dirty="0"/>
              <a:t>				Project Presentation on </a:t>
            </a:r>
            <a:endParaRPr lang="en-US" sz="3600" b="1" dirty="0"/>
          </a:p>
        </p:txBody>
      </p:sp>
    </p:spTree>
    <p:extLst>
      <p:ext uri="{BB962C8B-B14F-4D97-AF65-F5344CB8AC3E}">
        <p14:creationId xmlns:p14="http://schemas.microsoft.com/office/powerpoint/2010/main" val="2320115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B6F3E-917E-4390-8E4E-D52E55B22909}"/>
              </a:ext>
            </a:extLst>
          </p:cNvPr>
          <p:cNvSpPr>
            <a:spLocks noGrp="1"/>
          </p:cNvSpPr>
          <p:nvPr>
            <p:ph type="title"/>
          </p:nvPr>
        </p:nvSpPr>
        <p:spPr>
          <a:xfrm>
            <a:off x="1522413" y="260648"/>
            <a:ext cx="9829799" cy="504056"/>
          </a:xfrm>
        </p:spPr>
        <p:txBody>
          <a:bodyPr>
            <a:normAutofit fontScale="90000"/>
          </a:bodyPr>
          <a:lstStyle/>
          <a:p>
            <a:r>
              <a:rPr lang="en-IN" dirty="0"/>
              <a:t>Univariate Vizualization of Categorical columns</a:t>
            </a:r>
          </a:p>
        </p:txBody>
      </p:sp>
      <p:pic>
        <p:nvPicPr>
          <p:cNvPr id="4" name="Picture 3">
            <a:extLst>
              <a:ext uri="{FF2B5EF4-FFF2-40B4-BE49-F238E27FC236}">
                <a16:creationId xmlns:a16="http://schemas.microsoft.com/office/drawing/2014/main" id="{2C4C503C-D3FF-4263-902F-E8252CB1DB15}"/>
              </a:ext>
            </a:extLst>
          </p:cNvPr>
          <p:cNvPicPr>
            <a:picLocks noChangeAspect="1"/>
          </p:cNvPicPr>
          <p:nvPr/>
        </p:nvPicPr>
        <p:blipFill>
          <a:blip r:embed="rId2"/>
          <a:stretch>
            <a:fillRect/>
          </a:stretch>
        </p:blipFill>
        <p:spPr>
          <a:xfrm>
            <a:off x="1168463" y="981959"/>
            <a:ext cx="2901950" cy="1900769"/>
          </a:xfrm>
          <a:prstGeom prst="rect">
            <a:avLst/>
          </a:prstGeom>
        </p:spPr>
      </p:pic>
      <p:pic>
        <p:nvPicPr>
          <p:cNvPr id="14" name="Picture 13">
            <a:extLst>
              <a:ext uri="{FF2B5EF4-FFF2-40B4-BE49-F238E27FC236}">
                <a16:creationId xmlns:a16="http://schemas.microsoft.com/office/drawing/2014/main" id="{3676BCB0-8E20-47EB-9FFF-61347083BE0C}"/>
              </a:ext>
            </a:extLst>
          </p:cNvPr>
          <p:cNvPicPr>
            <a:picLocks noChangeAspect="1"/>
          </p:cNvPicPr>
          <p:nvPr/>
        </p:nvPicPr>
        <p:blipFill>
          <a:blip r:embed="rId3"/>
          <a:stretch>
            <a:fillRect/>
          </a:stretch>
        </p:blipFill>
        <p:spPr>
          <a:xfrm>
            <a:off x="4772150" y="980728"/>
            <a:ext cx="2927350" cy="1900769"/>
          </a:xfrm>
          <a:prstGeom prst="rect">
            <a:avLst/>
          </a:prstGeom>
        </p:spPr>
      </p:pic>
      <p:pic>
        <p:nvPicPr>
          <p:cNvPr id="16" name="Picture 15">
            <a:extLst>
              <a:ext uri="{FF2B5EF4-FFF2-40B4-BE49-F238E27FC236}">
                <a16:creationId xmlns:a16="http://schemas.microsoft.com/office/drawing/2014/main" id="{E29608DB-A69E-4A3E-8811-964781CA8E7F}"/>
              </a:ext>
            </a:extLst>
          </p:cNvPr>
          <p:cNvPicPr>
            <a:picLocks noChangeAspect="1"/>
          </p:cNvPicPr>
          <p:nvPr/>
        </p:nvPicPr>
        <p:blipFill>
          <a:blip r:embed="rId4"/>
          <a:stretch>
            <a:fillRect/>
          </a:stretch>
        </p:blipFill>
        <p:spPr>
          <a:xfrm>
            <a:off x="8164586" y="980728"/>
            <a:ext cx="2978447" cy="1900769"/>
          </a:xfrm>
          <a:prstGeom prst="rect">
            <a:avLst/>
          </a:prstGeom>
        </p:spPr>
      </p:pic>
      <p:pic>
        <p:nvPicPr>
          <p:cNvPr id="18" name="Picture 17">
            <a:extLst>
              <a:ext uri="{FF2B5EF4-FFF2-40B4-BE49-F238E27FC236}">
                <a16:creationId xmlns:a16="http://schemas.microsoft.com/office/drawing/2014/main" id="{40047B66-5AFB-4C5C-840B-8ABD536CBBB1}"/>
              </a:ext>
            </a:extLst>
          </p:cNvPr>
          <p:cNvPicPr>
            <a:picLocks noChangeAspect="1"/>
          </p:cNvPicPr>
          <p:nvPr/>
        </p:nvPicPr>
        <p:blipFill>
          <a:blip r:embed="rId5"/>
          <a:stretch>
            <a:fillRect/>
          </a:stretch>
        </p:blipFill>
        <p:spPr>
          <a:xfrm>
            <a:off x="1183642" y="3945177"/>
            <a:ext cx="2927351" cy="1877166"/>
          </a:xfrm>
          <a:prstGeom prst="rect">
            <a:avLst/>
          </a:prstGeom>
        </p:spPr>
      </p:pic>
      <p:pic>
        <p:nvPicPr>
          <p:cNvPr id="20" name="Picture 19">
            <a:extLst>
              <a:ext uri="{FF2B5EF4-FFF2-40B4-BE49-F238E27FC236}">
                <a16:creationId xmlns:a16="http://schemas.microsoft.com/office/drawing/2014/main" id="{A6F95CCB-EC87-43F1-AF6C-6832797520FB}"/>
              </a:ext>
            </a:extLst>
          </p:cNvPr>
          <p:cNvPicPr>
            <a:picLocks noChangeAspect="1"/>
          </p:cNvPicPr>
          <p:nvPr/>
        </p:nvPicPr>
        <p:blipFill>
          <a:blip r:embed="rId6"/>
          <a:stretch>
            <a:fillRect/>
          </a:stretch>
        </p:blipFill>
        <p:spPr>
          <a:xfrm>
            <a:off x="4772150" y="3936310"/>
            <a:ext cx="3050454" cy="1914571"/>
          </a:xfrm>
          <a:prstGeom prst="rect">
            <a:avLst/>
          </a:prstGeom>
        </p:spPr>
      </p:pic>
      <p:pic>
        <p:nvPicPr>
          <p:cNvPr id="22" name="Picture 21">
            <a:extLst>
              <a:ext uri="{FF2B5EF4-FFF2-40B4-BE49-F238E27FC236}">
                <a16:creationId xmlns:a16="http://schemas.microsoft.com/office/drawing/2014/main" id="{986025B0-DA58-45F7-9DF4-5BAB5CF7A1AB}"/>
              </a:ext>
            </a:extLst>
          </p:cNvPr>
          <p:cNvPicPr>
            <a:picLocks noChangeAspect="1"/>
          </p:cNvPicPr>
          <p:nvPr/>
        </p:nvPicPr>
        <p:blipFill>
          <a:blip r:embed="rId7"/>
          <a:stretch>
            <a:fillRect/>
          </a:stretch>
        </p:blipFill>
        <p:spPr>
          <a:xfrm>
            <a:off x="8248772" y="4015747"/>
            <a:ext cx="2810073" cy="1861525"/>
          </a:xfrm>
          <a:prstGeom prst="rect">
            <a:avLst/>
          </a:prstGeom>
        </p:spPr>
      </p:pic>
    </p:spTree>
    <p:extLst>
      <p:ext uri="{BB962C8B-B14F-4D97-AF65-F5344CB8AC3E}">
        <p14:creationId xmlns:p14="http://schemas.microsoft.com/office/powerpoint/2010/main" val="1102605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4402561"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81D1B4AA-9FBD-415C-BA6D-654E3C233E45}"/>
              </a:ext>
            </a:extLst>
          </p:cNvPr>
          <p:cNvSpPr>
            <a:spLocks noGrp="1"/>
          </p:cNvSpPr>
          <p:nvPr>
            <p:ph type="title"/>
          </p:nvPr>
        </p:nvSpPr>
        <p:spPr>
          <a:xfrm>
            <a:off x="495982" y="685801"/>
            <a:ext cx="2742486" cy="5105400"/>
          </a:xfrm>
        </p:spPr>
        <p:txBody>
          <a:bodyPr>
            <a:normAutofit/>
          </a:bodyPr>
          <a:lstStyle/>
          <a:p>
            <a:pPr algn="l"/>
            <a:r>
              <a:rPr lang="en-IN" sz="3200">
                <a:solidFill>
                  <a:srgbClr val="FFFFFF"/>
                </a:solidFill>
              </a:rPr>
              <a:t>Observations</a:t>
            </a:r>
          </a:p>
        </p:txBody>
      </p:sp>
      <p:grpSp>
        <p:nvGrpSpPr>
          <p:cNvPr id="12" name="Group 11">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4427" y="0"/>
            <a:ext cx="2436179" cy="6858001"/>
            <a:chOff x="1320800" y="0"/>
            <a:chExt cx="2436813" cy="6858001"/>
          </a:xfrm>
        </p:grpSpPr>
        <p:sp>
          <p:nvSpPr>
            <p:cNvPr id="13"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 name="Content Placeholder 2">
            <a:extLst>
              <a:ext uri="{FF2B5EF4-FFF2-40B4-BE49-F238E27FC236}">
                <a16:creationId xmlns:a16="http://schemas.microsoft.com/office/drawing/2014/main" id="{52FEEF28-260D-4FEE-96CD-90DDFCE6B64A}"/>
              </a:ext>
            </a:extLst>
          </p:cNvPr>
          <p:cNvSpPr>
            <a:spLocks noGrp="1"/>
          </p:cNvSpPr>
          <p:nvPr>
            <p:ph idx="1"/>
          </p:nvPr>
        </p:nvSpPr>
        <p:spPr>
          <a:xfrm>
            <a:off x="5115773" y="685801"/>
            <a:ext cx="6384255" cy="5105400"/>
          </a:xfrm>
        </p:spPr>
        <p:txBody>
          <a:bodyPr>
            <a:normAutofit/>
          </a:bodyPr>
          <a:lstStyle/>
          <a:p>
            <a:pPr marL="0" lvl="0" indent="0">
              <a:lnSpc>
                <a:spcPct val="90000"/>
              </a:lnSpc>
              <a:spcAft>
                <a:spcPts val="800"/>
              </a:spcAft>
              <a:buNone/>
            </a:pPr>
            <a:r>
              <a:rPr lang="en-IN" sz="2000" b="1" u="sng">
                <a:effectLst/>
                <a:latin typeface="Calibri" panose="020F0502020204030204" pitchFamily="34" charset="0"/>
                <a:ea typeface="Times New Roman" panose="02020603050405020304" pitchFamily="18" charset="0"/>
                <a:cs typeface="Calibri" panose="020F0502020204030204" pitchFamily="34" charset="0"/>
              </a:rPr>
              <a:t>Univariate numerical columns:</a:t>
            </a:r>
          </a:p>
          <a:p>
            <a:pPr lvl="0">
              <a:lnSpc>
                <a:spcPct val="90000"/>
              </a:lnSpc>
              <a:spcAft>
                <a:spcPts val="800"/>
              </a:spcAft>
              <a:buFont typeface="Wingdings" panose="05000000000000000000" pitchFamily="2" charset="2"/>
              <a:buChar char="Ø"/>
            </a:pPr>
            <a:r>
              <a:rPr lang="en-IN" sz="2000">
                <a:latin typeface="Calibri" panose="020F0502020204030204" pitchFamily="34" charset="0"/>
                <a:ea typeface="Times New Roman" panose="02020603050405020304" pitchFamily="18" charset="0"/>
                <a:cs typeface="Calibri" panose="020F0502020204030204" pitchFamily="34" charset="0"/>
              </a:rPr>
              <a:t>It can be identified</a:t>
            </a:r>
            <a:r>
              <a:rPr lang="en-IN" sz="2000">
                <a:effectLst/>
                <a:latin typeface="Calibri" panose="020F0502020204030204" pitchFamily="34" charset="0"/>
                <a:ea typeface="Times New Roman" panose="02020603050405020304" pitchFamily="18" charset="0"/>
                <a:cs typeface="Calibri" panose="020F0502020204030204" pitchFamily="34" charset="0"/>
              </a:rPr>
              <a:t> that there is skewness in most of the columns, hence there is a need to treat them using suitable methods.</a:t>
            </a:r>
            <a:endParaRPr lang="en-IN" sz="2000">
              <a:latin typeface="Calibri" panose="020F0502020204030204" pitchFamily="34" charset="0"/>
              <a:ea typeface="Times New Roman" panose="02020603050405020304" pitchFamily="18" charset="0"/>
              <a:cs typeface="Times New Roman" panose="02020603050405020304" pitchFamily="18" charset="0"/>
            </a:endParaRPr>
          </a:p>
          <a:p>
            <a:pPr marL="0" lvl="0" indent="0">
              <a:lnSpc>
                <a:spcPct val="90000"/>
              </a:lnSpc>
              <a:spcAft>
                <a:spcPts val="800"/>
              </a:spcAft>
              <a:buNone/>
            </a:pPr>
            <a:r>
              <a:rPr lang="en-IN" sz="2000" b="1" u="sng">
                <a:effectLst/>
                <a:latin typeface="Calibri" panose="020F0502020204030204" pitchFamily="34" charset="0"/>
                <a:ea typeface="Times New Roman" panose="02020603050405020304" pitchFamily="18" charset="0"/>
                <a:cs typeface="Times New Roman" panose="02020603050405020304" pitchFamily="18" charset="0"/>
              </a:rPr>
              <a:t>Univariate categorical columns:</a:t>
            </a:r>
          </a:p>
          <a:p>
            <a:pPr lvl="0">
              <a:lnSpc>
                <a:spcPct val="90000"/>
              </a:lnSpc>
              <a:spcBef>
                <a:spcPts val="300"/>
              </a:spcBef>
              <a:spcAft>
                <a:spcPts val="300"/>
              </a:spcAft>
              <a:buFont typeface="Wingdings" panose="05000000000000000000" pitchFamily="2" charset="2"/>
              <a:buChar char="Ø"/>
            </a:pPr>
            <a:r>
              <a:rPr lang="en-IN" sz="2000">
                <a:effectLst/>
                <a:latin typeface="Calibri" panose="020F0502020204030204" pitchFamily="34" charset="0"/>
                <a:ea typeface="Calibri" panose="020F0502020204030204" pitchFamily="34" charset="0"/>
                <a:cs typeface="Calibri" panose="020F0502020204030204" pitchFamily="34" charset="0"/>
              </a:rPr>
              <a:t>Maximum cars are petrol driven and diesel driven.</a:t>
            </a:r>
            <a:endParaRPr lang="en-IN" sz="2000">
              <a:latin typeface="Calibri" panose="020F0502020204030204" pitchFamily="34" charset="0"/>
              <a:ea typeface="Calibri" panose="020F0502020204030204" pitchFamily="34" charset="0"/>
              <a:cs typeface="Times New Roman" panose="02020603050405020304" pitchFamily="18" charset="0"/>
            </a:endParaRPr>
          </a:p>
          <a:p>
            <a:pPr lvl="0">
              <a:lnSpc>
                <a:spcPct val="90000"/>
              </a:lnSpc>
              <a:spcBef>
                <a:spcPts val="300"/>
              </a:spcBef>
              <a:spcAft>
                <a:spcPts val="300"/>
              </a:spcAft>
              <a:buFont typeface="Wingdings" panose="05000000000000000000" pitchFamily="2" charset="2"/>
              <a:buChar char="Ø"/>
            </a:pPr>
            <a:r>
              <a:rPr lang="en-IN" sz="2000">
                <a:effectLst/>
                <a:latin typeface="Calibri" panose="020F0502020204030204" pitchFamily="34" charset="0"/>
                <a:ea typeface="Calibri" panose="020F0502020204030204" pitchFamily="34" charset="0"/>
                <a:cs typeface="Calibri" panose="020F0502020204030204" pitchFamily="34" charset="0"/>
              </a:rPr>
              <a:t>Maximum cars are with Manual gear transmission.</a:t>
            </a:r>
            <a:endParaRPr lang="en-IN" sz="2000">
              <a:latin typeface="Calibri" panose="020F0502020204030204" pitchFamily="34" charset="0"/>
              <a:ea typeface="Calibri" panose="020F0502020204030204" pitchFamily="34" charset="0"/>
              <a:cs typeface="Times New Roman" panose="02020603050405020304" pitchFamily="18" charset="0"/>
            </a:endParaRPr>
          </a:p>
          <a:p>
            <a:pPr lvl="0">
              <a:lnSpc>
                <a:spcPct val="90000"/>
              </a:lnSpc>
              <a:spcBef>
                <a:spcPts val="300"/>
              </a:spcBef>
              <a:spcAft>
                <a:spcPts val="300"/>
              </a:spcAft>
              <a:buFont typeface="Wingdings" panose="05000000000000000000" pitchFamily="2" charset="2"/>
              <a:buChar char="Ø"/>
            </a:pPr>
            <a:r>
              <a:rPr lang="en-IN" sz="2000">
                <a:effectLst/>
                <a:latin typeface="Calibri" panose="020F0502020204030204" pitchFamily="34" charset="0"/>
                <a:ea typeface="Calibri" panose="020F0502020204030204" pitchFamily="34" charset="0"/>
                <a:cs typeface="Calibri" panose="020F0502020204030204" pitchFamily="34" charset="0"/>
              </a:rPr>
              <a:t>Disc front brake cars are more in number followed by Ventilated Disc.</a:t>
            </a:r>
            <a:endParaRPr lang="en-IN" sz="2000">
              <a:latin typeface="Calibri" panose="020F0502020204030204" pitchFamily="34" charset="0"/>
              <a:ea typeface="Calibri" panose="020F0502020204030204" pitchFamily="34" charset="0"/>
              <a:cs typeface="Times New Roman" panose="02020603050405020304" pitchFamily="18" charset="0"/>
            </a:endParaRPr>
          </a:p>
          <a:p>
            <a:pPr lvl="0">
              <a:lnSpc>
                <a:spcPct val="90000"/>
              </a:lnSpc>
              <a:spcBef>
                <a:spcPts val="300"/>
              </a:spcBef>
              <a:spcAft>
                <a:spcPts val="300"/>
              </a:spcAft>
              <a:buFont typeface="Wingdings" panose="05000000000000000000" pitchFamily="2" charset="2"/>
              <a:buChar char="Ø"/>
            </a:pPr>
            <a:r>
              <a:rPr lang="en-IN" sz="2000">
                <a:effectLst/>
                <a:latin typeface="Calibri" panose="020F0502020204030204" pitchFamily="34" charset="0"/>
                <a:ea typeface="Calibri" panose="020F0502020204030204" pitchFamily="34" charset="0"/>
                <a:cs typeface="Calibri" panose="020F0502020204030204" pitchFamily="34" charset="0"/>
              </a:rPr>
              <a:t>Drum rare break cars are more in number.</a:t>
            </a:r>
            <a:endParaRPr lang="en-IN" sz="2000">
              <a:latin typeface="Calibri" panose="020F0502020204030204" pitchFamily="34" charset="0"/>
              <a:ea typeface="Calibri" panose="020F0502020204030204" pitchFamily="34" charset="0"/>
              <a:cs typeface="Times New Roman" panose="02020603050405020304" pitchFamily="18" charset="0"/>
            </a:endParaRPr>
          </a:p>
          <a:p>
            <a:pPr lvl="0">
              <a:lnSpc>
                <a:spcPct val="90000"/>
              </a:lnSpc>
              <a:spcBef>
                <a:spcPts val="300"/>
              </a:spcBef>
              <a:spcAft>
                <a:spcPts val="300"/>
              </a:spcAft>
              <a:buFont typeface="Wingdings" panose="05000000000000000000" pitchFamily="2" charset="2"/>
              <a:buChar char="Ø"/>
            </a:pPr>
            <a:r>
              <a:rPr lang="en-IN" sz="2000">
                <a:effectLst/>
                <a:latin typeface="Calibri" panose="020F0502020204030204" pitchFamily="34" charset="0"/>
                <a:ea typeface="Calibri" panose="020F0502020204030204" pitchFamily="34" charset="0"/>
                <a:cs typeface="Calibri" panose="020F0502020204030204" pitchFamily="34" charset="0"/>
              </a:rPr>
              <a:t>Maximum cars under sale are Maruti followed by Hyundai.</a:t>
            </a:r>
            <a:endParaRPr lang="en-IN" sz="2000">
              <a:latin typeface="Calibri" panose="020F0502020204030204" pitchFamily="34" charset="0"/>
              <a:ea typeface="Calibri" panose="020F0502020204030204" pitchFamily="34" charset="0"/>
              <a:cs typeface="Times New Roman" panose="02020603050405020304" pitchFamily="18" charset="0"/>
            </a:endParaRPr>
          </a:p>
          <a:p>
            <a:pPr lvl="0">
              <a:lnSpc>
                <a:spcPct val="90000"/>
              </a:lnSpc>
              <a:spcBef>
                <a:spcPts val="300"/>
              </a:spcBef>
              <a:spcAft>
                <a:spcPts val="300"/>
              </a:spcAft>
              <a:buFont typeface="Wingdings" panose="05000000000000000000" pitchFamily="2" charset="2"/>
              <a:buChar char="Ø"/>
            </a:pPr>
            <a:r>
              <a:rPr lang="en-IN" sz="2000">
                <a:effectLst/>
                <a:latin typeface="Calibri" panose="020F0502020204030204" pitchFamily="34" charset="0"/>
                <a:ea typeface="Calibri" panose="020F0502020204030204" pitchFamily="34" charset="0"/>
              </a:rPr>
              <a:t>In Bangalore, </a:t>
            </a:r>
            <a:r>
              <a:rPr lang="en-IN" sz="2000">
                <a:latin typeface="Calibri" panose="020F0502020204030204" pitchFamily="34" charset="0"/>
                <a:ea typeface="Calibri" panose="020F0502020204030204" pitchFamily="34" charset="0"/>
              </a:rPr>
              <a:t>D</a:t>
            </a:r>
            <a:r>
              <a:rPr lang="en-IN" sz="2000">
                <a:effectLst/>
                <a:latin typeface="Calibri" panose="020F0502020204030204" pitchFamily="34" charset="0"/>
                <a:ea typeface="Calibri" panose="020F0502020204030204" pitchFamily="34" charset="0"/>
              </a:rPr>
              <a:t>elhi-</a:t>
            </a:r>
            <a:r>
              <a:rPr lang="en-IN" sz="2000">
                <a:latin typeface="Calibri" panose="020F0502020204030204" pitchFamily="34" charset="0"/>
                <a:ea typeface="Calibri" panose="020F0502020204030204" pitchFamily="34" charset="0"/>
              </a:rPr>
              <a:t>N</a:t>
            </a:r>
            <a:r>
              <a:rPr lang="en-IN" sz="2000">
                <a:effectLst/>
                <a:latin typeface="Calibri" panose="020F0502020204030204" pitchFamily="34" charset="0"/>
                <a:ea typeface="Calibri" panose="020F0502020204030204" pitchFamily="34" charset="0"/>
              </a:rPr>
              <a:t>cr, Mumbai and New-delhi we can find maximum cars for sale. Since these are most populated places.</a:t>
            </a:r>
            <a:endParaRPr lang="en-IN" sz="2000" b="1" u="sng">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3523078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5957" y="-4763"/>
            <a:ext cx="5013607" cy="6862763"/>
            <a:chOff x="2928938" y="-4763"/>
            <a:chExt cx="5014912" cy="6862763"/>
          </a:xfrm>
        </p:grpSpPr>
        <p:sp>
          <p:nvSpPr>
            <p:cNvPr id="10"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1"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2"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3"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4"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5"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7" name="Rectangle 16">
            <a:extLst>
              <a:ext uri="{FF2B5EF4-FFF2-40B4-BE49-F238E27FC236}">
                <a16:creationId xmlns:a16="http://schemas.microsoft.com/office/drawing/2014/main" id="{A6073935-E043-4801-AF06-06093A9145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264913-0370-47D2-A90C-BA384B9DBA8D}"/>
              </a:ext>
            </a:extLst>
          </p:cNvPr>
          <p:cNvSpPr>
            <a:spLocks noGrp="1"/>
          </p:cNvSpPr>
          <p:nvPr>
            <p:ph type="title"/>
          </p:nvPr>
        </p:nvSpPr>
        <p:spPr>
          <a:xfrm>
            <a:off x="8039647" y="648930"/>
            <a:ext cx="3460380" cy="3347337"/>
          </a:xfrm>
        </p:spPr>
        <p:txBody>
          <a:bodyPr vert="horz" lIns="91440" tIns="45720" rIns="91440" bIns="45720" rtlCol="0" anchor="b">
            <a:normAutofit/>
          </a:bodyPr>
          <a:lstStyle/>
          <a:p>
            <a:pPr algn="r" defTabSz="457200"/>
            <a:r>
              <a:rPr lang="en-US" sz="4400"/>
              <a:t>Bivariate Vizualization of numerical columns:</a:t>
            </a:r>
          </a:p>
        </p:txBody>
      </p:sp>
      <p:grpSp>
        <p:nvGrpSpPr>
          <p:cNvPr id="19" name="Group 18">
            <a:extLst>
              <a:ext uri="{FF2B5EF4-FFF2-40B4-BE49-F238E27FC236}">
                <a16:creationId xmlns:a16="http://schemas.microsoft.com/office/drawing/2014/main" id="{8AC26FF4-D6F9-4A94-A837-D051A101ED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86483" y="-4763"/>
            <a:ext cx="5013607" cy="6862763"/>
            <a:chOff x="2928938" y="-4763"/>
            <a:chExt cx="5014912" cy="6862763"/>
          </a:xfrm>
        </p:grpSpPr>
        <p:sp>
          <p:nvSpPr>
            <p:cNvPr id="20" name="Freeform 6">
              <a:extLst>
                <a:ext uri="{FF2B5EF4-FFF2-40B4-BE49-F238E27FC236}">
                  <a16:creationId xmlns:a16="http://schemas.microsoft.com/office/drawing/2014/main" id="{EFFE501B-F9EC-4229-99D6-F39E38A71B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1" name="Freeform 7">
              <a:extLst>
                <a:ext uri="{FF2B5EF4-FFF2-40B4-BE49-F238E27FC236}">
                  <a16:creationId xmlns:a16="http://schemas.microsoft.com/office/drawing/2014/main" id="{B064C6A0-3DE4-4F4A-B650-78A628163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2" name="Freeform 25">
              <a:extLst>
                <a:ext uri="{FF2B5EF4-FFF2-40B4-BE49-F238E27FC236}">
                  <a16:creationId xmlns:a16="http://schemas.microsoft.com/office/drawing/2014/main" id="{43CD3E83-3D0D-40EE-B1A2-9C989EBF2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3" name="Freeform 26">
              <a:extLst>
                <a:ext uri="{FF2B5EF4-FFF2-40B4-BE49-F238E27FC236}">
                  <a16:creationId xmlns:a16="http://schemas.microsoft.com/office/drawing/2014/main" id="{71553909-760D-4B98-96A4-F9F48339AF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4" name="Freeform 27">
              <a:extLst>
                <a:ext uri="{FF2B5EF4-FFF2-40B4-BE49-F238E27FC236}">
                  <a16:creationId xmlns:a16="http://schemas.microsoft.com/office/drawing/2014/main" id="{1F006A6C-F843-49BC-AC84-89BD2AF58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5" name="Freeform 28">
              <a:extLst>
                <a:ext uri="{FF2B5EF4-FFF2-40B4-BE49-F238E27FC236}">
                  <a16:creationId xmlns:a16="http://schemas.microsoft.com/office/drawing/2014/main" id="{62AEE6F3-16F4-4944-8459-4D5EEA341D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7" name="Rounded Rectangle 16">
            <a:extLst>
              <a:ext uri="{FF2B5EF4-FFF2-40B4-BE49-F238E27FC236}">
                <a16:creationId xmlns:a16="http://schemas.microsoft.com/office/drawing/2014/main" id="{8D6B9972-4A81-4223-9901-0E559A1D5E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521" y="648931"/>
            <a:ext cx="6852648"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7FB1D99-6C67-4D41-9064-9597AA98CC34}"/>
              </a:ext>
            </a:extLst>
          </p:cNvPr>
          <p:cNvPicPr>
            <a:picLocks noChangeAspect="1"/>
          </p:cNvPicPr>
          <p:nvPr/>
        </p:nvPicPr>
        <p:blipFill>
          <a:blip r:embed="rId3"/>
          <a:stretch>
            <a:fillRect/>
          </a:stretch>
        </p:blipFill>
        <p:spPr>
          <a:xfrm>
            <a:off x="886483" y="764704"/>
            <a:ext cx="6464366" cy="4793769"/>
          </a:xfrm>
          <a:prstGeom prst="rect">
            <a:avLst/>
          </a:prstGeom>
        </p:spPr>
      </p:pic>
    </p:spTree>
    <p:extLst>
      <p:ext uri="{BB962C8B-B14F-4D97-AF65-F5344CB8AC3E}">
        <p14:creationId xmlns:p14="http://schemas.microsoft.com/office/powerpoint/2010/main" val="3859129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6" name="Group 8">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5957" y="-4763"/>
            <a:ext cx="5013607" cy="6862763"/>
            <a:chOff x="2928938" y="-4763"/>
            <a:chExt cx="5014912" cy="6862763"/>
          </a:xfrm>
        </p:grpSpPr>
        <p:sp>
          <p:nvSpPr>
            <p:cNvPr id="10"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1"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2"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3"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4"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5"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7" name="Rectangle 16">
            <a:extLst>
              <a:ext uri="{FF2B5EF4-FFF2-40B4-BE49-F238E27FC236}">
                <a16:creationId xmlns:a16="http://schemas.microsoft.com/office/drawing/2014/main" id="{A6073935-E043-4801-AF06-06093A9145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8EA1D0-F625-4DBA-8C87-F9BCEE0175E0}"/>
              </a:ext>
            </a:extLst>
          </p:cNvPr>
          <p:cNvSpPr>
            <a:spLocks noGrp="1"/>
          </p:cNvSpPr>
          <p:nvPr>
            <p:ph type="title"/>
          </p:nvPr>
        </p:nvSpPr>
        <p:spPr>
          <a:xfrm>
            <a:off x="8039647" y="648930"/>
            <a:ext cx="3460380" cy="3347337"/>
          </a:xfrm>
        </p:spPr>
        <p:txBody>
          <a:bodyPr vert="horz" lIns="91440" tIns="45720" rIns="91440" bIns="45720" rtlCol="0" anchor="b">
            <a:normAutofit/>
          </a:bodyPr>
          <a:lstStyle/>
          <a:p>
            <a:pPr algn="r" defTabSz="457200"/>
            <a:r>
              <a:rPr lang="en-US" sz="4400"/>
              <a:t>Bivariate Vizualization of numerical columns:</a:t>
            </a:r>
          </a:p>
        </p:txBody>
      </p:sp>
      <p:grpSp>
        <p:nvGrpSpPr>
          <p:cNvPr id="19" name="Group 18">
            <a:extLst>
              <a:ext uri="{FF2B5EF4-FFF2-40B4-BE49-F238E27FC236}">
                <a16:creationId xmlns:a16="http://schemas.microsoft.com/office/drawing/2014/main" id="{8AC26FF4-D6F9-4A94-A837-D051A101ED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86483" y="-4763"/>
            <a:ext cx="5013607" cy="6862763"/>
            <a:chOff x="2928938" y="-4763"/>
            <a:chExt cx="5014912" cy="6862763"/>
          </a:xfrm>
        </p:grpSpPr>
        <p:sp>
          <p:nvSpPr>
            <p:cNvPr id="20" name="Freeform 6">
              <a:extLst>
                <a:ext uri="{FF2B5EF4-FFF2-40B4-BE49-F238E27FC236}">
                  <a16:creationId xmlns:a16="http://schemas.microsoft.com/office/drawing/2014/main" id="{EFFE501B-F9EC-4229-99D6-F39E38A71B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1" name="Freeform 7">
              <a:extLst>
                <a:ext uri="{FF2B5EF4-FFF2-40B4-BE49-F238E27FC236}">
                  <a16:creationId xmlns:a16="http://schemas.microsoft.com/office/drawing/2014/main" id="{B064C6A0-3DE4-4F4A-B650-78A628163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2" name="Freeform 25">
              <a:extLst>
                <a:ext uri="{FF2B5EF4-FFF2-40B4-BE49-F238E27FC236}">
                  <a16:creationId xmlns:a16="http://schemas.microsoft.com/office/drawing/2014/main" id="{43CD3E83-3D0D-40EE-B1A2-9C989EBF2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3" name="Freeform 26">
              <a:extLst>
                <a:ext uri="{FF2B5EF4-FFF2-40B4-BE49-F238E27FC236}">
                  <a16:creationId xmlns:a16="http://schemas.microsoft.com/office/drawing/2014/main" id="{71553909-760D-4B98-96A4-F9F48339AF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4" name="Freeform 27">
              <a:extLst>
                <a:ext uri="{FF2B5EF4-FFF2-40B4-BE49-F238E27FC236}">
                  <a16:creationId xmlns:a16="http://schemas.microsoft.com/office/drawing/2014/main" id="{1F006A6C-F843-49BC-AC84-89BD2AF58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5" name="Freeform 28">
              <a:extLst>
                <a:ext uri="{FF2B5EF4-FFF2-40B4-BE49-F238E27FC236}">
                  <a16:creationId xmlns:a16="http://schemas.microsoft.com/office/drawing/2014/main" id="{62AEE6F3-16F4-4944-8459-4D5EEA341D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7" name="Rounded Rectangle 16">
            <a:extLst>
              <a:ext uri="{FF2B5EF4-FFF2-40B4-BE49-F238E27FC236}">
                <a16:creationId xmlns:a16="http://schemas.microsoft.com/office/drawing/2014/main" id="{8D6B9972-4A81-4223-9901-0E559A1D5E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521" y="648931"/>
            <a:ext cx="6852648"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10670D9-AB6E-460B-9B31-C09CE74A8834}"/>
              </a:ext>
            </a:extLst>
          </p:cNvPr>
          <p:cNvPicPr>
            <a:picLocks noChangeAspect="1"/>
          </p:cNvPicPr>
          <p:nvPr/>
        </p:nvPicPr>
        <p:blipFill>
          <a:blip r:embed="rId3"/>
          <a:stretch>
            <a:fillRect/>
          </a:stretch>
        </p:blipFill>
        <p:spPr>
          <a:xfrm>
            <a:off x="886484" y="836712"/>
            <a:ext cx="6346034" cy="4721761"/>
          </a:xfrm>
          <a:prstGeom prst="rect">
            <a:avLst/>
          </a:prstGeom>
        </p:spPr>
      </p:pic>
    </p:spTree>
    <p:extLst>
      <p:ext uri="{BB962C8B-B14F-4D97-AF65-F5344CB8AC3E}">
        <p14:creationId xmlns:p14="http://schemas.microsoft.com/office/powerpoint/2010/main" val="2166395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4402561"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CD74C0A3-BAB5-4DD2-BAF8-EEF19DFE7F60}"/>
              </a:ext>
            </a:extLst>
          </p:cNvPr>
          <p:cNvSpPr>
            <a:spLocks noGrp="1"/>
          </p:cNvSpPr>
          <p:nvPr>
            <p:ph type="title"/>
          </p:nvPr>
        </p:nvSpPr>
        <p:spPr>
          <a:xfrm>
            <a:off x="495982" y="685801"/>
            <a:ext cx="2742486" cy="5105400"/>
          </a:xfrm>
        </p:spPr>
        <p:txBody>
          <a:bodyPr>
            <a:normAutofit/>
          </a:bodyPr>
          <a:lstStyle/>
          <a:p>
            <a:pPr algn="l"/>
            <a:r>
              <a:rPr lang="en-IN" sz="3200" dirty="0">
                <a:solidFill>
                  <a:srgbClr val="FFFFFF"/>
                </a:solidFill>
              </a:rPr>
              <a:t>Observations</a:t>
            </a:r>
          </a:p>
        </p:txBody>
      </p:sp>
      <p:grpSp>
        <p:nvGrpSpPr>
          <p:cNvPr id="12" name="Group 11">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4427" y="0"/>
            <a:ext cx="2436179" cy="6858001"/>
            <a:chOff x="1320800" y="0"/>
            <a:chExt cx="2436813" cy="6858001"/>
          </a:xfrm>
        </p:grpSpPr>
        <p:sp>
          <p:nvSpPr>
            <p:cNvPr id="13"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 name="Content Placeholder 2">
            <a:extLst>
              <a:ext uri="{FF2B5EF4-FFF2-40B4-BE49-F238E27FC236}">
                <a16:creationId xmlns:a16="http://schemas.microsoft.com/office/drawing/2014/main" id="{39529656-B76D-4F80-A0AE-70635CACF0DD}"/>
              </a:ext>
            </a:extLst>
          </p:cNvPr>
          <p:cNvSpPr>
            <a:spLocks noGrp="1"/>
          </p:cNvSpPr>
          <p:nvPr>
            <p:ph idx="1"/>
          </p:nvPr>
        </p:nvSpPr>
        <p:spPr>
          <a:xfrm>
            <a:off x="5115773" y="685801"/>
            <a:ext cx="6384255" cy="5105400"/>
          </a:xfrm>
        </p:spPr>
        <p:txBody>
          <a:bodyPr>
            <a:normAutofit/>
          </a:bodyPr>
          <a:lstStyle/>
          <a:p>
            <a:pPr lvl="0">
              <a:lnSpc>
                <a:spcPct val="90000"/>
              </a:lnSpc>
              <a:spcBef>
                <a:spcPts val="300"/>
              </a:spcBef>
              <a:spcAft>
                <a:spcPts val="300"/>
              </a:spcAft>
              <a:buFont typeface="Wingdings" panose="05000000000000000000" pitchFamily="2" charset="2"/>
              <a:buChar char="Ø"/>
            </a:pPr>
            <a:r>
              <a:rPr lang="en-IN" sz="1700" dirty="0">
                <a:effectLst/>
                <a:latin typeface="Century" panose="02040604050505020304" pitchFamily="18" charset="0"/>
                <a:ea typeface="Times New Roman" panose="02020603050405020304" pitchFamily="18" charset="0"/>
                <a:cs typeface="Calibri" panose="020F0502020204030204" pitchFamily="34" charset="0"/>
              </a:rPr>
              <a:t>Most of the cars are less than 20k driven kms</a:t>
            </a:r>
            <a:r>
              <a:rPr lang="en-IN" sz="1700" dirty="0">
                <a:latin typeface="Century" panose="02040604050505020304" pitchFamily="18" charset="0"/>
                <a:ea typeface="Times New Roman" panose="02020603050405020304" pitchFamily="18" charset="0"/>
                <a:cs typeface="Calibri" panose="020F0502020204030204" pitchFamily="34" charset="0"/>
              </a:rPr>
              <a:t> a</a:t>
            </a:r>
            <a:r>
              <a:rPr lang="en-IN" sz="1700" dirty="0">
                <a:effectLst/>
                <a:latin typeface="Century" panose="02040604050505020304" pitchFamily="18" charset="0"/>
                <a:ea typeface="Times New Roman" panose="02020603050405020304" pitchFamily="18" charset="0"/>
                <a:cs typeface="Calibri" panose="020F0502020204030204" pitchFamily="34" charset="0"/>
              </a:rPr>
              <a:t>nd car price is high for less driven cars.</a:t>
            </a:r>
            <a:endParaRPr lang="en-IN" sz="1700" dirty="0">
              <a:latin typeface="Century" panose="02040604050505020304" pitchFamily="18" charset="0"/>
              <a:ea typeface="Times New Roman" panose="02020603050405020304" pitchFamily="18" charset="0"/>
              <a:cs typeface="Times New Roman" panose="02020603050405020304" pitchFamily="18" charset="0"/>
            </a:endParaRPr>
          </a:p>
          <a:p>
            <a:pPr lvl="0">
              <a:lnSpc>
                <a:spcPct val="90000"/>
              </a:lnSpc>
              <a:spcBef>
                <a:spcPts val="300"/>
              </a:spcBef>
              <a:spcAft>
                <a:spcPts val="300"/>
              </a:spcAft>
              <a:buFont typeface="Wingdings" panose="05000000000000000000" pitchFamily="2" charset="2"/>
              <a:buChar char="Ø"/>
            </a:pPr>
            <a:r>
              <a:rPr lang="en-IN" sz="1700" dirty="0">
                <a:effectLst/>
                <a:latin typeface="Century" panose="02040604050505020304" pitchFamily="18" charset="0"/>
                <a:ea typeface="Times New Roman" panose="02020603050405020304" pitchFamily="18" charset="0"/>
                <a:cs typeface="Calibri" panose="020F0502020204030204" pitchFamily="34" charset="0"/>
              </a:rPr>
              <a:t>Maximum cars </a:t>
            </a:r>
            <a:r>
              <a:rPr lang="en-IN" sz="1700" dirty="0">
                <a:latin typeface="Century" panose="02040604050505020304" pitchFamily="18" charset="0"/>
                <a:ea typeface="Times New Roman" panose="02020603050405020304" pitchFamily="18" charset="0"/>
                <a:cs typeface="Calibri" panose="020F0502020204030204" pitchFamily="34" charset="0"/>
              </a:rPr>
              <a:t>have</a:t>
            </a:r>
            <a:r>
              <a:rPr lang="en-IN" sz="1700" dirty="0">
                <a:effectLst/>
                <a:latin typeface="Century" panose="02040604050505020304" pitchFamily="18" charset="0"/>
                <a:ea typeface="Times New Roman" panose="02020603050405020304" pitchFamily="18" charset="0"/>
                <a:cs typeface="Calibri" panose="020F0502020204030204" pitchFamily="34" charset="0"/>
              </a:rPr>
              <a:t> 1000-3000 </a:t>
            </a:r>
            <a:r>
              <a:rPr lang="en-IN" sz="1700" dirty="0" err="1">
                <a:effectLst/>
                <a:latin typeface="Century" panose="02040604050505020304" pitchFamily="18" charset="0"/>
                <a:ea typeface="Times New Roman" panose="02020603050405020304" pitchFamily="18" charset="0"/>
                <a:cs typeface="Calibri" panose="020F0502020204030204" pitchFamily="34" charset="0"/>
              </a:rPr>
              <a:t>Engine_disp</a:t>
            </a:r>
            <a:r>
              <a:rPr lang="en-IN" sz="1700" dirty="0">
                <a:effectLst/>
                <a:latin typeface="Century" panose="02040604050505020304" pitchFamily="18" charset="0"/>
                <a:ea typeface="Times New Roman" panose="02020603050405020304" pitchFamily="18" charset="0"/>
                <a:cs typeface="Calibri" panose="020F0502020204030204" pitchFamily="34" charset="0"/>
              </a:rPr>
              <a:t>. </a:t>
            </a:r>
            <a:r>
              <a:rPr lang="en-IN" sz="1700" dirty="0">
                <a:latin typeface="Century" panose="02040604050505020304" pitchFamily="18" charset="0"/>
                <a:ea typeface="Times New Roman" panose="02020603050405020304" pitchFamily="18" charset="0"/>
                <a:cs typeface="Calibri" panose="020F0502020204030204" pitchFamily="34" charset="0"/>
              </a:rPr>
              <a:t>an</a:t>
            </a:r>
            <a:r>
              <a:rPr lang="en-IN" sz="1700" dirty="0">
                <a:effectLst/>
                <a:latin typeface="Century" panose="02040604050505020304" pitchFamily="18" charset="0"/>
                <a:ea typeface="Times New Roman" panose="02020603050405020304" pitchFamily="18" charset="0"/>
                <a:cs typeface="Calibri" panose="020F0502020204030204" pitchFamily="34" charset="0"/>
              </a:rPr>
              <a:t>d car price is high for 3000 </a:t>
            </a:r>
            <a:r>
              <a:rPr lang="en-IN" sz="1700" dirty="0" err="1">
                <a:effectLst/>
                <a:latin typeface="Century" panose="02040604050505020304" pitchFamily="18" charset="0"/>
                <a:ea typeface="Times New Roman" panose="02020603050405020304" pitchFamily="18" charset="0"/>
                <a:cs typeface="Calibri" panose="020F0502020204030204" pitchFamily="34" charset="0"/>
              </a:rPr>
              <a:t>Engine_disp</a:t>
            </a:r>
            <a:r>
              <a:rPr lang="en-IN" sz="1700" dirty="0">
                <a:effectLst/>
                <a:latin typeface="Century" panose="02040604050505020304" pitchFamily="18" charset="0"/>
                <a:ea typeface="Times New Roman" panose="02020603050405020304" pitchFamily="18" charset="0"/>
                <a:cs typeface="Calibri" panose="020F0502020204030204" pitchFamily="34" charset="0"/>
              </a:rPr>
              <a:t>.</a:t>
            </a:r>
            <a:endParaRPr lang="en-IN" sz="1700" dirty="0">
              <a:latin typeface="Century" panose="02040604050505020304" pitchFamily="18" charset="0"/>
              <a:ea typeface="Times New Roman" panose="02020603050405020304" pitchFamily="18" charset="0"/>
              <a:cs typeface="Times New Roman" panose="02020603050405020304" pitchFamily="18" charset="0"/>
            </a:endParaRPr>
          </a:p>
          <a:p>
            <a:pPr lvl="0">
              <a:lnSpc>
                <a:spcPct val="90000"/>
              </a:lnSpc>
              <a:spcBef>
                <a:spcPts val="300"/>
              </a:spcBef>
              <a:spcAft>
                <a:spcPts val="300"/>
              </a:spcAft>
              <a:buFont typeface="Wingdings" panose="05000000000000000000" pitchFamily="2" charset="2"/>
              <a:buChar char="Ø"/>
            </a:pPr>
            <a:r>
              <a:rPr lang="en-IN" sz="1700" dirty="0">
                <a:effectLst/>
                <a:latin typeface="Century" panose="02040604050505020304" pitchFamily="18" charset="0"/>
                <a:ea typeface="Times New Roman" panose="02020603050405020304" pitchFamily="18" charset="0"/>
                <a:cs typeface="Calibri" panose="020F0502020204030204" pitchFamily="34" charset="0"/>
              </a:rPr>
              <a:t>Majority of cars </a:t>
            </a:r>
            <a:r>
              <a:rPr lang="en-IN" sz="1700" dirty="0">
                <a:latin typeface="Century" panose="02040604050505020304" pitchFamily="18" charset="0"/>
                <a:ea typeface="Times New Roman" panose="02020603050405020304" pitchFamily="18" charset="0"/>
                <a:cs typeface="Calibri" panose="020F0502020204030204" pitchFamily="34" charset="0"/>
              </a:rPr>
              <a:t>have</a:t>
            </a:r>
            <a:r>
              <a:rPr lang="en-IN" sz="1700" dirty="0">
                <a:effectLst/>
                <a:latin typeface="Century" panose="02040604050505020304" pitchFamily="18" charset="0"/>
                <a:ea typeface="Times New Roman" panose="02020603050405020304" pitchFamily="18" charset="0"/>
                <a:cs typeface="Calibri" panose="020F0502020204030204" pitchFamily="34" charset="0"/>
              </a:rPr>
              <a:t> mileage of 10-25 kms however, it has no proper relation with car price.</a:t>
            </a:r>
            <a:endParaRPr lang="en-IN" sz="1700" dirty="0">
              <a:latin typeface="Century" panose="02040604050505020304" pitchFamily="18" charset="0"/>
              <a:ea typeface="Times New Roman" panose="02020603050405020304" pitchFamily="18" charset="0"/>
              <a:cs typeface="Times New Roman" panose="02020603050405020304" pitchFamily="18" charset="0"/>
            </a:endParaRPr>
          </a:p>
          <a:p>
            <a:pPr lvl="0">
              <a:lnSpc>
                <a:spcPct val="90000"/>
              </a:lnSpc>
              <a:spcBef>
                <a:spcPts val="300"/>
              </a:spcBef>
              <a:spcAft>
                <a:spcPts val="300"/>
              </a:spcAft>
              <a:buFont typeface="Wingdings" panose="05000000000000000000" pitchFamily="2" charset="2"/>
              <a:buChar char="Ø"/>
            </a:pPr>
            <a:r>
              <a:rPr lang="en-IN" sz="1700" dirty="0">
                <a:effectLst/>
                <a:latin typeface="Century" panose="02040604050505020304" pitchFamily="18" charset="0"/>
                <a:ea typeface="Times New Roman" panose="02020603050405020304" pitchFamily="18" charset="0"/>
                <a:cs typeface="Calibri" panose="020F0502020204030204" pitchFamily="34" charset="0"/>
              </a:rPr>
              <a:t>As </a:t>
            </a:r>
            <a:r>
              <a:rPr lang="en-IN" sz="1700" dirty="0" err="1">
                <a:effectLst/>
                <a:latin typeface="Century" panose="02040604050505020304" pitchFamily="18" charset="0"/>
                <a:ea typeface="Times New Roman" panose="02020603050405020304" pitchFamily="18" charset="0"/>
                <a:cs typeface="Calibri" panose="020F0502020204030204" pitchFamily="34" charset="0"/>
              </a:rPr>
              <a:t>Max_power</a:t>
            </a:r>
            <a:r>
              <a:rPr lang="en-IN" sz="1700" dirty="0">
                <a:effectLst/>
                <a:latin typeface="Century" panose="02040604050505020304" pitchFamily="18" charset="0"/>
                <a:ea typeface="Times New Roman" panose="02020603050405020304" pitchFamily="18" charset="0"/>
                <a:cs typeface="Calibri" panose="020F0502020204030204" pitchFamily="34" charset="0"/>
              </a:rPr>
              <a:t> is increasing car price is also increasing.</a:t>
            </a:r>
            <a:endParaRPr lang="en-IN" sz="1700" dirty="0">
              <a:latin typeface="Century" panose="02040604050505020304" pitchFamily="18" charset="0"/>
              <a:ea typeface="Times New Roman" panose="02020603050405020304" pitchFamily="18" charset="0"/>
              <a:cs typeface="Times New Roman" panose="02020603050405020304" pitchFamily="18" charset="0"/>
            </a:endParaRPr>
          </a:p>
          <a:p>
            <a:pPr lvl="0">
              <a:lnSpc>
                <a:spcPct val="90000"/>
              </a:lnSpc>
              <a:spcBef>
                <a:spcPts val="300"/>
              </a:spcBef>
              <a:spcAft>
                <a:spcPts val="300"/>
              </a:spcAft>
              <a:buFont typeface="Wingdings" panose="05000000000000000000" pitchFamily="2" charset="2"/>
              <a:buChar char="Ø"/>
            </a:pPr>
            <a:r>
              <a:rPr lang="en-IN" sz="1700" dirty="0" err="1">
                <a:effectLst/>
                <a:latin typeface="Century" panose="02040604050505020304" pitchFamily="18" charset="0"/>
                <a:ea typeface="Times New Roman" panose="02020603050405020304" pitchFamily="18" charset="0"/>
                <a:cs typeface="Calibri" panose="020F0502020204030204" pitchFamily="34" charset="0"/>
              </a:rPr>
              <a:t>Car_price</a:t>
            </a:r>
            <a:r>
              <a:rPr lang="en-IN" sz="1700" dirty="0">
                <a:effectLst/>
                <a:latin typeface="Century" panose="02040604050505020304" pitchFamily="18" charset="0"/>
                <a:ea typeface="Times New Roman" panose="02020603050405020304" pitchFamily="18" charset="0"/>
                <a:cs typeface="Calibri" panose="020F0502020204030204" pitchFamily="34" charset="0"/>
              </a:rPr>
              <a:t> has no proper relation with height.</a:t>
            </a:r>
            <a:endParaRPr lang="en-IN" sz="1700" dirty="0">
              <a:latin typeface="Century" panose="02040604050505020304" pitchFamily="18" charset="0"/>
              <a:ea typeface="Times New Roman" panose="02020603050405020304" pitchFamily="18" charset="0"/>
              <a:cs typeface="Times New Roman" panose="02020603050405020304" pitchFamily="18" charset="0"/>
            </a:endParaRPr>
          </a:p>
          <a:p>
            <a:pPr lvl="0">
              <a:lnSpc>
                <a:spcPct val="90000"/>
              </a:lnSpc>
              <a:spcBef>
                <a:spcPts val="300"/>
              </a:spcBef>
              <a:spcAft>
                <a:spcPts val="300"/>
              </a:spcAft>
              <a:buFont typeface="Wingdings" panose="05000000000000000000" pitchFamily="2" charset="2"/>
              <a:buChar char="Ø"/>
            </a:pPr>
            <a:r>
              <a:rPr lang="en-IN" sz="1700" dirty="0">
                <a:effectLst/>
                <a:latin typeface="Century" panose="02040604050505020304" pitchFamily="18" charset="0"/>
                <a:ea typeface="Times New Roman" panose="02020603050405020304" pitchFamily="18" charset="0"/>
                <a:cs typeface="Calibri" panose="020F0502020204030204" pitchFamily="34" charset="0"/>
              </a:rPr>
              <a:t>As the width is increasing car price is also increasing.</a:t>
            </a:r>
            <a:endParaRPr lang="en-IN" sz="1700" dirty="0">
              <a:latin typeface="Century" panose="02040604050505020304" pitchFamily="18" charset="0"/>
              <a:ea typeface="Times New Roman" panose="02020603050405020304" pitchFamily="18" charset="0"/>
              <a:cs typeface="Times New Roman" panose="02020603050405020304" pitchFamily="18" charset="0"/>
            </a:endParaRPr>
          </a:p>
          <a:p>
            <a:pPr lvl="0">
              <a:lnSpc>
                <a:spcPct val="90000"/>
              </a:lnSpc>
              <a:spcBef>
                <a:spcPts val="300"/>
              </a:spcBef>
              <a:spcAft>
                <a:spcPts val="300"/>
              </a:spcAft>
              <a:buFont typeface="Wingdings" panose="05000000000000000000" pitchFamily="2" charset="2"/>
              <a:buChar char="Ø"/>
            </a:pPr>
            <a:r>
              <a:rPr lang="en-IN" sz="1700" dirty="0">
                <a:effectLst/>
                <a:latin typeface="Century" panose="02040604050505020304" pitchFamily="18" charset="0"/>
                <a:ea typeface="Times New Roman" panose="02020603050405020304" pitchFamily="18" charset="0"/>
                <a:cs typeface="Calibri" panose="020F0502020204030204" pitchFamily="34" charset="0"/>
              </a:rPr>
              <a:t>As length is increasing car price is also increasing.</a:t>
            </a:r>
            <a:endParaRPr lang="en-IN" sz="1700" dirty="0">
              <a:latin typeface="Century" panose="02040604050505020304" pitchFamily="18" charset="0"/>
              <a:ea typeface="Times New Roman" panose="02020603050405020304" pitchFamily="18" charset="0"/>
              <a:cs typeface="Times New Roman" panose="02020603050405020304" pitchFamily="18" charset="0"/>
            </a:endParaRPr>
          </a:p>
          <a:p>
            <a:pPr lvl="0">
              <a:lnSpc>
                <a:spcPct val="90000"/>
              </a:lnSpc>
              <a:spcBef>
                <a:spcPts val="300"/>
              </a:spcBef>
              <a:spcAft>
                <a:spcPts val="300"/>
              </a:spcAft>
              <a:buFont typeface="Wingdings" panose="05000000000000000000" pitchFamily="2" charset="2"/>
              <a:buChar char="Ø"/>
            </a:pPr>
            <a:r>
              <a:rPr lang="en-IN" sz="1700" dirty="0">
                <a:effectLst/>
                <a:latin typeface="Century" panose="02040604050505020304" pitchFamily="18" charset="0"/>
                <a:ea typeface="Times New Roman" panose="02020603050405020304" pitchFamily="18" charset="0"/>
                <a:cs typeface="Calibri" panose="020F0502020204030204" pitchFamily="34" charset="0"/>
              </a:rPr>
              <a:t>Weight also has linear relationship with car price.</a:t>
            </a:r>
            <a:endParaRPr lang="en-IN" sz="1700" dirty="0">
              <a:latin typeface="Century" panose="02040604050505020304" pitchFamily="18" charset="0"/>
              <a:ea typeface="Times New Roman" panose="02020603050405020304" pitchFamily="18" charset="0"/>
              <a:cs typeface="Times New Roman" panose="02020603050405020304" pitchFamily="18" charset="0"/>
            </a:endParaRPr>
          </a:p>
          <a:p>
            <a:pPr lvl="0">
              <a:lnSpc>
                <a:spcPct val="90000"/>
              </a:lnSpc>
              <a:spcBef>
                <a:spcPts val="300"/>
              </a:spcBef>
              <a:spcAft>
                <a:spcPts val="300"/>
              </a:spcAft>
              <a:buFont typeface="Wingdings" panose="05000000000000000000" pitchFamily="2" charset="2"/>
              <a:buChar char="Ø"/>
            </a:pPr>
            <a:r>
              <a:rPr lang="en-IN" sz="1700" dirty="0">
                <a:effectLst/>
                <a:latin typeface="Century" panose="02040604050505020304" pitchFamily="18" charset="0"/>
                <a:ea typeface="Times New Roman" panose="02020603050405020304" pitchFamily="18" charset="0"/>
                <a:cs typeface="Calibri" panose="020F0502020204030204" pitchFamily="34" charset="0"/>
              </a:rPr>
              <a:t>As </a:t>
            </a:r>
            <a:r>
              <a:rPr lang="en-IN" sz="1700" dirty="0" err="1">
                <a:effectLst/>
                <a:latin typeface="Century" panose="02040604050505020304" pitchFamily="18" charset="0"/>
                <a:ea typeface="Times New Roman" panose="02020603050405020304" pitchFamily="18" charset="0"/>
                <a:cs typeface="Calibri" panose="020F0502020204030204" pitchFamily="34" charset="0"/>
              </a:rPr>
              <a:t>top_speed</a:t>
            </a:r>
            <a:r>
              <a:rPr lang="en-IN" sz="1700" dirty="0">
                <a:effectLst/>
                <a:latin typeface="Century" panose="02040604050505020304" pitchFamily="18" charset="0"/>
                <a:ea typeface="Times New Roman" panose="02020603050405020304" pitchFamily="18" charset="0"/>
                <a:cs typeface="Calibri" panose="020F0502020204030204" pitchFamily="34" charset="0"/>
              </a:rPr>
              <a:t> is increasing car price is also increasing.</a:t>
            </a:r>
            <a:endParaRPr lang="en-IN" sz="1700" dirty="0">
              <a:latin typeface="Century" panose="02040604050505020304" pitchFamily="18" charset="0"/>
              <a:ea typeface="Times New Roman" panose="02020603050405020304" pitchFamily="18" charset="0"/>
              <a:cs typeface="Times New Roman" panose="02020603050405020304" pitchFamily="18" charset="0"/>
            </a:endParaRPr>
          </a:p>
          <a:p>
            <a:pPr lvl="0">
              <a:lnSpc>
                <a:spcPct val="90000"/>
              </a:lnSpc>
              <a:spcBef>
                <a:spcPts val="300"/>
              </a:spcBef>
              <a:spcAft>
                <a:spcPts val="300"/>
              </a:spcAft>
              <a:buFont typeface="Wingdings" panose="05000000000000000000" pitchFamily="2" charset="2"/>
              <a:buChar char="Ø"/>
            </a:pPr>
            <a:r>
              <a:rPr lang="en-IN" sz="1700" dirty="0">
                <a:effectLst/>
                <a:latin typeface="Century" panose="02040604050505020304" pitchFamily="18" charset="0"/>
                <a:ea typeface="Times New Roman" panose="02020603050405020304" pitchFamily="18" charset="0"/>
                <a:cs typeface="Calibri" panose="020F0502020204030204" pitchFamily="34" charset="0"/>
              </a:rPr>
              <a:t>Cars with 4 and 5 seats are having highest price.</a:t>
            </a:r>
            <a:endParaRPr lang="en-IN" sz="1700" dirty="0">
              <a:latin typeface="Century" panose="02040604050505020304" pitchFamily="18" charset="0"/>
              <a:ea typeface="Times New Roman" panose="02020603050405020304" pitchFamily="18" charset="0"/>
              <a:cs typeface="Times New Roman" panose="02020603050405020304" pitchFamily="18" charset="0"/>
            </a:endParaRPr>
          </a:p>
          <a:p>
            <a:pPr lvl="0">
              <a:lnSpc>
                <a:spcPct val="90000"/>
              </a:lnSpc>
              <a:spcBef>
                <a:spcPts val="300"/>
              </a:spcBef>
              <a:spcAft>
                <a:spcPts val="300"/>
              </a:spcAft>
              <a:buFont typeface="Wingdings" panose="05000000000000000000" pitchFamily="2" charset="2"/>
              <a:buChar char="Ø"/>
            </a:pPr>
            <a:r>
              <a:rPr lang="en-IN" sz="1700" dirty="0">
                <a:effectLst/>
                <a:latin typeface="Century" panose="02040604050505020304" pitchFamily="18" charset="0"/>
                <a:ea typeface="Times New Roman" panose="02020603050405020304" pitchFamily="18" charset="0"/>
                <a:cs typeface="Calibri" panose="020F0502020204030204" pitchFamily="34" charset="0"/>
              </a:rPr>
              <a:t>As the age of the car increases the car price decreases.</a:t>
            </a:r>
            <a:endParaRPr lang="en-IN" sz="1700" dirty="0">
              <a:effectLst/>
              <a:latin typeface="Century" panose="02040604050505020304" pitchFamily="18" charset="0"/>
              <a:ea typeface="Calibri" panose="020F0502020204030204" pitchFamily="34" charset="0"/>
              <a:cs typeface="Times New Roman" panose="02020603050405020304" pitchFamily="18" charset="0"/>
            </a:endParaRPr>
          </a:p>
          <a:p>
            <a:pPr marL="0" indent="0">
              <a:lnSpc>
                <a:spcPct val="90000"/>
              </a:lnSpc>
              <a:buNone/>
            </a:pPr>
            <a:endParaRPr lang="en-IN" sz="1700" dirty="0"/>
          </a:p>
        </p:txBody>
      </p:sp>
    </p:spTree>
    <p:extLst>
      <p:ext uri="{BB962C8B-B14F-4D97-AF65-F5344CB8AC3E}">
        <p14:creationId xmlns:p14="http://schemas.microsoft.com/office/powerpoint/2010/main" val="172442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5957" y="-4763"/>
            <a:ext cx="5013607" cy="6862763"/>
            <a:chOff x="2928938" y="-4763"/>
            <a:chExt cx="5014912" cy="6862763"/>
          </a:xfrm>
        </p:grpSpPr>
        <p:sp>
          <p:nvSpPr>
            <p:cNvPr id="10"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1"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2"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3"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4"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5"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7" name="Rectangle 16">
            <a:extLst>
              <a:ext uri="{FF2B5EF4-FFF2-40B4-BE49-F238E27FC236}">
                <a16:creationId xmlns:a16="http://schemas.microsoft.com/office/drawing/2014/main" id="{A6073935-E043-4801-AF06-06093A9145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F42FC9-25D4-4FFE-8271-E7C5AF3DE60D}"/>
              </a:ext>
            </a:extLst>
          </p:cNvPr>
          <p:cNvSpPr>
            <a:spLocks noGrp="1"/>
          </p:cNvSpPr>
          <p:nvPr>
            <p:ph type="title"/>
          </p:nvPr>
        </p:nvSpPr>
        <p:spPr>
          <a:xfrm>
            <a:off x="8039647" y="648930"/>
            <a:ext cx="3460380" cy="3347337"/>
          </a:xfrm>
        </p:spPr>
        <p:txBody>
          <a:bodyPr vert="horz" lIns="91440" tIns="45720" rIns="91440" bIns="45720" rtlCol="0" anchor="b">
            <a:normAutofit/>
          </a:bodyPr>
          <a:lstStyle/>
          <a:p>
            <a:pPr algn="r" defTabSz="457200">
              <a:lnSpc>
                <a:spcPct val="90000"/>
              </a:lnSpc>
            </a:pPr>
            <a:r>
              <a:rPr lang="en-US" sz="4400"/>
              <a:t>Bivariate Vizualization of categorical columns:</a:t>
            </a:r>
          </a:p>
        </p:txBody>
      </p:sp>
      <p:grpSp>
        <p:nvGrpSpPr>
          <p:cNvPr id="19" name="Group 18">
            <a:extLst>
              <a:ext uri="{FF2B5EF4-FFF2-40B4-BE49-F238E27FC236}">
                <a16:creationId xmlns:a16="http://schemas.microsoft.com/office/drawing/2014/main" id="{8AC26FF4-D6F9-4A94-A837-D051A101ED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86483" y="-4763"/>
            <a:ext cx="5013607" cy="6862763"/>
            <a:chOff x="2928938" y="-4763"/>
            <a:chExt cx="5014912" cy="6862763"/>
          </a:xfrm>
        </p:grpSpPr>
        <p:sp>
          <p:nvSpPr>
            <p:cNvPr id="20" name="Freeform 6">
              <a:extLst>
                <a:ext uri="{FF2B5EF4-FFF2-40B4-BE49-F238E27FC236}">
                  <a16:creationId xmlns:a16="http://schemas.microsoft.com/office/drawing/2014/main" id="{EFFE501B-F9EC-4229-99D6-F39E38A71B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1" name="Freeform 7">
              <a:extLst>
                <a:ext uri="{FF2B5EF4-FFF2-40B4-BE49-F238E27FC236}">
                  <a16:creationId xmlns:a16="http://schemas.microsoft.com/office/drawing/2014/main" id="{B064C6A0-3DE4-4F4A-B650-78A628163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2" name="Freeform 25">
              <a:extLst>
                <a:ext uri="{FF2B5EF4-FFF2-40B4-BE49-F238E27FC236}">
                  <a16:creationId xmlns:a16="http://schemas.microsoft.com/office/drawing/2014/main" id="{43CD3E83-3D0D-40EE-B1A2-9C989EBF2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3" name="Freeform 26">
              <a:extLst>
                <a:ext uri="{FF2B5EF4-FFF2-40B4-BE49-F238E27FC236}">
                  <a16:creationId xmlns:a16="http://schemas.microsoft.com/office/drawing/2014/main" id="{71553909-760D-4B98-96A4-F9F48339AF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4" name="Freeform 27">
              <a:extLst>
                <a:ext uri="{FF2B5EF4-FFF2-40B4-BE49-F238E27FC236}">
                  <a16:creationId xmlns:a16="http://schemas.microsoft.com/office/drawing/2014/main" id="{1F006A6C-F843-49BC-AC84-89BD2AF58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5" name="Freeform 28">
              <a:extLst>
                <a:ext uri="{FF2B5EF4-FFF2-40B4-BE49-F238E27FC236}">
                  <a16:creationId xmlns:a16="http://schemas.microsoft.com/office/drawing/2014/main" id="{62AEE6F3-16F4-4944-8459-4D5EEA341D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7" name="Rounded Rectangle 16">
            <a:extLst>
              <a:ext uri="{FF2B5EF4-FFF2-40B4-BE49-F238E27FC236}">
                <a16:creationId xmlns:a16="http://schemas.microsoft.com/office/drawing/2014/main" id="{8D6B9972-4A81-4223-9901-0E559A1D5E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521" y="648931"/>
            <a:ext cx="6852648"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7658F45-333E-48BA-8305-588D2D232C17}"/>
              </a:ext>
            </a:extLst>
          </p:cNvPr>
          <p:cNvPicPr>
            <a:picLocks noChangeAspect="1"/>
          </p:cNvPicPr>
          <p:nvPr/>
        </p:nvPicPr>
        <p:blipFill>
          <a:blip r:embed="rId3"/>
          <a:stretch>
            <a:fillRect/>
          </a:stretch>
        </p:blipFill>
        <p:spPr>
          <a:xfrm>
            <a:off x="1125860" y="836712"/>
            <a:ext cx="6048671" cy="4824536"/>
          </a:xfrm>
          <a:prstGeom prst="rect">
            <a:avLst/>
          </a:prstGeom>
        </p:spPr>
      </p:pic>
    </p:spTree>
    <p:extLst>
      <p:ext uri="{BB962C8B-B14F-4D97-AF65-F5344CB8AC3E}">
        <p14:creationId xmlns:p14="http://schemas.microsoft.com/office/powerpoint/2010/main" val="3205217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4402561"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D9BD4CD8-0485-4A19-8CF1-1C698440F340}"/>
              </a:ext>
            </a:extLst>
          </p:cNvPr>
          <p:cNvSpPr>
            <a:spLocks noGrp="1"/>
          </p:cNvSpPr>
          <p:nvPr>
            <p:ph type="title"/>
          </p:nvPr>
        </p:nvSpPr>
        <p:spPr>
          <a:xfrm>
            <a:off x="495982" y="685801"/>
            <a:ext cx="2742486" cy="5105400"/>
          </a:xfrm>
        </p:spPr>
        <p:txBody>
          <a:bodyPr>
            <a:normAutofit/>
          </a:bodyPr>
          <a:lstStyle/>
          <a:p>
            <a:pPr algn="l"/>
            <a:r>
              <a:rPr lang="en-IN" sz="3200" dirty="0">
                <a:solidFill>
                  <a:srgbClr val="FFFFFF"/>
                </a:solidFill>
              </a:rPr>
              <a:t>Observations</a:t>
            </a:r>
          </a:p>
        </p:txBody>
      </p:sp>
      <p:grpSp>
        <p:nvGrpSpPr>
          <p:cNvPr id="12" name="Group 11">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4427" y="0"/>
            <a:ext cx="2436179" cy="6858001"/>
            <a:chOff x="1320800" y="0"/>
            <a:chExt cx="2436813" cy="6858001"/>
          </a:xfrm>
        </p:grpSpPr>
        <p:sp>
          <p:nvSpPr>
            <p:cNvPr id="13"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 name="Content Placeholder 2">
            <a:extLst>
              <a:ext uri="{FF2B5EF4-FFF2-40B4-BE49-F238E27FC236}">
                <a16:creationId xmlns:a16="http://schemas.microsoft.com/office/drawing/2014/main" id="{A21E2693-E00F-40F3-83EA-635F34C69079}"/>
              </a:ext>
            </a:extLst>
          </p:cNvPr>
          <p:cNvSpPr>
            <a:spLocks noGrp="1"/>
          </p:cNvSpPr>
          <p:nvPr>
            <p:ph idx="1"/>
          </p:nvPr>
        </p:nvSpPr>
        <p:spPr>
          <a:xfrm>
            <a:off x="5115773" y="685801"/>
            <a:ext cx="6384255" cy="5105400"/>
          </a:xfrm>
        </p:spPr>
        <p:txBody>
          <a:bodyPr>
            <a:normAutofit/>
          </a:bodyPr>
          <a:lstStyle/>
          <a:p>
            <a:pPr lvl="0">
              <a:spcBef>
                <a:spcPts val="300"/>
              </a:spcBef>
              <a:spcAft>
                <a:spcPts val="300"/>
              </a:spcAft>
              <a:buFont typeface="Wingdings" panose="05000000000000000000" pitchFamily="2" charset="2"/>
              <a:buChar char="Ø"/>
            </a:pPr>
            <a:r>
              <a:rPr lang="en-IN" sz="2000" dirty="0">
                <a:effectLst/>
                <a:latin typeface="Century" panose="02040604050505020304" pitchFamily="18" charset="0"/>
                <a:ea typeface="Times New Roman" panose="02020603050405020304" pitchFamily="18" charset="0"/>
                <a:cs typeface="Calibri" panose="020F0502020204030204" pitchFamily="34" charset="0"/>
              </a:rPr>
              <a:t>Diesel and Electric cars </a:t>
            </a:r>
            <a:r>
              <a:rPr lang="en-IN" sz="2000" dirty="0">
                <a:latin typeface="Century" panose="02040604050505020304" pitchFamily="18" charset="0"/>
                <a:ea typeface="Times New Roman" panose="02020603050405020304" pitchFamily="18" charset="0"/>
                <a:cs typeface="Calibri" panose="020F0502020204030204" pitchFamily="34" charset="0"/>
              </a:rPr>
              <a:t>have high price</a:t>
            </a:r>
            <a:r>
              <a:rPr lang="en-IN" sz="2000" dirty="0">
                <a:effectLst/>
                <a:latin typeface="Century" panose="02040604050505020304" pitchFamily="18" charset="0"/>
                <a:ea typeface="Times New Roman" panose="02020603050405020304" pitchFamily="18" charset="0"/>
                <a:cs typeface="Calibri" panose="020F0502020204030204" pitchFamily="34" charset="0"/>
              </a:rPr>
              <a:t> compared to Petrol, LPG and CNG.</a:t>
            </a:r>
            <a:endParaRPr lang="en-IN" sz="2000" dirty="0">
              <a:latin typeface="Century" panose="02040604050505020304" pitchFamily="18" charset="0"/>
              <a:ea typeface="Times New Roman" panose="02020603050405020304" pitchFamily="18" charset="0"/>
              <a:cs typeface="Times New Roman" panose="02020603050405020304" pitchFamily="18" charset="0"/>
            </a:endParaRPr>
          </a:p>
          <a:p>
            <a:pPr lvl="0">
              <a:spcBef>
                <a:spcPts val="300"/>
              </a:spcBef>
              <a:spcAft>
                <a:spcPts val="300"/>
              </a:spcAft>
              <a:buFont typeface="Wingdings" panose="05000000000000000000" pitchFamily="2" charset="2"/>
              <a:buChar char="Ø"/>
            </a:pPr>
            <a:r>
              <a:rPr lang="en-IN" sz="2000" dirty="0">
                <a:latin typeface="Century" panose="02040604050505020304" pitchFamily="18" charset="0"/>
                <a:ea typeface="Times New Roman" panose="02020603050405020304" pitchFamily="18" charset="0"/>
                <a:cs typeface="Calibri" panose="020F0502020204030204" pitchFamily="34" charset="0"/>
              </a:rPr>
              <a:t>A</a:t>
            </a:r>
            <a:r>
              <a:rPr lang="en-IN" sz="2000" dirty="0">
                <a:effectLst/>
                <a:latin typeface="Century" panose="02040604050505020304" pitchFamily="18" charset="0"/>
                <a:ea typeface="Times New Roman" panose="02020603050405020304" pitchFamily="18" charset="0"/>
                <a:cs typeface="Calibri" panose="020F0502020204030204" pitchFamily="34" charset="0"/>
              </a:rPr>
              <a:t>utomatic gear </a:t>
            </a:r>
            <a:r>
              <a:rPr lang="en-IN" sz="2000" dirty="0">
                <a:latin typeface="Century" panose="02040604050505020304" pitchFamily="18" charset="0"/>
                <a:ea typeface="Times New Roman" panose="02020603050405020304" pitchFamily="18" charset="0"/>
                <a:cs typeface="Calibri" panose="020F0502020204030204" pitchFamily="34" charset="0"/>
              </a:rPr>
              <a:t>cars </a:t>
            </a:r>
            <a:r>
              <a:rPr lang="en-IN" sz="2000" dirty="0">
                <a:effectLst/>
                <a:latin typeface="Century" panose="02040604050505020304" pitchFamily="18" charset="0"/>
                <a:ea typeface="Times New Roman" panose="02020603050405020304" pitchFamily="18" charset="0"/>
                <a:cs typeface="Calibri" panose="020F0502020204030204" pitchFamily="34" charset="0"/>
              </a:rPr>
              <a:t>are costlier than manual gear cars.</a:t>
            </a:r>
            <a:endParaRPr lang="en-IN" sz="2000" dirty="0">
              <a:latin typeface="Century" panose="02040604050505020304" pitchFamily="18" charset="0"/>
              <a:ea typeface="Times New Roman" panose="02020603050405020304" pitchFamily="18" charset="0"/>
              <a:cs typeface="Times New Roman" panose="02020603050405020304" pitchFamily="18" charset="0"/>
            </a:endParaRPr>
          </a:p>
          <a:p>
            <a:pPr lvl="0">
              <a:spcBef>
                <a:spcPts val="300"/>
              </a:spcBef>
              <a:spcAft>
                <a:spcPts val="300"/>
              </a:spcAft>
              <a:buFont typeface="Wingdings" panose="05000000000000000000" pitchFamily="2" charset="2"/>
              <a:buChar char="Ø"/>
            </a:pPr>
            <a:r>
              <a:rPr lang="en-IN" sz="2000" dirty="0">
                <a:effectLst/>
                <a:latin typeface="Century" panose="02040604050505020304" pitchFamily="18" charset="0"/>
                <a:ea typeface="Times New Roman" panose="02020603050405020304" pitchFamily="18" charset="0"/>
                <a:cs typeface="Calibri" panose="020F0502020204030204" pitchFamily="34" charset="0"/>
              </a:rPr>
              <a:t>Cars having carbon </a:t>
            </a:r>
            <a:r>
              <a:rPr lang="en-IN" sz="2000" dirty="0">
                <a:latin typeface="Century" panose="02040604050505020304" pitchFamily="18" charset="0"/>
                <a:ea typeface="Times New Roman" panose="02020603050405020304" pitchFamily="18" charset="0"/>
                <a:cs typeface="Calibri" panose="020F0502020204030204" pitchFamily="34" charset="0"/>
              </a:rPr>
              <a:t>c</a:t>
            </a:r>
            <a:r>
              <a:rPr lang="en-IN" sz="2000" dirty="0">
                <a:effectLst/>
                <a:latin typeface="Century" panose="02040604050505020304" pitchFamily="18" charset="0"/>
                <a:ea typeface="Times New Roman" panose="02020603050405020304" pitchFamily="18" charset="0"/>
                <a:cs typeface="Calibri" panose="020F0502020204030204" pitchFamily="34" charset="0"/>
              </a:rPr>
              <a:t>eramic front break are costlier compared to other cars.</a:t>
            </a:r>
            <a:endParaRPr lang="en-IN" sz="2000" dirty="0">
              <a:latin typeface="Century" panose="02040604050505020304" pitchFamily="18" charset="0"/>
              <a:ea typeface="Times New Roman" panose="02020603050405020304" pitchFamily="18" charset="0"/>
              <a:cs typeface="Times New Roman" panose="02020603050405020304" pitchFamily="18" charset="0"/>
            </a:endParaRPr>
          </a:p>
          <a:p>
            <a:pPr lvl="0">
              <a:spcBef>
                <a:spcPts val="300"/>
              </a:spcBef>
              <a:spcAft>
                <a:spcPts val="300"/>
              </a:spcAft>
              <a:buFont typeface="Wingdings" panose="05000000000000000000" pitchFamily="2" charset="2"/>
              <a:buChar char="Ø"/>
            </a:pPr>
            <a:r>
              <a:rPr lang="en-IN" sz="2000" dirty="0">
                <a:effectLst/>
                <a:latin typeface="Century" panose="02040604050505020304" pitchFamily="18" charset="0"/>
                <a:ea typeface="Times New Roman" panose="02020603050405020304" pitchFamily="18" charset="0"/>
                <a:cs typeface="Calibri" panose="020F0502020204030204" pitchFamily="34" charset="0"/>
              </a:rPr>
              <a:t>Cars having carbon Ceramic rear break are costlier compared to other cars.</a:t>
            </a:r>
            <a:endParaRPr lang="en-IN" sz="2000" dirty="0">
              <a:latin typeface="Century" panose="02040604050505020304" pitchFamily="18" charset="0"/>
              <a:ea typeface="Times New Roman" panose="02020603050405020304" pitchFamily="18" charset="0"/>
              <a:cs typeface="Times New Roman" panose="02020603050405020304" pitchFamily="18" charset="0"/>
            </a:endParaRPr>
          </a:p>
          <a:p>
            <a:pPr lvl="0">
              <a:spcBef>
                <a:spcPts val="300"/>
              </a:spcBef>
              <a:spcAft>
                <a:spcPts val="300"/>
              </a:spcAft>
              <a:buFont typeface="Wingdings" panose="05000000000000000000" pitchFamily="2" charset="2"/>
              <a:buChar char="Ø"/>
            </a:pPr>
            <a:r>
              <a:rPr lang="en-IN" sz="2000" dirty="0">
                <a:effectLst/>
                <a:latin typeface="Century" panose="02040604050505020304" pitchFamily="18" charset="0"/>
                <a:ea typeface="Times New Roman" panose="02020603050405020304" pitchFamily="18" charset="0"/>
                <a:cs typeface="Calibri" panose="020F0502020204030204" pitchFamily="34" charset="0"/>
              </a:rPr>
              <a:t>Lamborghini brand cars are having highest sale price.</a:t>
            </a:r>
            <a:endParaRPr lang="en-IN" sz="2000" dirty="0">
              <a:latin typeface="Century" panose="02040604050505020304" pitchFamily="18" charset="0"/>
              <a:ea typeface="Times New Roman" panose="02020603050405020304" pitchFamily="18" charset="0"/>
              <a:cs typeface="Times New Roman" panose="02020603050405020304" pitchFamily="18" charset="0"/>
            </a:endParaRPr>
          </a:p>
          <a:p>
            <a:pPr lvl="0">
              <a:spcBef>
                <a:spcPts val="300"/>
              </a:spcBef>
              <a:spcAft>
                <a:spcPts val="300"/>
              </a:spcAft>
              <a:buFont typeface="Wingdings" panose="05000000000000000000" pitchFamily="2" charset="2"/>
              <a:buChar char="Ø"/>
            </a:pPr>
            <a:r>
              <a:rPr lang="en-IN" sz="2000" dirty="0">
                <a:effectLst/>
                <a:latin typeface="Century" panose="02040604050505020304" pitchFamily="18" charset="0"/>
                <a:ea typeface="Times New Roman" panose="02020603050405020304" pitchFamily="18" charset="0"/>
                <a:cs typeface="Calibri" panose="020F0502020204030204" pitchFamily="34" charset="0"/>
              </a:rPr>
              <a:t>In Bangalore, Hyderabad and </a:t>
            </a:r>
            <a:r>
              <a:rPr lang="en-IN" sz="2000" dirty="0">
                <a:latin typeface="Century" panose="02040604050505020304" pitchFamily="18" charset="0"/>
                <a:ea typeface="Times New Roman" panose="02020603050405020304" pitchFamily="18" charset="0"/>
                <a:cs typeface="Calibri" panose="020F0502020204030204" pitchFamily="34" charset="0"/>
              </a:rPr>
              <a:t>D</a:t>
            </a:r>
            <a:r>
              <a:rPr lang="en-IN" sz="2000" dirty="0">
                <a:effectLst/>
                <a:latin typeface="Century" panose="02040604050505020304" pitchFamily="18" charset="0"/>
                <a:ea typeface="Times New Roman" panose="02020603050405020304" pitchFamily="18" charset="0"/>
                <a:cs typeface="Calibri" panose="020F0502020204030204" pitchFamily="34" charset="0"/>
              </a:rPr>
              <a:t>elhi-</a:t>
            </a:r>
            <a:r>
              <a:rPr lang="en-IN" sz="2000" dirty="0" err="1">
                <a:latin typeface="Century" panose="02040604050505020304" pitchFamily="18" charset="0"/>
                <a:ea typeface="Times New Roman" panose="02020603050405020304" pitchFamily="18" charset="0"/>
                <a:cs typeface="Calibri" panose="020F0502020204030204" pitchFamily="34" charset="0"/>
              </a:rPr>
              <a:t>N</a:t>
            </a:r>
            <a:r>
              <a:rPr lang="en-IN" sz="2000" dirty="0" err="1">
                <a:effectLst/>
                <a:latin typeface="Century" panose="02040604050505020304" pitchFamily="18" charset="0"/>
                <a:ea typeface="Times New Roman" panose="02020603050405020304" pitchFamily="18" charset="0"/>
                <a:cs typeface="Calibri" panose="020F0502020204030204" pitchFamily="34" charset="0"/>
              </a:rPr>
              <a:t>cr</a:t>
            </a:r>
            <a:r>
              <a:rPr lang="en-IN" sz="2000" dirty="0">
                <a:effectLst/>
                <a:latin typeface="Century" panose="02040604050505020304" pitchFamily="18" charset="0"/>
                <a:ea typeface="Times New Roman" panose="02020603050405020304" pitchFamily="18" charset="0"/>
                <a:cs typeface="Calibri" panose="020F0502020204030204" pitchFamily="34" charset="0"/>
              </a:rPr>
              <a:t>, the car prices are high as they are highly populated cities.</a:t>
            </a:r>
            <a:endParaRPr lang="en-IN" sz="20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52136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7EECC-136F-400D-9931-ADFE6E3C31DE}"/>
              </a:ext>
            </a:extLst>
          </p:cNvPr>
          <p:cNvSpPr>
            <a:spLocks noGrp="1"/>
          </p:cNvSpPr>
          <p:nvPr>
            <p:ph type="title"/>
          </p:nvPr>
        </p:nvSpPr>
        <p:spPr>
          <a:xfrm>
            <a:off x="1483925" y="685801"/>
            <a:ext cx="10016104" cy="1231031"/>
          </a:xfrm>
        </p:spPr>
        <p:txBody>
          <a:bodyPr/>
          <a:lstStyle/>
          <a:p>
            <a:r>
              <a:rPr lang="en-IN"/>
              <a:t>Data Analysis</a:t>
            </a:r>
            <a:endParaRPr lang="en-IN" dirty="0"/>
          </a:p>
        </p:txBody>
      </p:sp>
      <p:sp>
        <p:nvSpPr>
          <p:cNvPr id="3" name="Content Placeholder 2">
            <a:extLst>
              <a:ext uri="{FF2B5EF4-FFF2-40B4-BE49-F238E27FC236}">
                <a16:creationId xmlns:a16="http://schemas.microsoft.com/office/drawing/2014/main" id="{E4B3A8C0-A406-4DA4-8E8C-E4E8E163BC22}"/>
              </a:ext>
            </a:extLst>
          </p:cNvPr>
          <p:cNvSpPr>
            <a:spLocks noGrp="1"/>
          </p:cNvSpPr>
          <p:nvPr>
            <p:ph idx="1"/>
          </p:nvPr>
        </p:nvSpPr>
        <p:spPr>
          <a:xfrm>
            <a:off x="1483924" y="1916832"/>
            <a:ext cx="10016104" cy="3874369"/>
          </a:xfrm>
        </p:spPr>
        <p:txBody>
          <a:bodyPr>
            <a:normAutofit/>
          </a:bodyPr>
          <a:lstStyle/>
          <a:p>
            <a:pPr lvl="0">
              <a:lnSpc>
                <a:spcPct val="107000"/>
              </a:lnSpc>
              <a:buFont typeface="Wingdings" panose="05000000000000000000" pitchFamily="2" charset="2"/>
              <a:buChar char="Ø"/>
            </a:pPr>
            <a:r>
              <a:rPr lang="en-IN" sz="2000" dirty="0" err="1">
                <a:latin typeface="Century" panose="02040604050505020304" pitchFamily="18" charset="0"/>
              </a:rPr>
              <a:t>Dist</a:t>
            </a:r>
            <a:r>
              <a:rPr lang="en-IN" sz="2000" dirty="0">
                <a:latin typeface="Century" panose="02040604050505020304" pitchFamily="18" charset="0"/>
              </a:rPr>
              <a:t> plot is used to check the skewness in numerical columns. </a:t>
            </a:r>
          </a:p>
          <a:p>
            <a:pPr lvl="0">
              <a:lnSpc>
                <a:spcPct val="107000"/>
              </a:lnSpc>
              <a:buFont typeface="Wingdings" panose="05000000000000000000" pitchFamily="2" charset="2"/>
              <a:buChar char="Ø"/>
            </a:pPr>
            <a:r>
              <a:rPr lang="en-IN" sz="2000" dirty="0">
                <a:latin typeface="Century" panose="02040604050505020304" pitchFamily="18" charset="0"/>
                <a:ea typeface="Calibri" panose="020F0502020204030204" pitchFamily="34" charset="0"/>
                <a:cs typeface="Times New Roman" panose="02020603050405020304" pitchFamily="18" charset="0"/>
              </a:rPr>
              <a:t>B</a:t>
            </a:r>
            <a:r>
              <a:rPr lang="en-IN" sz="2000" dirty="0">
                <a:effectLst/>
                <a:latin typeface="Century" panose="02040604050505020304" pitchFamily="18" charset="0"/>
                <a:ea typeface="Calibri" panose="020F0502020204030204" pitchFamily="34" charset="0"/>
                <a:cs typeface="Times New Roman" panose="02020603050405020304" pitchFamily="18" charset="0"/>
              </a:rPr>
              <a:t>ar plot is used for each categorical feature that shows the relation with the median car price for all the sub-categories in each categorical feature. </a:t>
            </a:r>
          </a:p>
          <a:p>
            <a:pPr lvl="0">
              <a:lnSpc>
                <a:spcPct val="107000"/>
              </a:lnSpc>
              <a:buFont typeface="Wingdings" panose="05000000000000000000" pitchFamily="2" charset="2"/>
              <a:buChar char="Ø"/>
            </a:pPr>
            <a:r>
              <a:rPr lang="en-IN" sz="2000" dirty="0">
                <a:effectLst/>
                <a:latin typeface="Century" panose="02040604050505020304" pitchFamily="18" charset="0"/>
                <a:ea typeface="Calibri" panose="020F0502020204030204" pitchFamily="34" charset="0"/>
                <a:cs typeface="Times New Roman" panose="02020603050405020304" pitchFamily="18" charset="0"/>
              </a:rPr>
              <a:t>Also, for continuous numerical variables, reg plot and strip has been used to show the relationship between continuous numerical variable and target variable.</a:t>
            </a:r>
          </a:p>
          <a:p>
            <a:pPr lvl="0">
              <a:lnSpc>
                <a:spcPct val="107000"/>
              </a:lnSpc>
              <a:buFont typeface="Wingdings" panose="05000000000000000000" pitchFamily="2" charset="2"/>
              <a:buChar char="Ø"/>
            </a:pPr>
            <a:r>
              <a:rPr lang="en-IN" sz="2000" dirty="0">
                <a:effectLst/>
                <a:latin typeface="Century" panose="02040604050505020304" pitchFamily="18" charset="0"/>
                <a:ea typeface="Calibri" panose="020F0502020204030204" pitchFamily="34" charset="0"/>
                <a:cs typeface="Times New Roman" panose="02020603050405020304" pitchFamily="18" charset="0"/>
              </a:rPr>
              <a:t>It has been identified that there is a linear relationship between continuous numerical variable and </a:t>
            </a:r>
            <a:r>
              <a:rPr lang="en-IN" sz="2000" dirty="0">
                <a:latin typeface="Century" panose="02040604050505020304" pitchFamily="18" charset="0"/>
                <a:ea typeface="Calibri" panose="020F0502020204030204" pitchFamily="34" charset="0"/>
                <a:cs typeface="Times New Roman" panose="02020603050405020304" pitchFamily="18" charset="0"/>
              </a:rPr>
              <a:t>Car </a:t>
            </a:r>
            <a:r>
              <a:rPr lang="en-IN" sz="2000" dirty="0">
                <a:effectLst/>
                <a:latin typeface="Century" panose="02040604050505020304" pitchFamily="18" charset="0"/>
                <a:ea typeface="Calibri" panose="020F0502020204030204" pitchFamily="34" charset="0"/>
                <a:cs typeface="Times New Roman" panose="02020603050405020304" pitchFamily="18" charset="0"/>
              </a:rPr>
              <a:t>Price.</a:t>
            </a:r>
            <a:endParaRPr lang="en-IN" sz="2000" dirty="0">
              <a:latin typeface="Century" panose="02040604050505020304" pitchFamily="18" charset="0"/>
            </a:endParaRPr>
          </a:p>
        </p:txBody>
      </p:sp>
    </p:spTree>
    <p:extLst>
      <p:ext uri="{BB962C8B-B14F-4D97-AF65-F5344CB8AC3E}">
        <p14:creationId xmlns:p14="http://schemas.microsoft.com/office/powerpoint/2010/main" val="3272325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B1F20-950A-4A75-839A-C7E9ABB0E8BD}"/>
              </a:ext>
            </a:extLst>
          </p:cNvPr>
          <p:cNvSpPr>
            <a:spLocks noGrp="1"/>
          </p:cNvSpPr>
          <p:nvPr>
            <p:ph type="title"/>
          </p:nvPr>
        </p:nvSpPr>
        <p:spPr>
          <a:xfrm>
            <a:off x="1483925" y="685801"/>
            <a:ext cx="10016104" cy="798983"/>
          </a:xfrm>
        </p:spPr>
        <p:txBody>
          <a:bodyPr/>
          <a:lstStyle/>
          <a:p>
            <a:r>
              <a:rPr lang="en-IN" dirty="0"/>
              <a:t>Data Cleaning </a:t>
            </a:r>
          </a:p>
        </p:txBody>
      </p:sp>
      <p:sp>
        <p:nvSpPr>
          <p:cNvPr id="3" name="Content Placeholder 2">
            <a:extLst>
              <a:ext uri="{FF2B5EF4-FFF2-40B4-BE49-F238E27FC236}">
                <a16:creationId xmlns:a16="http://schemas.microsoft.com/office/drawing/2014/main" id="{8500CE34-64BF-4AD1-A2E6-80297C41FFE3}"/>
              </a:ext>
            </a:extLst>
          </p:cNvPr>
          <p:cNvSpPr>
            <a:spLocks noGrp="1"/>
          </p:cNvSpPr>
          <p:nvPr>
            <p:ph idx="1"/>
          </p:nvPr>
        </p:nvSpPr>
        <p:spPr>
          <a:xfrm>
            <a:off x="1483924" y="1700808"/>
            <a:ext cx="10016104" cy="4090393"/>
          </a:xfrm>
        </p:spPr>
        <p:txBody>
          <a:bodyPr>
            <a:normAutofit/>
          </a:bodyPr>
          <a:lstStyle/>
          <a:p>
            <a:pPr>
              <a:buFont typeface="Wingdings" panose="05000000000000000000" pitchFamily="2" charset="2"/>
              <a:buChar char="Ø"/>
            </a:pPr>
            <a:r>
              <a:rPr lang="en-IN" sz="2000" dirty="0">
                <a:latin typeface="Century" panose="02040604050505020304" pitchFamily="18" charset="0"/>
              </a:rPr>
              <a:t>Data scrapping was done from cardekho.com website and saved in excel format.</a:t>
            </a:r>
          </a:p>
          <a:p>
            <a:pPr>
              <a:buFont typeface="Wingdings" panose="05000000000000000000" pitchFamily="2" charset="2"/>
              <a:buChar char="Ø"/>
            </a:pPr>
            <a:r>
              <a:rPr lang="en-IN" sz="2000" dirty="0">
                <a:latin typeface="Century" panose="02040604050505020304" pitchFamily="18" charset="0"/>
              </a:rPr>
              <a:t>Dataset was having null values, outliers and skewness.</a:t>
            </a:r>
          </a:p>
          <a:p>
            <a:pPr>
              <a:buFont typeface="Wingdings" panose="05000000000000000000" pitchFamily="2" charset="2"/>
              <a:buChar char="Ø"/>
            </a:pPr>
            <a:r>
              <a:rPr lang="en-IN" sz="2000" dirty="0">
                <a:effectLst/>
                <a:latin typeface="Century" panose="02040604050505020304" pitchFamily="18" charset="0"/>
                <a:ea typeface="Calibri" panose="020F0502020204030204" pitchFamily="34" charset="0"/>
                <a:cs typeface="Times New Roman" panose="02020603050405020304" pitchFamily="18" charset="0"/>
              </a:rPr>
              <a:t>Null values were replaced using imputation method. </a:t>
            </a:r>
            <a:r>
              <a:rPr lang="en-IN" sz="2000" dirty="0">
                <a:latin typeface="Century" panose="02040604050505020304" pitchFamily="18" charset="0"/>
                <a:ea typeface="Calibri" panose="020F0502020204030204" pitchFamily="34" charset="0"/>
                <a:cs typeface="Times New Roman" panose="02020603050405020304" pitchFamily="18" charset="0"/>
              </a:rPr>
              <a:t>O</a:t>
            </a:r>
            <a:r>
              <a:rPr lang="en-IN" sz="2000" dirty="0">
                <a:effectLst/>
                <a:latin typeface="Century" panose="02040604050505020304" pitchFamily="18" charset="0"/>
                <a:ea typeface="Calibri" panose="020F0502020204030204" pitchFamily="34" charset="0"/>
                <a:cs typeface="Times New Roman" panose="02020603050405020304" pitchFamily="18" charset="0"/>
              </a:rPr>
              <a:t>utliers were removed using Z-score method. And to remove skewness, power transformer method was used. </a:t>
            </a:r>
          </a:p>
          <a:p>
            <a:pPr>
              <a:buFont typeface="Wingdings" panose="05000000000000000000" pitchFamily="2" charset="2"/>
              <a:buChar char="Ø"/>
            </a:pPr>
            <a:r>
              <a:rPr lang="en-IN" sz="2000" dirty="0">
                <a:latin typeface="Century" panose="02040604050505020304" pitchFamily="18" charset="0"/>
                <a:ea typeface="Calibri" panose="020F0502020204030204" pitchFamily="34" charset="0"/>
                <a:cs typeface="Times New Roman" panose="02020603050405020304" pitchFamily="18" charset="0"/>
              </a:rPr>
              <a:t>E</a:t>
            </a:r>
            <a:r>
              <a:rPr lang="en-IN" sz="2000" dirty="0">
                <a:effectLst/>
                <a:latin typeface="Century" panose="02040604050505020304" pitchFamily="18" charset="0"/>
                <a:ea typeface="Calibri" panose="020F0502020204030204" pitchFamily="34" charset="0"/>
                <a:cs typeface="Times New Roman" panose="02020603050405020304" pitchFamily="18" charset="0"/>
              </a:rPr>
              <a:t>ncoding was done for the categorical columns </a:t>
            </a:r>
            <a:r>
              <a:rPr lang="en-IN" sz="2000" dirty="0">
                <a:latin typeface="Century" panose="02040604050505020304" pitchFamily="18" charset="0"/>
                <a:ea typeface="Calibri" panose="020F0502020204030204" pitchFamily="34" charset="0"/>
                <a:cs typeface="Times New Roman" panose="02020603050405020304" pitchFamily="18" charset="0"/>
              </a:rPr>
              <a:t>using</a:t>
            </a:r>
            <a:r>
              <a:rPr lang="en-IN" sz="2000" dirty="0">
                <a:effectLst/>
                <a:latin typeface="Century" panose="02040604050505020304" pitchFamily="18" charset="0"/>
                <a:ea typeface="Calibri" panose="020F0502020204030204" pitchFamily="34" charset="0"/>
                <a:cs typeface="Times New Roman" panose="02020603050405020304" pitchFamily="18" charset="0"/>
              </a:rPr>
              <a:t> Label Encoder. </a:t>
            </a:r>
          </a:p>
          <a:p>
            <a:pPr>
              <a:buFont typeface="Wingdings" panose="05000000000000000000" pitchFamily="2" charset="2"/>
              <a:buChar char="Ø"/>
            </a:pPr>
            <a:r>
              <a:rPr lang="en-IN" sz="2000" dirty="0">
                <a:effectLst/>
                <a:latin typeface="Century" panose="02040604050505020304" pitchFamily="18" charset="0"/>
                <a:ea typeface="Calibri" panose="020F0502020204030204" pitchFamily="34" charset="0"/>
                <a:cs typeface="Times New Roman" panose="02020603050405020304" pitchFamily="18" charset="0"/>
              </a:rPr>
              <a:t>R2_Score was used to check the correlation between dependent and independent features.</a:t>
            </a:r>
          </a:p>
          <a:p>
            <a:pPr>
              <a:buFont typeface="Wingdings" panose="05000000000000000000" pitchFamily="2" charset="2"/>
              <a:buChar char="Ø"/>
            </a:pPr>
            <a:r>
              <a:rPr lang="en-IN" sz="2000" dirty="0">
                <a:latin typeface="Century" panose="02040604050505020304" pitchFamily="18" charset="0"/>
                <a:ea typeface="Calibri" panose="020F0502020204030204" pitchFamily="34" charset="0"/>
                <a:cs typeface="Times New Roman" panose="02020603050405020304" pitchFamily="18" charset="0"/>
              </a:rPr>
              <a:t>Data was then standardized</a:t>
            </a:r>
            <a:r>
              <a:rPr lang="en-IN" sz="2000" dirty="0">
                <a:effectLst/>
                <a:latin typeface="Century" panose="02040604050505020304" pitchFamily="18" charset="0"/>
                <a:ea typeface="Calibri" panose="020F0502020204030204" pitchFamily="34" charset="0"/>
                <a:cs typeface="Times New Roman" panose="02020603050405020304" pitchFamily="18" charset="0"/>
              </a:rPr>
              <a:t>. Then followed by model building with all regression algorithms.</a:t>
            </a:r>
            <a:endParaRPr lang="en-IN" sz="2000" dirty="0">
              <a:latin typeface="Century" panose="02040604050505020304" pitchFamily="18" charset="0"/>
            </a:endParaRPr>
          </a:p>
        </p:txBody>
      </p:sp>
    </p:spTree>
    <p:extLst>
      <p:ext uri="{BB962C8B-B14F-4D97-AF65-F5344CB8AC3E}">
        <p14:creationId xmlns:p14="http://schemas.microsoft.com/office/powerpoint/2010/main" val="1767448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B9AE0-EBE0-4E6E-8A56-FA7EBC81F94A}"/>
              </a:ext>
            </a:extLst>
          </p:cNvPr>
          <p:cNvSpPr>
            <a:spLocks noGrp="1"/>
          </p:cNvSpPr>
          <p:nvPr>
            <p:ph type="title"/>
          </p:nvPr>
        </p:nvSpPr>
        <p:spPr>
          <a:xfrm>
            <a:off x="1429260" y="188641"/>
            <a:ext cx="9993744" cy="1296144"/>
          </a:xfrm>
        </p:spPr>
        <p:txBody>
          <a:bodyPr/>
          <a:lstStyle/>
          <a:p>
            <a:r>
              <a:rPr lang="en-IN" dirty="0"/>
              <a:t>Training and Testing the Models</a:t>
            </a:r>
          </a:p>
        </p:txBody>
      </p:sp>
      <p:sp>
        <p:nvSpPr>
          <p:cNvPr id="3" name="Content Placeholder 2">
            <a:extLst>
              <a:ext uri="{FF2B5EF4-FFF2-40B4-BE49-F238E27FC236}">
                <a16:creationId xmlns:a16="http://schemas.microsoft.com/office/drawing/2014/main" id="{8B9EA6FF-3AAD-4215-BFEA-1493DEB760E7}"/>
              </a:ext>
            </a:extLst>
          </p:cNvPr>
          <p:cNvSpPr>
            <a:spLocks noGrp="1"/>
          </p:cNvSpPr>
          <p:nvPr>
            <p:ph idx="1"/>
          </p:nvPr>
        </p:nvSpPr>
        <p:spPr>
          <a:xfrm>
            <a:off x="1557908" y="1340768"/>
            <a:ext cx="9829799" cy="5112568"/>
          </a:xfrm>
        </p:spPr>
        <p:txBody>
          <a:bodyPr>
            <a:noAutofit/>
          </a:bodyPr>
          <a:lstStyle/>
          <a:p>
            <a:pPr>
              <a:lnSpc>
                <a:spcPct val="107000"/>
              </a:lnSpc>
              <a:spcAft>
                <a:spcPts val="800"/>
              </a:spcAft>
              <a:buFont typeface="Wingdings" panose="05000000000000000000" pitchFamily="2" charset="2"/>
              <a:buChar char="Ø"/>
            </a:pPr>
            <a:r>
              <a:rPr lang="en-IN" sz="1900" dirty="0">
                <a:effectLst/>
                <a:latin typeface="Century" panose="02040604050505020304" pitchFamily="18" charset="0"/>
                <a:ea typeface="Calibri" panose="020F0502020204030204" pitchFamily="34" charset="0"/>
                <a:cs typeface="Times New Roman" panose="02020603050405020304" pitchFamily="18" charset="0"/>
              </a:rPr>
              <a:t>Since </a:t>
            </a:r>
            <a:r>
              <a:rPr lang="en-IN" sz="1900" dirty="0">
                <a:latin typeface="Century" panose="02040604050505020304" pitchFamily="18" charset="0"/>
                <a:ea typeface="Calibri" panose="020F0502020204030204" pitchFamily="34" charset="0"/>
                <a:cs typeface="Times New Roman" panose="02020603050405020304" pitchFamily="18" charset="0"/>
              </a:rPr>
              <a:t>Car </a:t>
            </a:r>
            <a:r>
              <a:rPr lang="en-IN" sz="1900" dirty="0">
                <a:effectLst/>
                <a:latin typeface="Century" panose="02040604050505020304" pitchFamily="18" charset="0"/>
                <a:ea typeface="Calibri" panose="020F0502020204030204" pitchFamily="34" charset="0"/>
                <a:cs typeface="Times New Roman" panose="02020603050405020304" pitchFamily="18" charset="0"/>
              </a:rPr>
              <a:t>Price was my target and it was a continuous column so this perticular problem was regression problem. And I have used all regression algorithms to build my model. By looking into the difference of r2 score and cross validation score I found DecisionTreeRegressor as a best model with least difference. Also to get the best model we have to run through multiple models and to avoid the confusion of overfitting we have go through cross validation. Below are the list of regression algorithms I have used in my project.</a:t>
            </a:r>
          </a:p>
          <a:p>
            <a:pPr marL="342900" lvl="0" indent="-342900">
              <a:lnSpc>
                <a:spcPct val="107000"/>
              </a:lnSpc>
              <a:spcBef>
                <a:spcPts val="300"/>
              </a:spcBef>
              <a:spcAft>
                <a:spcPts val="300"/>
              </a:spcAft>
              <a:buFont typeface="Wingdings" panose="05000000000000000000" pitchFamily="2" charset="2"/>
              <a:buChar char=""/>
            </a:pPr>
            <a:r>
              <a:rPr lang="en-IN" sz="1900" dirty="0">
                <a:effectLst/>
                <a:latin typeface="Century" panose="02040604050505020304" pitchFamily="18" charset="0"/>
                <a:ea typeface="Calibri" panose="020F0502020204030204" pitchFamily="34" charset="0"/>
                <a:cs typeface="Times New Roman" panose="02020603050405020304" pitchFamily="18" charset="0"/>
              </a:rPr>
              <a:t>RandomForestRegressor</a:t>
            </a:r>
          </a:p>
          <a:p>
            <a:pPr marL="342900" lvl="0" indent="-342900">
              <a:lnSpc>
                <a:spcPct val="107000"/>
              </a:lnSpc>
              <a:spcBef>
                <a:spcPts val="300"/>
              </a:spcBef>
              <a:spcAft>
                <a:spcPts val="300"/>
              </a:spcAft>
              <a:buFont typeface="Wingdings" panose="05000000000000000000" pitchFamily="2" charset="2"/>
              <a:buChar char=""/>
            </a:pPr>
            <a:r>
              <a:rPr lang="en-IN" sz="1900" dirty="0" err="1">
                <a:effectLst/>
                <a:latin typeface="Century" panose="02040604050505020304" pitchFamily="18" charset="0"/>
                <a:ea typeface="Calibri" panose="020F0502020204030204" pitchFamily="34" charset="0"/>
                <a:cs typeface="Times New Roman" panose="02020603050405020304" pitchFamily="18" charset="0"/>
              </a:rPr>
              <a:t>XGBRegressor</a:t>
            </a:r>
            <a:endParaRPr lang="en-IN" sz="19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900" dirty="0" err="1">
                <a:effectLst/>
                <a:latin typeface="Century" panose="02040604050505020304" pitchFamily="18" charset="0"/>
                <a:ea typeface="Calibri" panose="020F0502020204030204" pitchFamily="34" charset="0"/>
                <a:cs typeface="Times New Roman" panose="02020603050405020304" pitchFamily="18" charset="0"/>
              </a:rPr>
              <a:t>GradientBoostingRegressor</a:t>
            </a:r>
            <a:endParaRPr lang="en-IN" sz="19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900" dirty="0">
                <a:latin typeface="Century" panose="02040604050505020304" pitchFamily="18" charset="0"/>
                <a:ea typeface="Calibri" panose="020F0502020204030204" pitchFamily="34" charset="0"/>
                <a:cs typeface="Times New Roman" panose="02020603050405020304" pitchFamily="18" charset="0"/>
              </a:rPr>
              <a:t>KNN Regressor</a:t>
            </a:r>
          </a:p>
          <a:p>
            <a:pPr marL="342900" lvl="0" indent="-342900">
              <a:lnSpc>
                <a:spcPct val="107000"/>
              </a:lnSpc>
              <a:spcBef>
                <a:spcPts val="300"/>
              </a:spcBef>
              <a:spcAft>
                <a:spcPts val="300"/>
              </a:spcAft>
              <a:buFont typeface="Wingdings" panose="05000000000000000000" pitchFamily="2" charset="2"/>
              <a:buChar char=""/>
            </a:pPr>
            <a:r>
              <a:rPr lang="en-IN" sz="1900" dirty="0" err="1">
                <a:effectLst/>
                <a:latin typeface="Century" panose="02040604050505020304" pitchFamily="18" charset="0"/>
                <a:ea typeface="Calibri" panose="020F0502020204030204" pitchFamily="34" charset="0"/>
                <a:cs typeface="Times New Roman" panose="02020603050405020304" pitchFamily="18" charset="0"/>
              </a:rPr>
              <a:t>DecisionTreeRegressor</a:t>
            </a:r>
            <a:endParaRPr lang="en-IN" sz="19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900" dirty="0">
                <a:latin typeface="Century" panose="02040604050505020304" pitchFamily="18" charset="0"/>
                <a:ea typeface="Calibri" panose="020F0502020204030204" pitchFamily="34" charset="0"/>
                <a:cs typeface="Times New Roman" panose="02020603050405020304" pitchFamily="18" charset="0"/>
              </a:rPr>
              <a:t>Linear Regression</a:t>
            </a:r>
            <a:endParaRPr lang="en-IN" sz="19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1900" dirty="0">
                <a:latin typeface="Century" panose="02040604050505020304" pitchFamily="18" charset="0"/>
                <a:ea typeface="Calibri" panose="020F0502020204030204" pitchFamily="34" charset="0"/>
                <a:cs typeface="Times New Roman" panose="02020603050405020304" pitchFamily="18" charset="0"/>
              </a:rPr>
              <a:t>SVR</a:t>
            </a:r>
            <a:endParaRPr lang="en-IN" sz="1900" dirty="0">
              <a:latin typeface="Century" panose="02040604050505020304" pitchFamily="18"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endParaRPr lang="en-IN" sz="1900" dirty="0">
              <a:latin typeface="Century" panose="02040604050505020304" pitchFamily="18" charset="0"/>
            </a:endParaRPr>
          </a:p>
        </p:txBody>
      </p:sp>
    </p:spTree>
    <p:extLst>
      <p:ext uri="{BB962C8B-B14F-4D97-AF65-F5344CB8AC3E}">
        <p14:creationId xmlns:p14="http://schemas.microsoft.com/office/powerpoint/2010/main" val="1489759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76BEB-2FB6-4A8F-B7F5-430BEC94042C}"/>
              </a:ext>
            </a:extLst>
          </p:cNvPr>
          <p:cNvSpPr>
            <a:spLocks noGrp="1"/>
          </p:cNvSpPr>
          <p:nvPr>
            <p:ph type="title"/>
          </p:nvPr>
        </p:nvSpPr>
        <p:spPr>
          <a:xfrm>
            <a:off x="1483925" y="332657"/>
            <a:ext cx="10016104" cy="1080119"/>
          </a:xfrm>
        </p:spPr>
        <p:txBody>
          <a:bodyPr/>
          <a:lstStyle/>
          <a:p>
            <a:r>
              <a:rPr lang="en-IN" b="1" dirty="0">
                <a:latin typeface="Arial Black" panose="020B0A04020102020204" pitchFamily="34" charset="0"/>
              </a:rPr>
              <a:t>Table of Content</a:t>
            </a:r>
          </a:p>
        </p:txBody>
      </p:sp>
      <p:sp>
        <p:nvSpPr>
          <p:cNvPr id="3" name="Content Placeholder 2">
            <a:extLst>
              <a:ext uri="{FF2B5EF4-FFF2-40B4-BE49-F238E27FC236}">
                <a16:creationId xmlns:a16="http://schemas.microsoft.com/office/drawing/2014/main" id="{EA411BC3-7B52-4E0A-8AC4-EA2965D262F3}"/>
              </a:ext>
            </a:extLst>
          </p:cNvPr>
          <p:cNvSpPr>
            <a:spLocks noGrp="1"/>
          </p:cNvSpPr>
          <p:nvPr>
            <p:ph idx="1"/>
          </p:nvPr>
        </p:nvSpPr>
        <p:spPr>
          <a:xfrm>
            <a:off x="1522413" y="1412776"/>
            <a:ext cx="9829799" cy="5256584"/>
          </a:xfrm>
        </p:spPr>
        <p:txBody>
          <a:bodyPr>
            <a:normAutofit fontScale="85000" lnSpcReduction="20000"/>
          </a:bodyPr>
          <a:lstStyle/>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Overview</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Problem Statement</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Understanding the Problem</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Definition of Car Price Prediction</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Why it is Significant?</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Exploratory data analysis</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Data Visualization</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Data Analysis</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Data Cleaning </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Training and Testing the Models</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Hyper Parameter Tunning</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Model Saving and using it for Predictions</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Conclusion</a:t>
            </a:r>
          </a:p>
          <a:p>
            <a:endParaRPr lang="en-IN" dirty="0"/>
          </a:p>
        </p:txBody>
      </p:sp>
    </p:spTree>
    <p:extLst>
      <p:ext uri="{BB962C8B-B14F-4D97-AF65-F5344CB8AC3E}">
        <p14:creationId xmlns:p14="http://schemas.microsoft.com/office/powerpoint/2010/main" val="335346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13519-D125-4B1E-8C24-E27D6090F064}"/>
              </a:ext>
            </a:extLst>
          </p:cNvPr>
          <p:cNvSpPr>
            <a:spLocks noGrp="1"/>
          </p:cNvSpPr>
          <p:nvPr>
            <p:ph type="title"/>
          </p:nvPr>
        </p:nvSpPr>
        <p:spPr>
          <a:xfrm>
            <a:off x="1406900" y="0"/>
            <a:ext cx="10016104" cy="1556792"/>
          </a:xfrm>
        </p:spPr>
        <p:txBody>
          <a:bodyPr/>
          <a:lstStyle/>
          <a:p>
            <a:r>
              <a:rPr lang="en-IN" dirty="0" err="1"/>
              <a:t>i</a:t>
            </a:r>
            <a:r>
              <a:rPr lang="en-IN" dirty="0"/>
              <a:t>) </a:t>
            </a:r>
            <a:r>
              <a:rPr lang="en-IN" dirty="0" err="1"/>
              <a:t>RandomForestRegressor</a:t>
            </a:r>
            <a:endParaRPr lang="en-IN" dirty="0"/>
          </a:p>
        </p:txBody>
      </p:sp>
      <p:sp>
        <p:nvSpPr>
          <p:cNvPr id="6" name="TextBox 5">
            <a:extLst>
              <a:ext uri="{FF2B5EF4-FFF2-40B4-BE49-F238E27FC236}">
                <a16:creationId xmlns:a16="http://schemas.microsoft.com/office/drawing/2014/main" id="{9669B99A-4F2B-4175-824D-3B3CBA6CE483}"/>
              </a:ext>
            </a:extLst>
          </p:cNvPr>
          <p:cNvSpPr txBox="1"/>
          <p:nvPr/>
        </p:nvSpPr>
        <p:spPr>
          <a:xfrm>
            <a:off x="1464656" y="4509120"/>
            <a:ext cx="9900591" cy="660758"/>
          </a:xfrm>
          <a:prstGeom prst="rect">
            <a:avLst/>
          </a:prstGeom>
          <a:noFill/>
        </p:spPr>
        <p:txBody>
          <a:bodyPr wrap="square">
            <a:spAutoFit/>
          </a:bodyPr>
          <a:lstStyle/>
          <a:p>
            <a:pPr lvl="0">
              <a:lnSpc>
                <a:spcPct val="107000"/>
              </a:lnSpc>
              <a:spcAft>
                <a:spcPts val="800"/>
              </a:spcAft>
            </a:pPr>
            <a:r>
              <a:rPr lang="en-IN" sz="1800" dirty="0" err="1">
                <a:effectLst/>
                <a:latin typeface="Century" panose="02040604050505020304" pitchFamily="18" charset="0"/>
                <a:ea typeface="Calibri" panose="020F0502020204030204" pitchFamily="34" charset="0"/>
                <a:cs typeface="Times New Roman" panose="02020603050405020304" pitchFamily="18" charset="0"/>
              </a:rPr>
              <a:t>RandomForestRegressor</a:t>
            </a:r>
            <a:r>
              <a:rPr lang="en-IN" sz="1800" dirty="0">
                <a:effectLst/>
                <a:latin typeface="Century" panose="02040604050505020304" pitchFamily="18" charset="0"/>
                <a:ea typeface="Calibri" panose="020F0502020204030204" pitchFamily="34" charset="0"/>
                <a:cs typeface="Times New Roman" panose="02020603050405020304" pitchFamily="18" charset="0"/>
              </a:rPr>
              <a:t> has given me 96.60% r2_score and the difference between r2_score and cross validation score is 3.74%.</a:t>
            </a:r>
          </a:p>
        </p:txBody>
      </p:sp>
      <p:pic>
        <p:nvPicPr>
          <p:cNvPr id="4" name="Picture 3">
            <a:extLst>
              <a:ext uri="{FF2B5EF4-FFF2-40B4-BE49-F238E27FC236}">
                <a16:creationId xmlns:a16="http://schemas.microsoft.com/office/drawing/2014/main" id="{E9BB16AA-FD10-42B2-B5B2-E86BAA66E5AE}"/>
              </a:ext>
            </a:extLst>
          </p:cNvPr>
          <p:cNvPicPr>
            <a:picLocks noChangeAspect="1"/>
          </p:cNvPicPr>
          <p:nvPr/>
        </p:nvPicPr>
        <p:blipFill>
          <a:blip r:embed="rId2"/>
          <a:stretch>
            <a:fillRect/>
          </a:stretch>
        </p:blipFill>
        <p:spPr>
          <a:xfrm>
            <a:off x="2778548" y="1556420"/>
            <a:ext cx="7272808" cy="2276475"/>
          </a:xfrm>
          <a:prstGeom prst="rect">
            <a:avLst/>
          </a:prstGeom>
        </p:spPr>
      </p:pic>
    </p:spTree>
    <p:extLst>
      <p:ext uri="{BB962C8B-B14F-4D97-AF65-F5344CB8AC3E}">
        <p14:creationId xmlns:p14="http://schemas.microsoft.com/office/powerpoint/2010/main" val="2699663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6FAB6-445A-4000-8F0A-80CDEAAAC6FB}"/>
              </a:ext>
            </a:extLst>
          </p:cNvPr>
          <p:cNvSpPr>
            <a:spLocks noGrp="1"/>
          </p:cNvSpPr>
          <p:nvPr>
            <p:ph type="title"/>
          </p:nvPr>
        </p:nvSpPr>
        <p:spPr>
          <a:xfrm>
            <a:off x="1501876" y="404664"/>
            <a:ext cx="10016104" cy="1601688"/>
          </a:xfrm>
        </p:spPr>
        <p:txBody>
          <a:bodyPr/>
          <a:lstStyle/>
          <a:p>
            <a:r>
              <a:rPr lang="en-IN" dirty="0"/>
              <a:t>ii) Decision Tree Regressor</a:t>
            </a:r>
          </a:p>
        </p:txBody>
      </p:sp>
      <p:sp>
        <p:nvSpPr>
          <p:cNvPr id="6" name="TextBox 5">
            <a:extLst>
              <a:ext uri="{FF2B5EF4-FFF2-40B4-BE49-F238E27FC236}">
                <a16:creationId xmlns:a16="http://schemas.microsoft.com/office/drawing/2014/main" id="{9F41BA82-B4C4-49DB-825E-3885A5215110}"/>
              </a:ext>
            </a:extLst>
          </p:cNvPr>
          <p:cNvSpPr txBox="1"/>
          <p:nvPr/>
        </p:nvSpPr>
        <p:spPr>
          <a:xfrm>
            <a:off x="2109539" y="5117350"/>
            <a:ext cx="9218240" cy="671915"/>
          </a:xfrm>
          <a:prstGeom prst="rect">
            <a:avLst/>
          </a:prstGeom>
          <a:noFill/>
        </p:spPr>
        <p:txBody>
          <a:bodyPr wrap="square">
            <a:spAutoFit/>
          </a:bodyPr>
          <a:lstStyle/>
          <a:p>
            <a:pPr>
              <a:lnSpc>
                <a:spcPct val="107000"/>
              </a:lnSpc>
              <a:spcAft>
                <a:spcPts val="800"/>
              </a:spcAft>
            </a:pPr>
            <a:r>
              <a:rPr lang="en-IN" sz="1800" dirty="0">
                <a:effectLst/>
                <a:latin typeface="Century" panose="02040604050505020304" pitchFamily="18" charset="0"/>
                <a:ea typeface="Calibri" panose="020F0502020204030204" pitchFamily="34" charset="0"/>
                <a:cs typeface="Times New Roman" panose="02020603050405020304" pitchFamily="18" charset="0"/>
              </a:rPr>
              <a:t>Decision Tree Regressor shows 92.38% r2_score and the difference between r2_score and cross validation score is 3.65%.</a:t>
            </a:r>
          </a:p>
        </p:txBody>
      </p:sp>
      <p:pic>
        <p:nvPicPr>
          <p:cNvPr id="4" name="Picture 3">
            <a:extLst>
              <a:ext uri="{FF2B5EF4-FFF2-40B4-BE49-F238E27FC236}">
                <a16:creationId xmlns:a16="http://schemas.microsoft.com/office/drawing/2014/main" id="{F0E86589-7388-4363-AE1A-86E9C3C63EDE}"/>
              </a:ext>
            </a:extLst>
          </p:cNvPr>
          <p:cNvPicPr>
            <a:picLocks noChangeAspect="1"/>
          </p:cNvPicPr>
          <p:nvPr/>
        </p:nvPicPr>
        <p:blipFill>
          <a:blip r:embed="rId2"/>
          <a:stretch>
            <a:fillRect/>
          </a:stretch>
        </p:blipFill>
        <p:spPr>
          <a:xfrm>
            <a:off x="2133972" y="2006352"/>
            <a:ext cx="8280919" cy="2181225"/>
          </a:xfrm>
          <a:prstGeom prst="rect">
            <a:avLst/>
          </a:prstGeom>
        </p:spPr>
      </p:pic>
    </p:spTree>
    <p:extLst>
      <p:ext uri="{BB962C8B-B14F-4D97-AF65-F5344CB8AC3E}">
        <p14:creationId xmlns:p14="http://schemas.microsoft.com/office/powerpoint/2010/main" val="1615794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85DCF-1F74-4789-989D-AE70AC6116D5}"/>
              </a:ext>
            </a:extLst>
          </p:cNvPr>
          <p:cNvSpPr>
            <a:spLocks noGrp="1"/>
          </p:cNvSpPr>
          <p:nvPr>
            <p:ph type="title"/>
          </p:nvPr>
        </p:nvSpPr>
        <p:spPr/>
        <p:txBody>
          <a:bodyPr/>
          <a:lstStyle/>
          <a:p>
            <a:r>
              <a:rPr lang="en-IN" dirty="0"/>
              <a:t>iii) SVR Regressor</a:t>
            </a:r>
          </a:p>
        </p:txBody>
      </p:sp>
      <p:sp>
        <p:nvSpPr>
          <p:cNvPr id="6" name="TextBox 5">
            <a:extLst>
              <a:ext uri="{FF2B5EF4-FFF2-40B4-BE49-F238E27FC236}">
                <a16:creationId xmlns:a16="http://schemas.microsoft.com/office/drawing/2014/main" id="{ABF90F64-C4BF-4048-8729-76884961F432}"/>
              </a:ext>
            </a:extLst>
          </p:cNvPr>
          <p:cNvSpPr txBox="1"/>
          <p:nvPr/>
        </p:nvSpPr>
        <p:spPr>
          <a:xfrm>
            <a:off x="2400422" y="5013176"/>
            <a:ext cx="9074224" cy="671915"/>
          </a:xfrm>
          <a:prstGeom prst="rect">
            <a:avLst/>
          </a:prstGeom>
          <a:noFill/>
        </p:spPr>
        <p:txBody>
          <a:bodyPr wrap="square">
            <a:spAutoFit/>
          </a:bodyPr>
          <a:lstStyle/>
          <a:p>
            <a:pPr lvl="0">
              <a:lnSpc>
                <a:spcPct val="107000"/>
              </a:lnSpc>
              <a:spcAft>
                <a:spcPts val="800"/>
              </a:spcAft>
            </a:pPr>
            <a:r>
              <a:rPr lang="en-IN" dirty="0">
                <a:latin typeface="Century" panose="02040604050505020304" pitchFamily="18" charset="0"/>
                <a:ea typeface="Calibri" panose="020F0502020204030204" pitchFamily="34" charset="0"/>
                <a:cs typeface="Times New Roman" panose="02020603050405020304" pitchFamily="18" charset="0"/>
              </a:rPr>
              <a:t>SVR </a:t>
            </a:r>
            <a:r>
              <a:rPr lang="en-IN" sz="1800" dirty="0">
                <a:effectLst/>
                <a:latin typeface="Century" panose="02040604050505020304" pitchFamily="18" charset="0"/>
                <a:ea typeface="Calibri" panose="020F0502020204030204" pitchFamily="34" charset="0"/>
                <a:cs typeface="Times New Roman" panose="02020603050405020304" pitchFamily="18" charset="0"/>
              </a:rPr>
              <a:t>Regressor </a:t>
            </a:r>
            <a:r>
              <a:rPr lang="en-IN" dirty="0">
                <a:latin typeface="Century" panose="02040604050505020304" pitchFamily="18" charset="0"/>
                <a:ea typeface="Calibri" panose="020F0502020204030204" pitchFamily="34" charset="0"/>
                <a:cs typeface="Times New Roman" panose="02020603050405020304" pitchFamily="18" charset="0"/>
              </a:rPr>
              <a:t>shows -6.01</a:t>
            </a:r>
            <a:r>
              <a:rPr lang="en-IN" sz="1800" dirty="0">
                <a:effectLst/>
                <a:latin typeface="Century" panose="02040604050505020304" pitchFamily="18" charset="0"/>
                <a:ea typeface="Calibri" panose="020F0502020204030204" pitchFamily="34" charset="0"/>
                <a:cs typeface="Times New Roman" panose="02020603050405020304" pitchFamily="18" charset="0"/>
              </a:rPr>
              <a:t>% r2_score and the difference between r2_score and cross validation score is </a:t>
            </a:r>
            <a:r>
              <a:rPr lang="en-IN" dirty="0">
                <a:latin typeface="Century" panose="02040604050505020304" pitchFamily="18" charset="0"/>
                <a:ea typeface="Calibri" panose="020F0502020204030204" pitchFamily="34" charset="0"/>
                <a:cs typeface="Times New Roman" panose="02020603050405020304" pitchFamily="18" charset="0"/>
              </a:rPr>
              <a:t>1.6</a:t>
            </a:r>
            <a:r>
              <a:rPr lang="en-IN" sz="1800" dirty="0">
                <a:effectLst/>
                <a:latin typeface="Century" panose="02040604050505020304" pitchFamily="18" charset="0"/>
                <a:ea typeface="Calibri" panose="020F0502020204030204" pitchFamily="34" charset="0"/>
                <a:cs typeface="Times New Roman" panose="02020603050405020304" pitchFamily="18" charset="0"/>
              </a:rPr>
              <a:t>%.</a:t>
            </a:r>
          </a:p>
        </p:txBody>
      </p:sp>
      <p:pic>
        <p:nvPicPr>
          <p:cNvPr id="7" name="Picture 6">
            <a:extLst>
              <a:ext uri="{FF2B5EF4-FFF2-40B4-BE49-F238E27FC236}">
                <a16:creationId xmlns:a16="http://schemas.microsoft.com/office/drawing/2014/main" id="{F45757BA-C64F-460C-A171-58FC116653A7}"/>
              </a:ext>
            </a:extLst>
          </p:cNvPr>
          <p:cNvPicPr>
            <a:picLocks noChangeAspect="1"/>
          </p:cNvPicPr>
          <p:nvPr/>
        </p:nvPicPr>
        <p:blipFill>
          <a:blip r:embed="rId2"/>
          <a:stretch>
            <a:fillRect/>
          </a:stretch>
        </p:blipFill>
        <p:spPr>
          <a:xfrm>
            <a:off x="3532186" y="2276475"/>
            <a:ext cx="6810697" cy="2305050"/>
          </a:xfrm>
          <a:prstGeom prst="rect">
            <a:avLst/>
          </a:prstGeom>
        </p:spPr>
      </p:pic>
    </p:spTree>
    <p:extLst>
      <p:ext uri="{BB962C8B-B14F-4D97-AF65-F5344CB8AC3E}">
        <p14:creationId xmlns:p14="http://schemas.microsoft.com/office/powerpoint/2010/main" val="2170862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A9302-59E9-417A-8302-B15076C4ABFD}"/>
              </a:ext>
            </a:extLst>
          </p:cNvPr>
          <p:cNvSpPr>
            <a:spLocks noGrp="1"/>
          </p:cNvSpPr>
          <p:nvPr>
            <p:ph type="title"/>
          </p:nvPr>
        </p:nvSpPr>
        <p:spPr>
          <a:xfrm>
            <a:off x="1392648" y="188640"/>
            <a:ext cx="10016104" cy="1752599"/>
          </a:xfrm>
        </p:spPr>
        <p:txBody>
          <a:bodyPr/>
          <a:lstStyle/>
          <a:p>
            <a:r>
              <a:rPr lang="en-IN" dirty="0"/>
              <a:t>iv) Linear Regression</a:t>
            </a:r>
          </a:p>
        </p:txBody>
      </p:sp>
      <p:sp>
        <p:nvSpPr>
          <p:cNvPr id="6" name="TextBox 5">
            <a:extLst>
              <a:ext uri="{FF2B5EF4-FFF2-40B4-BE49-F238E27FC236}">
                <a16:creationId xmlns:a16="http://schemas.microsoft.com/office/drawing/2014/main" id="{2E136A79-3D0B-4B0F-A3F8-1AF810E28A64}"/>
              </a:ext>
            </a:extLst>
          </p:cNvPr>
          <p:cNvSpPr txBox="1"/>
          <p:nvPr/>
        </p:nvSpPr>
        <p:spPr>
          <a:xfrm>
            <a:off x="1989956" y="5301208"/>
            <a:ext cx="9217024" cy="671915"/>
          </a:xfrm>
          <a:prstGeom prst="rect">
            <a:avLst/>
          </a:prstGeom>
          <a:noFill/>
        </p:spPr>
        <p:txBody>
          <a:bodyPr wrap="square">
            <a:spAutoFit/>
          </a:bodyPr>
          <a:lstStyle/>
          <a:p>
            <a:pPr lvl="0">
              <a:lnSpc>
                <a:spcPct val="107000"/>
              </a:lnSpc>
              <a:spcAft>
                <a:spcPts val="800"/>
              </a:spcAft>
            </a:pPr>
            <a:r>
              <a:rPr lang="en-IN" sz="1800" dirty="0">
                <a:effectLst/>
                <a:latin typeface="Century" panose="02040604050505020304" pitchFamily="18" charset="0"/>
                <a:ea typeface="Calibri" panose="020F0502020204030204" pitchFamily="34" charset="0"/>
                <a:cs typeface="Times New Roman" panose="02020603050405020304" pitchFamily="18" charset="0"/>
              </a:rPr>
              <a:t>Linear Regression gives  65.37% r2_score and the difference between r2_score and cross validation score is </a:t>
            </a:r>
            <a:r>
              <a:rPr lang="en-IN" dirty="0">
                <a:latin typeface="Century" panose="02040604050505020304" pitchFamily="18" charset="0"/>
                <a:ea typeface="Calibri" panose="020F0502020204030204" pitchFamily="34" charset="0"/>
                <a:cs typeface="Times New Roman" panose="02020603050405020304" pitchFamily="18" charset="0"/>
              </a:rPr>
              <a:t>5.5</a:t>
            </a:r>
            <a:r>
              <a:rPr lang="en-IN" sz="1800" dirty="0">
                <a:effectLst/>
                <a:latin typeface="Century" panose="02040604050505020304" pitchFamily="18" charset="0"/>
                <a:ea typeface="Calibri" panose="020F0502020204030204" pitchFamily="34" charset="0"/>
                <a:cs typeface="Times New Roman" panose="02020603050405020304" pitchFamily="18" charset="0"/>
              </a:rPr>
              <a:t>%.</a:t>
            </a:r>
          </a:p>
        </p:txBody>
      </p:sp>
      <p:pic>
        <p:nvPicPr>
          <p:cNvPr id="4" name="Picture 3">
            <a:extLst>
              <a:ext uri="{FF2B5EF4-FFF2-40B4-BE49-F238E27FC236}">
                <a16:creationId xmlns:a16="http://schemas.microsoft.com/office/drawing/2014/main" id="{A84D29DD-E4B0-4A60-9598-AA05804B9026}"/>
              </a:ext>
            </a:extLst>
          </p:cNvPr>
          <p:cNvPicPr>
            <a:picLocks noChangeAspect="1"/>
          </p:cNvPicPr>
          <p:nvPr/>
        </p:nvPicPr>
        <p:blipFill>
          <a:blip r:embed="rId2"/>
          <a:stretch>
            <a:fillRect/>
          </a:stretch>
        </p:blipFill>
        <p:spPr>
          <a:xfrm>
            <a:off x="2566021" y="2305050"/>
            <a:ext cx="7200800" cy="2247900"/>
          </a:xfrm>
          <a:prstGeom prst="rect">
            <a:avLst/>
          </a:prstGeom>
        </p:spPr>
      </p:pic>
    </p:spTree>
    <p:extLst>
      <p:ext uri="{BB962C8B-B14F-4D97-AF65-F5344CB8AC3E}">
        <p14:creationId xmlns:p14="http://schemas.microsoft.com/office/powerpoint/2010/main" val="3111404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83A6D-B364-4CD5-8347-C52CE7DEBD0E}"/>
              </a:ext>
            </a:extLst>
          </p:cNvPr>
          <p:cNvSpPr>
            <a:spLocks noGrp="1"/>
          </p:cNvSpPr>
          <p:nvPr>
            <p:ph type="title"/>
          </p:nvPr>
        </p:nvSpPr>
        <p:spPr>
          <a:xfrm>
            <a:off x="1522413" y="381000"/>
            <a:ext cx="9829799" cy="743744"/>
          </a:xfrm>
        </p:spPr>
        <p:txBody>
          <a:bodyPr/>
          <a:lstStyle/>
          <a:p>
            <a:r>
              <a:rPr lang="en-IN" dirty="0"/>
              <a:t>v) KNN Regressor</a:t>
            </a:r>
          </a:p>
        </p:txBody>
      </p:sp>
      <p:sp>
        <p:nvSpPr>
          <p:cNvPr id="6" name="TextBox 5">
            <a:extLst>
              <a:ext uri="{FF2B5EF4-FFF2-40B4-BE49-F238E27FC236}">
                <a16:creationId xmlns:a16="http://schemas.microsoft.com/office/drawing/2014/main" id="{1135E1A0-B3BE-49B0-9B7F-9B5719E99E70}"/>
              </a:ext>
            </a:extLst>
          </p:cNvPr>
          <p:cNvSpPr txBox="1"/>
          <p:nvPr/>
        </p:nvSpPr>
        <p:spPr>
          <a:xfrm>
            <a:off x="1197867" y="5071492"/>
            <a:ext cx="10621887" cy="660758"/>
          </a:xfrm>
          <a:prstGeom prst="rect">
            <a:avLst/>
          </a:prstGeom>
          <a:noFill/>
        </p:spPr>
        <p:txBody>
          <a:bodyPr wrap="square">
            <a:spAutoFit/>
          </a:bodyPr>
          <a:lstStyle/>
          <a:p>
            <a:pPr lvl="0">
              <a:lnSpc>
                <a:spcPct val="107000"/>
              </a:lnSpc>
              <a:spcAft>
                <a:spcPts val="800"/>
              </a:spcAft>
            </a:pPr>
            <a:r>
              <a:rPr lang="en-IN" sz="1800" dirty="0">
                <a:effectLst/>
                <a:latin typeface="Century" panose="02040604050505020304" pitchFamily="18" charset="0"/>
                <a:ea typeface="Calibri" panose="020F0502020204030204" pitchFamily="34" charset="0"/>
                <a:cs typeface="Times New Roman" panose="02020603050405020304" pitchFamily="18" charset="0"/>
              </a:rPr>
              <a:t>KNN Regressor is giving 89.65% r2_score and the difference between r2_score and cross validation score is </a:t>
            </a:r>
            <a:r>
              <a:rPr lang="en-IN" dirty="0">
                <a:latin typeface="Century" panose="02040604050505020304" pitchFamily="18" charset="0"/>
                <a:ea typeface="Calibri" panose="020F0502020204030204" pitchFamily="34" charset="0"/>
                <a:cs typeface="Times New Roman" panose="02020603050405020304" pitchFamily="18" charset="0"/>
              </a:rPr>
              <a:t>5.01</a:t>
            </a:r>
            <a:r>
              <a:rPr lang="en-IN" sz="1800" dirty="0">
                <a:effectLst/>
                <a:latin typeface="Century" panose="02040604050505020304" pitchFamily="18" charset="0"/>
                <a:ea typeface="Calibri" panose="020F0502020204030204" pitchFamily="34" charset="0"/>
                <a:cs typeface="Times New Roman" panose="02020603050405020304" pitchFamily="18" charset="0"/>
              </a:rPr>
              <a:t>%.</a:t>
            </a:r>
          </a:p>
        </p:txBody>
      </p:sp>
      <p:pic>
        <p:nvPicPr>
          <p:cNvPr id="4" name="Picture 3">
            <a:extLst>
              <a:ext uri="{FF2B5EF4-FFF2-40B4-BE49-F238E27FC236}">
                <a16:creationId xmlns:a16="http://schemas.microsoft.com/office/drawing/2014/main" id="{1B2D56B9-32D7-478E-9B8C-D07163C20D38}"/>
              </a:ext>
            </a:extLst>
          </p:cNvPr>
          <p:cNvPicPr>
            <a:picLocks noChangeAspect="1"/>
          </p:cNvPicPr>
          <p:nvPr/>
        </p:nvPicPr>
        <p:blipFill>
          <a:blip r:embed="rId2"/>
          <a:stretch>
            <a:fillRect/>
          </a:stretch>
        </p:blipFill>
        <p:spPr>
          <a:xfrm>
            <a:off x="2061964" y="1628800"/>
            <a:ext cx="8640959" cy="2219325"/>
          </a:xfrm>
          <a:prstGeom prst="rect">
            <a:avLst/>
          </a:prstGeom>
        </p:spPr>
      </p:pic>
    </p:spTree>
    <p:extLst>
      <p:ext uri="{BB962C8B-B14F-4D97-AF65-F5344CB8AC3E}">
        <p14:creationId xmlns:p14="http://schemas.microsoft.com/office/powerpoint/2010/main" val="2973771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83A6D-B364-4CD5-8347-C52CE7DEBD0E}"/>
              </a:ext>
            </a:extLst>
          </p:cNvPr>
          <p:cNvSpPr>
            <a:spLocks noGrp="1"/>
          </p:cNvSpPr>
          <p:nvPr>
            <p:ph type="title"/>
          </p:nvPr>
        </p:nvSpPr>
        <p:spPr>
          <a:xfrm>
            <a:off x="1522413" y="381000"/>
            <a:ext cx="9829799" cy="743744"/>
          </a:xfrm>
        </p:spPr>
        <p:txBody>
          <a:bodyPr/>
          <a:lstStyle/>
          <a:p>
            <a:r>
              <a:rPr lang="en-IN" dirty="0"/>
              <a:t>vi) XGB Regressor</a:t>
            </a:r>
          </a:p>
        </p:txBody>
      </p:sp>
      <p:sp>
        <p:nvSpPr>
          <p:cNvPr id="6" name="TextBox 5">
            <a:extLst>
              <a:ext uri="{FF2B5EF4-FFF2-40B4-BE49-F238E27FC236}">
                <a16:creationId xmlns:a16="http://schemas.microsoft.com/office/drawing/2014/main" id="{1135E1A0-B3BE-49B0-9B7F-9B5719E99E70}"/>
              </a:ext>
            </a:extLst>
          </p:cNvPr>
          <p:cNvSpPr txBox="1"/>
          <p:nvPr/>
        </p:nvSpPr>
        <p:spPr>
          <a:xfrm>
            <a:off x="1590502" y="5301208"/>
            <a:ext cx="10621887" cy="660758"/>
          </a:xfrm>
          <a:prstGeom prst="rect">
            <a:avLst/>
          </a:prstGeom>
          <a:noFill/>
        </p:spPr>
        <p:txBody>
          <a:bodyPr wrap="square">
            <a:spAutoFit/>
          </a:bodyPr>
          <a:lstStyle/>
          <a:p>
            <a:pPr lvl="0">
              <a:lnSpc>
                <a:spcPct val="107000"/>
              </a:lnSpc>
              <a:spcAft>
                <a:spcPts val="800"/>
              </a:spcAft>
            </a:pPr>
            <a:r>
              <a:rPr lang="en-IN" dirty="0">
                <a:latin typeface="Century" panose="02040604050505020304" pitchFamily="18" charset="0"/>
                <a:ea typeface="Calibri" panose="020F0502020204030204" pitchFamily="34" charset="0"/>
                <a:cs typeface="Times New Roman" panose="02020603050405020304" pitchFamily="18" charset="0"/>
              </a:rPr>
              <a:t>XGB</a:t>
            </a:r>
            <a:r>
              <a:rPr lang="en-IN" sz="1800" dirty="0">
                <a:effectLst/>
                <a:latin typeface="Century" panose="02040604050505020304" pitchFamily="18" charset="0"/>
                <a:ea typeface="Calibri" panose="020F0502020204030204" pitchFamily="34" charset="0"/>
                <a:cs typeface="Times New Roman" panose="02020603050405020304" pitchFamily="18" charset="0"/>
              </a:rPr>
              <a:t> Regressor is giving </a:t>
            </a:r>
            <a:r>
              <a:rPr lang="en-IN" dirty="0">
                <a:latin typeface="Century" panose="02040604050505020304" pitchFamily="18" charset="0"/>
                <a:ea typeface="Calibri" panose="020F0502020204030204" pitchFamily="34" charset="0"/>
                <a:cs typeface="Times New Roman" panose="02020603050405020304" pitchFamily="18" charset="0"/>
              </a:rPr>
              <a:t>96</a:t>
            </a:r>
            <a:r>
              <a:rPr lang="en-IN" sz="1800" dirty="0">
                <a:effectLst/>
                <a:latin typeface="Century" panose="02040604050505020304" pitchFamily="18" charset="0"/>
                <a:ea typeface="Calibri" panose="020F0502020204030204" pitchFamily="34" charset="0"/>
                <a:cs typeface="Times New Roman" panose="02020603050405020304" pitchFamily="18" charset="0"/>
              </a:rPr>
              <a:t>.88% r2_score and the difference between r2_score and cross validation score is 3.50%.</a:t>
            </a:r>
          </a:p>
        </p:txBody>
      </p:sp>
      <p:pic>
        <p:nvPicPr>
          <p:cNvPr id="5" name="Picture 4">
            <a:extLst>
              <a:ext uri="{FF2B5EF4-FFF2-40B4-BE49-F238E27FC236}">
                <a16:creationId xmlns:a16="http://schemas.microsoft.com/office/drawing/2014/main" id="{AAC2E5BC-9ABB-47F3-9B81-2EF8B6FBB6F0}"/>
              </a:ext>
            </a:extLst>
          </p:cNvPr>
          <p:cNvPicPr>
            <a:picLocks noChangeAspect="1"/>
          </p:cNvPicPr>
          <p:nvPr/>
        </p:nvPicPr>
        <p:blipFill>
          <a:blip r:embed="rId2"/>
          <a:stretch>
            <a:fillRect/>
          </a:stretch>
        </p:blipFill>
        <p:spPr>
          <a:xfrm>
            <a:off x="2061964" y="1124744"/>
            <a:ext cx="9440911" cy="3819525"/>
          </a:xfrm>
          <a:prstGeom prst="rect">
            <a:avLst/>
          </a:prstGeom>
        </p:spPr>
      </p:pic>
    </p:spTree>
    <p:extLst>
      <p:ext uri="{BB962C8B-B14F-4D97-AF65-F5344CB8AC3E}">
        <p14:creationId xmlns:p14="http://schemas.microsoft.com/office/powerpoint/2010/main" val="38611138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83A6D-B364-4CD5-8347-C52CE7DEBD0E}"/>
              </a:ext>
            </a:extLst>
          </p:cNvPr>
          <p:cNvSpPr>
            <a:spLocks noGrp="1"/>
          </p:cNvSpPr>
          <p:nvPr>
            <p:ph type="title"/>
          </p:nvPr>
        </p:nvSpPr>
        <p:spPr>
          <a:xfrm>
            <a:off x="1522413" y="381000"/>
            <a:ext cx="9829799" cy="743744"/>
          </a:xfrm>
        </p:spPr>
        <p:txBody>
          <a:bodyPr/>
          <a:lstStyle/>
          <a:p>
            <a:r>
              <a:rPr lang="en-IN" dirty="0"/>
              <a:t>vi) Gradient Boosting Regressor</a:t>
            </a:r>
          </a:p>
        </p:txBody>
      </p:sp>
      <p:sp>
        <p:nvSpPr>
          <p:cNvPr id="6" name="TextBox 5">
            <a:extLst>
              <a:ext uri="{FF2B5EF4-FFF2-40B4-BE49-F238E27FC236}">
                <a16:creationId xmlns:a16="http://schemas.microsoft.com/office/drawing/2014/main" id="{1135E1A0-B3BE-49B0-9B7F-9B5719E99E70}"/>
              </a:ext>
            </a:extLst>
          </p:cNvPr>
          <p:cNvSpPr txBox="1"/>
          <p:nvPr/>
        </p:nvSpPr>
        <p:spPr>
          <a:xfrm>
            <a:off x="1590502" y="5301208"/>
            <a:ext cx="10621887" cy="660758"/>
          </a:xfrm>
          <a:prstGeom prst="rect">
            <a:avLst/>
          </a:prstGeom>
          <a:noFill/>
        </p:spPr>
        <p:txBody>
          <a:bodyPr wrap="square">
            <a:spAutoFit/>
          </a:bodyPr>
          <a:lstStyle/>
          <a:p>
            <a:pPr lvl="0">
              <a:lnSpc>
                <a:spcPct val="107000"/>
              </a:lnSpc>
              <a:spcAft>
                <a:spcPts val="800"/>
              </a:spcAft>
            </a:pPr>
            <a:r>
              <a:rPr lang="en-IN" sz="1800" dirty="0">
                <a:effectLst/>
                <a:latin typeface="Century" panose="02040604050505020304" pitchFamily="18" charset="0"/>
                <a:ea typeface="Calibri" panose="020F0502020204030204" pitchFamily="34" charset="0"/>
                <a:cs typeface="Times New Roman" panose="02020603050405020304" pitchFamily="18" charset="0"/>
              </a:rPr>
              <a:t>Gradient Boosting Regressor is giving </a:t>
            </a:r>
            <a:r>
              <a:rPr lang="en-IN" dirty="0">
                <a:latin typeface="Century" panose="02040604050505020304" pitchFamily="18" charset="0"/>
                <a:ea typeface="Calibri" panose="020F0502020204030204" pitchFamily="34" charset="0"/>
                <a:cs typeface="Times New Roman" panose="02020603050405020304" pitchFamily="18" charset="0"/>
              </a:rPr>
              <a:t>94</a:t>
            </a:r>
            <a:r>
              <a:rPr lang="en-IN" sz="1800" dirty="0">
                <a:effectLst/>
                <a:latin typeface="Century" panose="02040604050505020304" pitchFamily="18" charset="0"/>
                <a:ea typeface="Calibri" panose="020F0502020204030204" pitchFamily="34" charset="0"/>
                <a:cs typeface="Times New Roman" panose="02020603050405020304" pitchFamily="18" charset="0"/>
              </a:rPr>
              <a:t>.93% r2_score and the difference between r2_score and cross validation score is </a:t>
            </a:r>
            <a:r>
              <a:rPr lang="en-IN" dirty="0">
                <a:latin typeface="Century" panose="02040604050505020304" pitchFamily="18" charset="0"/>
                <a:ea typeface="Calibri" panose="020F0502020204030204" pitchFamily="34" charset="0"/>
                <a:cs typeface="Times New Roman" panose="02020603050405020304" pitchFamily="18" charset="0"/>
              </a:rPr>
              <a:t>4.73</a:t>
            </a:r>
            <a:r>
              <a:rPr lang="en-IN" sz="1800" dirty="0">
                <a:effectLst/>
                <a:latin typeface="Century" panose="02040604050505020304" pitchFamily="18" charset="0"/>
                <a:ea typeface="Calibri" panose="020F0502020204030204" pitchFamily="34" charset="0"/>
                <a:cs typeface="Times New Roman" panose="02020603050405020304" pitchFamily="18" charset="0"/>
              </a:rPr>
              <a:t>%.</a:t>
            </a:r>
          </a:p>
        </p:txBody>
      </p:sp>
      <p:pic>
        <p:nvPicPr>
          <p:cNvPr id="4" name="Picture 3">
            <a:extLst>
              <a:ext uri="{FF2B5EF4-FFF2-40B4-BE49-F238E27FC236}">
                <a16:creationId xmlns:a16="http://schemas.microsoft.com/office/drawing/2014/main" id="{933FEE3F-BB85-4F7F-83F5-12634FA79FA4}"/>
              </a:ext>
            </a:extLst>
          </p:cNvPr>
          <p:cNvPicPr>
            <a:picLocks noChangeAspect="1"/>
          </p:cNvPicPr>
          <p:nvPr/>
        </p:nvPicPr>
        <p:blipFill>
          <a:blip r:embed="rId2"/>
          <a:stretch>
            <a:fillRect/>
          </a:stretch>
        </p:blipFill>
        <p:spPr>
          <a:xfrm>
            <a:off x="2638028" y="1700808"/>
            <a:ext cx="7848872" cy="2400300"/>
          </a:xfrm>
          <a:prstGeom prst="rect">
            <a:avLst/>
          </a:prstGeom>
        </p:spPr>
      </p:pic>
    </p:spTree>
    <p:extLst>
      <p:ext uri="{BB962C8B-B14F-4D97-AF65-F5344CB8AC3E}">
        <p14:creationId xmlns:p14="http://schemas.microsoft.com/office/powerpoint/2010/main" val="8104000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98C0E-0647-4479-BCE6-48C56E91BEE5}"/>
              </a:ext>
            </a:extLst>
          </p:cNvPr>
          <p:cNvSpPr>
            <a:spLocks noGrp="1"/>
          </p:cNvSpPr>
          <p:nvPr>
            <p:ph type="title"/>
          </p:nvPr>
        </p:nvSpPr>
        <p:spPr>
          <a:xfrm>
            <a:off x="1483924" y="195536"/>
            <a:ext cx="10016104" cy="1752599"/>
          </a:xfrm>
        </p:spPr>
        <p:txBody>
          <a:bodyPr/>
          <a:lstStyle/>
          <a:p>
            <a:r>
              <a:rPr lang="en-IN" dirty="0"/>
              <a:t>Hyper Parameter Tuning</a:t>
            </a:r>
          </a:p>
        </p:txBody>
      </p:sp>
      <p:pic>
        <p:nvPicPr>
          <p:cNvPr id="4" name="Picture 3">
            <a:extLst>
              <a:ext uri="{FF2B5EF4-FFF2-40B4-BE49-F238E27FC236}">
                <a16:creationId xmlns:a16="http://schemas.microsoft.com/office/drawing/2014/main" id="{A5B314BA-CA68-4065-9CDA-DF8B51BD00D4}"/>
              </a:ext>
            </a:extLst>
          </p:cNvPr>
          <p:cNvPicPr>
            <a:picLocks noChangeAspect="1"/>
          </p:cNvPicPr>
          <p:nvPr/>
        </p:nvPicPr>
        <p:blipFill>
          <a:blip r:embed="rId2"/>
          <a:stretch>
            <a:fillRect/>
          </a:stretch>
        </p:blipFill>
        <p:spPr>
          <a:xfrm>
            <a:off x="2638028" y="1628800"/>
            <a:ext cx="9363100" cy="4455393"/>
          </a:xfrm>
          <a:prstGeom prst="rect">
            <a:avLst/>
          </a:prstGeom>
        </p:spPr>
      </p:pic>
    </p:spTree>
    <p:extLst>
      <p:ext uri="{BB962C8B-B14F-4D97-AF65-F5344CB8AC3E}">
        <p14:creationId xmlns:p14="http://schemas.microsoft.com/office/powerpoint/2010/main" val="2943827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415D3-5AE3-4A97-A0DD-07373C0FCF78}"/>
              </a:ext>
            </a:extLst>
          </p:cNvPr>
          <p:cNvSpPr>
            <a:spLocks noGrp="1"/>
          </p:cNvSpPr>
          <p:nvPr>
            <p:ph type="title"/>
          </p:nvPr>
        </p:nvSpPr>
        <p:spPr>
          <a:xfrm>
            <a:off x="1629916" y="102940"/>
            <a:ext cx="10016104" cy="1529680"/>
          </a:xfrm>
        </p:spPr>
        <p:txBody>
          <a:bodyPr/>
          <a:lstStyle/>
          <a:p>
            <a:r>
              <a:rPr lang="en-IN" dirty="0"/>
              <a:t>Hyper Parameter Tunning</a:t>
            </a:r>
          </a:p>
        </p:txBody>
      </p:sp>
      <p:sp>
        <p:nvSpPr>
          <p:cNvPr id="9" name="TextBox 8">
            <a:extLst>
              <a:ext uri="{FF2B5EF4-FFF2-40B4-BE49-F238E27FC236}">
                <a16:creationId xmlns:a16="http://schemas.microsoft.com/office/drawing/2014/main" id="{33005269-F727-4362-A92C-06D6E19E5867}"/>
              </a:ext>
            </a:extLst>
          </p:cNvPr>
          <p:cNvSpPr txBox="1"/>
          <p:nvPr/>
        </p:nvSpPr>
        <p:spPr>
          <a:xfrm>
            <a:off x="1522411" y="5581601"/>
            <a:ext cx="9900591" cy="671915"/>
          </a:xfrm>
          <a:prstGeom prst="rect">
            <a:avLst/>
          </a:prstGeom>
          <a:noFill/>
        </p:spPr>
        <p:txBody>
          <a:bodyPr wrap="square">
            <a:spAutoFit/>
          </a:bodyPr>
          <a:lstStyle/>
          <a:p>
            <a:pPr lvl="0">
              <a:lnSpc>
                <a:spcPct val="107000"/>
              </a:lnSpc>
              <a:spcAft>
                <a:spcPts val="800"/>
              </a:spcAft>
            </a:pPr>
            <a:r>
              <a:rPr lang="en-IN" sz="1800" b="1" dirty="0">
                <a:effectLst/>
                <a:latin typeface="Century" panose="02040604050505020304" pitchFamily="18" charset="0"/>
                <a:ea typeface="Calibri" panose="020F0502020204030204" pitchFamily="34" charset="0"/>
                <a:cs typeface="Times New Roman" panose="02020603050405020304" pitchFamily="18" charset="0"/>
              </a:rPr>
              <a:t>After tunning the model with best parameters</a:t>
            </a:r>
            <a:r>
              <a:rPr lang="en-IN" b="1" dirty="0">
                <a:latin typeface="Century" panose="02040604050505020304" pitchFamily="18" charset="0"/>
                <a:ea typeface="Calibri" panose="020F0502020204030204" pitchFamily="34" charset="0"/>
                <a:cs typeface="Times New Roman" panose="02020603050405020304" pitchFamily="18" charset="0"/>
              </a:rPr>
              <a:t>, </a:t>
            </a:r>
            <a:r>
              <a:rPr lang="en-IN" sz="1800" b="1" dirty="0">
                <a:effectLst/>
                <a:latin typeface="Century" panose="02040604050505020304" pitchFamily="18" charset="0"/>
                <a:ea typeface="Calibri" panose="020F0502020204030204" pitchFamily="34" charset="0"/>
                <a:cs typeface="Times New Roman" panose="02020603050405020304" pitchFamily="18" charset="0"/>
              </a:rPr>
              <a:t>I was able to increase my model accuracy from 96.88% to 97.16%.</a:t>
            </a:r>
            <a:endParaRPr lang="en-IN" sz="14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1030D330-4FF5-4CC4-A6CB-4721E5974C7F}"/>
              </a:ext>
            </a:extLst>
          </p:cNvPr>
          <p:cNvPicPr>
            <a:picLocks noChangeAspect="1"/>
          </p:cNvPicPr>
          <p:nvPr/>
        </p:nvPicPr>
        <p:blipFill>
          <a:blip r:embed="rId2"/>
          <a:stretch>
            <a:fillRect/>
          </a:stretch>
        </p:blipFill>
        <p:spPr>
          <a:xfrm>
            <a:off x="1779586" y="1412776"/>
            <a:ext cx="9283377" cy="3711674"/>
          </a:xfrm>
          <a:prstGeom prst="rect">
            <a:avLst/>
          </a:prstGeom>
        </p:spPr>
      </p:pic>
    </p:spTree>
    <p:extLst>
      <p:ext uri="{BB962C8B-B14F-4D97-AF65-F5344CB8AC3E}">
        <p14:creationId xmlns:p14="http://schemas.microsoft.com/office/powerpoint/2010/main" val="293603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6DC4A-EAA2-4E00-965C-67003F049E5E}"/>
              </a:ext>
            </a:extLst>
          </p:cNvPr>
          <p:cNvSpPr>
            <a:spLocks noGrp="1"/>
          </p:cNvSpPr>
          <p:nvPr>
            <p:ph type="title"/>
          </p:nvPr>
        </p:nvSpPr>
        <p:spPr>
          <a:xfrm>
            <a:off x="1483012" y="404665"/>
            <a:ext cx="10016104" cy="1296144"/>
          </a:xfrm>
        </p:spPr>
        <p:txBody>
          <a:bodyPr>
            <a:normAutofit/>
          </a:bodyPr>
          <a:lstStyle/>
          <a:p>
            <a:r>
              <a:rPr lang="en-IN" sz="3200" dirty="0"/>
              <a:t>Model saving and using it for predictions</a:t>
            </a:r>
          </a:p>
        </p:txBody>
      </p:sp>
      <p:sp>
        <p:nvSpPr>
          <p:cNvPr id="9" name="TextBox 8">
            <a:extLst>
              <a:ext uri="{FF2B5EF4-FFF2-40B4-BE49-F238E27FC236}">
                <a16:creationId xmlns:a16="http://schemas.microsoft.com/office/drawing/2014/main" id="{E681DA89-A5EE-4ED7-B816-E80ADAE3AFFD}"/>
              </a:ext>
            </a:extLst>
          </p:cNvPr>
          <p:cNvSpPr txBox="1"/>
          <p:nvPr/>
        </p:nvSpPr>
        <p:spPr>
          <a:xfrm>
            <a:off x="1629916" y="5669558"/>
            <a:ext cx="9722296" cy="671915"/>
          </a:xfrm>
          <a:prstGeom prst="rect">
            <a:avLst/>
          </a:prstGeom>
          <a:noFill/>
        </p:spPr>
        <p:txBody>
          <a:bodyPr wrap="square">
            <a:spAutoFit/>
          </a:bodyPr>
          <a:lstStyle/>
          <a:p>
            <a:pPr lvl="0">
              <a:lnSpc>
                <a:spcPct val="107000"/>
              </a:lnSpc>
              <a:spcAft>
                <a:spcPts val="800"/>
              </a:spcAft>
            </a:pPr>
            <a:r>
              <a:rPr lang="en-IN" sz="1800" b="1" dirty="0">
                <a:effectLst/>
                <a:latin typeface="Calibri" panose="020F0502020204030204" pitchFamily="34" charset="0"/>
                <a:ea typeface="Calibri" panose="020F0502020204030204" pitchFamily="34" charset="0"/>
                <a:cs typeface="Calibri" panose="020F0502020204030204" pitchFamily="34" charset="0"/>
              </a:rPr>
              <a:t>I have predicted the Car Price using saved model, and the predictions look good. The Predicted values are almost same as actual values.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23F5D862-A6DA-48F0-AF04-5D2D37FD676C}"/>
              </a:ext>
            </a:extLst>
          </p:cNvPr>
          <p:cNvPicPr>
            <a:picLocks noChangeAspect="1"/>
          </p:cNvPicPr>
          <p:nvPr/>
        </p:nvPicPr>
        <p:blipFill>
          <a:blip r:embed="rId2"/>
          <a:stretch>
            <a:fillRect/>
          </a:stretch>
        </p:blipFill>
        <p:spPr>
          <a:xfrm>
            <a:off x="1479286" y="1916832"/>
            <a:ext cx="10558909" cy="3455049"/>
          </a:xfrm>
          <a:prstGeom prst="rect">
            <a:avLst/>
          </a:prstGeom>
        </p:spPr>
      </p:pic>
    </p:spTree>
    <p:extLst>
      <p:ext uri="{BB962C8B-B14F-4D97-AF65-F5344CB8AC3E}">
        <p14:creationId xmlns:p14="http://schemas.microsoft.com/office/powerpoint/2010/main" val="183315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CA6D4-2574-4EE8-A827-017D639C7FC7}"/>
              </a:ext>
            </a:extLst>
          </p:cNvPr>
          <p:cNvSpPr>
            <a:spLocks noGrp="1"/>
          </p:cNvSpPr>
          <p:nvPr>
            <p:ph type="title"/>
          </p:nvPr>
        </p:nvSpPr>
        <p:spPr/>
        <p:txBody>
          <a:bodyPr/>
          <a:lstStyle/>
          <a:p>
            <a:r>
              <a:rPr lang="en-IN" i="1" dirty="0">
                <a:latin typeface="Arial Black" panose="020B0A04020102020204" pitchFamily="34" charset="0"/>
              </a:rPr>
              <a:t>Overview of the Project</a:t>
            </a:r>
          </a:p>
        </p:txBody>
      </p:sp>
      <p:sp>
        <p:nvSpPr>
          <p:cNvPr id="3" name="Content Placeholder 2">
            <a:extLst>
              <a:ext uri="{FF2B5EF4-FFF2-40B4-BE49-F238E27FC236}">
                <a16:creationId xmlns:a16="http://schemas.microsoft.com/office/drawing/2014/main" id="{8A9EA786-E6B5-4CB5-9D6D-FE86AD033231}"/>
              </a:ext>
            </a:extLst>
          </p:cNvPr>
          <p:cNvSpPr>
            <a:spLocks noGrp="1"/>
          </p:cNvSpPr>
          <p:nvPr>
            <p:ph idx="1"/>
          </p:nvPr>
        </p:nvSpPr>
        <p:spPr>
          <a:xfrm>
            <a:off x="1483924" y="2204864"/>
            <a:ext cx="10016104" cy="3586337"/>
          </a:xfrm>
        </p:spPr>
        <p:txBody>
          <a:bodyPr/>
          <a:lstStyle/>
          <a:p>
            <a:pPr marL="0" indent="0">
              <a:buNone/>
            </a:pPr>
            <a:r>
              <a:rPr lang="en-US" sz="2400" dirty="0">
                <a:solidFill>
                  <a:schemeClr val="tx2"/>
                </a:solidFill>
                <a:latin typeface="Century" panose="02040604050505020304" pitchFamily="18" charset="0"/>
              </a:rPr>
              <a:t>This Presentation focusses on:</a:t>
            </a:r>
          </a:p>
          <a:p>
            <a:pPr lvl="1"/>
            <a:r>
              <a:rPr lang="en-US" dirty="0">
                <a:solidFill>
                  <a:schemeClr val="tx2"/>
                </a:solidFill>
                <a:latin typeface="Century" panose="02040604050505020304" pitchFamily="18" charset="0"/>
              </a:rPr>
              <a:t>Analyzing the Car Price Prediction dataset</a:t>
            </a:r>
          </a:p>
          <a:p>
            <a:pPr lvl="1"/>
            <a:r>
              <a:rPr lang="en-US" dirty="0">
                <a:solidFill>
                  <a:schemeClr val="tx2"/>
                </a:solidFill>
                <a:latin typeface="Century" panose="02040604050505020304" pitchFamily="18" charset="0"/>
              </a:rPr>
              <a:t>Various steps used in EDA for cleaning the dataset</a:t>
            </a:r>
          </a:p>
          <a:p>
            <a:pPr lvl="1"/>
            <a:r>
              <a:rPr lang="en-US" dirty="0">
                <a:solidFill>
                  <a:schemeClr val="tx2"/>
                </a:solidFill>
                <a:latin typeface="Century" panose="02040604050505020304" pitchFamily="18" charset="0"/>
              </a:rPr>
              <a:t>Problem analysis</a:t>
            </a:r>
          </a:p>
          <a:p>
            <a:pPr lvl="1"/>
            <a:r>
              <a:rPr lang="en-US" dirty="0">
                <a:solidFill>
                  <a:schemeClr val="tx2"/>
                </a:solidFill>
                <a:latin typeface="Century" panose="02040604050505020304" pitchFamily="18" charset="0"/>
              </a:rPr>
              <a:t>Building the best model</a:t>
            </a:r>
          </a:p>
          <a:p>
            <a:pPr lvl="1"/>
            <a:r>
              <a:rPr lang="en-US" dirty="0">
                <a:solidFill>
                  <a:schemeClr val="tx2"/>
                </a:solidFill>
                <a:latin typeface="Century" panose="02040604050505020304" pitchFamily="18" charset="0"/>
              </a:rPr>
              <a:t>Finally, Car Price Prediction</a:t>
            </a:r>
          </a:p>
          <a:p>
            <a:endParaRPr lang="en-IN" dirty="0"/>
          </a:p>
        </p:txBody>
      </p:sp>
    </p:spTree>
    <p:extLst>
      <p:ext uri="{BB962C8B-B14F-4D97-AF65-F5344CB8AC3E}">
        <p14:creationId xmlns:p14="http://schemas.microsoft.com/office/powerpoint/2010/main" val="315421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D7A22-ECC5-4289-ADA2-7544542404A0}"/>
              </a:ext>
            </a:extLst>
          </p:cNvPr>
          <p:cNvSpPr>
            <a:spLocks noGrp="1"/>
          </p:cNvSpPr>
          <p:nvPr>
            <p:ph type="title"/>
          </p:nvPr>
        </p:nvSpPr>
        <p:spPr>
          <a:xfrm>
            <a:off x="1522413" y="221087"/>
            <a:ext cx="9829799" cy="959768"/>
          </a:xfrm>
        </p:spPr>
        <p:txBody>
          <a:bodyPr>
            <a:normAutofit fontScale="90000"/>
          </a:bodyPr>
          <a:lstStyle/>
          <a:p>
            <a:r>
              <a:rPr lang="en-IN" dirty="0"/>
              <a:t>Ploting the predicted values v/s actual values</a:t>
            </a:r>
          </a:p>
        </p:txBody>
      </p:sp>
      <p:sp>
        <p:nvSpPr>
          <p:cNvPr id="6" name="TextBox 5">
            <a:extLst>
              <a:ext uri="{FF2B5EF4-FFF2-40B4-BE49-F238E27FC236}">
                <a16:creationId xmlns:a16="http://schemas.microsoft.com/office/drawing/2014/main" id="{FB2D63B2-4E63-4FE3-A5B6-AA82255480F9}"/>
              </a:ext>
            </a:extLst>
          </p:cNvPr>
          <p:cNvSpPr txBox="1"/>
          <p:nvPr/>
        </p:nvSpPr>
        <p:spPr>
          <a:xfrm>
            <a:off x="1701924" y="5659558"/>
            <a:ext cx="10801200" cy="303929"/>
          </a:xfrm>
          <a:prstGeom prst="rect">
            <a:avLst/>
          </a:prstGeom>
          <a:noFill/>
        </p:spPr>
        <p:txBody>
          <a:bodyPr wrap="square">
            <a:spAutoFit/>
          </a:bodyPr>
          <a:lstStyle/>
          <a:p>
            <a:pPr lvl="0">
              <a:lnSpc>
                <a:spcPct val="107000"/>
              </a:lnSpc>
              <a:spcAft>
                <a:spcPts val="800"/>
              </a:spcAft>
            </a:pPr>
            <a:r>
              <a:rPr lang="en-US" sz="1400" b="0" i="0" dirty="0">
                <a:solidFill>
                  <a:srgbClr val="000000"/>
                </a:solidFill>
                <a:effectLst/>
                <a:latin typeface="Helvetica Neue"/>
              </a:rPr>
              <a:t>Plotting Actual vs Predicted to get better insight. Blue line is the actual line and red dots are the predicted values</a:t>
            </a:r>
            <a:endParaRPr lang="en-IN" sz="1400" b="1"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3C16E6FD-9C7E-4098-BD72-A0A3E86695CC}"/>
              </a:ext>
            </a:extLst>
          </p:cNvPr>
          <p:cNvPicPr>
            <a:picLocks noChangeAspect="1"/>
          </p:cNvPicPr>
          <p:nvPr/>
        </p:nvPicPr>
        <p:blipFill>
          <a:blip r:embed="rId2"/>
          <a:stretch>
            <a:fillRect/>
          </a:stretch>
        </p:blipFill>
        <p:spPr>
          <a:xfrm>
            <a:off x="1917948" y="1198442"/>
            <a:ext cx="9217024" cy="4030758"/>
          </a:xfrm>
          <a:prstGeom prst="rect">
            <a:avLst/>
          </a:prstGeom>
        </p:spPr>
      </p:pic>
    </p:spTree>
    <p:extLst>
      <p:ext uri="{BB962C8B-B14F-4D97-AF65-F5344CB8AC3E}">
        <p14:creationId xmlns:p14="http://schemas.microsoft.com/office/powerpoint/2010/main" val="3489701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AFB10-4610-4E90-B036-2E46D20B25E5}"/>
              </a:ext>
            </a:extLst>
          </p:cNvPr>
          <p:cNvSpPr>
            <a:spLocks noGrp="1"/>
          </p:cNvSpPr>
          <p:nvPr>
            <p:ph type="title"/>
          </p:nvPr>
        </p:nvSpPr>
        <p:spPr>
          <a:xfrm>
            <a:off x="1522413" y="0"/>
            <a:ext cx="9829799" cy="980728"/>
          </a:xfrm>
        </p:spPr>
        <p:txBody>
          <a:bodyPr/>
          <a:lstStyle/>
          <a:p>
            <a:r>
              <a:rPr lang="en-IN" dirty="0"/>
              <a:t>Conclusion</a:t>
            </a:r>
          </a:p>
        </p:txBody>
      </p:sp>
      <p:sp>
        <p:nvSpPr>
          <p:cNvPr id="3" name="Content Placeholder 2">
            <a:extLst>
              <a:ext uri="{FF2B5EF4-FFF2-40B4-BE49-F238E27FC236}">
                <a16:creationId xmlns:a16="http://schemas.microsoft.com/office/drawing/2014/main" id="{BEF0F46B-4525-402B-8B70-52F18F4FC22F}"/>
              </a:ext>
            </a:extLst>
          </p:cNvPr>
          <p:cNvSpPr>
            <a:spLocks noGrp="1"/>
          </p:cNvSpPr>
          <p:nvPr>
            <p:ph idx="1"/>
          </p:nvPr>
        </p:nvSpPr>
        <p:spPr>
          <a:xfrm>
            <a:off x="1522413" y="692696"/>
            <a:ext cx="9829799" cy="6165304"/>
          </a:xfrm>
        </p:spPr>
        <p:txBody>
          <a:bodyPr>
            <a:noAutofit/>
          </a:bodyPr>
          <a:lstStyle/>
          <a:p>
            <a:pPr>
              <a:lnSpc>
                <a:spcPct val="107000"/>
              </a:lnSpc>
              <a:spcBef>
                <a:spcPts val="300"/>
              </a:spcBef>
              <a:spcAft>
                <a:spcPts val="300"/>
              </a:spcAft>
              <a:buFont typeface="Wingdings" panose="05000000000000000000" pitchFamily="2" charset="2"/>
              <a:buChar char="Ø"/>
            </a:pPr>
            <a:r>
              <a:rPr lang="en-IN" sz="1550" dirty="0">
                <a:effectLst/>
                <a:latin typeface="Century" panose="02040604050505020304" pitchFamily="18" charset="0"/>
                <a:ea typeface="Calibri" panose="020F0502020204030204" pitchFamily="34" charset="0"/>
                <a:cs typeface="Times New Roman" panose="02020603050405020304" pitchFamily="18" charset="0"/>
              </a:rPr>
              <a:t>In this project report, </a:t>
            </a:r>
            <a:r>
              <a:rPr lang="en-IN" sz="1550" dirty="0">
                <a:latin typeface="Century" panose="02040604050505020304" pitchFamily="18" charset="0"/>
                <a:ea typeface="Calibri" panose="020F0502020204030204" pitchFamily="34" charset="0"/>
                <a:cs typeface="Times New Roman" panose="02020603050405020304" pitchFamily="18" charset="0"/>
              </a:rPr>
              <a:t>I</a:t>
            </a:r>
            <a:r>
              <a:rPr lang="en-IN" sz="1550" dirty="0">
                <a:effectLst/>
                <a:latin typeface="Century" panose="02040604050505020304" pitchFamily="18" charset="0"/>
                <a:ea typeface="Calibri" panose="020F0502020204030204" pitchFamily="34" charset="0"/>
                <a:cs typeface="Times New Roman" panose="02020603050405020304" pitchFamily="18" charset="0"/>
              </a:rPr>
              <a:t> have used Machine learning algorithms to predict the </a:t>
            </a:r>
            <a:r>
              <a:rPr lang="en-IN" sz="1550" dirty="0">
                <a:latin typeface="Century" panose="02040604050505020304" pitchFamily="18" charset="0"/>
                <a:ea typeface="Calibri" panose="020F0502020204030204" pitchFamily="34" charset="0"/>
                <a:cs typeface="Times New Roman" panose="02020603050405020304" pitchFamily="18" charset="0"/>
              </a:rPr>
              <a:t>second-hand</a:t>
            </a:r>
            <a:r>
              <a:rPr lang="en-IN" sz="1550" dirty="0">
                <a:effectLst/>
                <a:latin typeface="Century" panose="02040604050505020304" pitchFamily="18" charset="0"/>
                <a:ea typeface="Calibri" panose="020F0502020204030204" pitchFamily="34" charset="0"/>
                <a:cs typeface="Times New Roman" panose="02020603050405020304" pitchFamily="18" charset="0"/>
              </a:rPr>
              <a:t> car price. </a:t>
            </a:r>
            <a:r>
              <a:rPr lang="en-IN" sz="1550" dirty="0">
                <a:latin typeface="Century" panose="02040604050505020304" pitchFamily="18" charset="0"/>
                <a:ea typeface="Calibri" panose="020F0502020204030204" pitchFamily="34" charset="0"/>
                <a:cs typeface="Times New Roman" panose="02020603050405020304" pitchFamily="18" charset="0"/>
              </a:rPr>
              <a:t>I</a:t>
            </a:r>
            <a:r>
              <a:rPr lang="en-IN" sz="1550" dirty="0">
                <a:effectLst/>
                <a:latin typeface="Century" panose="02040604050505020304" pitchFamily="18" charset="0"/>
                <a:ea typeface="Calibri" panose="020F0502020204030204" pitchFamily="34" charset="0"/>
                <a:cs typeface="Times New Roman" panose="02020603050405020304" pitchFamily="18" charset="0"/>
              </a:rPr>
              <a:t> have mentioned the step-by-step procedure to analyse the dataset and finding the correlation between the independent variables and target variable.</a:t>
            </a:r>
          </a:p>
          <a:p>
            <a:pPr>
              <a:lnSpc>
                <a:spcPct val="107000"/>
              </a:lnSpc>
              <a:spcBef>
                <a:spcPts val="300"/>
              </a:spcBef>
              <a:spcAft>
                <a:spcPts val="300"/>
              </a:spcAft>
              <a:buFont typeface="Wingdings" panose="05000000000000000000" pitchFamily="2" charset="2"/>
              <a:buChar char="Ø"/>
            </a:pPr>
            <a:r>
              <a:rPr lang="en-IN" sz="1550" dirty="0">
                <a:latin typeface="Century" panose="02040604050505020304" pitchFamily="18" charset="0"/>
                <a:ea typeface="Calibri" panose="020F0502020204030204" pitchFamily="34" charset="0"/>
                <a:cs typeface="Times New Roman" panose="02020603050405020304" pitchFamily="18" charset="0"/>
              </a:rPr>
              <a:t>Hence, </a:t>
            </a:r>
            <a:r>
              <a:rPr lang="en-IN" sz="1550" dirty="0">
                <a:effectLst/>
                <a:latin typeface="Century" panose="02040604050505020304" pitchFamily="18" charset="0"/>
                <a:ea typeface="Calibri" panose="020F0502020204030204" pitchFamily="34" charset="0"/>
                <a:cs typeface="Times New Roman" panose="02020603050405020304" pitchFamily="18" charset="0"/>
              </a:rPr>
              <a:t>the features  which are correlated to each other and are independent in nature are selected. </a:t>
            </a:r>
            <a:r>
              <a:rPr lang="en-IN" sz="1550" dirty="0">
                <a:latin typeface="Century" panose="02040604050505020304" pitchFamily="18" charset="0"/>
                <a:ea typeface="Calibri" panose="020F0502020204030204" pitchFamily="34" charset="0"/>
                <a:cs typeface="Times New Roman" panose="02020603050405020304" pitchFamily="18" charset="0"/>
              </a:rPr>
              <a:t>With the help</a:t>
            </a:r>
            <a:r>
              <a:rPr lang="en-IN" sz="1550" dirty="0">
                <a:effectLst/>
                <a:latin typeface="Century" panose="02040604050505020304" pitchFamily="18" charset="0"/>
                <a:ea typeface="Calibri" panose="020F0502020204030204" pitchFamily="34" charset="0"/>
                <a:cs typeface="Times New Roman" panose="02020603050405020304" pitchFamily="18" charset="0"/>
              </a:rPr>
              <a:t> of visualization and its graphical representation, I was able to understand what data is trying to say.</a:t>
            </a:r>
          </a:p>
          <a:p>
            <a:pPr>
              <a:lnSpc>
                <a:spcPct val="107000"/>
              </a:lnSpc>
              <a:spcBef>
                <a:spcPts val="300"/>
              </a:spcBef>
              <a:spcAft>
                <a:spcPts val="300"/>
              </a:spcAft>
              <a:buFont typeface="Wingdings" panose="05000000000000000000" pitchFamily="2" charset="2"/>
              <a:buChar char="Ø"/>
            </a:pPr>
            <a:r>
              <a:rPr lang="en-IN" sz="1550" dirty="0">
                <a:effectLst/>
                <a:latin typeface="Century" panose="02040604050505020304" pitchFamily="18" charset="0"/>
                <a:ea typeface="Calibri" panose="020F0502020204030204" pitchFamily="34" charset="0"/>
                <a:cs typeface="Times New Roman" panose="02020603050405020304" pitchFamily="18" charset="0"/>
              </a:rPr>
              <a:t>Data cleaning is one of the most important steps to remove unrealistic and unnecessary values. </a:t>
            </a:r>
          </a:p>
          <a:p>
            <a:pPr>
              <a:lnSpc>
                <a:spcPct val="107000"/>
              </a:lnSpc>
              <a:spcBef>
                <a:spcPts val="300"/>
              </a:spcBef>
              <a:spcAft>
                <a:spcPts val="300"/>
              </a:spcAft>
              <a:buFont typeface="Wingdings" panose="05000000000000000000" pitchFamily="2" charset="2"/>
              <a:buChar char="Ø"/>
            </a:pPr>
            <a:r>
              <a:rPr lang="en-IN" sz="1550" dirty="0">
                <a:effectLst/>
                <a:latin typeface="Century" panose="02040604050505020304" pitchFamily="18" charset="0"/>
                <a:ea typeface="Calibri" panose="020F0502020204030204" pitchFamily="34" charset="0"/>
                <a:cs typeface="Times New Roman" panose="02020603050405020304" pitchFamily="18" charset="0"/>
              </a:rPr>
              <a:t>The data </a:t>
            </a:r>
            <a:r>
              <a:rPr lang="en-IN" sz="1550" dirty="0">
                <a:latin typeface="Century" panose="02040604050505020304" pitchFamily="18" charset="0"/>
                <a:ea typeface="Calibri" panose="020F0502020204030204" pitchFamily="34" charset="0"/>
                <a:cs typeface="Times New Roman" panose="02020603050405020304" pitchFamily="18" charset="0"/>
              </a:rPr>
              <a:t>was done divided into training and testing set which were </a:t>
            </a:r>
            <a:r>
              <a:rPr lang="en-IN" sz="1550" dirty="0">
                <a:effectLst/>
                <a:latin typeface="Century" panose="02040604050505020304" pitchFamily="18" charset="0"/>
                <a:ea typeface="Calibri" panose="020F0502020204030204" pitchFamily="34" charset="0"/>
                <a:cs typeface="Times New Roman" panose="02020603050405020304" pitchFamily="18" charset="0"/>
              </a:rPr>
              <a:t>then given as an input to various algorithms and then, the best model was selected, and hyper parameter tunning was done in order to improve its  accuracy. Hence, we calculated the performance of each model using different performance metrics and compared them based on these metrics.</a:t>
            </a:r>
          </a:p>
          <a:p>
            <a:pPr>
              <a:lnSpc>
                <a:spcPct val="107000"/>
              </a:lnSpc>
              <a:spcBef>
                <a:spcPts val="300"/>
              </a:spcBef>
              <a:spcAft>
                <a:spcPts val="300"/>
              </a:spcAft>
              <a:buFont typeface="Wingdings" panose="05000000000000000000" pitchFamily="2" charset="2"/>
              <a:buChar char="Ø"/>
            </a:pPr>
            <a:r>
              <a:rPr lang="en-IN" sz="1550" dirty="0">
                <a:effectLst/>
                <a:latin typeface="Century" panose="02040604050505020304" pitchFamily="18" charset="0"/>
                <a:ea typeface="Calibri" panose="020F0502020204030204" pitchFamily="34" charset="0"/>
                <a:cs typeface="Times New Roman" panose="02020603050405020304" pitchFamily="18" charset="0"/>
              </a:rPr>
              <a:t>Finally, the best model was saved, and the car price was predicted. And the predicted and actual values were almost same.</a:t>
            </a:r>
            <a:r>
              <a:rPr lang="en-IN" sz="1550" dirty="0">
                <a:solidFill>
                  <a:srgbClr val="333333"/>
                </a:solidFill>
                <a:effectLst/>
                <a:latin typeface="Century" panose="02040604050505020304" pitchFamily="18" charset="0"/>
                <a:ea typeface="Calibri" panose="020F0502020204030204" pitchFamily="34" charset="0"/>
                <a:cs typeface="Calibri" panose="020F0502020204030204" pitchFamily="34" charset="0"/>
              </a:rPr>
              <a:t> </a:t>
            </a:r>
          </a:p>
          <a:p>
            <a:pPr>
              <a:lnSpc>
                <a:spcPct val="107000"/>
              </a:lnSpc>
              <a:spcBef>
                <a:spcPts val="300"/>
              </a:spcBef>
              <a:spcAft>
                <a:spcPts val="300"/>
              </a:spcAft>
              <a:buFont typeface="Wingdings" panose="05000000000000000000" pitchFamily="2" charset="2"/>
              <a:buChar char="Ø"/>
            </a:pPr>
            <a:r>
              <a:rPr lang="en-IN" sz="1550" dirty="0">
                <a:solidFill>
                  <a:srgbClr val="333333"/>
                </a:solidFill>
                <a:effectLst/>
                <a:latin typeface="Century" panose="02040604050505020304" pitchFamily="18" charset="0"/>
                <a:ea typeface="Calibri" panose="020F0502020204030204" pitchFamily="34" charset="0"/>
                <a:cs typeface="Calibri" panose="020F0502020204030204" pitchFamily="34" charset="0"/>
              </a:rPr>
              <a:t>To conclude, the application of machine learning in car price prediction is still at an early stage. </a:t>
            </a:r>
            <a:r>
              <a:rPr lang="en-IN" sz="1550" dirty="0">
                <a:solidFill>
                  <a:srgbClr val="333333"/>
                </a:solidFill>
                <a:latin typeface="Century" panose="02040604050505020304" pitchFamily="18" charset="0"/>
                <a:ea typeface="Calibri" panose="020F0502020204030204" pitchFamily="34" charset="0"/>
                <a:cs typeface="Calibri" panose="020F0502020204030204" pitchFamily="34" charset="0"/>
              </a:rPr>
              <a:t>I</a:t>
            </a:r>
            <a:r>
              <a:rPr lang="en-IN" sz="1550" dirty="0">
                <a:solidFill>
                  <a:srgbClr val="333333"/>
                </a:solidFill>
                <a:effectLst/>
                <a:latin typeface="Century" panose="02040604050505020304" pitchFamily="18" charset="0"/>
                <a:ea typeface="Calibri" panose="020F0502020204030204" pitchFamily="34" charset="0"/>
                <a:cs typeface="Calibri" panose="020F0502020204030204" pitchFamily="34" charset="0"/>
              </a:rPr>
              <a:t> hope this study has moved a small step ahead in providing some methodological and empirical contributions to online platforms and presenting an alternative approach to the valuation of </a:t>
            </a:r>
            <a:r>
              <a:rPr lang="en-IN" sz="1550" dirty="0">
                <a:solidFill>
                  <a:srgbClr val="333333"/>
                </a:solidFill>
                <a:latin typeface="Century" panose="02040604050505020304" pitchFamily="18" charset="0"/>
                <a:ea typeface="Calibri" panose="020F0502020204030204" pitchFamily="34" charset="0"/>
                <a:cs typeface="Calibri" panose="020F0502020204030204" pitchFamily="34" charset="0"/>
              </a:rPr>
              <a:t>second-hand</a:t>
            </a:r>
            <a:r>
              <a:rPr lang="en-IN" sz="1550" dirty="0">
                <a:solidFill>
                  <a:srgbClr val="333333"/>
                </a:solidFill>
                <a:effectLst/>
                <a:latin typeface="Century" panose="02040604050505020304" pitchFamily="18" charset="0"/>
                <a:ea typeface="Calibri" panose="020F0502020204030204" pitchFamily="34" charset="0"/>
                <a:cs typeface="Calibri" panose="020F0502020204030204" pitchFamily="34" charset="0"/>
              </a:rPr>
              <a:t> car price.</a:t>
            </a:r>
          </a:p>
          <a:p>
            <a:pPr>
              <a:lnSpc>
                <a:spcPct val="107000"/>
              </a:lnSpc>
              <a:spcBef>
                <a:spcPts val="300"/>
              </a:spcBef>
              <a:spcAft>
                <a:spcPts val="300"/>
              </a:spcAft>
              <a:buFont typeface="Wingdings" panose="05000000000000000000" pitchFamily="2" charset="2"/>
              <a:buChar char="Ø"/>
            </a:pPr>
            <a:r>
              <a:rPr lang="en-IN" sz="1550" dirty="0">
                <a:solidFill>
                  <a:srgbClr val="333333"/>
                </a:solidFill>
                <a:effectLst/>
                <a:latin typeface="Century" panose="02040604050505020304" pitchFamily="18" charset="0"/>
                <a:ea typeface="Calibri" panose="020F0502020204030204" pitchFamily="34" charset="0"/>
                <a:cs typeface="Calibri" panose="020F0502020204030204" pitchFamily="34" charset="0"/>
              </a:rPr>
              <a:t>In the future, research may consider incorporating additional </a:t>
            </a:r>
            <a:r>
              <a:rPr lang="en-IN" sz="1550" dirty="0">
                <a:solidFill>
                  <a:srgbClr val="333333"/>
                </a:solidFill>
                <a:latin typeface="Century" panose="02040604050505020304" pitchFamily="18" charset="0"/>
                <a:ea typeface="Calibri" panose="020F0502020204030204" pitchFamily="34" charset="0"/>
                <a:cs typeface="Calibri" panose="020F0502020204030204" pitchFamily="34" charset="0"/>
              </a:rPr>
              <a:t>second-hand</a:t>
            </a:r>
            <a:r>
              <a:rPr lang="en-IN" sz="1550" dirty="0">
                <a:solidFill>
                  <a:srgbClr val="333333"/>
                </a:solidFill>
                <a:effectLst/>
                <a:latin typeface="Century" panose="02040604050505020304" pitchFamily="18" charset="0"/>
                <a:ea typeface="Calibri" panose="020F0502020204030204" pitchFamily="34" charset="0"/>
                <a:cs typeface="Calibri" panose="020F0502020204030204" pitchFamily="34" charset="0"/>
              </a:rPr>
              <a:t> car data from a larger economical background with more features.</a:t>
            </a:r>
            <a:endParaRPr lang="en-IN" sz="1550" dirty="0">
              <a:effectLst/>
              <a:latin typeface="Century" panose="02040604050505020304" pitchFamily="18" charset="0"/>
              <a:ea typeface="Calibri" panose="020F0502020204030204" pitchFamily="34" charset="0"/>
              <a:cs typeface="Times New Roman" panose="02020603050405020304" pitchFamily="18" charset="0"/>
            </a:endParaRPr>
          </a:p>
          <a:p>
            <a:pPr marL="0" indent="0">
              <a:buNone/>
            </a:pPr>
            <a:endParaRPr lang="en-IN" sz="1550" dirty="0"/>
          </a:p>
        </p:txBody>
      </p:sp>
    </p:spTree>
    <p:extLst>
      <p:ext uri="{BB962C8B-B14F-4D97-AF65-F5344CB8AC3E}">
        <p14:creationId xmlns:p14="http://schemas.microsoft.com/office/powerpoint/2010/main" val="2810652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56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47">
            <a:extLst>
              <a:ext uri="{FF2B5EF4-FFF2-40B4-BE49-F238E27FC236}">
                <a16:creationId xmlns:a16="http://schemas.microsoft.com/office/drawing/2014/main" id="{08751D95-C333-4DEB-90B4-1EAC9A91DC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4061069" y="-15832"/>
            <a:ext cx="8127756" cy="6889518"/>
          </a:xfrm>
          <a:custGeom>
            <a:avLst/>
            <a:gdLst>
              <a:gd name="connsiteX0" fmla="*/ 0 w 8129873"/>
              <a:gd name="connsiteY0" fmla="*/ 0 h 6889518"/>
              <a:gd name="connsiteX1" fmla="*/ 0 w 8129873"/>
              <a:gd name="connsiteY1" fmla="*/ 6889518 h 6889518"/>
              <a:gd name="connsiteX2" fmla="*/ 6207942 w 8129873"/>
              <a:gd name="connsiteY2" fmla="*/ 6882299 h 6889518"/>
              <a:gd name="connsiteX3" fmla="*/ 8129873 w 8129873"/>
              <a:gd name="connsiteY3" fmla="*/ 5349831 h 6889518"/>
              <a:gd name="connsiteX4" fmla="*/ 7291674 w 8129873"/>
              <a:gd name="connsiteY4" fmla="*/ 7365 h 6889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9873" h="6889518">
                <a:moveTo>
                  <a:pt x="0" y="0"/>
                </a:moveTo>
                <a:lnTo>
                  <a:pt x="0" y="6889518"/>
                </a:lnTo>
                <a:lnTo>
                  <a:pt x="6207942" y="6882299"/>
                </a:lnTo>
                <a:lnTo>
                  <a:pt x="8129873" y="5349831"/>
                </a:lnTo>
                <a:lnTo>
                  <a:pt x="7291674" y="7365"/>
                </a:lnTo>
                <a:close/>
              </a:path>
            </a:pathLst>
          </a:custGeom>
          <a:solidFill>
            <a:schemeClr val="tx1">
              <a:lumMod val="95000"/>
              <a:lumOff val="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grpSp>
        <p:nvGrpSpPr>
          <p:cNvPr id="28" name="Group 27">
            <a:extLst>
              <a:ext uri="{FF2B5EF4-FFF2-40B4-BE49-F238E27FC236}">
                <a16:creationId xmlns:a16="http://schemas.microsoft.com/office/drawing/2014/main" id="{FBBA7535-3851-431E-BDA9-B4F6C12012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413002" y="0"/>
            <a:ext cx="2436179" cy="6858001"/>
            <a:chOff x="1320800" y="0"/>
            <a:chExt cx="2436813" cy="6858001"/>
          </a:xfrm>
        </p:grpSpPr>
        <p:sp>
          <p:nvSpPr>
            <p:cNvPr id="29" name="Freeform 6">
              <a:extLst>
                <a:ext uri="{FF2B5EF4-FFF2-40B4-BE49-F238E27FC236}">
                  <a16:creationId xmlns:a16="http://schemas.microsoft.com/office/drawing/2014/main" id="{2F07680B-461A-4AFC-808F-93216679AA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0" name="Freeform 7">
              <a:extLst>
                <a:ext uri="{FF2B5EF4-FFF2-40B4-BE49-F238E27FC236}">
                  <a16:creationId xmlns:a16="http://schemas.microsoft.com/office/drawing/2014/main" id="{8C864A04-25C0-4A5F-B6D4-F3859450A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1" name="Freeform 8">
              <a:extLst>
                <a:ext uri="{FF2B5EF4-FFF2-40B4-BE49-F238E27FC236}">
                  <a16:creationId xmlns:a16="http://schemas.microsoft.com/office/drawing/2014/main" id="{5F596D75-78C8-47A8-9225-7C64A66747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2" name="Freeform 9">
              <a:extLst>
                <a:ext uri="{FF2B5EF4-FFF2-40B4-BE49-F238E27FC236}">
                  <a16:creationId xmlns:a16="http://schemas.microsoft.com/office/drawing/2014/main" id="{128D8641-4FEB-4878-B029-6CC4922EB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3" name="Freeform 10">
              <a:extLst>
                <a:ext uri="{FF2B5EF4-FFF2-40B4-BE49-F238E27FC236}">
                  <a16:creationId xmlns:a16="http://schemas.microsoft.com/office/drawing/2014/main" id="{BB339737-0E88-4165-A752-9E204068DE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4" name="Freeform 11">
              <a:extLst>
                <a:ext uri="{FF2B5EF4-FFF2-40B4-BE49-F238E27FC236}">
                  <a16:creationId xmlns:a16="http://schemas.microsoft.com/office/drawing/2014/main" id="{633AF255-B0DD-4D23-A3F2-DDB221BB1B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19" name="Content Placeholder 18">
            <a:extLst>
              <a:ext uri="{FF2B5EF4-FFF2-40B4-BE49-F238E27FC236}">
                <a16:creationId xmlns:a16="http://schemas.microsoft.com/office/drawing/2014/main" id="{834050DB-14F7-4211-BAC1-DC7125BEBCD4}"/>
              </a:ext>
            </a:extLst>
          </p:cNvPr>
          <p:cNvSpPr>
            <a:spLocks noGrp="1"/>
          </p:cNvSpPr>
          <p:nvPr>
            <p:ph idx="1"/>
          </p:nvPr>
        </p:nvSpPr>
        <p:spPr>
          <a:xfrm>
            <a:off x="5147691" y="1072609"/>
            <a:ext cx="6650708" cy="4522647"/>
          </a:xfrm>
        </p:spPr>
        <p:txBody>
          <a:bodyPr anchor="ctr">
            <a:normAutofit/>
          </a:bodyPr>
          <a:lstStyle/>
          <a:p>
            <a:pPr marL="0" indent="0" algn="ctr">
              <a:buNone/>
            </a:pPr>
            <a:r>
              <a:rPr lang="en-IN" sz="9600" b="1" dirty="0">
                <a:solidFill>
                  <a:schemeClr val="bg1"/>
                </a:solidFill>
              </a:rPr>
              <a:t>THANK YOU</a:t>
            </a:r>
          </a:p>
        </p:txBody>
      </p:sp>
    </p:spTree>
    <p:extLst>
      <p:ext uri="{BB962C8B-B14F-4D97-AF65-F5344CB8AC3E}">
        <p14:creationId xmlns:p14="http://schemas.microsoft.com/office/powerpoint/2010/main" val="636227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96A01-906C-4F39-89D2-6A73C0000004}"/>
              </a:ext>
            </a:extLst>
          </p:cNvPr>
          <p:cNvSpPr>
            <a:spLocks noGrp="1"/>
          </p:cNvSpPr>
          <p:nvPr>
            <p:ph type="title"/>
          </p:nvPr>
        </p:nvSpPr>
        <p:spPr>
          <a:xfrm>
            <a:off x="1483925" y="188641"/>
            <a:ext cx="10016104" cy="1008111"/>
          </a:xfrm>
        </p:spPr>
        <p:txBody>
          <a:bodyPr/>
          <a:lstStyle/>
          <a:p>
            <a:r>
              <a:rPr lang="en-IN" dirty="0"/>
              <a:t>Problem Statement</a:t>
            </a:r>
          </a:p>
        </p:txBody>
      </p:sp>
      <p:sp>
        <p:nvSpPr>
          <p:cNvPr id="3" name="Content Placeholder 2">
            <a:extLst>
              <a:ext uri="{FF2B5EF4-FFF2-40B4-BE49-F238E27FC236}">
                <a16:creationId xmlns:a16="http://schemas.microsoft.com/office/drawing/2014/main" id="{E09D721E-6BEE-479A-9984-32A1EC00F53D}"/>
              </a:ext>
            </a:extLst>
          </p:cNvPr>
          <p:cNvSpPr>
            <a:spLocks noGrp="1"/>
          </p:cNvSpPr>
          <p:nvPr>
            <p:ph idx="1"/>
          </p:nvPr>
        </p:nvSpPr>
        <p:spPr>
          <a:xfrm>
            <a:off x="1522413" y="1412776"/>
            <a:ext cx="9829799" cy="5400600"/>
          </a:xfrm>
        </p:spPr>
        <p:txBody>
          <a:bodyPr>
            <a:normAutofit/>
          </a:bodyPr>
          <a:lstStyle/>
          <a:p>
            <a:pPr>
              <a:buFont typeface="Wingdings" panose="05000000000000000000" pitchFamily="2" charset="2"/>
              <a:buChar char="Ø"/>
            </a:pPr>
            <a:r>
              <a:rPr lang="en-US" sz="1800" dirty="0">
                <a:latin typeface="Century" panose="02040604050505020304" pitchFamily="18" charset="0"/>
              </a:rPr>
              <a:t>With the covid 19 impact in the market, we have seen lot of changes in the car market. Now some cars are in demand hence making them costly and some are not in demand hence cheaper. 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 This project contains two phase</a:t>
            </a:r>
          </a:p>
          <a:p>
            <a:pPr>
              <a:buFont typeface="Wingdings" panose="05000000000000000000" pitchFamily="2" charset="2"/>
              <a:buChar char="Ø"/>
            </a:pPr>
            <a:r>
              <a:rPr lang="en-US" sz="1800" dirty="0">
                <a:latin typeface="Century" panose="02040604050505020304" pitchFamily="18" charset="0"/>
              </a:rPr>
              <a:t>Data Collection Phase: You have to scrape at least 5000 used cars data. You can scrape more data as well, it’s up to you. more the data better the model In this section You need to scrape the data of used cars from websites (</a:t>
            </a:r>
            <a:r>
              <a:rPr lang="en-US" sz="1800" dirty="0" err="1">
                <a:latin typeface="Century" panose="02040604050505020304" pitchFamily="18" charset="0"/>
              </a:rPr>
              <a:t>Olx</a:t>
            </a:r>
            <a:r>
              <a:rPr lang="en-US" sz="1800" dirty="0">
                <a:latin typeface="Century" panose="02040604050505020304" pitchFamily="18" charset="0"/>
              </a:rPr>
              <a:t>, </a:t>
            </a:r>
            <a:r>
              <a:rPr lang="en-US" sz="1800" dirty="0" err="1">
                <a:latin typeface="Century" panose="02040604050505020304" pitchFamily="18" charset="0"/>
              </a:rPr>
              <a:t>cardekho</a:t>
            </a:r>
            <a:r>
              <a:rPr lang="en-US" sz="1800" dirty="0">
                <a:latin typeface="Century" panose="02040604050505020304" pitchFamily="18" charset="0"/>
              </a:rPr>
              <a:t>, Cars24 etc.) You need web scraping for this. You have to fetch data for different locations. The number of columns for data doesn’t have limit, it’s up to you and your creativity. Generally, these columns are Brand, model, variant, manufacturing year, driven kilometers, fuel, number of owners, location and at last target variable Price of the car. Try to include all types of cars in your data for example- SUV, Sedans, Coupe, minivan, Hatchback.</a:t>
            </a:r>
          </a:p>
          <a:p>
            <a:pPr>
              <a:buFont typeface="Wingdings" panose="05000000000000000000" pitchFamily="2" charset="2"/>
              <a:buChar char="Ø"/>
            </a:pPr>
            <a:r>
              <a:rPr lang="en-US" sz="1800" dirty="0">
                <a:latin typeface="Century" panose="02040604050505020304" pitchFamily="18" charset="0"/>
              </a:rPr>
              <a:t>Model Building Phase: After collecting the data, you need to build a machine learning model. Before model building do all data pre-processing steps. Try different models with different hyper parameters and select the best model</a:t>
            </a:r>
          </a:p>
          <a:p>
            <a:pPr>
              <a:buFont typeface="Wingdings" panose="05000000000000000000" pitchFamily="2" charset="2"/>
              <a:buChar char="ü"/>
            </a:pPr>
            <a:endParaRPr lang="en-IN" sz="2000" dirty="0">
              <a:latin typeface="Century" panose="02040604050505020304" pitchFamily="18" charset="0"/>
            </a:endParaRPr>
          </a:p>
        </p:txBody>
      </p:sp>
    </p:spTree>
    <p:extLst>
      <p:ext uri="{BB962C8B-B14F-4D97-AF65-F5344CB8AC3E}">
        <p14:creationId xmlns:p14="http://schemas.microsoft.com/office/powerpoint/2010/main" val="133279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EE7FC-150C-494B-AD00-461839A281EE}"/>
              </a:ext>
            </a:extLst>
          </p:cNvPr>
          <p:cNvSpPr>
            <a:spLocks noGrp="1"/>
          </p:cNvSpPr>
          <p:nvPr>
            <p:ph type="title"/>
          </p:nvPr>
        </p:nvSpPr>
        <p:spPr/>
        <p:txBody>
          <a:bodyPr/>
          <a:lstStyle/>
          <a:p>
            <a:r>
              <a:rPr lang="en-IN" dirty="0"/>
              <a:t>Understanding the Problem</a:t>
            </a:r>
          </a:p>
        </p:txBody>
      </p:sp>
      <p:sp>
        <p:nvSpPr>
          <p:cNvPr id="3" name="Content Placeholder 2">
            <a:extLst>
              <a:ext uri="{FF2B5EF4-FFF2-40B4-BE49-F238E27FC236}">
                <a16:creationId xmlns:a16="http://schemas.microsoft.com/office/drawing/2014/main" id="{0A8206DD-0782-4390-A86F-20EA444B06AC}"/>
              </a:ext>
            </a:extLst>
          </p:cNvPr>
          <p:cNvSpPr>
            <a:spLocks noGrp="1"/>
          </p:cNvSpPr>
          <p:nvPr>
            <p:ph idx="1"/>
          </p:nvPr>
        </p:nvSpPr>
        <p:spPr/>
        <p:txBody>
          <a:bodyPr>
            <a:normAutofit/>
          </a:bodyPr>
          <a:lstStyle/>
          <a:p>
            <a:pPr>
              <a:lnSpc>
                <a:spcPct val="107000"/>
              </a:lnSpc>
              <a:spcAft>
                <a:spcPts val="800"/>
              </a:spcAft>
              <a:buFont typeface="Wingdings" panose="05000000000000000000" pitchFamily="2" charset="2"/>
              <a:buChar char="Ø"/>
            </a:pPr>
            <a:r>
              <a:rPr lang="en-IN" sz="2000" spc="-5" dirty="0">
                <a:solidFill>
                  <a:srgbClr val="292929"/>
                </a:solidFill>
                <a:latin typeface="Century" panose="02040604050505020304" pitchFamily="18" charset="0"/>
              </a:rPr>
              <a:t>Plethora </a:t>
            </a:r>
            <a:r>
              <a:rPr lang="en-IN" sz="2000" spc="-5" dirty="0">
                <a:solidFill>
                  <a:srgbClr val="292929"/>
                </a:solidFill>
                <a:effectLst/>
                <a:latin typeface="Century" panose="02040604050505020304" pitchFamily="18" charset="0"/>
                <a:ea typeface="Calibri" panose="020F0502020204030204" pitchFamily="34" charset="0"/>
                <a:cs typeface="Calibri" panose="020F0502020204030204" pitchFamily="34" charset="0"/>
              </a:rPr>
              <a:t>of individuals are interested in the second-hand car market at some point in their life because they want to sell their car or buy a used car. However, its crucial to understand the actual market value of the car before making the buying decision.</a:t>
            </a:r>
            <a:endParaRPr lang="en-IN" sz="2000" dirty="0">
              <a:latin typeface="Century" panose="02040604050505020304" pitchFamily="18" charset="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Ø"/>
            </a:pPr>
            <a:r>
              <a:rPr lang="en-IN" sz="2000" spc="-5" dirty="0">
                <a:solidFill>
                  <a:srgbClr val="292929"/>
                </a:solidFill>
                <a:latin typeface="Century" panose="02040604050505020304" pitchFamily="18" charset="0"/>
                <a:ea typeface="Calibri" panose="020F0502020204030204" pitchFamily="34" charset="0"/>
                <a:cs typeface="Calibri" panose="020F0502020204030204" pitchFamily="34" charset="0"/>
              </a:rPr>
              <a:t>This study can help various target groups. For instance,</a:t>
            </a:r>
            <a:r>
              <a:rPr lang="en-IN" sz="2000" spc="-5" dirty="0">
                <a:solidFill>
                  <a:srgbClr val="292929"/>
                </a:solidFill>
                <a:effectLst/>
                <a:latin typeface="Century" panose="02040604050505020304" pitchFamily="18" charset="0"/>
                <a:ea typeface="Calibri" panose="020F0502020204030204" pitchFamily="34" charset="0"/>
                <a:cs typeface="Calibri" panose="020F0502020204030204" pitchFamily="34" charset="0"/>
              </a:rPr>
              <a:t> </a:t>
            </a:r>
            <a:r>
              <a:rPr lang="en-IN" sz="2000" spc="-5" dirty="0">
                <a:solidFill>
                  <a:srgbClr val="292929"/>
                </a:solidFill>
                <a:latin typeface="Century" panose="02040604050505020304" pitchFamily="18" charset="0"/>
                <a:ea typeface="Calibri" panose="020F0502020204030204" pitchFamily="34" charset="0"/>
                <a:cs typeface="Calibri" panose="020F0502020204030204" pitchFamily="34" charset="0"/>
              </a:rPr>
              <a:t>i</a:t>
            </a:r>
            <a:r>
              <a:rPr lang="en-IN" sz="2000" spc="-5" dirty="0">
                <a:solidFill>
                  <a:srgbClr val="292929"/>
                </a:solidFill>
                <a:effectLst/>
                <a:latin typeface="Century" panose="02040604050505020304" pitchFamily="18" charset="0"/>
                <a:ea typeface="Calibri" panose="020F0502020204030204" pitchFamily="34" charset="0"/>
                <a:cs typeface="Calibri" panose="020F0502020204030204" pitchFamily="34" charset="0"/>
              </a:rPr>
              <a:t>f second-hand car sellers understand what makes a car desirable in a better manner</a:t>
            </a:r>
            <a:r>
              <a:rPr lang="en-IN" sz="2000" spc="-5" dirty="0">
                <a:solidFill>
                  <a:srgbClr val="292929"/>
                </a:solidFill>
                <a:latin typeface="Century" panose="02040604050505020304" pitchFamily="18" charset="0"/>
                <a:ea typeface="Calibri" panose="020F0502020204030204" pitchFamily="34" charset="0"/>
                <a:cs typeface="Calibri" panose="020F0502020204030204" pitchFamily="34" charset="0"/>
              </a:rPr>
              <a:t> and</a:t>
            </a:r>
            <a:r>
              <a:rPr lang="en-IN" sz="2000" spc="-5" dirty="0">
                <a:solidFill>
                  <a:srgbClr val="292929"/>
                </a:solidFill>
                <a:effectLst/>
                <a:latin typeface="Century" panose="02040604050505020304" pitchFamily="18" charset="0"/>
                <a:ea typeface="Calibri" panose="020F0502020204030204" pitchFamily="34" charset="0"/>
                <a:cs typeface="Calibri" panose="020F0502020204030204" pitchFamily="34" charset="0"/>
              </a:rPr>
              <a:t> its important features then they may </a:t>
            </a:r>
            <a:r>
              <a:rPr lang="en-IN" sz="2000" spc="-5" dirty="0">
                <a:solidFill>
                  <a:srgbClr val="292929"/>
                </a:solidFill>
                <a:latin typeface="Century" panose="02040604050505020304" pitchFamily="18" charset="0"/>
                <a:ea typeface="Calibri" panose="020F0502020204030204" pitchFamily="34" charset="0"/>
                <a:cs typeface="Calibri" panose="020F0502020204030204" pitchFamily="34" charset="0"/>
              </a:rPr>
              <a:t>use</a:t>
            </a:r>
            <a:r>
              <a:rPr lang="en-IN" sz="2000" spc="-5" dirty="0">
                <a:solidFill>
                  <a:srgbClr val="292929"/>
                </a:solidFill>
                <a:effectLst/>
                <a:latin typeface="Century" panose="02040604050505020304" pitchFamily="18" charset="0"/>
                <a:ea typeface="Calibri" panose="020F0502020204030204" pitchFamily="34" charset="0"/>
                <a:cs typeface="Calibri" panose="020F0502020204030204" pitchFamily="34" charset="0"/>
              </a:rPr>
              <a:t> this knowledge and offer a better service to the end-user.</a:t>
            </a:r>
            <a:endParaRPr lang="en-IN" sz="2000" dirty="0">
              <a:effectLst/>
              <a:latin typeface="Century" panose="02040604050505020304" pitchFamily="18" charset="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ü"/>
            </a:pPr>
            <a:endParaRPr lang="en-IN" sz="2200" dirty="0">
              <a:latin typeface="Century" panose="02040604050505020304" pitchFamily="18" charset="0"/>
            </a:endParaRPr>
          </a:p>
        </p:txBody>
      </p:sp>
    </p:spTree>
    <p:extLst>
      <p:ext uri="{BB962C8B-B14F-4D97-AF65-F5344CB8AC3E}">
        <p14:creationId xmlns:p14="http://schemas.microsoft.com/office/powerpoint/2010/main" val="2424275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16372-B5D6-450C-9D30-0ED2779B89D7}"/>
              </a:ext>
            </a:extLst>
          </p:cNvPr>
          <p:cNvSpPr>
            <a:spLocks noGrp="1"/>
          </p:cNvSpPr>
          <p:nvPr>
            <p:ph type="title"/>
          </p:nvPr>
        </p:nvSpPr>
        <p:spPr>
          <a:xfrm>
            <a:off x="1522415" y="404664"/>
            <a:ext cx="9829798" cy="1296144"/>
          </a:xfrm>
        </p:spPr>
        <p:txBody>
          <a:bodyPr/>
          <a:lstStyle/>
          <a:p>
            <a:r>
              <a:rPr lang="en-IN" dirty="0"/>
              <a:t>Definition of Car Price Prediction</a:t>
            </a:r>
          </a:p>
        </p:txBody>
      </p:sp>
      <p:sp>
        <p:nvSpPr>
          <p:cNvPr id="3" name="Content Placeholder 2">
            <a:extLst>
              <a:ext uri="{FF2B5EF4-FFF2-40B4-BE49-F238E27FC236}">
                <a16:creationId xmlns:a16="http://schemas.microsoft.com/office/drawing/2014/main" id="{ED5FB2BD-30CF-4FFB-A9EF-5F58929C1DFC}"/>
              </a:ext>
            </a:extLst>
          </p:cNvPr>
          <p:cNvSpPr>
            <a:spLocks noGrp="1"/>
          </p:cNvSpPr>
          <p:nvPr>
            <p:ph sz="half" idx="1"/>
          </p:nvPr>
        </p:nvSpPr>
        <p:spPr>
          <a:xfrm>
            <a:off x="1488168" y="1984248"/>
            <a:ext cx="9934836" cy="2740896"/>
          </a:xfrm>
        </p:spPr>
        <p:txBody>
          <a:bodyPr/>
          <a:lstStyle/>
          <a:p>
            <a:pPr>
              <a:buFont typeface="Wingdings" panose="05000000000000000000" pitchFamily="2" charset="2"/>
              <a:buChar char="Ø"/>
            </a:pPr>
            <a:r>
              <a:rPr lang="en-US" sz="2000" dirty="0">
                <a:solidFill>
                  <a:srgbClr val="202124"/>
                </a:solidFill>
                <a:latin typeface="Century" panose="02040604050505020304" pitchFamily="18" charset="0"/>
              </a:rPr>
              <a:t>Due to t</a:t>
            </a:r>
            <a:r>
              <a:rPr lang="en-US" sz="2000" b="0" i="0" dirty="0">
                <a:solidFill>
                  <a:srgbClr val="202124"/>
                </a:solidFill>
                <a:effectLst/>
                <a:latin typeface="Century" panose="02040604050505020304" pitchFamily="18" charset="0"/>
              </a:rPr>
              <a:t>he increased prices of brand-new cars and the financial incapability of the customers to buy them, </a:t>
            </a:r>
            <a:r>
              <a:rPr lang="en-US" sz="2000" dirty="0">
                <a:solidFill>
                  <a:srgbClr val="202124"/>
                </a:solidFill>
                <a:latin typeface="Century" panose="02040604050505020304" pitchFamily="18" charset="0"/>
              </a:rPr>
              <a:t>second-hand</a:t>
            </a:r>
            <a:r>
              <a:rPr lang="en-US" sz="2000" b="0" i="0" dirty="0">
                <a:solidFill>
                  <a:srgbClr val="202124"/>
                </a:solidFill>
                <a:effectLst/>
                <a:latin typeface="Century" panose="02040604050505020304" pitchFamily="18" charset="0"/>
              </a:rPr>
              <a:t> Car sales </a:t>
            </a:r>
            <a:r>
              <a:rPr lang="en-US" sz="2000" dirty="0">
                <a:solidFill>
                  <a:srgbClr val="202124"/>
                </a:solidFill>
                <a:latin typeface="Century" panose="02040604050505020304" pitchFamily="18" charset="0"/>
              </a:rPr>
              <a:t>is on an inclination.</a:t>
            </a:r>
            <a:r>
              <a:rPr lang="en-US" sz="2000" b="0" i="0" dirty="0">
                <a:solidFill>
                  <a:srgbClr val="202124"/>
                </a:solidFill>
                <a:effectLst/>
                <a:latin typeface="Century" panose="02040604050505020304" pitchFamily="18" charset="0"/>
              </a:rPr>
              <a:t> </a:t>
            </a:r>
          </a:p>
          <a:p>
            <a:pPr>
              <a:buFont typeface="Wingdings" panose="05000000000000000000" pitchFamily="2" charset="2"/>
              <a:buChar char="Ø"/>
            </a:pPr>
            <a:r>
              <a:rPr lang="en-US" sz="2000" dirty="0">
                <a:solidFill>
                  <a:srgbClr val="202124"/>
                </a:solidFill>
                <a:latin typeface="Century" panose="02040604050505020304" pitchFamily="18" charset="0"/>
              </a:rPr>
              <a:t>Hence</a:t>
            </a:r>
            <a:r>
              <a:rPr lang="en-US" sz="2000" b="0" i="0" dirty="0">
                <a:solidFill>
                  <a:srgbClr val="202124"/>
                </a:solidFill>
                <a:effectLst/>
                <a:latin typeface="Century" panose="02040604050505020304" pitchFamily="18" charset="0"/>
              </a:rPr>
              <a:t>, there is an urgent need for second-hand Car Price Prediction system which can effectively determine the worthiness of the car using a variety of features.</a:t>
            </a:r>
            <a:endParaRPr lang="en-IN" sz="2000" dirty="0">
              <a:latin typeface="Century" panose="02040604050505020304" pitchFamily="18" charset="0"/>
            </a:endParaRPr>
          </a:p>
        </p:txBody>
      </p:sp>
    </p:spTree>
    <p:extLst>
      <p:ext uri="{BB962C8B-B14F-4D97-AF65-F5344CB8AC3E}">
        <p14:creationId xmlns:p14="http://schemas.microsoft.com/office/powerpoint/2010/main" val="3638388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D798F-E19B-48AC-B134-262B990D5F66}"/>
              </a:ext>
            </a:extLst>
          </p:cNvPr>
          <p:cNvSpPr>
            <a:spLocks noGrp="1"/>
          </p:cNvSpPr>
          <p:nvPr>
            <p:ph type="title"/>
          </p:nvPr>
        </p:nvSpPr>
        <p:spPr>
          <a:xfrm>
            <a:off x="1483925" y="685801"/>
            <a:ext cx="10016104" cy="871537"/>
          </a:xfrm>
        </p:spPr>
        <p:txBody>
          <a:bodyPr/>
          <a:lstStyle/>
          <a:p>
            <a:r>
              <a:rPr lang="en-IN" dirty="0"/>
              <a:t>Why it is Significant?</a:t>
            </a:r>
          </a:p>
        </p:txBody>
      </p:sp>
      <p:sp>
        <p:nvSpPr>
          <p:cNvPr id="3" name="Content Placeholder 2">
            <a:extLst>
              <a:ext uri="{FF2B5EF4-FFF2-40B4-BE49-F238E27FC236}">
                <a16:creationId xmlns:a16="http://schemas.microsoft.com/office/drawing/2014/main" id="{C22A4B34-FEA9-4437-9DD0-30A876103DF4}"/>
              </a:ext>
            </a:extLst>
          </p:cNvPr>
          <p:cNvSpPr>
            <a:spLocks noGrp="1"/>
          </p:cNvSpPr>
          <p:nvPr>
            <p:ph sz="half" idx="1"/>
          </p:nvPr>
        </p:nvSpPr>
        <p:spPr>
          <a:xfrm>
            <a:off x="1488168" y="1628800"/>
            <a:ext cx="10222868" cy="4968552"/>
          </a:xfrm>
        </p:spPr>
        <p:txBody>
          <a:bodyPr>
            <a:normAutofit/>
          </a:bodyPr>
          <a:lstStyle/>
          <a:p>
            <a:pPr>
              <a:buFont typeface="Wingdings" panose="05000000000000000000" pitchFamily="2" charset="2"/>
              <a:buChar char="Ø"/>
            </a:pPr>
            <a:r>
              <a:rPr lang="en-IN" sz="1900" spc="-5" dirty="0">
                <a:solidFill>
                  <a:srgbClr val="292929"/>
                </a:solidFill>
                <a:effectLst/>
                <a:latin typeface="Century" panose="02040604050505020304" pitchFamily="18" charset="0"/>
                <a:ea typeface="Calibri" panose="020F0502020204030204" pitchFamily="34" charset="0"/>
                <a:cs typeface="Calibri" panose="020F0502020204030204" pitchFamily="34" charset="0"/>
              </a:rPr>
              <a:t>The prices of new cars in the industry is fixed by the manufacturer with some additional costs incurred by the Government in the form of taxes. So, customers buying a new car can be assured of the money they invest to be worthy. But due to the increased price of new cars and the incapability of customers to buy new cars due to reasons like lack of funds, used cars sales are on a global increase.</a:t>
            </a:r>
          </a:p>
          <a:p>
            <a:pPr>
              <a:buFont typeface="Wingdings" panose="05000000000000000000" pitchFamily="2" charset="2"/>
              <a:buChar char="Ø"/>
            </a:pPr>
            <a:r>
              <a:rPr lang="en-IN" sz="1900" spc="-5" dirty="0">
                <a:solidFill>
                  <a:srgbClr val="292929"/>
                </a:solidFill>
                <a:latin typeface="Century" panose="02040604050505020304" pitchFamily="18" charset="0"/>
                <a:ea typeface="Calibri" panose="020F0502020204030204" pitchFamily="34" charset="0"/>
                <a:cs typeface="Calibri" panose="020F0502020204030204" pitchFamily="34" charset="0"/>
              </a:rPr>
              <a:t>Hence, t</a:t>
            </a:r>
            <a:r>
              <a:rPr lang="en-IN" sz="1900" spc="-5" dirty="0">
                <a:solidFill>
                  <a:srgbClr val="292929"/>
                </a:solidFill>
                <a:effectLst/>
                <a:latin typeface="Century" panose="02040604050505020304" pitchFamily="18" charset="0"/>
                <a:ea typeface="Calibri" panose="020F0502020204030204" pitchFamily="34" charset="0"/>
                <a:cs typeface="Calibri" panose="020F0502020204030204" pitchFamily="34" charset="0"/>
              </a:rPr>
              <a:t>here is a need for a used car price prediction system to effectively determine the worthiness of the car using a variety of features. </a:t>
            </a:r>
          </a:p>
          <a:p>
            <a:pPr>
              <a:buFont typeface="Wingdings" panose="05000000000000000000" pitchFamily="2" charset="2"/>
              <a:buChar char="Ø"/>
            </a:pPr>
            <a:r>
              <a:rPr lang="en-IN" sz="1900" spc="-5" dirty="0">
                <a:solidFill>
                  <a:srgbClr val="292929"/>
                </a:solidFill>
                <a:effectLst/>
                <a:latin typeface="Century" panose="02040604050505020304" pitchFamily="18" charset="0"/>
                <a:ea typeface="Calibri" panose="020F0502020204030204" pitchFamily="34" charset="0"/>
                <a:cs typeface="Calibri" panose="020F0502020204030204" pitchFamily="34" charset="0"/>
              </a:rPr>
              <a:t>Even though there are websites that offers this service, their prediction method may not be the best. </a:t>
            </a:r>
          </a:p>
          <a:p>
            <a:pPr>
              <a:buFont typeface="Wingdings" panose="05000000000000000000" pitchFamily="2" charset="2"/>
              <a:buChar char="Ø"/>
            </a:pPr>
            <a:r>
              <a:rPr lang="en-IN" sz="1900" spc="-5" dirty="0">
                <a:solidFill>
                  <a:srgbClr val="292929"/>
                </a:solidFill>
                <a:effectLst/>
                <a:latin typeface="Century" panose="02040604050505020304" pitchFamily="18" charset="0"/>
                <a:ea typeface="Calibri" panose="020F0502020204030204" pitchFamily="34" charset="0"/>
                <a:cs typeface="Calibri" panose="020F0502020204030204" pitchFamily="34" charset="0"/>
              </a:rPr>
              <a:t>Besides, different models and systems may contribute </a:t>
            </a:r>
            <a:r>
              <a:rPr lang="en-IN" sz="1900" spc="-5" dirty="0">
                <a:solidFill>
                  <a:srgbClr val="292929"/>
                </a:solidFill>
                <a:latin typeface="Century" panose="02040604050505020304" pitchFamily="18" charset="0"/>
                <a:ea typeface="Calibri" panose="020F0502020204030204" pitchFamily="34" charset="0"/>
                <a:cs typeface="Calibri" panose="020F0502020204030204" pitchFamily="34" charset="0"/>
              </a:rPr>
              <a:t>in</a:t>
            </a:r>
            <a:r>
              <a:rPr lang="en-IN" sz="1900" spc="-5" dirty="0">
                <a:solidFill>
                  <a:srgbClr val="292929"/>
                </a:solidFill>
                <a:effectLst/>
                <a:latin typeface="Century" panose="02040604050505020304" pitchFamily="18" charset="0"/>
                <a:ea typeface="Calibri" panose="020F0502020204030204" pitchFamily="34" charset="0"/>
                <a:cs typeface="Calibri" panose="020F0502020204030204" pitchFamily="34" charset="0"/>
              </a:rPr>
              <a:t> predicting power </a:t>
            </a:r>
            <a:r>
              <a:rPr lang="en-IN" sz="1900" spc="-5" dirty="0">
                <a:solidFill>
                  <a:srgbClr val="292929"/>
                </a:solidFill>
                <a:latin typeface="Century" panose="02040604050505020304" pitchFamily="18" charset="0"/>
                <a:ea typeface="Calibri" panose="020F0502020204030204" pitchFamily="34" charset="0"/>
                <a:cs typeface="Calibri" panose="020F0502020204030204" pitchFamily="34" charset="0"/>
              </a:rPr>
              <a:t>of second-hand</a:t>
            </a:r>
            <a:r>
              <a:rPr lang="en-IN" sz="1900" spc="-5" dirty="0">
                <a:solidFill>
                  <a:srgbClr val="292929"/>
                </a:solidFill>
                <a:effectLst/>
                <a:latin typeface="Century" panose="02040604050505020304" pitchFamily="18" charset="0"/>
                <a:ea typeface="Calibri" panose="020F0502020204030204" pitchFamily="34" charset="0"/>
                <a:cs typeface="Calibri" panose="020F0502020204030204" pitchFamily="34" charset="0"/>
              </a:rPr>
              <a:t> car’s actual market value. </a:t>
            </a:r>
          </a:p>
          <a:p>
            <a:pPr>
              <a:buFont typeface="Wingdings" panose="05000000000000000000" pitchFamily="2" charset="2"/>
              <a:buChar char="Ø"/>
            </a:pPr>
            <a:r>
              <a:rPr lang="en-IN" sz="1900" spc="-5" dirty="0">
                <a:solidFill>
                  <a:srgbClr val="292929"/>
                </a:solidFill>
                <a:effectLst/>
                <a:latin typeface="Century" panose="02040604050505020304" pitchFamily="18" charset="0"/>
                <a:ea typeface="Calibri" panose="020F0502020204030204" pitchFamily="34" charset="0"/>
                <a:cs typeface="Calibri" panose="020F0502020204030204" pitchFamily="34" charset="0"/>
              </a:rPr>
              <a:t>Therefore, it is important to know their actual market value </a:t>
            </a:r>
            <a:r>
              <a:rPr lang="en-IN" sz="1900" spc="-5" dirty="0">
                <a:solidFill>
                  <a:srgbClr val="292929"/>
                </a:solidFill>
                <a:latin typeface="Century" panose="02040604050505020304" pitchFamily="18" charset="0"/>
                <a:ea typeface="Calibri" panose="020F0502020204030204" pitchFamily="34" charset="0"/>
                <a:cs typeface="Calibri" panose="020F0502020204030204" pitchFamily="34" charset="0"/>
              </a:rPr>
              <a:t>before</a:t>
            </a:r>
            <a:r>
              <a:rPr lang="en-IN" sz="1900" spc="-5" dirty="0">
                <a:solidFill>
                  <a:srgbClr val="292929"/>
                </a:solidFill>
                <a:effectLst/>
                <a:latin typeface="Century" panose="02040604050505020304" pitchFamily="18" charset="0"/>
                <a:ea typeface="Calibri" panose="020F0502020204030204" pitchFamily="34" charset="0"/>
                <a:cs typeface="Calibri" panose="020F0502020204030204" pitchFamily="34" charset="0"/>
              </a:rPr>
              <a:t> buying and selling.</a:t>
            </a:r>
            <a:endParaRPr lang="en-IN" sz="1900" dirty="0">
              <a:effectLst/>
              <a:latin typeface="Century" panose="020406040505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endParaRPr lang="en-IN" sz="2000" dirty="0">
              <a:latin typeface="Century" panose="02040604050505020304" pitchFamily="18" charset="0"/>
            </a:endParaRPr>
          </a:p>
        </p:txBody>
      </p:sp>
    </p:spTree>
    <p:extLst>
      <p:ext uri="{BB962C8B-B14F-4D97-AF65-F5344CB8AC3E}">
        <p14:creationId xmlns:p14="http://schemas.microsoft.com/office/powerpoint/2010/main" val="3563598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40425-56F5-4ED4-BC84-D0D948728B53}"/>
              </a:ext>
            </a:extLst>
          </p:cNvPr>
          <p:cNvSpPr>
            <a:spLocks noGrp="1"/>
          </p:cNvSpPr>
          <p:nvPr>
            <p:ph type="title"/>
          </p:nvPr>
        </p:nvSpPr>
        <p:spPr>
          <a:xfrm>
            <a:off x="1483925" y="685801"/>
            <a:ext cx="10016104" cy="942999"/>
          </a:xfrm>
        </p:spPr>
        <p:txBody>
          <a:bodyPr/>
          <a:lstStyle/>
          <a:p>
            <a:r>
              <a:rPr lang="en-IN" dirty="0"/>
              <a:t>Exploratory Data Analysis</a:t>
            </a:r>
          </a:p>
        </p:txBody>
      </p:sp>
      <p:sp>
        <p:nvSpPr>
          <p:cNvPr id="3" name="Content Placeholder 2">
            <a:extLst>
              <a:ext uri="{FF2B5EF4-FFF2-40B4-BE49-F238E27FC236}">
                <a16:creationId xmlns:a16="http://schemas.microsoft.com/office/drawing/2014/main" id="{F0E5FD44-C34C-44B0-9780-EB76B2438FED}"/>
              </a:ext>
            </a:extLst>
          </p:cNvPr>
          <p:cNvSpPr>
            <a:spLocks noGrp="1"/>
          </p:cNvSpPr>
          <p:nvPr>
            <p:ph idx="1"/>
          </p:nvPr>
        </p:nvSpPr>
        <p:spPr>
          <a:xfrm>
            <a:off x="1522413" y="1412776"/>
            <a:ext cx="9829799" cy="5445224"/>
          </a:xfrm>
        </p:spPr>
        <p:txBody>
          <a:bodyPr>
            <a:noAutofit/>
          </a:bodyPr>
          <a:lstStyle/>
          <a:p>
            <a:pPr lvl="0">
              <a:lnSpc>
                <a:spcPct val="107000"/>
              </a:lnSpc>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Step 1 comprises of scrapping </a:t>
            </a:r>
            <a:r>
              <a:rPr lang="en-IN" sz="1800" dirty="0">
                <a:latin typeface="Century" panose="02040604050505020304" pitchFamily="18" charset="0"/>
                <a:ea typeface="Calibri" panose="020F0502020204030204" pitchFamily="34" charset="0"/>
                <a:cs typeface="Times New Roman" panose="02020603050405020304" pitchFamily="18" charset="0"/>
              </a:rPr>
              <a:t>the data from C</a:t>
            </a:r>
            <a:r>
              <a:rPr lang="en-IN" sz="1800" dirty="0">
                <a:effectLst/>
                <a:latin typeface="Century" panose="02040604050505020304" pitchFamily="18" charset="0"/>
                <a:ea typeface="Calibri" panose="020F0502020204030204" pitchFamily="34" charset="0"/>
                <a:cs typeface="Times New Roman" panose="02020603050405020304" pitchFamily="18" charset="0"/>
              </a:rPr>
              <a:t>ardekho.com </a:t>
            </a:r>
            <a:r>
              <a:rPr lang="en-IN" sz="1800" dirty="0">
                <a:latin typeface="Century" panose="02040604050505020304" pitchFamily="18" charset="0"/>
                <a:ea typeface="Calibri" panose="020F0502020204030204" pitchFamily="34" charset="0"/>
                <a:cs typeface="Times New Roman" panose="02020603050405020304" pitchFamily="18" charset="0"/>
              </a:rPr>
              <a:t>W</a:t>
            </a:r>
            <a:r>
              <a:rPr lang="en-IN" sz="1800" dirty="0">
                <a:effectLst/>
                <a:latin typeface="Century" panose="02040604050505020304" pitchFamily="18" charset="0"/>
                <a:ea typeface="Calibri" panose="020F0502020204030204" pitchFamily="34" charset="0"/>
                <a:cs typeface="Times New Roman" panose="02020603050405020304" pitchFamily="18" charset="0"/>
              </a:rPr>
              <a:t>ebsite</a:t>
            </a:r>
          </a:p>
          <a:p>
            <a:pPr lvl="0">
              <a:lnSpc>
                <a:spcPct val="107000"/>
              </a:lnSpc>
              <a:buFont typeface="Wingdings" panose="05000000000000000000" pitchFamily="2" charset="2"/>
              <a:buChar char="Ø"/>
            </a:pPr>
            <a:r>
              <a:rPr lang="en-IN" sz="1800" dirty="0">
                <a:latin typeface="Century" panose="02040604050505020304" pitchFamily="18" charset="0"/>
                <a:ea typeface="Calibri" panose="020F0502020204030204" pitchFamily="34" charset="0"/>
                <a:cs typeface="Times New Roman" panose="02020603050405020304" pitchFamily="18" charset="0"/>
              </a:rPr>
              <a:t>Step 2 involves </a:t>
            </a:r>
            <a:r>
              <a:rPr lang="en-IN" sz="1800" dirty="0">
                <a:effectLst/>
                <a:latin typeface="Century" panose="02040604050505020304" pitchFamily="18" charset="0"/>
                <a:ea typeface="Calibri" panose="020F0502020204030204" pitchFamily="34" charset="0"/>
                <a:cs typeface="Times New Roman" panose="02020603050405020304" pitchFamily="18" charset="0"/>
              </a:rPr>
              <a:t>importing required libraries and </a:t>
            </a:r>
            <a:r>
              <a:rPr lang="en-IN" sz="1800" dirty="0">
                <a:latin typeface="Century" panose="02040604050505020304" pitchFamily="18" charset="0"/>
                <a:ea typeface="Calibri" panose="020F0502020204030204" pitchFamily="34" charset="0"/>
                <a:cs typeface="Times New Roman" panose="02020603050405020304" pitchFamily="18" charset="0"/>
              </a:rPr>
              <a:t>required</a:t>
            </a:r>
            <a:r>
              <a:rPr lang="en-IN" sz="1800" dirty="0">
                <a:effectLst/>
                <a:latin typeface="Century" panose="02040604050505020304" pitchFamily="18" charset="0"/>
                <a:ea typeface="Calibri" panose="020F0502020204030204" pitchFamily="34" charset="0"/>
                <a:cs typeface="Times New Roman" panose="02020603050405020304" pitchFamily="18" charset="0"/>
              </a:rPr>
              <a:t> dataset </a:t>
            </a:r>
            <a:r>
              <a:rPr lang="en-IN" sz="1800" dirty="0">
                <a:latin typeface="Century" panose="02040604050505020304" pitchFamily="18" charset="0"/>
                <a:ea typeface="Calibri" panose="020F0502020204030204" pitchFamily="34" charset="0"/>
                <a:cs typeface="Times New Roman" panose="02020603050405020304" pitchFamily="18" charset="0"/>
              </a:rPr>
              <a:t>that </a:t>
            </a:r>
            <a:r>
              <a:rPr lang="en-IN" sz="1800" dirty="0">
                <a:effectLst/>
                <a:latin typeface="Century" panose="02040604050505020304" pitchFamily="18" charset="0"/>
                <a:ea typeface="Calibri" panose="020F0502020204030204" pitchFamily="34" charset="0"/>
                <a:cs typeface="Times New Roman" panose="02020603050405020304" pitchFamily="18" charset="0"/>
              </a:rPr>
              <a:t>was originally in excel format</a:t>
            </a:r>
          </a:p>
          <a:p>
            <a:pPr lvl="0">
              <a:lnSpc>
                <a:spcPct val="107000"/>
              </a:lnSpc>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Step 3 comprises of </a:t>
            </a:r>
            <a:r>
              <a:rPr lang="en-IN" sz="1800" dirty="0">
                <a:effectLst/>
                <a:latin typeface="Century" panose="02040604050505020304" pitchFamily="18" charset="0"/>
                <a:ea typeface="Calibri" panose="020F0502020204030204" pitchFamily="34" charset="0"/>
                <a:cs typeface="Calibri" panose="020F0502020204030204" pitchFamily="34" charset="0"/>
              </a:rPr>
              <a:t>checking the shape, </a:t>
            </a:r>
            <a:r>
              <a:rPr lang="en-IN" sz="1800" dirty="0" err="1">
                <a:effectLst/>
                <a:latin typeface="Century" panose="02040604050505020304" pitchFamily="18" charset="0"/>
                <a:ea typeface="Calibri" panose="020F0502020204030204" pitchFamily="34" charset="0"/>
                <a:cs typeface="Calibri" panose="020F0502020204030204" pitchFamily="34" charset="0"/>
              </a:rPr>
              <a:t>nunique</a:t>
            </a:r>
            <a:r>
              <a:rPr lang="en-IN" sz="1800" dirty="0">
                <a:effectLst/>
                <a:latin typeface="Century" panose="02040604050505020304" pitchFamily="18" charset="0"/>
                <a:ea typeface="Calibri" panose="020F0502020204030204" pitchFamily="34" charset="0"/>
                <a:cs typeface="Calibri" panose="020F0502020204030204" pitchFamily="34" charset="0"/>
              </a:rPr>
              <a:t>, value counts, info etc</a:t>
            </a:r>
            <a:r>
              <a:rPr lang="en-IN" sz="1800" dirty="0">
                <a:latin typeface="Century" panose="02040604050505020304" pitchFamily="18" charset="0"/>
                <a:ea typeface="Calibri" panose="020F0502020204030204" pitchFamily="34" charset="0"/>
                <a:cs typeface="Calibri" panose="020F0502020204030204" pitchFamily="34" charset="0"/>
              </a:rPr>
              <a:t>., collectively known as </a:t>
            </a:r>
            <a:r>
              <a:rPr lang="en-IN" sz="1800" dirty="0">
                <a:effectLst/>
                <a:latin typeface="Century" panose="02040604050505020304" pitchFamily="18" charset="0"/>
                <a:ea typeface="Calibri" panose="020F0502020204030204" pitchFamily="34" charset="0"/>
                <a:cs typeface="Calibri" panose="020F0502020204030204" pitchFamily="34" charset="0"/>
              </a:rPr>
              <a:t>statistical analysis of data </a:t>
            </a:r>
            <a:endParaRPr lang="en-IN" sz="1800" dirty="0">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In Step 4 </a:t>
            </a:r>
            <a:r>
              <a:rPr lang="en-IN" sz="1800" dirty="0">
                <a:effectLst/>
                <a:latin typeface="Century" panose="02040604050505020304" pitchFamily="18" charset="0"/>
                <a:ea typeface="Calibri" panose="020F0502020204030204" pitchFamily="34" charset="0"/>
                <a:cs typeface="Calibri" panose="020F0502020204030204" pitchFamily="34" charset="0"/>
              </a:rPr>
              <a:t>null values were found and hence replaced using imputation technique</a:t>
            </a:r>
            <a:endParaRPr lang="en-IN" sz="1800" dirty="0">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Calibri" panose="020F0502020204030204" pitchFamily="34" charset="0"/>
              </a:rPr>
              <a:t>Step 5 involves dropping Unnamed:0</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cargo_volume</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and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Insp_score</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column as </a:t>
            </a:r>
            <a:r>
              <a:rPr lang="en-IN" sz="1800" dirty="0">
                <a:solidFill>
                  <a:srgbClr val="000000"/>
                </a:solidFill>
                <a:latin typeface="Century" panose="02040604050505020304" pitchFamily="18" charset="0"/>
                <a:ea typeface="Calibri" panose="020F0502020204030204" pitchFamily="34" charset="0"/>
                <a:cs typeface="Calibri" panose="020F0502020204030204" pitchFamily="34" charset="0"/>
              </a:rPr>
              <a:t>they were insignificant</a:t>
            </a:r>
            <a:endParaRPr lang="en-IN" sz="1800" dirty="0">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buFont typeface="Wingdings" panose="05000000000000000000" pitchFamily="2" charset="2"/>
              <a:buChar char="Ø"/>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Finally, data types of all the columns were converted and </a:t>
            </a:r>
            <a:r>
              <a:rPr lang="en-IN" sz="1800" dirty="0">
                <a:solidFill>
                  <a:srgbClr val="000000"/>
                </a:solidFill>
                <a:latin typeface="Century" panose="02040604050505020304" pitchFamily="18" charset="0"/>
                <a:ea typeface="Calibri" panose="020F0502020204030204" pitchFamily="34" charset="0"/>
                <a:cs typeface="Calibri" panose="020F0502020204030204" pitchFamily="34" charset="0"/>
              </a:rPr>
              <a:t>useful information was </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extracted from the raw dataset. </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75689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5957" y="-4763"/>
            <a:ext cx="5013607" cy="6862763"/>
            <a:chOff x="2928938" y="-4763"/>
            <a:chExt cx="5014912" cy="6862763"/>
          </a:xfrm>
        </p:grpSpPr>
        <p:sp>
          <p:nvSpPr>
            <p:cNvPr id="10"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1"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2"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3"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4"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5"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7" name="Rectangle 16">
            <a:extLst>
              <a:ext uri="{FF2B5EF4-FFF2-40B4-BE49-F238E27FC236}">
                <a16:creationId xmlns:a16="http://schemas.microsoft.com/office/drawing/2014/main" id="{A6073935-E043-4801-AF06-06093A9145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5AA67E-7C9F-4E66-93A5-3B34B52D1366}"/>
              </a:ext>
            </a:extLst>
          </p:cNvPr>
          <p:cNvSpPr>
            <a:spLocks noGrp="1"/>
          </p:cNvSpPr>
          <p:nvPr>
            <p:ph type="title"/>
          </p:nvPr>
        </p:nvSpPr>
        <p:spPr>
          <a:xfrm>
            <a:off x="8039647" y="648930"/>
            <a:ext cx="3460380" cy="3347337"/>
          </a:xfrm>
        </p:spPr>
        <p:txBody>
          <a:bodyPr vert="horz" lIns="91440" tIns="45720" rIns="91440" bIns="45720" rtlCol="0" anchor="b">
            <a:normAutofit/>
          </a:bodyPr>
          <a:lstStyle/>
          <a:p>
            <a:pPr algn="r" defTabSz="457200"/>
            <a:r>
              <a:rPr lang="en-US" sz="4400"/>
              <a:t>Univariate Visualization of numerical columns</a:t>
            </a:r>
          </a:p>
        </p:txBody>
      </p:sp>
      <p:grpSp>
        <p:nvGrpSpPr>
          <p:cNvPr id="26" name="Group 18">
            <a:extLst>
              <a:ext uri="{FF2B5EF4-FFF2-40B4-BE49-F238E27FC236}">
                <a16:creationId xmlns:a16="http://schemas.microsoft.com/office/drawing/2014/main" id="{8AC26FF4-D6F9-4A94-A837-D051A101ED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86483" y="-4763"/>
            <a:ext cx="5013607" cy="6862763"/>
            <a:chOff x="2928938" y="-4763"/>
            <a:chExt cx="5014912" cy="6862763"/>
          </a:xfrm>
        </p:grpSpPr>
        <p:sp>
          <p:nvSpPr>
            <p:cNvPr id="28" name="Freeform 6">
              <a:extLst>
                <a:ext uri="{FF2B5EF4-FFF2-40B4-BE49-F238E27FC236}">
                  <a16:creationId xmlns:a16="http://schemas.microsoft.com/office/drawing/2014/main" id="{EFFE501B-F9EC-4229-99D6-F39E38A71B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1" name="Freeform 7">
              <a:extLst>
                <a:ext uri="{FF2B5EF4-FFF2-40B4-BE49-F238E27FC236}">
                  <a16:creationId xmlns:a16="http://schemas.microsoft.com/office/drawing/2014/main" id="{B064C6A0-3DE4-4F4A-B650-78A628163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2" name="Freeform 25">
              <a:extLst>
                <a:ext uri="{FF2B5EF4-FFF2-40B4-BE49-F238E27FC236}">
                  <a16:creationId xmlns:a16="http://schemas.microsoft.com/office/drawing/2014/main" id="{43CD3E83-3D0D-40EE-B1A2-9C989EBF2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3" name="Freeform 26">
              <a:extLst>
                <a:ext uri="{FF2B5EF4-FFF2-40B4-BE49-F238E27FC236}">
                  <a16:creationId xmlns:a16="http://schemas.microsoft.com/office/drawing/2014/main" id="{71553909-760D-4B98-96A4-F9F48339AF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4" name="Freeform 27">
              <a:extLst>
                <a:ext uri="{FF2B5EF4-FFF2-40B4-BE49-F238E27FC236}">
                  <a16:creationId xmlns:a16="http://schemas.microsoft.com/office/drawing/2014/main" id="{1F006A6C-F843-49BC-AC84-89BD2AF58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5" name="Freeform 28">
              <a:extLst>
                <a:ext uri="{FF2B5EF4-FFF2-40B4-BE49-F238E27FC236}">
                  <a16:creationId xmlns:a16="http://schemas.microsoft.com/office/drawing/2014/main" id="{62AEE6F3-16F4-4944-8459-4D5EEA341D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7" name="Rounded Rectangle 16">
            <a:extLst>
              <a:ext uri="{FF2B5EF4-FFF2-40B4-BE49-F238E27FC236}">
                <a16:creationId xmlns:a16="http://schemas.microsoft.com/office/drawing/2014/main" id="{8D6B9972-4A81-4223-9901-0E559A1D5E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521" y="648931"/>
            <a:ext cx="6852648"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Diagram, engineering drawing&#10;&#10;Description automatically generated">
            <a:extLst>
              <a:ext uri="{FF2B5EF4-FFF2-40B4-BE49-F238E27FC236}">
                <a16:creationId xmlns:a16="http://schemas.microsoft.com/office/drawing/2014/main" id="{64C89EC6-3E5C-4E2F-BD6B-B83C476B9A59}"/>
              </a:ext>
            </a:extLst>
          </p:cNvPr>
          <p:cNvPicPr>
            <a:picLocks noChangeAspect="1"/>
          </p:cNvPicPr>
          <p:nvPr/>
        </p:nvPicPr>
        <p:blipFill>
          <a:blip r:embed="rId3"/>
          <a:stretch>
            <a:fillRect/>
          </a:stretch>
        </p:blipFill>
        <p:spPr>
          <a:xfrm>
            <a:off x="886483" y="836712"/>
            <a:ext cx="6464366" cy="4752528"/>
          </a:xfrm>
          <a:prstGeom prst="rect">
            <a:avLst/>
          </a:prstGeom>
        </p:spPr>
      </p:pic>
    </p:spTree>
    <p:extLst>
      <p:ext uri="{BB962C8B-B14F-4D97-AF65-F5344CB8AC3E}">
        <p14:creationId xmlns:p14="http://schemas.microsoft.com/office/powerpoint/2010/main" val="3620510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ESENTER_VERSION" val="6"/>
  <p:tag name="ARTICULATE_PROJECT_OPEN" val="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Georgia">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TM03457496[[fn=Parallax]]</Template>
  <TotalTime>614</TotalTime>
  <Words>2015</Words>
  <Application>Microsoft Office PowerPoint</Application>
  <PresentationFormat>Custom</PresentationFormat>
  <Paragraphs>132</Paragraphs>
  <Slides>32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Arial</vt:lpstr>
      <vt:lpstr>Arial Black</vt:lpstr>
      <vt:lpstr>Calibri</vt:lpstr>
      <vt:lpstr>Cambria</vt:lpstr>
      <vt:lpstr>Century</vt:lpstr>
      <vt:lpstr>Georgia</vt:lpstr>
      <vt:lpstr>Helvetica Neue</vt:lpstr>
      <vt:lpstr>Wingdings</vt:lpstr>
      <vt:lpstr>Parallax</vt:lpstr>
      <vt:lpstr>  Car Price Prediction</vt:lpstr>
      <vt:lpstr>Table of Content</vt:lpstr>
      <vt:lpstr>Overview of the Project</vt:lpstr>
      <vt:lpstr>Problem Statement</vt:lpstr>
      <vt:lpstr>Understanding the Problem</vt:lpstr>
      <vt:lpstr>Definition of Car Price Prediction</vt:lpstr>
      <vt:lpstr>Why it is Significant?</vt:lpstr>
      <vt:lpstr>Exploratory Data Analysis</vt:lpstr>
      <vt:lpstr>Univariate Visualization of numerical columns</vt:lpstr>
      <vt:lpstr>Univariate Vizualization of Categorical columns</vt:lpstr>
      <vt:lpstr>Observations</vt:lpstr>
      <vt:lpstr>Bivariate Vizualization of numerical columns:</vt:lpstr>
      <vt:lpstr>Bivariate Vizualization of numerical columns:</vt:lpstr>
      <vt:lpstr>Observations</vt:lpstr>
      <vt:lpstr>Bivariate Vizualization of categorical columns:</vt:lpstr>
      <vt:lpstr>Observations</vt:lpstr>
      <vt:lpstr>Data Analysis</vt:lpstr>
      <vt:lpstr>Data Cleaning </vt:lpstr>
      <vt:lpstr>Training and Testing the Models</vt:lpstr>
      <vt:lpstr>i) RandomForestRegressor</vt:lpstr>
      <vt:lpstr>ii) Decision Tree Regressor</vt:lpstr>
      <vt:lpstr>iii) SVR Regressor</vt:lpstr>
      <vt:lpstr>iv) Linear Regression</vt:lpstr>
      <vt:lpstr>v) KNN Regressor</vt:lpstr>
      <vt:lpstr>vi) XGB Regressor</vt:lpstr>
      <vt:lpstr>vi) Gradient Boosting Regressor</vt:lpstr>
      <vt:lpstr>Hyper Parameter Tuning</vt:lpstr>
      <vt:lpstr>Hyper Parameter Tunning</vt:lpstr>
      <vt:lpstr>Model saving and using it for predictions</vt:lpstr>
      <vt:lpstr>Ploting the predicted values v/s actual values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 On  “Housing: Price Prediction”</dc:title>
  <dc:creator>Pooja gowda</dc:creator>
  <cp:lastModifiedBy>Sumair Dhir</cp:lastModifiedBy>
  <cp:revision>9</cp:revision>
  <dcterms:created xsi:type="dcterms:W3CDTF">2021-10-01T13:22:47Z</dcterms:created>
  <dcterms:modified xsi:type="dcterms:W3CDTF">2021-12-11T17:01:19Z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