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81" d="100"/>
          <a:sy n="81"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2B9EFC5-A25D-419D-9465-15FE44C0922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280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461334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8447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5381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006725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4109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2688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626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4727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16935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EC7E53-70E8-4F38-A0FF-FFEEF915A57C}" type="datetimeFigureOut">
              <a:rPr lang="en-IN" smtClean="0"/>
              <a:t>26-12-2021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B9EFC5-A25D-419D-9465-15FE44C0922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6804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EC7E53-70E8-4F38-A0FF-FFEEF915A57C}"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95162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EC7E53-70E8-4F38-A0FF-FFEEF915A57C}" type="datetimeFigureOut">
              <a:rPr lang="en-IN" smtClean="0"/>
              <a:t>26-12-2021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B9EFC5-A25D-419D-9465-15FE44C0922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16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EC7E53-70E8-4F38-A0FF-FFEEF915A57C}" type="datetimeFigureOut">
              <a:rPr lang="en-IN" smtClean="0"/>
              <a:t>26-12-2021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B9EFC5-A25D-419D-9465-15FE44C0922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1340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C7E53-70E8-4F38-A0FF-FFEEF915A57C}" type="datetimeFigureOut">
              <a:rPr lang="en-IN" smtClean="0"/>
              <a:t>26-12-2021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3110981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53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EC7E53-70E8-4F38-A0FF-FFEEF915A57C}" type="datetimeFigureOut">
              <a:rPr lang="en-IN" smtClean="0"/>
              <a:t>26-12-2021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B9EFC5-A25D-419D-9465-15FE44C0922B}" type="slidenum">
              <a:rPr lang="en-IN" smtClean="0"/>
              <a:t>‹#›</a:t>
            </a:fld>
            <a:endParaRPr lang="en-IN"/>
          </a:p>
        </p:txBody>
      </p:sp>
    </p:spTree>
    <p:extLst>
      <p:ext uri="{BB962C8B-B14F-4D97-AF65-F5344CB8AC3E}">
        <p14:creationId xmlns:p14="http://schemas.microsoft.com/office/powerpoint/2010/main" val="131232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EC7E53-70E8-4F38-A0FF-FFEEF915A57C}" type="datetimeFigureOut">
              <a:rPr lang="en-IN" smtClean="0"/>
              <a:t>26-12-2021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B9EFC5-A25D-419D-9465-15FE44C0922B}" type="slidenum">
              <a:rPr lang="en-IN" smtClean="0"/>
              <a:t>‹#›</a:t>
            </a:fld>
            <a:endParaRPr lang="en-IN"/>
          </a:p>
        </p:txBody>
      </p:sp>
    </p:spTree>
    <p:extLst>
      <p:ext uri="{BB962C8B-B14F-4D97-AF65-F5344CB8AC3E}">
        <p14:creationId xmlns:p14="http://schemas.microsoft.com/office/powerpoint/2010/main" val="40346105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71087-3DD8-4EC8-9F02-F2FEB87A6FE3}"/>
              </a:ext>
            </a:extLst>
          </p:cNvPr>
          <p:cNvSpPr>
            <a:spLocks noGrp="1"/>
          </p:cNvSpPr>
          <p:nvPr>
            <p:ph type="ctrTitle"/>
          </p:nvPr>
        </p:nvSpPr>
        <p:spPr>
          <a:xfrm>
            <a:off x="2230016" y="1380931"/>
            <a:ext cx="7484256" cy="3657600"/>
          </a:xfrm>
        </p:spPr>
        <p:txBody>
          <a:bodyPr>
            <a:normAutofit fontScale="90000"/>
          </a:bodyPr>
          <a:lstStyle/>
          <a:p>
            <a:pPr algn="ctr"/>
            <a:r>
              <a:rPr lang="en-US" dirty="0">
                <a:solidFill>
                  <a:schemeClr val="tx1"/>
                </a:solidFill>
              </a:rPr>
              <a:t>E-retail factors for customer activation and retention: </a:t>
            </a:r>
            <a:br>
              <a:rPr lang="en-US" dirty="0">
                <a:solidFill>
                  <a:schemeClr val="tx1"/>
                </a:solidFill>
              </a:rPr>
            </a:br>
            <a:r>
              <a:rPr lang="en-US" dirty="0">
                <a:solidFill>
                  <a:schemeClr val="tx1"/>
                </a:solidFill>
              </a:rPr>
              <a:t>A case study from Indian</a:t>
            </a:r>
            <a:br>
              <a:rPr lang="en-US" dirty="0">
                <a:solidFill>
                  <a:schemeClr val="tx1"/>
                </a:solidFill>
              </a:rPr>
            </a:br>
            <a:r>
              <a:rPr lang="en-US" dirty="0">
                <a:solidFill>
                  <a:schemeClr val="tx1"/>
                </a:solidFill>
              </a:rPr>
              <a:t>e-commerce customers </a:t>
            </a:r>
            <a:endParaRPr lang="en-IN" dirty="0">
              <a:solidFill>
                <a:schemeClr val="tx1"/>
              </a:solidFill>
            </a:endParaRPr>
          </a:p>
        </p:txBody>
      </p:sp>
      <p:sp>
        <p:nvSpPr>
          <p:cNvPr id="3" name="Subtitle 2">
            <a:extLst>
              <a:ext uri="{FF2B5EF4-FFF2-40B4-BE49-F238E27FC236}">
                <a16:creationId xmlns:a16="http://schemas.microsoft.com/office/drawing/2014/main" id="{81318D7F-335F-4030-8870-555D99BD8A0A}"/>
              </a:ext>
            </a:extLst>
          </p:cNvPr>
          <p:cNvSpPr>
            <a:spLocks noGrp="1"/>
          </p:cNvSpPr>
          <p:nvPr>
            <p:ph type="subTitle" idx="1"/>
          </p:nvPr>
        </p:nvSpPr>
        <p:spPr>
          <a:xfrm>
            <a:off x="1507067" y="5990253"/>
            <a:ext cx="7766936" cy="597159"/>
          </a:xfrm>
        </p:spPr>
        <p:txBody>
          <a:bodyPr>
            <a:normAutofit fontScale="92500"/>
          </a:bodyPr>
          <a:lstStyle/>
          <a:p>
            <a:pPr algn="l"/>
            <a:r>
              <a:rPr lang="en-US" dirty="0">
                <a:solidFill>
                  <a:schemeClr val="tx1"/>
                </a:solidFill>
              </a:rPr>
              <a:t>										</a:t>
            </a:r>
            <a:r>
              <a:rPr lang="en-US" sz="2200" b="1" dirty="0">
                <a:solidFill>
                  <a:schemeClr val="tx1"/>
                </a:solidFill>
              </a:rPr>
              <a:t>Presented By: </a:t>
            </a:r>
            <a:r>
              <a:rPr lang="en-US" sz="2200" b="1" dirty="0" err="1">
                <a:solidFill>
                  <a:schemeClr val="tx1"/>
                </a:solidFill>
              </a:rPr>
              <a:t>Sumair</a:t>
            </a:r>
            <a:r>
              <a:rPr lang="en-US" sz="2200" b="1" dirty="0">
                <a:solidFill>
                  <a:schemeClr val="tx1"/>
                </a:solidFill>
              </a:rPr>
              <a:t> </a:t>
            </a:r>
            <a:r>
              <a:rPr lang="en-US" sz="2200" b="1" dirty="0" err="1">
                <a:solidFill>
                  <a:schemeClr val="tx1"/>
                </a:solidFill>
              </a:rPr>
              <a:t>Dhir</a:t>
            </a:r>
            <a:endParaRPr lang="en-IN" sz="2200" b="1" dirty="0">
              <a:solidFill>
                <a:schemeClr val="tx1"/>
              </a:solidFill>
            </a:endParaRPr>
          </a:p>
        </p:txBody>
      </p:sp>
    </p:spTree>
    <p:extLst>
      <p:ext uri="{BB962C8B-B14F-4D97-AF65-F5344CB8AC3E}">
        <p14:creationId xmlns:p14="http://schemas.microsoft.com/office/powerpoint/2010/main" val="124787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3C54F98-0662-4DBB-A95F-7853D518FA17}"/>
              </a:ext>
            </a:extLst>
          </p:cNvPr>
          <p:cNvSpPr>
            <a:spLocks noGrp="1"/>
          </p:cNvSpPr>
          <p:nvPr>
            <p:ph type="body" idx="1"/>
          </p:nvPr>
        </p:nvSpPr>
        <p:spPr>
          <a:xfrm>
            <a:off x="1303868" y="5290457"/>
            <a:ext cx="9592732" cy="1091682"/>
          </a:xfrm>
        </p:spPr>
        <p:txBody>
          <a:bodyPr>
            <a:normAutofit fontScale="47500" lnSpcReduction="20000"/>
          </a:bodyPr>
          <a:lstStyle/>
          <a:p>
            <a:pPr rtl="0">
              <a:spcBef>
                <a:spcPts val="1200"/>
              </a:spcBef>
              <a:spcAft>
                <a:spcPts val="1200"/>
              </a:spcAft>
            </a:pPr>
            <a:r>
              <a:rPr lang="en-US" sz="4200" b="0" i="0" u="none" strike="noStrike" dirty="0">
                <a:solidFill>
                  <a:srgbClr val="000000"/>
                </a:solidFill>
                <a:effectLst/>
                <a:latin typeface="Arial" panose="020B0604020202020204" pitchFamily="34" charset="0"/>
              </a:rPr>
              <a:t>It is observed that Amazon is the most popular E commerce website followed by Flipkart</a:t>
            </a:r>
            <a:r>
              <a:rPr lang="en-US" sz="1800" b="0" i="0" u="none" strike="noStrike" dirty="0">
                <a:solidFill>
                  <a:srgbClr val="000000"/>
                </a:solidFill>
                <a:effectLst/>
                <a:latin typeface="Arial" panose="020B0604020202020204" pitchFamily="34" charset="0"/>
              </a:rPr>
              <a:t>.</a:t>
            </a:r>
            <a:endParaRPr lang="en-US" b="0" dirty="0">
              <a:effectLst/>
            </a:endParaRPr>
          </a:p>
          <a:p>
            <a:br>
              <a:rPr lang="en-US" dirty="0"/>
            </a:br>
            <a:endParaRPr lang="en-IN" dirty="0"/>
          </a:p>
        </p:txBody>
      </p:sp>
      <p:pic>
        <p:nvPicPr>
          <p:cNvPr id="7" name="Picture 6">
            <a:extLst>
              <a:ext uri="{FF2B5EF4-FFF2-40B4-BE49-F238E27FC236}">
                <a16:creationId xmlns:a16="http://schemas.microsoft.com/office/drawing/2014/main" id="{123E83E0-C5B8-4B26-9460-8734AA216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857" y="298580"/>
            <a:ext cx="10373810" cy="4991877"/>
          </a:xfrm>
          <a:prstGeom prst="rect">
            <a:avLst/>
          </a:prstGeom>
        </p:spPr>
      </p:pic>
    </p:spTree>
    <p:extLst>
      <p:ext uri="{BB962C8B-B14F-4D97-AF65-F5344CB8AC3E}">
        <p14:creationId xmlns:p14="http://schemas.microsoft.com/office/powerpoint/2010/main" val="273897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1BFC-EA8E-4CBB-BAF6-1691338D5191}"/>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606021E6-1745-4BCC-85FA-E7C6887F553D}"/>
              </a:ext>
            </a:extLst>
          </p:cNvPr>
          <p:cNvSpPr>
            <a:spLocks noGrp="1"/>
          </p:cNvSpPr>
          <p:nvPr>
            <p:ph idx="1"/>
          </p:nvPr>
        </p:nvSpPr>
        <p:spPr/>
        <p:txBody>
          <a:bodyPr/>
          <a:lstStyle/>
          <a:p>
            <a:r>
              <a:rPr lang="en-US" sz="1800" b="0" i="0" u="none" strike="noStrike" dirty="0">
                <a:solidFill>
                  <a:srgbClr val="000000"/>
                </a:solidFill>
                <a:effectLst/>
                <a:latin typeface="Arial" panose="020B0604020202020204" pitchFamily="34" charset="0"/>
              </a:rPr>
              <a:t>Columns which contained details regarding the demographics of the participants (age, gender, location) were visualized and analyzed.</a:t>
            </a:r>
          </a:p>
          <a:p>
            <a:endParaRPr lang="en-IN" dirty="0"/>
          </a:p>
        </p:txBody>
      </p:sp>
      <p:pic>
        <p:nvPicPr>
          <p:cNvPr id="5" name="Picture 4">
            <a:extLst>
              <a:ext uri="{FF2B5EF4-FFF2-40B4-BE49-F238E27FC236}">
                <a16:creationId xmlns:a16="http://schemas.microsoft.com/office/drawing/2014/main" id="{89487D1F-86D1-4738-A9B3-BD8E279F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298656"/>
            <a:ext cx="4800600" cy="2700928"/>
          </a:xfrm>
          <a:prstGeom prst="rect">
            <a:avLst/>
          </a:prstGeom>
        </p:spPr>
      </p:pic>
      <p:pic>
        <p:nvPicPr>
          <p:cNvPr id="7" name="Picture 6">
            <a:extLst>
              <a:ext uri="{FF2B5EF4-FFF2-40B4-BE49-F238E27FC236}">
                <a16:creationId xmlns:a16="http://schemas.microsoft.com/office/drawing/2014/main" id="{A6D4F57D-95E1-4DD8-BC27-909EE4AF7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678" y="3429000"/>
            <a:ext cx="3610946" cy="2700928"/>
          </a:xfrm>
          <a:prstGeom prst="rect">
            <a:avLst/>
          </a:prstGeom>
        </p:spPr>
      </p:pic>
    </p:spTree>
    <p:extLst>
      <p:ext uri="{BB962C8B-B14F-4D97-AF65-F5344CB8AC3E}">
        <p14:creationId xmlns:p14="http://schemas.microsoft.com/office/powerpoint/2010/main" val="2323541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DAD1-A923-49A2-9BDE-7F35D6F48A66}"/>
              </a:ext>
            </a:extLst>
          </p:cNvPr>
          <p:cNvSpPr>
            <a:spLocks noGrp="1"/>
          </p:cNvSpPr>
          <p:nvPr>
            <p:ph type="title"/>
          </p:nvPr>
        </p:nvSpPr>
        <p:spPr>
          <a:xfrm>
            <a:off x="1295402" y="531845"/>
            <a:ext cx="9601196" cy="1212980"/>
          </a:xfrm>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A1B77B5F-A3DE-4D6F-B5DB-CCC3D08F4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139" y="1421665"/>
            <a:ext cx="8350898" cy="2452245"/>
          </a:xfrm>
        </p:spPr>
      </p:pic>
      <p:pic>
        <p:nvPicPr>
          <p:cNvPr id="7" name="Picture 6">
            <a:extLst>
              <a:ext uri="{FF2B5EF4-FFF2-40B4-BE49-F238E27FC236}">
                <a16:creationId xmlns:a16="http://schemas.microsoft.com/office/drawing/2014/main" id="{7868AEC3-B752-4681-A622-648C24895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0098" y="3873909"/>
            <a:ext cx="8210939" cy="2452245"/>
          </a:xfrm>
          <a:prstGeom prst="rect">
            <a:avLst/>
          </a:prstGeom>
        </p:spPr>
      </p:pic>
    </p:spTree>
    <p:extLst>
      <p:ext uri="{BB962C8B-B14F-4D97-AF65-F5344CB8AC3E}">
        <p14:creationId xmlns:p14="http://schemas.microsoft.com/office/powerpoint/2010/main" val="3784969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083E-DBA8-44AA-A872-964FD63C59F4}"/>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pic>
        <p:nvPicPr>
          <p:cNvPr id="5" name="Content Placeholder 4">
            <a:extLst>
              <a:ext uri="{FF2B5EF4-FFF2-40B4-BE49-F238E27FC236}">
                <a16:creationId xmlns:a16="http://schemas.microsoft.com/office/drawing/2014/main" id="{F088CB8A-A622-40DF-9FAE-C4623500C7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0915" y="2448082"/>
            <a:ext cx="5257549" cy="3495518"/>
          </a:xfrm>
        </p:spPr>
      </p:pic>
    </p:spTree>
    <p:extLst>
      <p:ext uri="{BB962C8B-B14F-4D97-AF65-F5344CB8AC3E}">
        <p14:creationId xmlns:p14="http://schemas.microsoft.com/office/powerpoint/2010/main" val="72140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C542-2629-43AB-B15A-932A0B35212A}"/>
              </a:ext>
            </a:extLst>
          </p:cNvPr>
          <p:cNvSpPr>
            <a:spLocks noGrp="1"/>
          </p:cNvSpPr>
          <p:nvPr>
            <p:ph type="title"/>
          </p:nvPr>
        </p:nvSpPr>
        <p:spPr>
          <a:xfrm>
            <a:off x="1295402" y="755780"/>
            <a:ext cx="9601196" cy="914400"/>
          </a:xfrm>
        </p:spPr>
        <p:txBody>
          <a:bodyPr/>
          <a:lstStyle/>
          <a:p>
            <a:r>
              <a:rPr lang="en-IN" sz="3600" b="1" i="0" u="none" strike="noStrike" dirty="0">
                <a:solidFill>
                  <a:srgbClr val="000000"/>
                </a:solidFill>
                <a:effectLst/>
                <a:latin typeface="Arial" panose="020B0604020202020204" pitchFamily="34" charset="0"/>
              </a:rPr>
              <a:t>Consumer Demographics</a:t>
            </a:r>
            <a:endParaRPr lang="en-IN" dirty="0"/>
          </a:p>
        </p:txBody>
      </p:sp>
      <p:sp>
        <p:nvSpPr>
          <p:cNvPr id="3" name="Content Placeholder 2">
            <a:extLst>
              <a:ext uri="{FF2B5EF4-FFF2-40B4-BE49-F238E27FC236}">
                <a16:creationId xmlns:a16="http://schemas.microsoft.com/office/drawing/2014/main" id="{9B226270-9E57-4080-9575-8EE31F874793}"/>
              </a:ext>
            </a:extLst>
          </p:cNvPr>
          <p:cNvSpPr>
            <a:spLocks noGrp="1"/>
          </p:cNvSpPr>
          <p:nvPr>
            <p:ph idx="1"/>
          </p:nvPr>
        </p:nvSpPr>
        <p:spPr>
          <a:xfrm>
            <a:off x="1295401" y="2006082"/>
            <a:ext cx="9601196" cy="3869786"/>
          </a:xfrm>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Majority of the participants are female, comprising 67.29% of the total participants of the survey.</a:t>
            </a:r>
          </a:p>
          <a:p>
            <a:pPr marL="0" indent="0" rtl="0" fontAlgn="base">
              <a:spcBef>
                <a:spcPts val="120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Most of the participants hail from </a:t>
            </a:r>
            <a:r>
              <a:rPr lang="en-US" sz="1800" b="0" i="0" u="none" strike="noStrike" dirty="0" err="1">
                <a:solidFill>
                  <a:srgbClr val="000000"/>
                </a:solidFill>
                <a:effectLst/>
                <a:latin typeface="Arial" panose="020B0604020202020204" pitchFamily="34" charset="0"/>
              </a:rPr>
              <a:t>Delhi,Greater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Noida,Noida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Bangalore.Of</a:t>
            </a:r>
            <a:r>
              <a:rPr lang="en-US" sz="1800" b="0" i="0" u="none" strike="noStrike" dirty="0">
                <a:solidFill>
                  <a:srgbClr val="000000"/>
                </a:solidFill>
                <a:effectLst/>
                <a:latin typeface="Arial" panose="020B0604020202020204" pitchFamily="34" charset="0"/>
              </a:rPr>
              <a:t> those who hailed from Delhi and Noida, the majority were Male. While of those who hailed from Greater </a:t>
            </a:r>
            <a:r>
              <a:rPr lang="en-US" sz="1800" b="0" i="0" u="none" strike="noStrike" dirty="0" err="1">
                <a:solidFill>
                  <a:srgbClr val="000000"/>
                </a:solidFill>
                <a:effectLst/>
                <a:latin typeface="Arial" panose="020B0604020202020204" pitchFamily="34" charset="0"/>
              </a:rPr>
              <a:t>Noida,Bangalore</a:t>
            </a:r>
            <a:r>
              <a:rPr lang="en-US" sz="1800" b="0" i="0" u="none" strike="noStrike" dirty="0">
                <a:solidFill>
                  <a:srgbClr val="000000"/>
                </a:solidFill>
                <a:effectLst/>
                <a:latin typeface="Arial" panose="020B0604020202020204" pitchFamily="34" charset="0"/>
              </a:rPr>
              <a:t> and Karnal, Ghaziabad and Solan the majority were Female.</a:t>
            </a:r>
          </a:p>
          <a:p>
            <a:pPr marL="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The age distribution of the majority of the participants lies in the range of 21-40 </a:t>
            </a:r>
            <a:r>
              <a:rPr lang="en-US" sz="1800" b="0" i="0" u="none" strike="noStrike" dirty="0" err="1">
                <a:solidFill>
                  <a:srgbClr val="000000"/>
                </a:solidFill>
                <a:effectLst/>
                <a:latin typeface="Arial" panose="020B0604020202020204" pitchFamily="34" charset="0"/>
              </a:rPr>
              <a:t>years,with</a:t>
            </a:r>
            <a:r>
              <a:rPr lang="en-US" sz="1800" b="0" i="0" u="none" strike="noStrike" dirty="0">
                <a:solidFill>
                  <a:srgbClr val="000000"/>
                </a:solidFill>
                <a:effectLst/>
                <a:latin typeface="Arial" panose="020B0604020202020204" pitchFamily="34" charset="0"/>
              </a:rPr>
              <a:t> 59.48% of the total participants falling within that age range, while 26.02% of the participants belong to the age range of 41-50 years.</a:t>
            </a:r>
          </a:p>
          <a:p>
            <a:endParaRPr lang="en-IN" dirty="0"/>
          </a:p>
        </p:txBody>
      </p:sp>
    </p:spTree>
    <p:extLst>
      <p:ext uri="{BB962C8B-B14F-4D97-AF65-F5344CB8AC3E}">
        <p14:creationId xmlns:p14="http://schemas.microsoft.com/office/powerpoint/2010/main" val="1297357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1C32-C638-415F-93BB-340615147C16}"/>
              </a:ext>
            </a:extLst>
          </p:cNvPr>
          <p:cNvSpPr>
            <a:spLocks noGrp="1"/>
          </p:cNvSpPr>
          <p:nvPr>
            <p:ph type="title"/>
          </p:nvPr>
        </p:nvSpPr>
        <p:spPr>
          <a:xfrm>
            <a:off x="1295402" y="475861"/>
            <a:ext cx="9601196" cy="811763"/>
          </a:xfrm>
        </p:spPr>
        <p:txBody>
          <a:bodyPr>
            <a:normAutofit fontScale="90000"/>
          </a:bodyPr>
          <a:lstStyle/>
          <a:p>
            <a:r>
              <a:rPr lang="en-US" sz="3600" b="1" dirty="0">
                <a:solidFill>
                  <a:schemeClr val="tx1"/>
                </a:solidFill>
              </a:rPr>
              <a:t>Consumer online shopping activities and preferences</a:t>
            </a:r>
            <a:endParaRPr lang="en-IN" sz="3600" b="1" dirty="0">
              <a:solidFill>
                <a:schemeClr val="tx1"/>
              </a:solidFill>
            </a:endParaRPr>
          </a:p>
        </p:txBody>
      </p:sp>
      <p:pic>
        <p:nvPicPr>
          <p:cNvPr id="19" name="Content Placeholder 18">
            <a:extLst>
              <a:ext uri="{FF2B5EF4-FFF2-40B4-BE49-F238E27FC236}">
                <a16:creationId xmlns:a16="http://schemas.microsoft.com/office/drawing/2014/main" id="{B572902F-8E0D-4D08-A6EE-B96BCD94F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249468"/>
            <a:ext cx="3353490" cy="1543767"/>
          </a:xfrm>
        </p:spPr>
      </p:pic>
      <p:pic>
        <p:nvPicPr>
          <p:cNvPr id="21" name="Picture 20">
            <a:extLst>
              <a:ext uri="{FF2B5EF4-FFF2-40B4-BE49-F238E27FC236}">
                <a16:creationId xmlns:a16="http://schemas.microsoft.com/office/drawing/2014/main" id="{8B34DC9E-AD43-4642-8B1C-7E47E92D1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2586" y="1249468"/>
            <a:ext cx="6195527" cy="1623934"/>
          </a:xfrm>
          <a:prstGeom prst="rect">
            <a:avLst/>
          </a:prstGeom>
        </p:spPr>
      </p:pic>
      <p:pic>
        <p:nvPicPr>
          <p:cNvPr id="23" name="Picture 22">
            <a:extLst>
              <a:ext uri="{FF2B5EF4-FFF2-40B4-BE49-F238E27FC236}">
                <a16:creationId xmlns:a16="http://schemas.microsoft.com/office/drawing/2014/main" id="{6CE8F349-B976-4F3A-B9D7-27DFAA1A6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97" y="2997100"/>
            <a:ext cx="2761619" cy="1623935"/>
          </a:xfrm>
          <a:prstGeom prst="rect">
            <a:avLst/>
          </a:prstGeom>
        </p:spPr>
      </p:pic>
      <p:pic>
        <p:nvPicPr>
          <p:cNvPr id="25" name="Picture 24">
            <a:extLst>
              <a:ext uri="{FF2B5EF4-FFF2-40B4-BE49-F238E27FC236}">
                <a16:creationId xmlns:a16="http://schemas.microsoft.com/office/drawing/2014/main" id="{CAF712B0-2D24-42E8-96D8-667B9D2BB1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6287" y="2997100"/>
            <a:ext cx="3353490" cy="1543767"/>
          </a:xfrm>
          <a:prstGeom prst="rect">
            <a:avLst/>
          </a:prstGeom>
        </p:spPr>
      </p:pic>
      <p:pic>
        <p:nvPicPr>
          <p:cNvPr id="27" name="Picture 26">
            <a:extLst>
              <a:ext uri="{FF2B5EF4-FFF2-40B4-BE49-F238E27FC236}">
                <a16:creationId xmlns:a16="http://schemas.microsoft.com/office/drawing/2014/main" id="{4882B2A3-4C87-4386-852A-344F049ABD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7795" y="2955738"/>
            <a:ext cx="3256383" cy="1577976"/>
          </a:xfrm>
          <a:prstGeom prst="rect">
            <a:avLst/>
          </a:prstGeom>
        </p:spPr>
      </p:pic>
      <p:pic>
        <p:nvPicPr>
          <p:cNvPr id="29" name="Picture 28">
            <a:extLst>
              <a:ext uri="{FF2B5EF4-FFF2-40B4-BE49-F238E27FC236}">
                <a16:creationId xmlns:a16="http://schemas.microsoft.com/office/drawing/2014/main" id="{D38D0E09-04B6-477F-AFB3-1748C993BE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43428" y="4582878"/>
            <a:ext cx="5099179" cy="1626863"/>
          </a:xfrm>
          <a:prstGeom prst="rect">
            <a:avLst/>
          </a:prstGeom>
        </p:spPr>
      </p:pic>
    </p:spTree>
    <p:extLst>
      <p:ext uri="{BB962C8B-B14F-4D97-AF65-F5344CB8AC3E}">
        <p14:creationId xmlns:p14="http://schemas.microsoft.com/office/powerpoint/2010/main" val="1651194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8F4F-9226-43CC-A0A5-C817CB5FC5D3}"/>
              </a:ext>
            </a:extLst>
          </p:cNvPr>
          <p:cNvSpPr>
            <a:spLocks noGrp="1"/>
          </p:cNvSpPr>
          <p:nvPr>
            <p:ph type="title"/>
          </p:nvPr>
        </p:nvSpPr>
        <p:spPr/>
        <p:txBody>
          <a:bodyPr>
            <a:normAutofit fontScale="90000"/>
          </a:bodyPr>
          <a:lstStyle/>
          <a:p>
            <a:r>
              <a:rPr lang="en-US" b="1" dirty="0">
                <a:solidFill>
                  <a:schemeClr val="tx1"/>
                </a:solidFill>
              </a:rPr>
              <a:t>Consumer online shopping activities and preferences</a:t>
            </a:r>
            <a:endParaRPr lang="en-IN" b="1" dirty="0"/>
          </a:p>
        </p:txBody>
      </p:sp>
      <p:sp>
        <p:nvSpPr>
          <p:cNvPr id="3" name="Content Placeholder 2">
            <a:extLst>
              <a:ext uri="{FF2B5EF4-FFF2-40B4-BE49-F238E27FC236}">
                <a16:creationId xmlns:a16="http://schemas.microsoft.com/office/drawing/2014/main" id="{2A791ADB-F309-44DB-9692-F765DA05DE2C}"/>
              </a:ext>
            </a:extLst>
          </p:cNvPr>
          <p:cNvSpPr>
            <a:spLocks noGrp="1"/>
          </p:cNvSpPr>
          <p:nvPr>
            <p:ph idx="1"/>
          </p:nvPr>
        </p:nvSpPr>
        <p:spPr>
          <a:xfrm>
            <a:off x="1295401" y="2416629"/>
            <a:ext cx="9601196" cy="4012163"/>
          </a:xfrm>
        </p:spPr>
        <p:txBody>
          <a:bodyPr>
            <a:normAutofit fontScale="92500" lnSpcReduction="2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Majority of the consumers have been shopping for over 4 years and have made less than 10 purchases in the last 1 year.</a:t>
            </a: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Smartphone and mobile internet are the most popular means of accessing ecommerce  websites, with most common screen size being 5.5 inches or greater.</a:t>
            </a: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Windows operating system is the most popular on Laptop/Desktop devices while android is the most popular OS on smartphone devices followed by iOS.</a:t>
            </a: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Google Chrome is the most popular web Browser, especially on portable devices, followed by Safari.</a:t>
            </a: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Search Engine is the most common means of arriving at the E commerce websites, followed by  Application and Direct URL.</a:t>
            </a: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Most consumers spend over 15 mins browsing an e-commerce website before making a purchase decision. </a:t>
            </a:r>
          </a:p>
          <a:p>
            <a:endParaRPr lang="en-IN" dirty="0"/>
          </a:p>
        </p:txBody>
      </p:sp>
    </p:spTree>
    <p:extLst>
      <p:ext uri="{BB962C8B-B14F-4D97-AF65-F5344CB8AC3E}">
        <p14:creationId xmlns:p14="http://schemas.microsoft.com/office/powerpoint/2010/main" val="1619985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A85E3-7637-4D99-B3A3-B4B0D76AF323}"/>
              </a:ext>
            </a:extLst>
          </p:cNvPr>
          <p:cNvSpPr>
            <a:spLocks noGrp="1"/>
          </p:cNvSpPr>
          <p:nvPr>
            <p:ph type="title"/>
          </p:nvPr>
        </p:nvSpPr>
        <p:spPr>
          <a:xfrm>
            <a:off x="1295402" y="615820"/>
            <a:ext cx="9601196" cy="1011421"/>
          </a:xfrm>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FC8E849E-C7B7-44B7-8539-248E5EFD7151}"/>
              </a:ext>
            </a:extLst>
          </p:cNvPr>
          <p:cNvSpPr>
            <a:spLocks noGrp="1"/>
          </p:cNvSpPr>
          <p:nvPr>
            <p:ph idx="1"/>
          </p:nvPr>
        </p:nvSpPr>
        <p:spPr>
          <a:xfrm>
            <a:off x="1295401" y="1530220"/>
            <a:ext cx="9601196" cy="4345648"/>
          </a:xfrm>
        </p:spPr>
        <p:txBody>
          <a:bodyPr/>
          <a:lstStyle/>
          <a:p>
            <a:r>
              <a:rPr lang="en-US" sz="1800" b="0" i="0" u="none" strike="noStrike" dirty="0">
                <a:solidFill>
                  <a:srgbClr val="000000"/>
                </a:solidFill>
                <a:effectLst/>
                <a:latin typeface="Arial" panose="020B0604020202020204" pitchFamily="34" charset="0"/>
              </a:rPr>
              <a:t>Various factors/reasons which contributed to consumers’  hesitation to complete a purchase online were </a:t>
            </a:r>
            <a:r>
              <a:rPr lang="en-US" sz="1800" b="0" i="0" u="none" strike="noStrike" dirty="0" err="1">
                <a:solidFill>
                  <a:srgbClr val="000000"/>
                </a:solidFill>
                <a:effectLst/>
                <a:latin typeface="Arial" panose="020B0604020202020204" pitchFamily="34" charset="0"/>
              </a:rPr>
              <a:t>analysed</a:t>
            </a:r>
            <a:r>
              <a:rPr lang="en-US" sz="1800" b="0" i="0" u="none" strike="noStrike" dirty="0">
                <a:solidFill>
                  <a:srgbClr val="000000"/>
                </a:solidFill>
                <a:effectLst/>
                <a:latin typeface="Arial" panose="020B0604020202020204" pitchFamily="34" charset="0"/>
              </a:rPr>
              <a:t> from the data provided under the columns of the </a:t>
            </a:r>
            <a:r>
              <a:rPr lang="en-US" sz="1800" b="0" i="0" u="none" strike="noStrike" dirty="0" err="1">
                <a:solidFill>
                  <a:srgbClr val="000000"/>
                </a:solidFill>
                <a:effectLst/>
                <a:latin typeface="Arial" panose="020B0604020202020204" pitchFamily="34" charset="0"/>
              </a:rPr>
              <a:t>dataframe</a:t>
            </a:r>
            <a:r>
              <a:rPr lang="en-US" sz="1800" b="0" i="0" u="none" strike="noStrike" dirty="0">
                <a:solidFill>
                  <a:srgbClr val="000000"/>
                </a:solidFill>
                <a:effectLst/>
                <a:latin typeface="Arial" panose="020B0604020202020204" pitchFamily="34" charset="0"/>
              </a:rPr>
              <a:t>.</a:t>
            </a:r>
          </a:p>
          <a:p>
            <a:endParaRPr lang="en-US" sz="1800" b="0" i="0" u="none" strike="noStrike" dirty="0">
              <a:solidFill>
                <a:srgbClr val="000000"/>
              </a:solidFill>
              <a:effectLst/>
              <a:latin typeface="Arial" panose="020B0604020202020204" pitchFamily="34" charset="0"/>
            </a:endParaRPr>
          </a:p>
          <a:p>
            <a:endParaRPr lang="en-IN" dirty="0"/>
          </a:p>
        </p:txBody>
      </p:sp>
      <p:pic>
        <p:nvPicPr>
          <p:cNvPr id="5" name="Picture 4">
            <a:extLst>
              <a:ext uri="{FF2B5EF4-FFF2-40B4-BE49-F238E27FC236}">
                <a16:creationId xmlns:a16="http://schemas.microsoft.com/office/drawing/2014/main" id="{EFCEDDE8-BF66-4DAB-A361-5E9BAB6F3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17" y="3032449"/>
            <a:ext cx="4135863" cy="2287599"/>
          </a:xfrm>
          <a:prstGeom prst="rect">
            <a:avLst/>
          </a:prstGeom>
        </p:spPr>
      </p:pic>
      <p:pic>
        <p:nvPicPr>
          <p:cNvPr id="7" name="Picture 6">
            <a:extLst>
              <a:ext uri="{FF2B5EF4-FFF2-40B4-BE49-F238E27FC236}">
                <a16:creationId xmlns:a16="http://schemas.microsoft.com/office/drawing/2014/main" id="{6231C174-FF6A-4FFF-9BC9-0BA590D69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933" y="3182386"/>
            <a:ext cx="5501149" cy="2287599"/>
          </a:xfrm>
          <a:prstGeom prst="rect">
            <a:avLst/>
          </a:prstGeom>
        </p:spPr>
      </p:pic>
    </p:spTree>
    <p:extLst>
      <p:ext uri="{BB962C8B-B14F-4D97-AF65-F5344CB8AC3E}">
        <p14:creationId xmlns:p14="http://schemas.microsoft.com/office/powerpoint/2010/main" val="2384847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9A65E-F5FD-490D-B40C-140FE6875381}"/>
              </a:ext>
            </a:extLst>
          </p:cNvPr>
          <p:cNvSpPr>
            <a:spLocks noGrp="1"/>
          </p:cNvSpPr>
          <p:nvPr>
            <p:ph type="title"/>
          </p:nvPr>
        </p:nvSpPr>
        <p:spPr/>
        <p:txBody>
          <a:bodyPr/>
          <a:lstStyle/>
          <a:p>
            <a:r>
              <a:rPr kumimoji="0" lang="en-IN" sz="3600" b="1" i="0" u="none" strike="noStrike" kern="1200" cap="none" spc="0" normalizeH="0" baseline="0" noProof="0" dirty="0">
                <a:ln>
                  <a:noFill/>
                </a:ln>
                <a:solidFill>
                  <a:srgbClr val="000000"/>
                </a:solidFill>
                <a:effectLst/>
                <a:uLnTx/>
                <a:uFillTx/>
                <a:latin typeface="Arial" panose="020B0604020202020204" pitchFamily="34" charset="0"/>
                <a:ea typeface="+mj-ea"/>
                <a:cs typeface="+mj-cs"/>
              </a:rPr>
              <a:t>Consumer Hesitation</a:t>
            </a:r>
            <a:endParaRPr lang="en-IN" dirty="0"/>
          </a:p>
        </p:txBody>
      </p:sp>
      <p:sp>
        <p:nvSpPr>
          <p:cNvPr id="3" name="Content Placeholder 2">
            <a:extLst>
              <a:ext uri="{FF2B5EF4-FFF2-40B4-BE49-F238E27FC236}">
                <a16:creationId xmlns:a16="http://schemas.microsoft.com/office/drawing/2014/main" id="{9266D46E-BA8F-4599-A5C3-F7EA161C8DDE}"/>
              </a:ext>
            </a:extLst>
          </p:cNvPr>
          <p:cNvSpPr>
            <a:spLocks noGrp="1"/>
          </p:cNvSpPr>
          <p:nvPr>
            <p:ph idx="1"/>
          </p:nvPr>
        </p:nvSpPr>
        <p:spPr/>
        <p:txBody>
          <a:bodyPr/>
          <a:lstStyle/>
          <a:p>
            <a:pPr rtl="0">
              <a:spcBef>
                <a:spcPts val="1200"/>
              </a:spcBef>
              <a:spcAft>
                <a:spcPts val="1200"/>
              </a:spcAft>
            </a:pPr>
            <a:endParaRPr lang="en-US" sz="200" b="0" i="0" u="none" strike="noStrike" dirty="0">
              <a:solidFill>
                <a:srgbClr val="000000"/>
              </a:solidFill>
              <a:effectLst/>
              <a:latin typeface="Arial" panose="020B0604020202020204" pitchFamily="34" charset="0"/>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Based on the above graphs it is observed that:</a:t>
            </a:r>
            <a:endParaRPr lang="en-US" b="0" dirty="0">
              <a:effectLst/>
            </a:endParaRPr>
          </a:p>
          <a:p>
            <a:pPr marL="0" indent="0" rtl="0" fontAlgn="base">
              <a:spcBef>
                <a:spcPts val="1200"/>
              </a:spcBef>
              <a:spcAft>
                <a:spcPts val="0"/>
              </a:spcAft>
              <a:buNone/>
            </a:pPr>
            <a:endParaRPr lang="en-US" sz="1000" b="0" i="0" u="none" strike="noStrike" dirty="0">
              <a:solidFill>
                <a:srgbClr val="000000"/>
              </a:solidFill>
              <a:effectLst/>
              <a:latin typeface="Arial" panose="020B0604020202020204" pitchFamily="34" charset="0"/>
            </a:endParaRP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Consumers sometimes abandon items  in shopping cart.</a:t>
            </a:r>
          </a:p>
          <a:p>
            <a:pPr rtl="0" fontAlgn="base">
              <a:spcBef>
                <a:spcPts val="1200"/>
              </a:spcBef>
              <a:spcAft>
                <a:spcPts val="0"/>
              </a:spcAft>
              <a:buFont typeface="Wingdings" panose="05000000000000000000" pitchFamily="2" charset="2"/>
              <a:buChar char="Ø"/>
            </a:pPr>
            <a:endParaRPr lang="en-US" sz="1800" dirty="0">
              <a:solidFill>
                <a:srgbClr val="000000"/>
              </a:solidFill>
              <a:latin typeface="Arial" panose="020B0604020202020204" pitchFamily="34" charset="0"/>
            </a:endParaRP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Finding a better alternative offer is the most common reason behind why consumers abandon items on a particular e commerce website.</a:t>
            </a:r>
          </a:p>
          <a:p>
            <a:endParaRPr lang="en-IN" dirty="0"/>
          </a:p>
        </p:txBody>
      </p:sp>
    </p:spTree>
    <p:extLst>
      <p:ext uri="{BB962C8B-B14F-4D97-AF65-F5344CB8AC3E}">
        <p14:creationId xmlns:p14="http://schemas.microsoft.com/office/powerpoint/2010/main" val="3094877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E54A-667F-4D5A-9733-9C9C6A16EE90}"/>
              </a:ext>
            </a:extLst>
          </p:cNvPr>
          <p:cNvSpPr>
            <a:spLocks noGrp="1"/>
          </p:cNvSpPr>
          <p:nvPr>
            <p:ph type="title"/>
          </p:nvPr>
        </p:nvSpPr>
        <p:spPr>
          <a:xfrm>
            <a:off x="1295402" y="634483"/>
            <a:ext cx="9601196" cy="821094"/>
          </a:xfrm>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01002AE5-7952-4031-BE9C-72D54AA6FF3E}"/>
              </a:ext>
            </a:extLst>
          </p:cNvPr>
          <p:cNvSpPr>
            <a:spLocks noGrp="1"/>
          </p:cNvSpPr>
          <p:nvPr>
            <p:ph idx="1"/>
          </p:nvPr>
        </p:nvSpPr>
        <p:spPr>
          <a:xfrm>
            <a:off x="1295401" y="1688841"/>
            <a:ext cx="9601196" cy="4534676"/>
          </a:xfrm>
        </p:spPr>
        <p:txBody>
          <a:bodyPr>
            <a:normAutofit/>
          </a:bodyPr>
          <a:lstStyle/>
          <a:p>
            <a:r>
              <a:rPr lang="en-US" sz="1800" b="0" i="0" u="none" strike="noStrike" dirty="0">
                <a:solidFill>
                  <a:srgbClr val="000000"/>
                </a:solidFill>
                <a:effectLst/>
                <a:latin typeface="Arial" panose="020B0604020202020204" pitchFamily="34" charset="0"/>
              </a:rPr>
              <a:t>Analyzing the opinions of the participants on the various features of the e-commerce websites reveals that Majority of the consumers strongly agree that:</a:t>
            </a:r>
          </a:p>
          <a:p>
            <a:pPr marL="457200" rtl="0" fontAlgn="base">
              <a:spcBef>
                <a:spcPts val="12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content on the website must be easy to read and understand</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Information on similar product to the one highlighted  is important for product comparison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Complete information on listed seller and product being offered is important for purchase decision</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All relevant information on listed products must be stated clearly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Navigation in website should be easy</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Loading and processing should be quick</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Interface of the website must be user friendly</a:t>
            </a:r>
          </a:p>
          <a:p>
            <a:endParaRPr lang="en-IN" dirty="0"/>
          </a:p>
        </p:txBody>
      </p:sp>
    </p:spTree>
    <p:extLst>
      <p:ext uri="{BB962C8B-B14F-4D97-AF65-F5344CB8AC3E}">
        <p14:creationId xmlns:p14="http://schemas.microsoft.com/office/powerpoint/2010/main" val="15593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72B8-B0AE-400B-953E-1815B4F5CCFD}"/>
              </a:ext>
            </a:extLst>
          </p:cNvPr>
          <p:cNvSpPr>
            <a:spLocks noGrp="1"/>
          </p:cNvSpPr>
          <p:nvPr>
            <p:ph type="title"/>
          </p:nvPr>
        </p:nvSpPr>
        <p:spPr>
          <a:xfrm>
            <a:off x="1295402" y="503854"/>
            <a:ext cx="9601196" cy="914400"/>
          </a:xfrm>
        </p:spPr>
        <p:txBody>
          <a:bodyPr>
            <a:normAutofit/>
          </a:bodyPr>
          <a:lstStyle/>
          <a:p>
            <a:r>
              <a:rPr lang="en-IN" b="1" dirty="0">
                <a:solidFill>
                  <a:schemeClr val="tx1"/>
                </a:solidFill>
              </a:rPr>
              <a:t>Introduction</a:t>
            </a:r>
          </a:p>
        </p:txBody>
      </p:sp>
      <p:sp>
        <p:nvSpPr>
          <p:cNvPr id="3" name="Content Placeholder 2">
            <a:extLst>
              <a:ext uri="{FF2B5EF4-FFF2-40B4-BE49-F238E27FC236}">
                <a16:creationId xmlns:a16="http://schemas.microsoft.com/office/drawing/2014/main" id="{BAB47A38-D3F3-44E1-B2A1-C07BDFD80E03}"/>
              </a:ext>
            </a:extLst>
          </p:cNvPr>
          <p:cNvSpPr>
            <a:spLocks noGrp="1"/>
          </p:cNvSpPr>
          <p:nvPr>
            <p:ph idx="1"/>
          </p:nvPr>
        </p:nvSpPr>
        <p:spPr>
          <a:xfrm>
            <a:off x="1295401" y="1306286"/>
            <a:ext cx="9601196" cy="5047861"/>
          </a:xfrm>
        </p:spPr>
        <p:txBody>
          <a:bodyPr>
            <a:noAutofit/>
          </a:bodyPr>
          <a:lstStyle/>
          <a:p>
            <a:r>
              <a:rPr lang="en-US" sz="1800" dirty="0"/>
              <a:t>Customer satisfaction has emerged as one of the most important factors that guarantee the success of online stores; it has been posited as a key stimulant of purchase, repurchase intentions and customer loyalty. A comprehensive review of the literature, theories and models have been carried out to propose the models for customer activation and customer retention. </a:t>
            </a:r>
          </a:p>
          <a:p>
            <a:r>
              <a:rPr lang="en-US" sz="1800" dirty="0"/>
              <a:t>Five major factors that contributed to the success of an e-commerce store have been identified as: </a:t>
            </a:r>
          </a:p>
          <a:p>
            <a:r>
              <a:rPr lang="en-US" sz="1800" dirty="0"/>
              <a:t>service quality, </a:t>
            </a:r>
          </a:p>
          <a:p>
            <a:r>
              <a:rPr lang="en-US" sz="1800" dirty="0"/>
              <a:t>system quality,</a:t>
            </a:r>
          </a:p>
          <a:p>
            <a:r>
              <a:rPr lang="en-US" sz="1800" dirty="0"/>
              <a:t> information quality, </a:t>
            </a:r>
          </a:p>
          <a:p>
            <a:r>
              <a:rPr lang="en-US" sz="1800" dirty="0"/>
              <a:t>trust and </a:t>
            </a:r>
          </a:p>
          <a:p>
            <a:r>
              <a:rPr lang="en-US" sz="1800" dirty="0"/>
              <a:t>net benefit. </a:t>
            </a:r>
          </a:p>
          <a:p>
            <a:r>
              <a:rPr lang="en-US" sz="1800" dirty="0"/>
              <a:t>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IN" sz="1800" dirty="0"/>
          </a:p>
        </p:txBody>
      </p:sp>
    </p:spTree>
    <p:extLst>
      <p:ext uri="{BB962C8B-B14F-4D97-AF65-F5344CB8AC3E}">
        <p14:creationId xmlns:p14="http://schemas.microsoft.com/office/powerpoint/2010/main" val="2570791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A872-83F8-45A0-BCE8-05D94C1057C6}"/>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254B6F2-BE60-4B03-9BFE-58EE6ED5402B}"/>
              </a:ext>
            </a:extLst>
          </p:cNvPr>
          <p:cNvSpPr>
            <a:spLocks noGrp="1"/>
          </p:cNvSpPr>
          <p:nvPr>
            <p:ph idx="1"/>
          </p:nvPr>
        </p:nvSpPr>
        <p:spPr/>
        <p:txBody>
          <a:bodyPr>
            <a:normAutofit lnSpcReduction="10000"/>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Convenient Payment methods should be available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is trust in the online retail store fulfilling its part of the transaction at the stipulated time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Empathy (readiness to assist with queries) towards the customers</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retail store should be able to guarantee the privacy of the customer</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Responsiveness, availability of several communication channels (email, online rep, twitter, phone etc.)</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Online shopping gives monetary benefit and discounts</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Enjoyment is derived from shopping online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online is convenient and flexible</a:t>
            </a: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Return and replacement policy of the e-tailer is important for purchase decision</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288161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1BC-7CF2-45BF-9AD7-9562B5ACCB9D}"/>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14DE9B71-CCFA-4DD4-AA8A-CF9815DAD23B}"/>
              </a:ext>
            </a:extLst>
          </p:cNvPr>
          <p:cNvSpPr>
            <a:spLocks noGrp="1"/>
          </p:cNvSpPr>
          <p:nvPr>
            <p:ph idx="1"/>
          </p:nvPr>
        </p:nvSpPr>
        <p:spPr>
          <a:xfrm>
            <a:off x="1295401" y="2556932"/>
            <a:ext cx="9601196" cy="3601272"/>
          </a:xfrm>
        </p:spPr>
        <p:txBody>
          <a:bodyPr>
            <a:normAutofit fontScale="92500" lnSpcReduction="20000"/>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Gaining access to loyalty programs is a benefit of shopping online</a:t>
            </a:r>
          </a:p>
          <a:p>
            <a:pPr marL="457200" rtl="0" fontAlgn="base">
              <a:spcBef>
                <a:spcPts val="1200"/>
              </a:spcBef>
              <a:spcAft>
                <a:spcPts val="0"/>
              </a:spcAft>
              <a:buFont typeface="Arial" panose="020B0604020202020204" pitchFamily="34" charset="0"/>
              <a:buChar char="•"/>
            </a:pPr>
            <a:endParaRPr lang="en-US" sz="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Displaying quality Information on the website improves satisfaction of customers</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User derive satisfaction while shopping on a good quality website or application</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Net Benefit is derived from shopping online can lead to users satisfaction</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User satisfaction cannot exist without trust</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E commerce websites must Offer a wide variety of listed product in several category</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There should be Provision of complete and relevant product information </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Monetary savings must be considerable</a:t>
            </a:r>
          </a:p>
          <a:p>
            <a:pPr marL="457200" rtl="0" fontAlgn="base">
              <a:spcBef>
                <a:spcPts val="0"/>
              </a:spcBef>
              <a:spcAft>
                <a:spcPts val="120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45135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722D-9FF2-4B09-B716-8FD6DFF29B6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opinions on Website Features</a:t>
            </a:r>
            <a:endParaRPr lang="en-IN" dirty="0"/>
          </a:p>
        </p:txBody>
      </p:sp>
      <p:sp>
        <p:nvSpPr>
          <p:cNvPr id="3" name="Content Placeholder 2">
            <a:extLst>
              <a:ext uri="{FF2B5EF4-FFF2-40B4-BE49-F238E27FC236}">
                <a16:creationId xmlns:a16="http://schemas.microsoft.com/office/drawing/2014/main" id="{CD3E3640-86DC-4B19-BB49-BDFE9B758AA4}"/>
              </a:ext>
            </a:extLst>
          </p:cNvPr>
          <p:cNvSpPr>
            <a:spLocks noGrp="1"/>
          </p:cNvSpPr>
          <p:nvPr>
            <p:ph idx="1"/>
          </p:nvPr>
        </p:nvSpPr>
        <p:spPr/>
        <p:txBody>
          <a:bodyPr>
            <a:normAutofit/>
          </a:bodyPr>
          <a:lstStyle/>
          <a:p>
            <a:pPr marL="457200"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Convenience of patronizing the online retailer</a:t>
            </a:r>
          </a:p>
          <a:p>
            <a:pPr marL="457200" rtl="0" fontAlgn="base">
              <a:spcBef>
                <a:spcPts val="1200"/>
              </a:spcBef>
              <a:spcAft>
                <a:spcPts val="0"/>
              </a:spcAft>
              <a:buFont typeface="Arial" panose="020B0604020202020204" pitchFamily="34" charset="0"/>
              <a:buChar char="•"/>
            </a:pPr>
            <a:endParaRPr lang="en-US" sz="105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gives you the sense of adventure</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your preferred e-tailer enhances your social status</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You feel gratification shopping on your favorite e-tailer</a:t>
            </a:r>
          </a:p>
          <a:p>
            <a:pPr marL="457200"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Shopping on the website helps you fulfill certain roles</a:t>
            </a:r>
          </a:p>
          <a:p>
            <a:pPr marL="171450" indent="0" rtl="0" fontAlgn="base">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457200"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Getting value for money spent is important</a:t>
            </a:r>
          </a:p>
          <a:p>
            <a:endParaRPr lang="en-IN" dirty="0"/>
          </a:p>
        </p:txBody>
      </p:sp>
    </p:spTree>
    <p:extLst>
      <p:ext uri="{BB962C8B-B14F-4D97-AF65-F5344CB8AC3E}">
        <p14:creationId xmlns:p14="http://schemas.microsoft.com/office/powerpoint/2010/main" val="4232606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2DCF-72B8-4700-A092-B26B9A60468E}"/>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Consumer Ecommerce Website preferences and opinions</a:t>
            </a:r>
            <a:br>
              <a:rPr lang="en-US" b="1" dirty="0">
                <a:effectLst/>
              </a:rPr>
            </a:br>
            <a:endParaRPr lang="en-IN" dirty="0"/>
          </a:p>
        </p:txBody>
      </p:sp>
      <p:sp>
        <p:nvSpPr>
          <p:cNvPr id="3" name="Content Placeholder 2">
            <a:extLst>
              <a:ext uri="{FF2B5EF4-FFF2-40B4-BE49-F238E27FC236}">
                <a16:creationId xmlns:a16="http://schemas.microsoft.com/office/drawing/2014/main" id="{AA8F8D89-B14D-4695-858A-845E3F38A159}"/>
              </a:ext>
            </a:extLst>
          </p:cNvPr>
          <p:cNvSpPr>
            <a:spLocks noGrp="1"/>
          </p:cNvSpPr>
          <p:nvPr>
            <p:ph idx="1"/>
          </p:nvPr>
        </p:nvSpPr>
        <p:spPr/>
        <p:txBody>
          <a:bodyPr>
            <a:normAutofit lnSpcReduction="10000"/>
          </a:bodyPr>
          <a:lstStyle/>
          <a:p>
            <a:r>
              <a:rPr lang="en-US" sz="1800" b="0" i="0" u="none" strike="noStrike" dirty="0">
                <a:solidFill>
                  <a:srgbClr val="000000"/>
                </a:solidFill>
                <a:effectLst/>
                <a:latin typeface="Open Sans"/>
              </a:rPr>
              <a:t>Analyzing the Preferences and opinions of the participants regarding the e-commerce websites</a:t>
            </a:r>
            <a:r>
              <a:rPr lang="en-US" sz="1800" b="0" i="0" u="none" strike="noStrike" dirty="0">
                <a:solidFill>
                  <a:srgbClr val="000000"/>
                </a:solidFill>
                <a:effectLst/>
                <a:latin typeface="Arial" panose="020B0604020202020204" pitchFamily="34" charset="0"/>
              </a:rPr>
              <a:t> reveals that: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most popular e-commerce websites.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Flipkart.com, Paytm.com, Myntra.com, Snapdeal.com are the easiest to use websites and applications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visually appealing web-page layout.</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widest variety of products on offer</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Flipkart.com have the most complete, relevant description information of products.</a:t>
            </a:r>
          </a:p>
          <a:p>
            <a:pPr rtl="0" fontAlgn="base">
              <a:spcBef>
                <a:spcPts val="0"/>
              </a:spcBef>
              <a:spcAft>
                <a:spcPts val="0"/>
              </a:spcAft>
              <a:buFont typeface="Arial" panose="020B0604020202020204" pitchFamily="34" charset="0"/>
              <a:buChar char="•"/>
            </a:pPr>
            <a:r>
              <a:rPr lang="en-IN" sz="1800" b="0" i="0" u="none" strike="noStrike" dirty="0">
                <a:solidFill>
                  <a:srgbClr val="000000"/>
                </a:solidFill>
                <a:effectLst/>
                <a:latin typeface="Arial" panose="020B0604020202020204" pitchFamily="34" charset="0"/>
              </a:rPr>
              <a:t>Amazon.in,  and Paytm.com have the fastest loading speed while Flipkart is regarded by very few as being quick to load</a:t>
            </a:r>
          </a:p>
          <a:p>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14372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4DE3-FE57-46A3-B4E5-858B9127039B}"/>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A2A0268E-48D7-45C6-A430-B697ABB2A1D2}"/>
              </a:ext>
            </a:extLst>
          </p:cNvPr>
          <p:cNvSpPr>
            <a:spLocks noGrp="1"/>
          </p:cNvSpPr>
          <p:nvPr>
            <p:ph idx="1"/>
          </p:nvPr>
        </p:nvSpPr>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Amazon.com, Flipkart.com, Paytm.com are considered quick  to complete purchases.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are regarded by most to have several  payment options available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regarded to offer speedy order delivery by most.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offers the most Privacy for customers’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 followed by Flipkart.com, Paytm.com, Myntra.com, Snapdeal.com provide the best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is perceived to be the most trustworthy website by the majority of participants.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Myntra.com, Snapdeal have the highest presence of online assistance through multi-channel.</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longer time to get logged in during promotion, sales period on Amazon.in and Flipkart followed by Paytm and Myntra.</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13162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4D40-BD8E-4CD1-9E93-07C81951F08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6C7E8A7D-4013-4B23-8021-219151558CB4}"/>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Flipkart.com take the longest  time displaying graphics and photos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people face Late declaration of price on Myntra and Paytm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Myntra and Paytm  take the longest page loading time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Snapdeal.com and Amazon.in have the most limited modes of payment on most products  during promotion, sales period.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Paytm.com and  Snapdeal.com have  Longer delivery periods compared to others.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and Paytm.com have had recent changes in website/Application design, as observed by the consumers.</a:t>
            </a:r>
          </a:p>
          <a:p>
            <a:endParaRPr lang="en-IN" dirty="0"/>
          </a:p>
        </p:txBody>
      </p:sp>
    </p:spTree>
    <p:extLst>
      <p:ext uri="{BB962C8B-B14F-4D97-AF65-F5344CB8AC3E}">
        <p14:creationId xmlns:p14="http://schemas.microsoft.com/office/powerpoint/2010/main" val="2844207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7BA3-4762-454A-9023-CD01BAD2E04E}"/>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Consumer Ecommerce Website preferences and opinions</a:t>
            </a:r>
            <a:endParaRPr lang="en-IN" dirty="0"/>
          </a:p>
        </p:txBody>
      </p:sp>
      <p:sp>
        <p:nvSpPr>
          <p:cNvPr id="3" name="Content Placeholder 2">
            <a:extLst>
              <a:ext uri="{FF2B5EF4-FFF2-40B4-BE49-F238E27FC236}">
                <a16:creationId xmlns:a16="http://schemas.microsoft.com/office/drawing/2014/main" id="{D9DD207A-8E25-446B-876C-93A43277E7CC}"/>
              </a:ext>
            </a:extLst>
          </p:cNvPr>
          <p:cNvSpPr>
            <a:spLocks noGrp="1"/>
          </p:cNvSpPr>
          <p:nvPr>
            <p:ph idx="1"/>
          </p:nvPr>
        </p:nvSpPr>
        <p:spPr>
          <a:xfrm>
            <a:off x="1295401" y="2864498"/>
            <a:ext cx="9601196" cy="3011370"/>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face frequent disruption when moving from one page to another on Amazon.in, Myntra.com and Snapdeal.com.</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are of the opinion that Amazon.in website is as efficient as before followed by Flipkart.com.</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would recommend Amazon.in to a friend, followed by Flipkart.</a:t>
            </a:r>
          </a:p>
          <a:p>
            <a:endParaRPr lang="en-IN" dirty="0"/>
          </a:p>
        </p:txBody>
      </p:sp>
    </p:spTree>
    <p:extLst>
      <p:ext uri="{BB962C8B-B14F-4D97-AF65-F5344CB8AC3E}">
        <p14:creationId xmlns:p14="http://schemas.microsoft.com/office/powerpoint/2010/main" val="2179244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1452-5657-4E87-8894-8C60D2877AF1}"/>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br>
              <a:rPr lang="en-US" dirty="0"/>
            </a:br>
            <a:endParaRPr lang="en-IN" dirty="0"/>
          </a:p>
        </p:txBody>
      </p:sp>
      <p:sp>
        <p:nvSpPr>
          <p:cNvPr id="3" name="Content Placeholder 2">
            <a:extLst>
              <a:ext uri="{FF2B5EF4-FFF2-40B4-BE49-F238E27FC236}">
                <a16:creationId xmlns:a16="http://schemas.microsoft.com/office/drawing/2014/main" id="{4D487136-72F6-4C7F-8DBC-F9F948FCEAE3}"/>
              </a:ext>
            </a:extLst>
          </p:cNvPr>
          <p:cNvSpPr>
            <a:spLocks noGrp="1"/>
          </p:cNvSpPr>
          <p:nvPr>
            <p:ph idx="1"/>
          </p:nvPr>
        </p:nvSpPr>
        <p:spPr/>
        <p:txBody>
          <a:bodyPr>
            <a:normAutofit fontScale="92500" lnSpcReduction="10000"/>
          </a:bodyPr>
          <a:lstStyle/>
          <a:p>
            <a:r>
              <a:rPr lang="en-US" sz="2200" dirty="0">
                <a:solidFill>
                  <a:schemeClr val="tx1"/>
                </a:solidFill>
              </a:rPr>
              <a:t>Columns that represent abandoning shopping carts on e commerce websites, reasons behind abandoning shopping carts, Longer delivery period, Website disruption, Customer Data security, Trustworthiness etc. represent perceived risks</a:t>
            </a:r>
          </a:p>
          <a:p>
            <a:r>
              <a:rPr lang="en-US" sz="2200" dirty="0">
                <a:solidFill>
                  <a:schemeClr val="tx1"/>
                </a:solidFill>
              </a:rPr>
              <a:t>While the Column representing the recommended e commerce brands represents customer loyalty / retention.</a:t>
            </a:r>
          </a:p>
          <a:p>
            <a:pPr rtl="0">
              <a:spcBef>
                <a:spcPts val="1200"/>
              </a:spcBef>
              <a:spcAft>
                <a:spcPts val="1200"/>
              </a:spcAft>
            </a:pPr>
            <a:r>
              <a:rPr lang="en-US" sz="2200" b="0" i="0" u="none" strike="noStrike" dirty="0">
                <a:solidFill>
                  <a:srgbClr val="000000"/>
                </a:solidFill>
                <a:effectLst/>
              </a:rPr>
              <a:t>The relationships between the columns representing the perceived risks and the column representing Customer retention were visualized and observations were made.</a:t>
            </a:r>
            <a:endParaRPr lang="en-US" sz="2200" b="0" dirty="0">
              <a:effectLst/>
            </a:endParaRPr>
          </a:p>
          <a:p>
            <a:pPr marL="0" indent="0">
              <a:buNone/>
            </a:pPr>
            <a:br>
              <a:rPr lang="en-US" dirty="0"/>
            </a:br>
            <a:endParaRPr lang="en-IN" dirty="0"/>
          </a:p>
        </p:txBody>
      </p:sp>
    </p:spTree>
    <p:extLst>
      <p:ext uri="{BB962C8B-B14F-4D97-AF65-F5344CB8AC3E}">
        <p14:creationId xmlns:p14="http://schemas.microsoft.com/office/powerpoint/2010/main" val="1113040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F1AF-5B40-4C40-9C89-3A1431C8021B}"/>
              </a:ext>
            </a:extLst>
          </p:cNvPr>
          <p:cNvSpPr>
            <a:spLocks noGrp="1"/>
          </p:cNvSpPr>
          <p:nvPr>
            <p:ph type="title"/>
          </p:nvPr>
        </p:nvSpPr>
        <p:spPr>
          <a:xfrm>
            <a:off x="1295402" y="606490"/>
            <a:ext cx="9601196" cy="1082351"/>
          </a:xfrm>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A795BA5-8F43-4AB7-9B41-66E584A015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4271" y="1892364"/>
            <a:ext cx="6732488" cy="4359146"/>
          </a:xfrm>
        </p:spPr>
      </p:pic>
    </p:spTree>
    <p:extLst>
      <p:ext uri="{BB962C8B-B14F-4D97-AF65-F5344CB8AC3E}">
        <p14:creationId xmlns:p14="http://schemas.microsoft.com/office/powerpoint/2010/main" val="591102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BA5B7-19A6-47C5-8348-200C8EB9EE6F}"/>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7AAB6CD9-3E36-4C82-B597-26B5F324C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0525" y="2557463"/>
            <a:ext cx="4650950" cy="3638064"/>
          </a:xfrm>
        </p:spPr>
      </p:pic>
    </p:spTree>
    <p:extLst>
      <p:ext uri="{BB962C8B-B14F-4D97-AF65-F5344CB8AC3E}">
        <p14:creationId xmlns:p14="http://schemas.microsoft.com/office/powerpoint/2010/main" val="36490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1FD49-477B-4A79-9B46-CBC48DD3FB2E}"/>
              </a:ext>
            </a:extLst>
          </p:cNvPr>
          <p:cNvSpPr>
            <a:spLocks noGrp="1"/>
          </p:cNvSpPr>
          <p:nvPr>
            <p:ph type="title"/>
          </p:nvPr>
        </p:nvSpPr>
        <p:spPr>
          <a:xfrm>
            <a:off x="1295402" y="550507"/>
            <a:ext cx="9601196" cy="783772"/>
          </a:xfrm>
        </p:spPr>
        <p:txBody>
          <a:bodyPr/>
          <a:lstStyle/>
          <a:p>
            <a:r>
              <a:rPr lang="en-IN" b="1" dirty="0">
                <a:solidFill>
                  <a:schemeClr val="tx1"/>
                </a:solidFill>
              </a:rPr>
              <a:t>Executive Summary</a:t>
            </a:r>
          </a:p>
        </p:txBody>
      </p:sp>
      <p:sp>
        <p:nvSpPr>
          <p:cNvPr id="3" name="Content Placeholder 2">
            <a:extLst>
              <a:ext uri="{FF2B5EF4-FFF2-40B4-BE49-F238E27FC236}">
                <a16:creationId xmlns:a16="http://schemas.microsoft.com/office/drawing/2014/main" id="{8A0FD136-935A-41DD-BE30-43D0BEBAB925}"/>
              </a:ext>
            </a:extLst>
          </p:cNvPr>
          <p:cNvSpPr>
            <a:spLocks noGrp="1"/>
          </p:cNvSpPr>
          <p:nvPr>
            <p:ph idx="1"/>
          </p:nvPr>
        </p:nvSpPr>
        <p:spPr>
          <a:xfrm>
            <a:off x="1295401" y="1334279"/>
            <a:ext cx="9601196" cy="4541589"/>
          </a:xfrm>
        </p:spPr>
        <p:txBody>
          <a:bodyPr>
            <a:normAutofit/>
          </a:bodyPr>
          <a:lstStyle/>
          <a:p>
            <a:r>
              <a:rPr lang="en-US" dirty="0"/>
              <a:t>In this project, a dataset was provided containing the details of the participants of a survey, along with their online shopping experiences, preferences, and opinions regarding various ecommerce websites. </a:t>
            </a:r>
          </a:p>
          <a:p>
            <a:r>
              <a:rPr lang="en-US" dirty="0"/>
              <a:t>The Dataset was first checked for null values, and then the various feature columns were </a:t>
            </a:r>
            <a:r>
              <a:rPr lang="en-US" dirty="0" err="1"/>
              <a:t>analysed</a:t>
            </a:r>
            <a:r>
              <a:rPr lang="en-US" dirty="0"/>
              <a:t>. Exploratory Data analysis was conducted to investigate the relationships that existed between the columns, using various visualization techniques. </a:t>
            </a:r>
          </a:p>
          <a:p>
            <a:r>
              <a:rPr lang="en-US" dirty="0"/>
              <a:t>The dataset was worked with to study and understand how various Hedonic values, Utilitarian values in combination with several perceived risks helped to understand Customer retention and loyalty to various ecommerce websites. </a:t>
            </a:r>
            <a:endParaRPr lang="en-IN" dirty="0"/>
          </a:p>
        </p:txBody>
      </p:sp>
    </p:spTree>
    <p:extLst>
      <p:ext uri="{BB962C8B-B14F-4D97-AF65-F5344CB8AC3E}">
        <p14:creationId xmlns:p14="http://schemas.microsoft.com/office/powerpoint/2010/main" val="3155969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2C13-1E2E-49F0-AE60-F2D7BEB79D75}"/>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1035EC83-AC2C-405A-A024-A921435BBA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901" y="2524666"/>
            <a:ext cx="7792849" cy="3689522"/>
          </a:xfrm>
        </p:spPr>
      </p:pic>
    </p:spTree>
    <p:extLst>
      <p:ext uri="{BB962C8B-B14F-4D97-AF65-F5344CB8AC3E}">
        <p14:creationId xmlns:p14="http://schemas.microsoft.com/office/powerpoint/2010/main" val="3941219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4613-DBA5-4A7C-807C-026BDB41D51A}"/>
              </a:ext>
            </a:extLst>
          </p:cNvPr>
          <p:cNvSpPr>
            <a:spLocks noGrp="1"/>
          </p:cNvSpPr>
          <p:nvPr>
            <p:ph type="title"/>
          </p:nvPr>
        </p:nvSpPr>
        <p:spPr>
          <a:xfrm>
            <a:off x="1295402" y="597159"/>
            <a:ext cx="9601196" cy="1165690"/>
          </a:xfrm>
        </p:spPr>
        <p:txBody>
          <a:bodyPr>
            <a:normAutofit fontScale="90000"/>
          </a:bodyPr>
          <a:lstStyle/>
          <a:p>
            <a:r>
              <a:rPr lang="en-US" b="1" dirty="0">
                <a:solidFill>
                  <a:schemeClr val="tx1"/>
                </a:solidFill>
              </a:rPr>
              <a:t>Analyzing Relationship between Customer retention and Perceived Risks</a:t>
            </a:r>
            <a:endParaRPr lang="en-IN" b="1" dirty="0"/>
          </a:p>
        </p:txBody>
      </p:sp>
      <p:pic>
        <p:nvPicPr>
          <p:cNvPr id="5" name="Content Placeholder 4">
            <a:extLst>
              <a:ext uri="{FF2B5EF4-FFF2-40B4-BE49-F238E27FC236}">
                <a16:creationId xmlns:a16="http://schemas.microsoft.com/office/drawing/2014/main" id="{A2B70D03-B67F-406B-B50E-B04485E013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923" y="1762849"/>
            <a:ext cx="6204154" cy="4348702"/>
          </a:xfrm>
        </p:spPr>
      </p:pic>
    </p:spTree>
    <p:extLst>
      <p:ext uri="{BB962C8B-B14F-4D97-AF65-F5344CB8AC3E}">
        <p14:creationId xmlns:p14="http://schemas.microsoft.com/office/powerpoint/2010/main" val="1078351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A908C-7D6E-4CF4-8C4F-66403A968A06}"/>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ECD17502-4514-430E-B068-3C8AEAF08FAA}"/>
              </a:ext>
            </a:extLst>
          </p:cNvPr>
          <p:cNvSpPr>
            <a:spLocks noGrp="1"/>
          </p:cNvSpPr>
          <p:nvPr>
            <p:ph idx="1"/>
          </p:nvPr>
        </p:nvSpPr>
        <p:spPr/>
        <p:txBody>
          <a:bodyPr>
            <a:normAutofit fontScale="92500" lnSpcReduction="10000"/>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are made:</a:t>
            </a:r>
            <a:endParaRPr lang="en-US" b="0" dirty="0">
              <a:effectLst/>
            </a:endParaRP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Customers sometimes abandon their shopping carts on Amazon and Flipkart implying there is a low level of perceived risk for those websites. While some people frequently abandon their shopping carts on Amazon.in and Myntra.com and Paytm.com, which may indicate a higher level of perceived risk on those websites.</a:t>
            </a: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Customers usually abandon their shopping carts on Amazon and Flipkart when they find a better alternative offer which implies that there is a greater importance for utilitarian value, While on Flipkart alone they mostly abandon due to lack of trust and on amazon alone, they abandon either due to Promo code not being applicable or Change in price.</a:t>
            </a:r>
          </a:p>
          <a:p>
            <a:pPr rtl="0" fontAlgn="base">
              <a:spcBef>
                <a:spcPts val="1200"/>
              </a:spcBef>
              <a:spcAft>
                <a:spcPts val="0"/>
              </a:spcAft>
              <a:buFont typeface="Wingdings" panose="05000000000000000000" pitchFamily="2" charset="2"/>
              <a:buChar char="Ø"/>
            </a:pPr>
            <a:r>
              <a:rPr lang="en-US" sz="1800" b="0" i="0" u="none" strike="noStrike" dirty="0">
                <a:solidFill>
                  <a:srgbClr val="000000"/>
                </a:solidFill>
                <a:effectLst/>
                <a:latin typeface="Arial" panose="020B0604020202020204" pitchFamily="34" charset="0"/>
              </a:rPr>
              <a:t>Customers face longest delivery Periods when they purchase on Amazon.in, followed by flipkart.com and </a:t>
            </a:r>
            <a:r>
              <a:rPr lang="en-US" sz="1800" b="0" i="0" u="none" strike="noStrike" dirty="0" err="1">
                <a:solidFill>
                  <a:srgbClr val="000000"/>
                </a:solidFill>
                <a:effectLst/>
                <a:latin typeface="Arial" panose="020B0604020202020204" pitchFamily="34" charset="0"/>
              </a:rPr>
              <a:t>paytm</a:t>
            </a:r>
            <a:r>
              <a:rPr lang="en-US" sz="1800" b="0" i="0" u="none" strike="noStrike" dirty="0">
                <a:solidFill>
                  <a:srgbClr val="000000"/>
                </a:solidFill>
                <a:effectLst/>
                <a:latin typeface="Arial" panose="020B0604020202020204" pitchFamily="34" charset="0"/>
              </a:rPr>
              <a:t>, however Amazon.in is still the most preferred shopping website.</a:t>
            </a:r>
          </a:p>
          <a:p>
            <a:endParaRPr lang="en-IN" dirty="0"/>
          </a:p>
        </p:txBody>
      </p:sp>
    </p:spTree>
    <p:extLst>
      <p:ext uri="{BB962C8B-B14F-4D97-AF65-F5344CB8AC3E}">
        <p14:creationId xmlns:p14="http://schemas.microsoft.com/office/powerpoint/2010/main" val="948587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EA5C5-21BE-4254-9710-D9A62B1A86C9}"/>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3586909F-33AB-47F4-947B-1898ABB4BA66}"/>
              </a:ext>
            </a:extLst>
          </p:cNvPr>
          <p:cNvSpPr>
            <a:spLocks noGrp="1"/>
          </p:cNvSpPr>
          <p:nvPr>
            <p:ph idx="1"/>
          </p:nvPr>
        </p:nvSpPr>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It is observed that those who prefer </a:t>
            </a:r>
            <a:r>
              <a:rPr lang="en-US" sz="1800" b="0" i="0" u="none" strike="noStrike" dirty="0" err="1">
                <a:solidFill>
                  <a:srgbClr val="000000"/>
                </a:solidFill>
                <a:effectLst/>
                <a:latin typeface="Arial" panose="020B0604020202020204" pitchFamily="34" charset="0"/>
              </a:rPr>
              <a:t>Flipkart.com,Paytm.com,Myntra.com</a:t>
            </a:r>
            <a:r>
              <a:rPr lang="en-US" sz="1800" b="0" i="0" u="none" strike="noStrike" dirty="0">
                <a:solidFill>
                  <a:srgbClr val="000000"/>
                </a:solidFill>
                <a:effectLst/>
                <a:latin typeface="Arial" panose="020B0604020202020204" pitchFamily="34" charset="0"/>
              </a:rPr>
              <a:t> and Snapdeal.com to Amazon.in do so because they face frequent disruption when moving from page to page on Amazon.in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who prefer Amazon.in and Flipkart.com face longer page loading time during promotion and sales period on snapdeal.com and myntra.com</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Amazon.in has the highest trustworthiness as perceived by most consumers.</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have the highest security for customer financial information.</a:t>
            </a:r>
          </a:p>
          <a:p>
            <a:pPr rtl="0" fontAlgn="base">
              <a:spcBef>
                <a:spcPts val="0"/>
              </a:spcBef>
              <a:spcAft>
                <a:spcPts val="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maintain the greatest privacy for customer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who believe that user satisfaction can’t exist without trust recommend Amazon.in and Flipkart.com</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Those customers who recommend Amazon.in and Flipkart.com the most trust that online retail stores will fulfill their part of the transaction at the stipulated time.</a:t>
            </a:r>
          </a:p>
          <a:p>
            <a:endParaRPr lang="en-IN" dirty="0"/>
          </a:p>
        </p:txBody>
      </p:sp>
    </p:spTree>
    <p:extLst>
      <p:ext uri="{BB962C8B-B14F-4D97-AF65-F5344CB8AC3E}">
        <p14:creationId xmlns:p14="http://schemas.microsoft.com/office/powerpoint/2010/main" val="2669321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AB1D-B4D3-453B-A75D-9494E72327F7}"/>
              </a:ext>
            </a:extLst>
          </p:cNvPr>
          <p:cNvSpPr>
            <a:spLocks noGrp="1"/>
          </p:cNvSpPr>
          <p:nvPr>
            <p:ph type="title"/>
          </p:nvPr>
        </p:nvSpPr>
        <p:spPr/>
        <p:txBody>
          <a:bodyPr>
            <a:normAutofit fontScale="90000"/>
          </a:bodyPr>
          <a:lstStyle/>
          <a:p>
            <a:r>
              <a:rPr lang="en-US" b="1" dirty="0">
                <a:solidFill>
                  <a:schemeClr val="tx1"/>
                </a:solidFill>
              </a:rPr>
              <a:t>Analyzing Relationship between Customer retention and Perceived Risks</a:t>
            </a:r>
            <a:endParaRPr lang="en-IN" b="1" dirty="0"/>
          </a:p>
        </p:txBody>
      </p:sp>
      <p:sp>
        <p:nvSpPr>
          <p:cNvPr id="3" name="Content Placeholder 2">
            <a:extLst>
              <a:ext uri="{FF2B5EF4-FFF2-40B4-BE49-F238E27FC236}">
                <a16:creationId xmlns:a16="http://schemas.microsoft.com/office/drawing/2014/main" id="{DD41734F-4ACC-4D4E-8A84-84626A272F61}"/>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face the longest time to get logged in on Amazon.in and Flipkart.com the most and yet, recommend those 2 websites the most.</a:t>
            </a:r>
          </a:p>
          <a:p>
            <a:pPr rtl="0" fontAlgn="base">
              <a:spcBef>
                <a:spcPts val="12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longer to display graphics and photos during promotion and sales period.</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Customers prefer Amazon.in and Flipkart.com To Myntra.com and Snapdeal.com because Myntra and Snapdeal take too long to declare prices during promotion and sales period.</a:t>
            </a:r>
          </a:p>
          <a:p>
            <a:endParaRPr lang="en-IN" dirty="0"/>
          </a:p>
        </p:txBody>
      </p:sp>
    </p:spTree>
    <p:extLst>
      <p:ext uri="{BB962C8B-B14F-4D97-AF65-F5344CB8AC3E}">
        <p14:creationId xmlns:p14="http://schemas.microsoft.com/office/powerpoint/2010/main" val="1136091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1AFE-B3A3-4EFD-9D26-262B9D981BBC}"/>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Analyzing Relationship between Customer retention and Hedonic Value</a:t>
            </a:r>
            <a:br>
              <a:rPr lang="en-US" b="1" dirty="0">
                <a:effectLst/>
              </a:rPr>
            </a:br>
            <a:endParaRPr lang="en-IN" dirty="0"/>
          </a:p>
        </p:txBody>
      </p:sp>
      <p:sp>
        <p:nvSpPr>
          <p:cNvPr id="3" name="Content Placeholder 2">
            <a:extLst>
              <a:ext uri="{FF2B5EF4-FFF2-40B4-BE49-F238E27FC236}">
                <a16:creationId xmlns:a16="http://schemas.microsoft.com/office/drawing/2014/main" id="{7017C293-E927-4975-8026-341A245F8398}"/>
              </a:ext>
            </a:extLst>
          </p:cNvPr>
          <p:cNvSpPr>
            <a:spLocks noGrp="1"/>
          </p:cNvSpPr>
          <p:nvPr>
            <p:ph idx="1"/>
          </p:nvPr>
        </p:nvSpPr>
        <p:spPr>
          <a:xfrm>
            <a:off x="1295401" y="2556932"/>
            <a:ext cx="9601196" cy="3489306"/>
          </a:xfrm>
        </p:spPr>
        <p:txBody>
          <a:bodyPr>
            <a:normAutofit fontScale="77500" lnSpcReduction="20000"/>
          </a:bodyPr>
          <a:lstStyle/>
          <a:p>
            <a:r>
              <a:rPr lang="en-US" sz="2100" b="0" i="0" u="none" strike="noStrike" dirty="0">
                <a:solidFill>
                  <a:srgbClr val="000000"/>
                </a:solidFill>
                <a:effectLst/>
                <a:latin typeface="Arial" panose="020B0604020202020204" pitchFamily="34" charset="0"/>
              </a:rPr>
              <a:t>Hedonic Values serve the purpose of giving emotional / multisensory gratification and a sense of fulfillment of a role to Consumers. </a:t>
            </a:r>
          </a:p>
          <a:p>
            <a:endParaRPr lang="en-US" sz="2100" b="0" i="0" u="none" strike="noStrike" dirty="0">
              <a:solidFill>
                <a:srgbClr val="000000"/>
              </a:solidFill>
              <a:effectLst/>
              <a:latin typeface="Arial" panose="020B0604020202020204" pitchFamily="34" charset="0"/>
            </a:endParaRPr>
          </a:p>
          <a:p>
            <a:r>
              <a:rPr lang="en-US" sz="2100" i="0" u="none" strike="noStrike" dirty="0">
                <a:solidFill>
                  <a:srgbClr val="000000"/>
                </a:solidFill>
                <a:effectLst/>
                <a:latin typeface="Arial" panose="020B0604020202020204" pitchFamily="34" charset="0"/>
              </a:rPr>
              <a:t>Columns that represent  Enjoyment derived from shopping </a:t>
            </a:r>
            <a:r>
              <a:rPr lang="en-US" sz="2100" i="0" u="none" strike="noStrike" dirty="0" err="1">
                <a:solidFill>
                  <a:srgbClr val="000000"/>
                </a:solidFill>
                <a:effectLst/>
                <a:latin typeface="Arial" panose="020B0604020202020204" pitchFamily="34" charset="0"/>
              </a:rPr>
              <a:t>online,Satisfaction</a:t>
            </a:r>
            <a:r>
              <a:rPr lang="en-US" sz="2100" i="0" u="none" strike="noStrike" dirty="0">
                <a:solidFill>
                  <a:srgbClr val="000000"/>
                </a:solidFill>
                <a:effectLst/>
                <a:latin typeface="Arial" panose="020B0604020202020204" pitchFamily="34" charset="0"/>
              </a:rPr>
              <a:t> of shopping on a good quality </a:t>
            </a:r>
            <a:r>
              <a:rPr lang="en-US" sz="2100" i="0" u="none" strike="noStrike" dirty="0" err="1">
                <a:solidFill>
                  <a:srgbClr val="000000"/>
                </a:solidFill>
                <a:effectLst/>
                <a:latin typeface="Arial" panose="020B0604020202020204" pitchFamily="34" charset="0"/>
              </a:rPr>
              <a:t>website,access</a:t>
            </a:r>
            <a:r>
              <a:rPr lang="en-US" sz="2100" i="0" u="none" strike="noStrike" dirty="0">
                <a:solidFill>
                  <a:srgbClr val="000000"/>
                </a:solidFill>
                <a:effectLst/>
                <a:latin typeface="Arial" panose="020B0604020202020204" pitchFamily="34" charset="0"/>
              </a:rPr>
              <a:t> to loyalty </a:t>
            </a:r>
            <a:r>
              <a:rPr lang="en-US" sz="2100" i="0" u="none" strike="noStrike" dirty="0" err="1">
                <a:solidFill>
                  <a:srgbClr val="000000"/>
                </a:solidFill>
                <a:effectLst/>
                <a:latin typeface="Arial" panose="020B0604020202020204" pitchFamily="34" charset="0"/>
              </a:rPr>
              <a:t>programs,Sense</a:t>
            </a:r>
            <a:r>
              <a:rPr lang="en-US" sz="2100" i="0" u="none" strike="noStrike" dirty="0">
                <a:solidFill>
                  <a:srgbClr val="000000"/>
                </a:solidFill>
                <a:effectLst/>
                <a:latin typeface="Arial" panose="020B0604020202020204" pitchFamily="34" charset="0"/>
              </a:rPr>
              <a:t> adventure in shopping </a:t>
            </a:r>
            <a:r>
              <a:rPr lang="en-US" sz="2100" i="0" u="none" strike="noStrike" dirty="0" err="1">
                <a:solidFill>
                  <a:srgbClr val="000000"/>
                </a:solidFill>
                <a:effectLst/>
                <a:latin typeface="Arial" panose="020B0604020202020204" pitchFamily="34" charset="0"/>
              </a:rPr>
              <a:t>online,Social</a:t>
            </a:r>
            <a:r>
              <a:rPr lang="en-US" sz="2100" i="0" u="none" strike="noStrike" dirty="0">
                <a:solidFill>
                  <a:srgbClr val="000000"/>
                </a:solidFill>
                <a:effectLst/>
                <a:latin typeface="Arial" panose="020B0604020202020204" pitchFamily="34" charset="0"/>
              </a:rPr>
              <a:t> status enhancement from shopping </a:t>
            </a:r>
            <a:r>
              <a:rPr lang="en-US" sz="2100" i="0" u="none" strike="noStrike" dirty="0" err="1">
                <a:solidFill>
                  <a:srgbClr val="000000"/>
                </a:solidFill>
                <a:effectLst/>
                <a:latin typeface="Arial" panose="020B0604020202020204" pitchFamily="34" charset="0"/>
              </a:rPr>
              <a:t>online,feeling</a:t>
            </a:r>
            <a:r>
              <a:rPr lang="en-US" sz="2100" i="0" u="none" strike="noStrike" dirty="0">
                <a:solidFill>
                  <a:srgbClr val="000000"/>
                </a:solidFill>
                <a:effectLst/>
                <a:latin typeface="Arial" panose="020B0604020202020204" pitchFamily="34" charset="0"/>
              </a:rPr>
              <a:t> a sens</a:t>
            </a:r>
            <a:r>
              <a:rPr lang="en-US" sz="2100" dirty="0">
                <a:solidFill>
                  <a:srgbClr val="000000"/>
                </a:solidFill>
                <a:latin typeface="Arial" panose="020B0604020202020204" pitchFamily="34" charset="0"/>
              </a:rPr>
              <a:t>e of gratification from shopping online and fulfillment of roles are hedonic values.</a:t>
            </a:r>
          </a:p>
          <a:p>
            <a:endParaRPr lang="en-US" sz="2100" dirty="0">
              <a:solidFill>
                <a:srgbClr val="000000"/>
              </a:solidFill>
              <a:latin typeface="Arial" panose="020B0604020202020204" pitchFamily="34" charset="0"/>
            </a:endParaRPr>
          </a:p>
          <a:p>
            <a:pPr rtl="0">
              <a:spcBef>
                <a:spcPts val="1200"/>
              </a:spcBef>
              <a:spcAft>
                <a:spcPts val="1200"/>
              </a:spcAft>
            </a:pPr>
            <a:r>
              <a:rPr lang="en-US" sz="2100" b="0" i="0" u="none" strike="noStrike" dirty="0">
                <a:solidFill>
                  <a:srgbClr val="000000"/>
                </a:solidFill>
                <a:effectLst/>
                <a:latin typeface="Arial" panose="020B0604020202020204" pitchFamily="34" charset="0"/>
              </a:rPr>
              <a:t>The relationships between the columns representing the Hedonic Values and the column representing Customer retention were visualized using the code below and observations were made.</a:t>
            </a:r>
            <a:endParaRPr lang="en-US" sz="2100" b="0" dirty="0">
              <a:effectLst/>
            </a:endParaRPr>
          </a:p>
          <a:p>
            <a:pPr marL="0" indent="0">
              <a:buNone/>
            </a:pPr>
            <a:br>
              <a:rPr lang="en-US" dirty="0"/>
            </a:br>
            <a:endParaRPr lang="en-US" sz="1800" i="0" u="none" strike="noStrike"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01935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7B806-8FDD-4020-BD77-AAD4AC9C4B68}"/>
              </a:ext>
            </a:extLst>
          </p:cNvPr>
          <p:cNvSpPr>
            <a:spLocks noGrp="1"/>
          </p:cNvSpPr>
          <p:nvPr>
            <p:ph type="title"/>
          </p:nvPr>
        </p:nvSpPr>
        <p:spPr>
          <a:xfrm>
            <a:off x="1295402" y="1045029"/>
            <a:ext cx="9601196" cy="673106"/>
          </a:xfrm>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br>
              <a:rPr lang="en-US" b="1" dirty="0">
                <a:effectLst/>
              </a:rPr>
            </a:br>
            <a:endParaRPr lang="en-IN" dirty="0"/>
          </a:p>
        </p:txBody>
      </p:sp>
      <p:pic>
        <p:nvPicPr>
          <p:cNvPr id="5" name="Content Placeholder 4">
            <a:extLst>
              <a:ext uri="{FF2B5EF4-FFF2-40B4-BE49-F238E27FC236}">
                <a16:creationId xmlns:a16="http://schemas.microsoft.com/office/drawing/2014/main" id="{C784779A-5AB0-48A3-8FA6-DAD40187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52" y="1488281"/>
            <a:ext cx="4498798" cy="3881437"/>
          </a:xfrm>
        </p:spPr>
      </p:pic>
      <p:pic>
        <p:nvPicPr>
          <p:cNvPr id="6" name="Content Placeholder 4">
            <a:extLst>
              <a:ext uri="{FF2B5EF4-FFF2-40B4-BE49-F238E27FC236}">
                <a16:creationId xmlns:a16="http://schemas.microsoft.com/office/drawing/2014/main" id="{34926D54-F5F0-468B-BBC8-C2635C7B3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3289" y="5369718"/>
            <a:ext cx="4327021" cy="929046"/>
          </a:xfrm>
          <a:prstGeom prst="rect">
            <a:avLst/>
          </a:prstGeom>
        </p:spPr>
      </p:pic>
    </p:spTree>
    <p:extLst>
      <p:ext uri="{BB962C8B-B14F-4D97-AF65-F5344CB8AC3E}">
        <p14:creationId xmlns:p14="http://schemas.microsoft.com/office/powerpoint/2010/main" val="1884552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54F8-5D6D-4BD9-80C6-CEA761EE0DBF}"/>
              </a:ext>
            </a:extLst>
          </p:cNvPr>
          <p:cNvSpPr>
            <a:spLocks noGrp="1"/>
          </p:cNvSpPr>
          <p:nvPr>
            <p:ph type="title"/>
          </p:nvPr>
        </p:nvSpPr>
        <p:spPr>
          <a:xfrm>
            <a:off x="1295402" y="408040"/>
            <a:ext cx="9601196" cy="1522360"/>
          </a:xfrm>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pic>
        <p:nvPicPr>
          <p:cNvPr id="7" name="Picture 6">
            <a:extLst>
              <a:ext uri="{FF2B5EF4-FFF2-40B4-BE49-F238E27FC236}">
                <a16:creationId xmlns:a16="http://schemas.microsoft.com/office/drawing/2014/main" id="{A7B1461E-5965-4A50-A220-01EC9AB09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4845" y="1725126"/>
            <a:ext cx="5174166" cy="4519561"/>
          </a:xfrm>
          <a:prstGeom prst="rect">
            <a:avLst/>
          </a:prstGeom>
        </p:spPr>
      </p:pic>
    </p:spTree>
    <p:extLst>
      <p:ext uri="{BB962C8B-B14F-4D97-AF65-F5344CB8AC3E}">
        <p14:creationId xmlns:p14="http://schemas.microsoft.com/office/powerpoint/2010/main" val="653776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A2B50-2664-4474-A288-E9135B117DF7}"/>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sp>
        <p:nvSpPr>
          <p:cNvPr id="3" name="Content Placeholder 2">
            <a:extLst>
              <a:ext uri="{FF2B5EF4-FFF2-40B4-BE49-F238E27FC236}">
                <a16:creationId xmlns:a16="http://schemas.microsoft.com/office/drawing/2014/main" id="{832D3A17-4E70-4EBB-9A12-0071D480EFAA}"/>
              </a:ext>
            </a:extLst>
          </p:cNvPr>
          <p:cNvSpPr>
            <a:spLocks noGrp="1"/>
          </p:cNvSpPr>
          <p:nvPr>
            <p:ph idx="1"/>
          </p:nvPr>
        </p:nvSpPr>
        <p:spPr>
          <a:xfrm>
            <a:off x="1295401" y="2556931"/>
            <a:ext cx="9601196" cy="3703909"/>
          </a:xfrm>
        </p:spPr>
        <p:txBody>
          <a:bodyPr>
            <a:normAutofit fontScale="32500" lnSpcReduction="20000"/>
          </a:bodyPr>
          <a:lstStyle/>
          <a:p>
            <a:pPr rtl="0">
              <a:spcBef>
                <a:spcPts val="1200"/>
              </a:spcBef>
              <a:spcAft>
                <a:spcPts val="1200"/>
              </a:spcAft>
            </a:pPr>
            <a:r>
              <a:rPr lang="en-US" sz="5100" b="0" i="0" u="none" strike="noStrike" dirty="0">
                <a:solidFill>
                  <a:srgbClr val="000000"/>
                </a:solidFill>
                <a:effectLst/>
                <a:latin typeface="Arial" panose="020B0604020202020204" pitchFamily="34" charset="0"/>
                <a:cs typeface="Arial" panose="020B0604020202020204" pitchFamily="34" charset="0"/>
              </a:rPr>
              <a:t>From the graphs above the following observations are made:</a:t>
            </a:r>
            <a:endParaRPr lang="en-US" sz="5100" b="0" dirty="0">
              <a:effectLst/>
              <a:latin typeface="Arial" panose="020B0604020202020204" pitchFamily="34" charset="0"/>
              <a:cs typeface="Arial" panose="020B0604020202020204" pitchFamily="34" charset="0"/>
            </a:endParaRPr>
          </a:p>
          <a:p>
            <a:pPr rtl="0" fontAlgn="base">
              <a:spcBef>
                <a:spcPts val="1200"/>
              </a:spcBef>
              <a:spcAft>
                <a:spcPts val="0"/>
              </a:spcAft>
              <a:buFont typeface="Arial" panose="020B0604020202020204" pitchFamily="34" charset="0"/>
              <a:buChar char="•"/>
            </a:pPr>
            <a:r>
              <a:rPr lang="en-US" sz="5100" b="0" i="0" u="none" strike="noStrike" dirty="0">
                <a:solidFill>
                  <a:srgbClr val="000000"/>
                </a:solidFill>
                <a:effectLst/>
                <a:latin typeface="Arial" panose="020B0604020202020204" pitchFamily="34" charset="0"/>
                <a:cs typeface="Arial" panose="020B0604020202020204" pitchFamily="34" charset="0"/>
              </a:rPr>
              <a:t>Customers who recommend </a:t>
            </a:r>
            <a:r>
              <a:rPr lang="en-US" sz="5100" b="0" i="0" u="none" strike="noStrike" dirty="0" err="1">
                <a:solidFill>
                  <a:srgbClr val="000000"/>
                </a:solidFill>
                <a:effectLst/>
                <a:latin typeface="Arial" panose="020B0604020202020204" pitchFamily="34" charset="0"/>
                <a:cs typeface="Arial" panose="020B0604020202020204" pitchFamily="34" charset="0"/>
              </a:rPr>
              <a:t>Myntra.com,paytm.com</a:t>
            </a:r>
            <a:r>
              <a:rPr lang="en-US" sz="5100" b="0" i="0" u="none" strike="noStrike" dirty="0">
                <a:solidFill>
                  <a:srgbClr val="000000"/>
                </a:solidFill>
                <a:effectLst/>
                <a:latin typeface="Arial" panose="020B0604020202020204" pitchFamily="34" charset="0"/>
                <a:cs typeface="Arial" panose="020B0604020202020204" pitchFamily="34" charset="0"/>
              </a:rPr>
              <a:t> and Amazon.in Strongly agree that enjoyment is derived from shopping online, while those who recommend Flipkart and Amazon.in are indifferent about it.</a:t>
            </a:r>
          </a:p>
          <a:p>
            <a:pPr rtl="0" fontAlgn="base">
              <a:spcBef>
                <a:spcPts val="1200"/>
              </a:spcBef>
              <a:spcAft>
                <a:spcPts val="0"/>
              </a:spcAft>
              <a:buFont typeface="Arial" panose="020B0604020202020204" pitchFamily="34" charset="0"/>
              <a:buChar char="•"/>
            </a:pPr>
            <a:endParaRPr lang="en-US" sz="5100" b="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5100" b="0" i="0" u="none" strike="noStrike" dirty="0">
                <a:solidFill>
                  <a:srgbClr val="000000"/>
                </a:solidFill>
                <a:effectLst/>
                <a:latin typeface="Arial" panose="020B0604020202020204" pitchFamily="34" charset="0"/>
                <a:cs typeface="Arial" panose="020B0604020202020204" pitchFamily="34" charset="0"/>
              </a:rPr>
              <a:t>Gaining Access to loyalty programs is a benefit of shopping online for those who recommend Amazon.in and Flipkart.com</a:t>
            </a:r>
          </a:p>
          <a:p>
            <a:pPr rtl="0" fontAlgn="base">
              <a:spcBef>
                <a:spcPts val="0"/>
              </a:spcBef>
              <a:spcAft>
                <a:spcPts val="0"/>
              </a:spcAft>
              <a:buFont typeface="Arial" panose="020B0604020202020204" pitchFamily="34" charset="0"/>
              <a:buChar char="•"/>
            </a:pPr>
            <a:endParaRPr lang="en-US" sz="5100" b="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0"/>
              </a:spcAft>
              <a:buFont typeface="Arial" panose="020B0604020202020204" pitchFamily="34" charset="0"/>
              <a:buChar char="•"/>
            </a:pPr>
            <a:r>
              <a:rPr lang="en-US" sz="5100" b="0" i="0" u="none" strike="noStrike" dirty="0">
                <a:solidFill>
                  <a:srgbClr val="000000"/>
                </a:solidFill>
                <a:effectLst/>
                <a:latin typeface="Arial" panose="020B0604020202020204" pitchFamily="34" charset="0"/>
                <a:cs typeface="Arial" panose="020B0604020202020204" pitchFamily="34" charset="0"/>
              </a:rPr>
              <a:t>Those who Recommend </a:t>
            </a:r>
            <a:r>
              <a:rPr lang="en-US" sz="5100" b="0" i="0" u="none" strike="noStrike" dirty="0" err="1">
                <a:solidFill>
                  <a:srgbClr val="000000"/>
                </a:solidFill>
                <a:effectLst/>
                <a:latin typeface="Arial" panose="020B0604020202020204" pitchFamily="34" charset="0"/>
                <a:cs typeface="Arial" panose="020B0604020202020204" pitchFamily="34" charset="0"/>
              </a:rPr>
              <a:t>Amazon.in,flipkart.com</a:t>
            </a:r>
            <a:r>
              <a:rPr lang="en-US" sz="5100" b="0" i="0" u="none" strike="noStrike" dirty="0">
                <a:solidFill>
                  <a:srgbClr val="000000"/>
                </a:solidFill>
                <a:effectLst/>
                <a:latin typeface="Arial" panose="020B0604020202020204" pitchFamily="34" charset="0"/>
                <a:cs typeface="Arial" panose="020B0604020202020204" pitchFamily="34" charset="0"/>
              </a:rPr>
              <a:t> and Myntra.com strongly derive satisfaction while shopping on a good quality website / application.</a:t>
            </a:r>
          </a:p>
          <a:p>
            <a:pPr rtl="0" fontAlgn="base">
              <a:spcBef>
                <a:spcPts val="0"/>
              </a:spcBef>
              <a:spcAft>
                <a:spcPts val="0"/>
              </a:spcAft>
              <a:buFont typeface="Arial" panose="020B0604020202020204" pitchFamily="34" charset="0"/>
              <a:buChar char="•"/>
            </a:pPr>
            <a:endParaRPr lang="en-US" sz="5100" b="0" i="0" u="none" strike="noStrike" dirty="0">
              <a:solidFill>
                <a:srgbClr val="000000"/>
              </a:solidFill>
              <a:effectLst/>
              <a:latin typeface="Arial" panose="020B0604020202020204" pitchFamily="34" charset="0"/>
              <a:cs typeface="Arial" panose="020B0604020202020204" pitchFamily="34" charset="0"/>
            </a:endParaRPr>
          </a:p>
          <a:p>
            <a:pPr rtl="0" fontAlgn="base">
              <a:spcBef>
                <a:spcPts val="0"/>
              </a:spcBef>
              <a:spcAft>
                <a:spcPts val="1200"/>
              </a:spcAft>
              <a:buFont typeface="Arial" panose="020B0604020202020204" pitchFamily="34" charset="0"/>
              <a:buChar char="•"/>
            </a:pPr>
            <a:r>
              <a:rPr lang="en-US" sz="5100" b="0" i="0" u="none" strike="noStrike" dirty="0">
                <a:solidFill>
                  <a:srgbClr val="000000"/>
                </a:solidFill>
                <a:effectLst/>
                <a:latin typeface="Arial" panose="020B0604020202020204" pitchFamily="34" charset="0"/>
                <a:cs typeface="Arial" panose="020B0604020202020204" pitchFamily="34" charset="0"/>
              </a:rPr>
              <a:t>Those who Recommend </a:t>
            </a:r>
            <a:r>
              <a:rPr lang="en-US" sz="5100" b="0" i="0" u="none" strike="noStrike" dirty="0" err="1">
                <a:solidFill>
                  <a:srgbClr val="000000"/>
                </a:solidFill>
                <a:effectLst/>
                <a:latin typeface="Arial" panose="020B0604020202020204" pitchFamily="34" charset="0"/>
                <a:cs typeface="Arial" panose="020B0604020202020204" pitchFamily="34" charset="0"/>
              </a:rPr>
              <a:t>Amazon.in,flipkart.com,paytm.com</a:t>
            </a:r>
            <a:r>
              <a:rPr lang="en-US" sz="5100" b="0" i="0" u="none" strike="noStrike" dirty="0">
                <a:solidFill>
                  <a:srgbClr val="000000"/>
                </a:solidFill>
                <a:effectLst/>
                <a:latin typeface="Arial" panose="020B0604020202020204" pitchFamily="34" charset="0"/>
                <a:cs typeface="Arial" panose="020B0604020202020204" pitchFamily="34" charset="0"/>
              </a:rPr>
              <a:t> and Myntra.com strongly agree that they get a sense of adventure from shopping online.</a:t>
            </a:r>
          </a:p>
          <a:p>
            <a:pPr marL="0" indent="0">
              <a:buNone/>
            </a:pPr>
            <a:br>
              <a:rPr lang="en-US" dirty="0"/>
            </a:br>
            <a:endParaRPr lang="en-IN" dirty="0"/>
          </a:p>
        </p:txBody>
      </p:sp>
    </p:spTree>
    <p:extLst>
      <p:ext uri="{BB962C8B-B14F-4D97-AF65-F5344CB8AC3E}">
        <p14:creationId xmlns:p14="http://schemas.microsoft.com/office/powerpoint/2010/main" val="2051837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7972-F894-4F6E-BA1D-BC39F5B54C42}"/>
              </a:ext>
            </a:extLst>
          </p:cNvPr>
          <p:cNvSpPr>
            <a:spLocks noGrp="1"/>
          </p:cNvSpPr>
          <p:nvPr>
            <p:ph type="title"/>
          </p:nvPr>
        </p:nvSpPr>
        <p:spPr/>
        <p:txBody>
          <a:bodyPr/>
          <a:lstStyle/>
          <a:p>
            <a:r>
              <a:rPr lang="en-US" sz="3600" b="1" i="0" u="none" strike="noStrike" dirty="0">
                <a:solidFill>
                  <a:srgbClr val="000000"/>
                </a:solidFill>
                <a:effectLst/>
                <a:latin typeface="Arial" panose="020B0604020202020204" pitchFamily="34" charset="0"/>
              </a:rPr>
              <a:t>Analyzing Relationship between Customer retention and Hedonic Value</a:t>
            </a:r>
            <a:endParaRPr lang="en-IN" dirty="0"/>
          </a:p>
        </p:txBody>
      </p:sp>
      <p:sp>
        <p:nvSpPr>
          <p:cNvPr id="3" name="Content Placeholder 2">
            <a:extLst>
              <a:ext uri="{FF2B5EF4-FFF2-40B4-BE49-F238E27FC236}">
                <a16:creationId xmlns:a16="http://schemas.microsoft.com/office/drawing/2014/main" id="{65A01C16-3A9A-4C61-B155-574BF7DF6174}"/>
              </a:ext>
            </a:extLst>
          </p:cNvPr>
          <p:cNvSpPr>
            <a:spLocks noGrp="1"/>
          </p:cNvSpPr>
          <p:nvPr>
            <p:ph idx="1"/>
          </p:nvPr>
        </p:nvSpPr>
        <p:spPr/>
        <p:txBody>
          <a:bodyPr>
            <a:normAutofit fontScale="92500" lnSpcReduction="2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Although most consumers are indifferent  to whether or not shopping on e-commerce websites enhances their social status, Those who recommend </a:t>
            </a:r>
            <a:r>
              <a:rPr lang="en-US" sz="1800" b="0" i="0" u="none" strike="noStrike" dirty="0" err="1">
                <a:solidFill>
                  <a:srgbClr val="000000"/>
                </a:solidFill>
                <a:effectLst/>
                <a:latin typeface="Arial" panose="020B0604020202020204" pitchFamily="34" charset="0"/>
              </a:rPr>
              <a:t>Amazon.in,Flipkart.com,paytm.com</a:t>
            </a:r>
            <a:r>
              <a:rPr lang="en-US" sz="1800" b="0" i="0" u="none" strike="noStrike" dirty="0">
                <a:solidFill>
                  <a:srgbClr val="000000"/>
                </a:solidFill>
                <a:effectLst/>
                <a:latin typeface="Arial" panose="020B0604020202020204" pitchFamily="34" charset="0"/>
              </a:rPr>
              <a:t> and myntra.com agree that shopping on those websites enhances their social status.</a:t>
            </a:r>
          </a:p>
          <a:p>
            <a:pPr rtl="0" fontAlgn="base">
              <a:spcBef>
                <a:spcPts val="12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and Flipkart.com get a sense of gratification from shopping on their favorite e-tailer.</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agree that shopping on Amazon.in, Flipkart.com, Myntra.com, snapdeal.com and Paytm.com agree that shopping on the websites fulfills certain roles.</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consider Amazon.in and Flipkart.com to have the most visually appealing web-page layout.</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Amazon.in appreciate change in website/application design.</a:t>
            </a:r>
          </a:p>
          <a:p>
            <a:endParaRPr lang="en-IN" dirty="0"/>
          </a:p>
        </p:txBody>
      </p:sp>
    </p:spTree>
    <p:extLst>
      <p:ext uri="{BB962C8B-B14F-4D97-AF65-F5344CB8AC3E}">
        <p14:creationId xmlns:p14="http://schemas.microsoft.com/office/powerpoint/2010/main" val="94224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20AE-80ED-4A34-BBCF-4DF5CABA8787}"/>
              </a:ext>
            </a:extLst>
          </p:cNvPr>
          <p:cNvSpPr>
            <a:spLocks noGrp="1"/>
          </p:cNvSpPr>
          <p:nvPr>
            <p:ph type="title"/>
          </p:nvPr>
        </p:nvSpPr>
        <p:spPr>
          <a:xfrm>
            <a:off x="1295402" y="982133"/>
            <a:ext cx="9601196" cy="669386"/>
          </a:xfrm>
        </p:spPr>
        <p:txBody>
          <a:bodyPr>
            <a:normAutofit fontScale="90000"/>
          </a:bodyPr>
          <a:lstStyle/>
          <a:p>
            <a:r>
              <a:rPr lang="en-IN" b="1" dirty="0">
                <a:solidFill>
                  <a:schemeClr val="tx1"/>
                </a:solidFill>
              </a:rPr>
              <a:t>About the Dataset: </a:t>
            </a:r>
          </a:p>
        </p:txBody>
      </p:sp>
      <p:sp>
        <p:nvSpPr>
          <p:cNvPr id="3" name="Content Placeholder 2">
            <a:extLst>
              <a:ext uri="{FF2B5EF4-FFF2-40B4-BE49-F238E27FC236}">
                <a16:creationId xmlns:a16="http://schemas.microsoft.com/office/drawing/2014/main" id="{C4B52899-D12A-4EAD-9C3E-BB40E2F809CC}"/>
              </a:ext>
            </a:extLst>
          </p:cNvPr>
          <p:cNvSpPr>
            <a:spLocks noGrp="1"/>
          </p:cNvSpPr>
          <p:nvPr>
            <p:ph idx="1"/>
          </p:nvPr>
        </p:nvSpPr>
        <p:spPr/>
        <p:txBody>
          <a:bodyPr>
            <a:normAutofit/>
          </a:bodyPr>
          <a:lstStyle/>
          <a:p>
            <a:r>
              <a:rPr lang="en-US" dirty="0"/>
              <a:t>The given dataset consists of :</a:t>
            </a:r>
          </a:p>
          <a:p>
            <a:pPr>
              <a:buFontTx/>
              <a:buChar char="-"/>
            </a:pPr>
            <a:r>
              <a:rPr lang="en-US" dirty="0"/>
              <a:t>71 columns </a:t>
            </a:r>
          </a:p>
          <a:p>
            <a:pPr>
              <a:buFontTx/>
              <a:buChar char="-"/>
            </a:pPr>
            <a:r>
              <a:rPr lang="en-US" dirty="0"/>
              <a:t>269 rows</a:t>
            </a:r>
          </a:p>
          <a:p>
            <a:r>
              <a:rPr lang="en-US" dirty="0"/>
              <a:t>The column titled : 'Which of the Indian online retailer would you recommend to a friend?' represents a customer’s loyalty to a website and therefore, its customer retention. </a:t>
            </a:r>
          </a:p>
        </p:txBody>
      </p:sp>
    </p:spTree>
    <p:extLst>
      <p:ext uri="{BB962C8B-B14F-4D97-AF65-F5344CB8AC3E}">
        <p14:creationId xmlns:p14="http://schemas.microsoft.com/office/powerpoint/2010/main" val="2981457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AF78A-5C1A-41B4-8339-C984336C39B4}"/>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Analyzing Relationship between Customer retention and Utilitarian Value</a:t>
            </a:r>
            <a:br>
              <a:rPr lang="en-US" b="1" dirty="0">
                <a:effectLst/>
              </a:rPr>
            </a:br>
            <a:endParaRPr lang="en-IN" dirty="0"/>
          </a:p>
        </p:txBody>
      </p:sp>
      <p:sp>
        <p:nvSpPr>
          <p:cNvPr id="3" name="Content Placeholder 2">
            <a:extLst>
              <a:ext uri="{FF2B5EF4-FFF2-40B4-BE49-F238E27FC236}">
                <a16:creationId xmlns:a16="http://schemas.microsoft.com/office/drawing/2014/main" id="{C530DF15-DED3-4F05-B20B-CEAD6FA42B6D}"/>
              </a:ext>
            </a:extLst>
          </p:cNvPr>
          <p:cNvSpPr>
            <a:spLocks noGrp="1"/>
          </p:cNvSpPr>
          <p:nvPr>
            <p:ph idx="1"/>
          </p:nvPr>
        </p:nvSpPr>
        <p:spPr>
          <a:xfrm>
            <a:off x="1295401" y="2556932"/>
            <a:ext cx="9601196" cy="3927844"/>
          </a:xfrm>
        </p:spPr>
        <p:txBody>
          <a:bodyPr>
            <a:normAutofit fontScale="70000" lnSpcReduction="20000"/>
          </a:bodyPr>
          <a:lstStyle/>
          <a:p>
            <a:pPr rtl="0">
              <a:spcBef>
                <a:spcPts val="1200"/>
              </a:spcBef>
              <a:spcAft>
                <a:spcPts val="1200"/>
              </a:spcAft>
            </a:pPr>
            <a:r>
              <a:rPr lang="en-US" sz="2300" b="0" i="0" u="none" strike="noStrike" dirty="0">
                <a:solidFill>
                  <a:srgbClr val="000000"/>
                </a:solidFill>
                <a:effectLst/>
                <a:latin typeface="Arial" panose="020B0604020202020204" pitchFamily="34" charset="0"/>
                <a:cs typeface="Arial" panose="020B0604020202020204" pitchFamily="34" charset="0"/>
              </a:rPr>
              <a:t>Utilitarian values are based on rational decisions, are goal related and give importance to functional values of products / transactions on websites that are aimed at enhancing customer satisfaction through meaningful online transactions.</a:t>
            </a:r>
          </a:p>
          <a:p>
            <a:pPr rtl="0">
              <a:spcBef>
                <a:spcPts val="1200"/>
              </a:spcBef>
              <a:spcAft>
                <a:spcPts val="1200"/>
              </a:spcAft>
            </a:pPr>
            <a:endParaRPr lang="en-US" sz="2300" b="0" dirty="0">
              <a:effectLst/>
              <a:latin typeface="Arial" panose="020B0604020202020204" pitchFamily="34" charset="0"/>
              <a:cs typeface="Arial" panose="020B0604020202020204" pitchFamily="34" charset="0"/>
            </a:endParaRPr>
          </a:p>
          <a:p>
            <a:r>
              <a:rPr lang="en-US" sz="2300" dirty="0">
                <a:latin typeface="Arial" panose="020B0604020202020204" pitchFamily="34" charset="0"/>
                <a:cs typeface="Arial" panose="020B0604020202020204" pitchFamily="34" charset="0"/>
              </a:rPr>
              <a:t>Columns that represent Product information, Monetary saving and benefits, net benefits, Payment convenience, ease of browsing the website, Wide variety of products in several categories, Return/replacement policies, delivery time </a:t>
            </a:r>
            <a:r>
              <a:rPr lang="en-US" sz="2300" dirty="0" err="1">
                <a:latin typeface="Arial" panose="020B0604020202020204" pitchFamily="34" charset="0"/>
                <a:cs typeface="Arial" panose="020B0604020202020204" pitchFamily="34" charset="0"/>
              </a:rPr>
              <a:t>etc</a:t>
            </a:r>
            <a:r>
              <a:rPr lang="en-US" sz="2300" dirty="0">
                <a:latin typeface="Arial" panose="020B0604020202020204" pitchFamily="34" charset="0"/>
                <a:cs typeface="Arial" panose="020B0604020202020204" pitchFamily="34" charset="0"/>
              </a:rPr>
              <a:t> are Utilitarian values.</a:t>
            </a:r>
          </a:p>
          <a:p>
            <a:endParaRPr lang="en-US" sz="2300" dirty="0">
              <a:latin typeface="Arial" panose="020B0604020202020204" pitchFamily="34" charset="0"/>
              <a:cs typeface="Arial" panose="020B0604020202020204" pitchFamily="34" charset="0"/>
            </a:endParaRPr>
          </a:p>
          <a:p>
            <a:pPr rtl="0">
              <a:spcBef>
                <a:spcPts val="1200"/>
              </a:spcBef>
              <a:spcAft>
                <a:spcPts val="1200"/>
              </a:spcAft>
            </a:pPr>
            <a:r>
              <a:rPr lang="en-US" sz="2300" b="0" i="0" u="none" strike="noStrike" dirty="0">
                <a:solidFill>
                  <a:srgbClr val="000000"/>
                </a:solidFill>
                <a:effectLst/>
                <a:latin typeface="Arial" panose="020B0604020202020204" pitchFamily="34" charset="0"/>
                <a:cs typeface="Arial" panose="020B0604020202020204" pitchFamily="34" charset="0"/>
              </a:rPr>
              <a:t>The relationships between the columns representing the Utilitarian Values and the column representing Customer retention were visualized using the code below and observations were made.</a:t>
            </a:r>
            <a:endParaRPr lang="en-US" sz="2300" b="0" dirty="0">
              <a:effectLst/>
              <a:latin typeface="Arial" panose="020B0604020202020204" pitchFamily="34" charset="0"/>
              <a:cs typeface="Arial" panose="020B0604020202020204" pitchFamily="34" charset="0"/>
            </a:endParaRPr>
          </a:p>
          <a:p>
            <a:pPr marL="0" indent="0">
              <a:buNone/>
            </a:pPr>
            <a:br>
              <a:rPr lang="en-US" dirty="0"/>
            </a:br>
            <a:br>
              <a:rPr lang="en-US" dirty="0"/>
            </a:br>
            <a:endParaRPr lang="en-IN" dirty="0"/>
          </a:p>
        </p:txBody>
      </p:sp>
    </p:spTree>
    <p:extLst>
      <p:ext uri="{BB962C8B-B14F-4D97-AF65-F5344CB8AC3E}">
        <p14:creationId xmlns:p14="http://schemas.microsoft.com/office/powerpoint/2010/main" val="3671100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97E7-05E3-448C-86E9-6444DAE53DAA}"/>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br>
              <a:rPr lang="en-US" b="1" dirty="0">
                <a:effectLst/>
              </a:rPr>
            </a:br>
            <a:endParaRPr lang="en-IN" dirty="0"/>
          </a:p>
        </p:txBody>
      </p:sp>
      <p:pic>
        <p:nvPicPr>
          <p:cNvPr id="2052" name="Picture 4">
            <a:extLst>
              <a:ext uri="{FF2B5EF4-FFF2-40B4-BE49-F238E27FC236}">
                <a16:creationId xmlns:a16="http://schemas.microsoft.com/office/drawing/2014/main" id="{3326C58D-74B5-4A5F-B95A-3B1E894D6A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4848" y="1800809"/>
            <a:ext cx="4802303" cy="434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168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B761-BC8B-4E43-B52B-8BC3EEB844AC}"/>
              </a:ext>
            </a:extLst>
          </p:cNvPr>
          <p:cNvSpPr>
            <a:spLocks noGrp="1"/>
          </p:cNvSpPr>
          <p:nvPr>
            <p:ph type="title"/>
          </p:nvPr>
        </p:nvSpPr>
        <p:spPr>
          <a:xfrm>
            <a:off x="1295402" y="982132"/>
            <a:ext cx="9601196" cy="622733"/>
          </a:xfrm>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3074" name="Picture 2">
            <a:extLst>
              <a:ext uri="{FF2B5EF4-FFF2-40B4-BE49-F238E27FC236}">
                <a16:creationId xmlns:a16="http://schemas.microsoft.com/office/drawing/2014/main" id="{29486279-9449-47C3-8FEA-6AB882FEB0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7296" y="1922106"/>
            <a:ext cx="4797408" cy="42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4445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8B64-A356-44C7-AA9B-7184EF8E2ED7}"/>
              </a:ext>
            </a:extLst>
          </p:cNvPr>
          <p:cNvSpPr>
            <a:spLocks noGrp="1"/>
          </p:cNvSpPr>
          <p:nvPr>
            <p:ph type="title"/>
          </p:nvPr>
        </p:nvSpPr>
        <p:spPr>
          <a:xfrm>
            <a:off x="1295402" y="485192"/>
            <a:ext cx="9601196" cy="1287624"/>
          </a:xfrm>
        </p:spPr>
        <p:txBody>
          <a:bodyPr>
            <a:normAutofit/>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4098" name="Picture 2">
            <a:extLst>
              <a:ext uri="{FF2B5EF4-FFF2-40B4-BE49-F238E27FC236}">
                <a16:creationId xmlns:a16="http://schemas.microsoft.com/office/drawing/2014/main" id="{25D7D0EA-98E1-4D87-8DA5-4A80EF87D0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20101" y="1772816"/>
            <a:ext cx="4751797" cy="410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905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CED3-71A6-4EDA-B1D3-D887ACD99A3B}"/>
              </a:ext>
            </a:extLst>
          </p:cNvPr>
          <p:cNvSpPr>
            <a:spLocks noGrp="1"/>
          </p:cNvSpPr>
          <p:nvPr>
            <p:ph type="title"/>
          </p:nvPr>
        </p:nvSpPr>
        <p:spPr>
          <a:xfrm>
            <a:off x="1295402" y="634482"/>
            <a:ext cx="9601196" cy="1063689"/>
          </a:xfrm>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5122" name="Picture 2">
            <a:extLst>
              <a:ext uri="{FF2B5EF4-FFF2-40B4-BE49-F238E27FC236}">
                <a16:creationId xmlns:a16="http://schemas.microsoft.com/office/drawing/2014/main" id="{65D2826E-9772-4367-841A-A093B2AD92E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82599" y="1772817"/>
            <a:ext cx="4826802" cy="4102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417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5BD4-4ABF-4C54-A01B-E9E2E0B685B0}"/>
              </a:ext>
            </a:extLst>
          </p:cNvPr>
          <p:cNvSpPr>
            <a:spLocks noGrp="1"/>
          </p:cNvSpPr>
          <p:nvPr>
            <p:ph type="title"/>
          </p:nvPr>
        </p:nvSpPr>
        <p:spPr>
          <a:xfrm>
            <a:off x="1295402" y="587830"/>
            <a:ext cx="9601196" cy="1035698"/>
          </a:xfrm>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6146" name="Picture 2">
            <a:extLst>
              <a:ext uri="{FF2B5EF4-FFF2-40B4-BE49-F238E27FC236}">
                <a16:creationId xmlns:a16="http://schemas.microsoft.com/office/drawing/2014/main" id="{16C74BCB-D109-45CF-B4B4-E7AD222E2E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1423" y="1623529"/>
            <a:ext cx="4809153" cy="425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6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B81E-1273-4641-B8A6-EB2385C9D58E}"/>
              </a:ext>
            </a:extLst>
          </p:cNvPr>
          <p:cNvSpPr>
            <a:spLocks noGrp="1"/>
          </p:cNvSpPr>
          <p:nvPr>
            <p:ph type="title"/>
          </p:nvPr>
        </p:nvSpPr>
        <p:spPr>
          <a:xfrm>
            <a:off x="1295402" y="578498"/>
            <a:ext cx="9601196" cy="1240971"/>
          </a:xfrm>
        </p:spPr>
        <p:txBody>
          <a:bodyPr>
            <a:normAutofit/>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7170" name="Picture 2">
            <a:extLst>
              <a:ext uri="{FF2B5EF4-FFF2-40B4-BE49-F238E27FC236}">
                <a16:creationId xmlns:a16="http://schemas.microsoft.com/office/drawing/2014/main" id="{88B09A13-E7A6-4AEE-B8FD-7576136E78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13483" y="1819469"/>
            <a:ext cx="4765033" cy="4055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1344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7A4BD-49C3-4E53-AE65-4C896C228613}"/>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pic>
        <p:nvPicPr>
          <p:cNvPr id="8194" name="Picture 2">
            <a:extLst>
              <a:ext uri="{FF2B5EF4-FFF2-40B4-BE49-F238E27FC236}">
                <a16:creationId xmlns:a16="http://schemas.microsoft.com/office/drawing/2014/main" id="{84F4FC54-2347-4B37-9628-3C165520B6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47692" y="2557463"/>
            <a:ext cx="769661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477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453F-F58C-4BB4-BB7E-A42DDA031321}"/>
              </a:ext>
            </a:extLst>
          </p:cNvPr>
          <p:cNvSpPr>
            <a:spLocks noGrp="1"/>
          </p:cNvSpPr>
          <p:nvPr>
            <p:ph type="title"/>
          </p:nvPr>
        </p:nvSpPr>
        <p:spPr>
          <a:xfrm>
            <a:off x="1295402" y="587830"/>
            <a:ext cx="9601196" cy="1101012"/>
          </a:xfrm>
        </p:spPr>
        <p:txBody>
          <a:bodyPr>
            <a:normAutofit fontScale="90000"/>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EE0DD528-079C-448E-8872-A26AC313124A}"/>
              </a:ext>
            </a:extLst>
          </p:cNvPr>
          <p:cNvSpPr>
            <a:spLocks noGrp="1"/>
          </p:cNvSpPr>
          <p:nvPr>
            <p:ph idx="1"/>
          </p:nvPr>
        </p:nvSpPr>
        <p:spPr>
          <a:xfrm>
            <a:off x="1295401" y="1978090"/>
            <a:ext cx="9601196" cy="3897778"/>
          </a:xfrm>
        </p:spPr>
        <p:txBody>
          <a:bodyPr>
            <a:normAutofit/>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the following observations can be made:</a:t>
            </a:r>
            <a:endParaRPr lang="en-US" b="0" dirty="0">
              <a:effectLst/>
            </a:endParaRP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spend more than 15 minutes on Amazon and Myntra.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Amazon and Flipkart offer the widest varieties of products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Prefer payments via Credit/Debit cards and Cash on Delivery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appreciate the ease of understanding and reading content on the respective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information on similar product to be available for comparison</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complete product information important.</a:t>
            </a:r>
          </a:p>
          <a:p>
            <a:pPr marL="0" indent="0">
              <a:buNone/>
            </a:pPr>
            <a:endParaRPr lang="en-IN" dirty="0"/>
          </a:p>
        </p:txBody>
      </p:sp>
    </p:spTree>
    <p:extLst>
      <p:ext uri="{BB962C8B-B14F-4D97-AF65-F5344CB8AC3E}">
        <p14:creationId xmlns:p14="http://schemas.microsoft.com/office/powerpoint/2010/main" val="574158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A270-6BB1-4F7A-AEA4-77005FA77179}"/>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85BA6416-66F8-4F82-BE3F-4C3797C8F0BF}"/>
              </a:ext>
            </a:extLst>
          </p:cNvPr>
          <p:cNvSpPr>
            <a:spLocks noGrp="1"/>
          </p:cNvSpPr>
          <p:nvPr>
            <p:ph idx="1"/>
          </p:nvPr>
        </p:nvSpPr>
        <p:spPr/>
        <p:txBody>
          <a:bodyPr>
            <a:normAutofit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clarity on product information to be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ease of website navigation important.</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want the website to load and process quickly.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interface of the websites user friendly.</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the payment methods most convenient.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customer support representatives to be empathetic.</a:t>
            </a:r>
          </a:p>
          <a:p>
            <a:pPr marL="0" indent="0">
              <a:buNone/>
            </a:pPr>
            <a:endParaRPr lang="en-IN" dirty="0"/>
          </a:p>
        </p:txBody>
      </p:sp>
    </p:spTree>
    <p:extLst>
      <p:ext uri="{BB962C8B-B14F-4D97-AF65-F5344CB8AC3E}">
        <p14:creationId xmlns:p14="http://schemas.microsoft.com/office/powerpoint/2010/main" val="426823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41F1-25FE-4F67-A516-9C282629BE5F}"/>
              </a:ext>
            </a:extLst>
          </p:cNvPr>
          <p:cNvSpPr>
            <a:spLocks noGrp="1"/>
          </p:cNvSpPr>
          <p:nvPr>
            <p:ph type="title"/>
          </p:nvPr>
        </p:nvSpPr>
        <p:spPr>
          <a:xfrm>
            <a:off x="1295402" y="615821"/>
            <a:ext cx="9601196" cy="718458"/>
          </a:xfrm>
        </p:spPr>
        <p:txBody>
          <a:bodyPr>
            <a:normAutofit fontScale="90000"/>
          </a:bodyPr>
          <a:lstStyle/>
          <a:p>
            <a:r>
              <a:rPr lang="en-IN" b="1" dirty="0">
                <a:solidFill>
                  <a:schemeClr val="tx1"/>
                </a:solidFill>
              </a:rPr>
              <a:t>Theoretical Background</a:t>
            </a:r>
          </a:p>
        </p:txBody>
      </p:sp>
      <p:pic>
        <p:nvPicPr>
          <p:cNvPr id="4" name="Content Placeholder 3">
            <a:extLst>
              <a:ext uri="{FF2B5EF4-FFF2-40B4-BE49-F238E27FC236}">
                <a16:creationId xmlns:a16="http://schemas.microsoft.com/office/drawing/2014/main" id="{9BB233EE-9954-40BD-9648-5F9AF823419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6348" y="1334279"/>
            <a:ext cx="7972256" cy="4594573"/>
          </a:xfrm>
          <a:prstGeom prst="rect">
            <a:avLst/>
          </a:prstGeom>
          <a:noFill/>
          <a:ln>
            <a:noFill/>
          </a:ln>
        </p:spPr>
      </p:pic>
    </p:spTree>
    <p:extLst>
      <p:ext uri="{BB962C8B-B14F-4D97-AF65-F5344CB8AC3E}">
        <p14:creationId xmlns:p14="http://schemas.microsoft.com/office/powerpoint/2010/main" val="1781959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0183-F1B9-4E8F-8CA5-0BF2346C4E47}"/>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7F3C7696-4DB1-49EC-961C-E535D783679D}"/>
              </a:ext>
            </a:extLst>
          </p:cNvPr>
          <p:cNvSpPr>
            <a:spLocks noGrp="1"/>
          </p:cNvSpPr>
          <p:nvPr>
            <p:ph idx="1"/>
          </p:nvPr>
        </p:nvSpPr>
        <p:spPr/>
        <p:txBody>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prefer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it important for there to exist Responsiveness and availability of many communication channels. </a:t>
            </a:r>
          </a:p>
          <a:p>
            <a:pPr rtl="0" fontAlgn="base">
              <a:spcBef>
                <a:spcPts val="12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find that shopping on there gives them monetary benefits and discounts.</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who recommend Amazon find shopping on there convenient and flexible.</a:t>
            </a:r>
          </a:p>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return and replacement policy is important for purchase decisions.</a:t>
            </a:r>
          </a:p>
          <a:p>
            <a:pPr marL="0" indent="0">
              <a:buNone/>
            </a:pPr>
            <a:endParaRPr lang="en-IN" dirty="0"/>
          </a:p>
        </p:txBody>
      </p:sp>
    </p:spTree>
    <p:extLst>
      <p:ext uri="{BB962C8B-B14F-4D97-AF65-F5344CB8AC3E}">
        <p14:creationId xmlns:p14="http://schemas.microsoft.com/office/powerpoint/2010/main" val="2137581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D4F9-DC47-48CD-AA13-035A3BE6F4CD}"/>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36A04BCE-616F-44D3-B3B7-3CF0C98D3D7A}"/>
              </a:ext>
            </a:extLst>
          </p:cNvPr>
          <p:cNvSpPr>
            <a:spLocks noGrp="1"/>
          </p:cNvSpPr>
          <p:nvPr>
            <p:ph idx="1"/>
          </p:nvPr>
        </p:nvSpPr>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display quality information on websites.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believe net benefit is derived from shopping online leads to user satisfaction.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a wide variety of products in several categories.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provide complete and relevant product information.</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t>
            </a:r>
            <a:r>
              <a:rPr lang="en-US" sz="1800" b="0" i="0" u="none" strike="noStrike" dirty="0" err="1">
                <a:solidFill>
                  <a:srgbClr val="000000"/>
                </a:solidFill>
                <a:effectLst/>
                <a:latin typeface="Arial" panose="020B0604020202020204" pitchFamily="34" charset="0"/>
              </a:rPr>
              <a:t>Amazon,myntra,paytm</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offer monetary savings</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consider convenience of patronizing the online retailer important</a:t>
            </a: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get value for money spent.</a:t>
            </a:r>
          </a:p>
          <a:p>
            <a:endParaRPr lang="en-IN" dirty="0"/>
          </a:p>
        </p:txBody>
      </p:sp>
    </p:spTree>
    <p:extLst>
      <p:ext uri="{BB962C8B-B14F-4D97-AF65-F5344CB8AC3E}">
        <p14:creationId xmlns:p14="http://schemas.microsoft.com/office/powerpoint/2010/main" val="3347076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1038-58FC-42EF-8C6B-59ED2C5A88B1}"/>
              </a:ext>
            </a:extLst>
          </p:cNvPr>
          <p:cNvSpPr>
            <a:spLocks noGrp="1"/>
          </p:cNvSpPr>
          <p:nvPr>
            <p:ph type="title"/>
          </p:nvPr>
        </p:nvSpPr>
        <p:spPr/>
        <p:txBody>
          <a:bodyPr>
            <a:normAutofit/>
          </a:bodyPr>
          <a:lstStyle/>
          <a:p>
            <a:r>
              <a:rPr lang="en-US" sz="3600" b="1" i="0" u="none" strike="noStrike" dirty="0">
                <a:solidFill>
                  <a:srgbClr val="000000"/>
                </a:solidFill>
                <a:effectLst/>
                <a:latin typeface="Arial" panose="020B0604020202020204" pitchFamily="34" charset="0"/>
              </a:rPr>
              <a:t>Analyzing Relationship between Customer retention and Utilitarian Value</a:t>
            </a:r>
            <a:endParaRPr lang="en-IN" dirty="0"/>
          </a:p>
        </p:txBody>
      </p:sp>
      <p:sp>
        <p:nvSpPr>
          <p:cNvPr id="3" name="Content Placeholder 2">
            <a:extLst>
              <a:ext uri="{FF2B5EF4-FFF2-40B4-BE49-F238E27FC236}">
                <a16:creationId xmlns:a16="http://schemas.microsoft.com/office/drawing/2014/main" id="{257C7635-C045-4565-B88D-53BA1660DC29}"/>
              </a:ext>
            </a:extLst>
          </p:cNvPr>
          <p:cNvSpPr>
            <a:spLocks noGrp="1"/>
          </p:cNvSpPr>
          <p:nvPr>
            <p:ph idx="1"/>
          </p:nvPr>
        </p:nvSpPr>
        <p:spPr>
          <a:xfrm>
            <a:off x="1295401" y="2556931"/>
            <a:ext cx="9601196" cy="3703909"/>
          </a:xfrm>
        </p:spPr>
        <p:txBody>
          <a:bodyPr>
            <a:normAutofit fontScale="92500" lnSpcReduction="10000"/>
          </a:bodyPr>
          <a:lstStyle/>
          <a:p>
            <a:pPr rtl="0" fontAlgn="base">
              <a:spcBef>
                <a:spcPts val="12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t>
            </a:r>
            <a:r>
              <a:rPr lang="en-US" sz="1800" b="0" i="0" u="none" strike="noStrike" dirty="0" err="1">
                <a:solidFill>
                  <a:srgbClr val="000000"/>
                </a:solidFill>
                <a:effectLst/>
                <a:latin typeface="Arial" panose="020B0604020202020204" pitchFamily="34" charset="0"/>
              </a:rPr>
              <a:t>paytm</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myntra</a:t>
            </a:r>
            <a:r>
              <a:rPr lang="en-US" sz="1800" b="0" i="0" u="none" strike="noStrike" dirty="0">
                <a:solidFill>
                  <a:srgbClr val="000000"/>
                </a:solidFill>
                <a:effectLst/>
                <a:latin typeface="Arial" panose="020B0604020202020204" pitchFamily="34" charset="0"/>
              </a:rPr>
              <a:t>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the ease of using them.</a:t>
            </a:r>
          </a:p>
          <a:p>
            <a:pPr rtl="0" fontAlgn="base">
              <a:spcBef>
                <a:spcPts val="120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they are quick to load, reliable, many payment options are available, purchasing is quick.</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the website is as efficient as before.</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because of presence of online assistance through multiple channels</a:t>
            </a:r>
          </a:p>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Consumers recommend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a:t>
            </a:r>
            <a:r>
              <a:rPr lang="en-US" sz="1800" b="0" i="0" u="none" strike="noStrike" dirty="0" err="1">
                <a:solidFill>
                  <a:srgbClr val="000000"/>
                </a:solidFill>
                <a:effectLst/>
                <a:latin typeface="Arial" panose="020B0604020202020204" pitchFamily="34" charset="0"/>
              </a:rPr>
              <a:t>snapdeal,myntra,paytm</a:t>
            </a:r>
            <a:r>
              <a:rPr lang="en-US" sz="1800" b="0" i="0" u="none" strike="noStrike" dirty="0">
                <a:solidFill>
                  <a:srgbClr val="000000"/>
                </a:solidFill>
                <a:effectLst/>
                <a:latin typeface="Arial" panose="020B0604020202020204" pitchFamily="34" charset="0"/>
              </a:rPr>
              <a:t> have limited modes of payment during promotion or sale periods.</a:t>
            </a:r>
          </a:p>
          <a:p>
            <a:endParaRPr lang="en-IN" dirty="0"/>
          </a:p>
        </p:txBody>
      </p:sp>
    </p:spTree>
    <p:extLst>
      <p:ext uri="{BB962C8B-B14F-4D97-AF65-F5344CB8AC3E}">
        <p14:creationId xmlns:p14="http://schemas.microsoft.com/office/powerpoint/2010/main" val="24347732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94EF-F609-472B-9774-B28FA335C777}"/>
              </a:ext>
            </a:extLst>
          </p:cNvPr>
          <p:cNvSpPr>
            <a:spLocks noGrp="1"/>
          </p:cNvSpPr>
          <p:nvPr>
            <p:ph type="title"/>
          </p:nvPr>
        </p:nvSpPr>
        <p:spPr>
          <a:xfrm>
            <a:off x="1295402" y="982133"/>
            <a:ext cx="9601196" cy="818676"/>
          </a:xfrm>
        </p:spPr>
        <p:txBody>
          <a:bodyPr/>
          <a:lstStyle/>
          <a:p>
            <a:r>
              <a:rPr lang="en-US" sz="3200" b="1" i="0" u="none" strike="noStrike" dirty="0">
                <a:solidFill>
                  <a:srgbClr val="000000"/>
                </a:solidFill>
                <a:effectLst/>
                <a:latin typeface="Arial" panose="020B0604020202020204" pitchFamily="34" charset="0"/>
              </a:rPr>
              <a:t>Perceived Risk on E Commerce Websites</a:t>
            </a:r>
            <a:endParaRPr lang="en-IN" dirty="0"/>
          </a:p>
        </p:txBody>
      </p:sp>
      <p:sp>
        <p:nvSpPr>
          <p:cNvPr id="3" name="Content Placeholder 2">
            <a:extLst>
              <a:ext uri="{FF2B5EF4-FFF2-40B4-BE49-F238E27FC236}">
                <a16:creationId xmlns:a16="http://schemas.microsoft.com/office/drawing/2014/main" id="{AC350950-B4A1-49FC-B85E-81793DB95812}"/>
              </a:ext>
            </a:extLst>
          </p:cNvPr>
          <p:cNvSpPr>
            <a:spLocks noGrp="1"/>
          </p:cNvSpPr>
          <p:nvPr>
            <p:ph idx="1"/>
          </p:nvPr>
        </p:nvSpPr>
        <p:spPr>
          <a:xfrm>
            <a:off x="998376" y="1726164"/>
            <a:ext cx="9769150" cy="4315198"/>
          </a:xfrm>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relations between perceived risks and online e-commerce websites were visualized and observations were made.</a:t>
            </a:r>
            <a:endParaRPr lang="en-US" b="0" dirty="0">
              <a:effectLst/>
            </a:endParaRPr>
          </a:p>
          <a:p>
            <a:pPr marL="0" indent="0">
              <a:buNone/>
            </a:pPr>
            <a:br>
              <a:rPr lang="en-US" dirty="0"/>
            </a:br>
            <a:endParaRPr lang="en-IN" dirty="0"/>
          </a:p>
        </p:txBody>
      </p:sp>
      <p:pic>
        <p:nvPicPr>
          <p:cNvPr id="9222" name="Picture 6">
            <a:extLst>
              <a:ext uri="{FF2B5EF4-FFF2-40B4-BE49-F238E27FC236}">
                <a16:creationId xmlns:a16="http://schemas.microsoft.com/office/drawing/2014/main" id="{41E01DBE-E018-4E89-857C-A3A1A4DD8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529" y="2659225"/>
            <a:ext cx="7645310" cy="299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360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1C50-D034-418F-9D0B-49CBA34B200B}"/>
              </a:ext>
            </a:extLst>
          </p:cNvPr>
          <p:cNvSpPr>
            <a:spLocks noGrp="1"/>
          </p:cNvSpPr>
          <p:nvPr>
            <p:ph type="title"/>
          </p:nvPr>
        </p:nvSpPr>
        <p:spPr>
          <a:xfrm>
            <a:off x="1295402" y="982133"/>
            <a:ext cx="9601196" cy="1070602"/>
          </a:xfrm>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pic>
        <p:nvPicPr>
          <p:cNvPr id="10242" name="Picture 2">
            <a:extLst>
              <a:ext uri="{FF2B5EF4-FFF2-40B4-BE49-F238E27FC236}">
                <a16:creationId xmlns:a16="http://schemas.microsoft.com/office/drawing/2014/main" id="{8A88C569-645C-4EB6-B09A-275062AA7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6202" y="2388637"/>
            <a:ext cx="8596312" cy="375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064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27BB-45B1-4FCC-9C49-6E62A398698D}"/>
              </a:ext>
            </a:extLst>
          </p:cNvPr>
          <p:cNvSpPr>
            <a:spLocks noGrp="1"/>
          </p:cNvSpPr>
          <p:nvPr>
            <p:ph type="title"/>
          </p:nvPr>
        </p:nvSpPr>
        <p:spPr/>
        <p:txBody>
          <a:bodyPr>
            <a:normAutofit/>
          </a:bodyPr>
          <a:lstStyle/>
          <a:p>
            <a:r>
              <a:rPr lang="en-US" sz="3200" b="1" i="0" u="none" strike="noStrike" dirty="0">
                <a:solidFill>
                  <a:srgbClr val="000000"/>
                </a:solidFill>
                <a:effectLst/>
                <a:latin typeface="Arial" panose="020B0604020202020204" pitchFamily="34" charset="0"/>
              </a:rPr>
              <a:t>Perceived Risk on E Commerce Websites</a:t>
            </a:r>
            <a:endParaRPr lang="en-IN" sz="3200" dirty="0"/>
          </a:p>
        </p:txBody>
      </p:sp>
      <p:sp>
        <p:nvSpPr>
          <p:cNvPr id="3" name="Content Placeholder 2">
            <a:extLst>
              <a:ext uri="{FF2B5EF4-FFF2-40B4-BE49-F238E27FC236}">
                <a16:creationId xmlns:a16="http://schemas.microsoft.com/office/drawing/2014/main" id="{BC69C30B-2142-4615-8493-914CA36BD16E}"/>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graphs above it is observed that:</a:t>
            </a:r>
            <a:endParaRPr lang="en-US" b="0"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Most customers abandon their shopping carts on Amazon and </a:t>
            </a:r>
            <a:r>
              <a:rPr lang="en-US" sz="1800" b="0" i="0" u="none" strike="noStrike" dirty="0" err="1">
                <a:solidFill>
                  <a:srgbClr val="000000"/>
                </a:solidFill>
                <a:effectLst/>
                <a:latin typeface="Arial" panose="020B0604020202020204" pitchFamily="34" charset="0"/>
              </a:rPr>
              <a:t>flipkart</a:t>
            </a:r>
            <a:r>
              <a:rPr lang="en-US" sz="1800" b="0" i="0" u="none" strike="noStrike" dirty="0">
                <a:solidFill>
                  <a:srgbClr val="000000"/>
                </a:solidFill>
                <a:effectLst/>
                <a:latin typeface="Arial" panose="020B0604020202020204" pitchFamily="34" charset="0"/>
              </a:rPr>
              <a:t> because of change in price or when they find a better deal elsewhere, whereas on </a:t>
            </a:r>
            <a:r>
              <a:rPr lang="en-US" sz="1800" b="0" i="0" u="none" strike="noStrike" dirty="0" err="1">
                <a:solidFill>
                  <a:srgbClr val="000000"/>
                </a:solidFill>
                <a:effectLst/>
                <a:latin typeface="Arial" panose="020B0604020202020204" pitchFamily="34" charset="0"/>
              </a:rPr>
              <a:t>paytm,myntra</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snapdeal</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reasons are varied but largely are due to lack of trust or absence of preferred mode of payment.</a:t>
            </a:r>
          </a:p>
          <a:p>
            <a:endParaRPr lang="en-IN" dirty="0"/>
          </a:p>
        </p:txBody>
      </p:sp>
    </p:spTree>
    <p:extLst>
      <p:ext uri="{BB962C8B-B14F-4D97-AF65-F5344CB8AC3E}">
        <p14:creationId xmlns:p14="http://schemas.microsoft.com/office/powerpoint/2010/main" val="3068600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E6C3-60CF-46DF-B2D7-63D83A00C3E5}"/>
              </a:ext>
            </a:extLst>
          </p:cNvPr>
          <p:cNvSpPr>
            <a:spLocks noGrp="1"/>
          </p:cNvSpPr>
          <p:nvPr>
            <p:ph type="title"/>
          </p:nvPr>
        </p:nvSpPr>
        <p:spPr/>
        <p:txBody>
          <a:bodyPr>
            <a:normAutofit fontScale="90000"/>
          </a:bodyPr>
          <a:lstStyle/>
          <a:p>
            <a:pPr rtl="0">
              <a:spcBef>
                <a:spcPts val="1000"/>
              </a:spcBef>
              <a:spcAft>
                <a:spcPts val="0"/>
              </a:spcAft>
            </a:pPr>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86707D74-EB76-467D-8E21-A9F353B2D407}"/>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Next step was to find the strength of correlation, both positive and negative between the feature columns and Target column.</a:t>
            </a:r>
            <a:endParaRPr lang="en-US" b="0" dirty="0">
              <a:effectLst/>
            </a:endParaRPr>
          </a:p>
          <a:p>
            <a:pPr rtl="0">
              <a:spcBef>
                <a:spcPts val="1200"/>
              </a:spcBef>
              <a:spcAft>
                <a:spcPts val="1200"/>
              </a:spcAft>
            </a:pPr>
            <a:r>
              <a:rPr lang="en-US" sz="1800" b="0" i="0" u="none" strike="noStrike" dirty="0">
                <a:solidFill>
                  <a:srgbClr val="000000"/>
                </a:solidFill>
                <a:effectLst/>
                <a:latin typeface="Arial" panose="020B0604020202020204" pitchFamily="34" charset="0"/>
              </a:rPr>
              <a:t>The object type columns were encoded using </a:t>
            </a:r>
            <a:r>
              <a:rPr lang="en-US" sz="1800" b="0" i="0" u="none" strike="noStrike" dirty="0" err="1">
                <a:solidFill>
                  <a:srgbClr val="000000"/>
                </a:solidFill>
                <a:effectLst/>
                <a:latin typeface="Arial" panose="020B0604020202020204" pitchFamily="34" charset="0"/>
              </a:rPr>
              <a:t>LabelEncoder</a:t>
            </a:r>
            <a:r>
              <a:rPr lang="en-US" sz="1800" b="0" i="0" u="none" strike="noStrike" dirty="0">
                <a:solidFill>
                  <a:srgbClr val="000000"/>
                </a:solidFill>
                <a:effectLst/>
                <a:latin typeface="Arial" panose="020B0604020202020204" pitchFamily="34" charset="0"/>
              </a:rPr>
              <a:t> technique and the correlations between the feature columns and label column were determined and visualized.</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961292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A4EE-4C45-4458-8C55-6D7D5F66D439}"/>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pic>
        <p:nvPicPr>
          <p:cNvPr id="11266" name="Picture 2">
            <a:extLst>
              <a:ext uri="{FF2B5EF4-FFF2-40B4-BE49-F238E27FC236}">
                <a16:creationId xmlns:a16="http://schemas.microsoft.com/office/drawing/2014/main" id="{EDA2E91E-705A-4F38-84BB-3C03E3CDD0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10007" y="2557463"/>
            <a:ext cx="637198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8768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D9E31-67C6-4C4F-B6B8-FB46394130B4}"/>
              </a:ext>
            </a:extLst>
          </p:cNvPr>
          <p:cNvSpPr>
            <a:spLocks noGrp="1"/>
          </p:cNvSpPr>
          <p:nvPr>
            <p:ph type="title"/>
          </p:nvPr>
        </p:nvSpPr>
        <p:spPr/>
        <p:txBody>
          <a:bodyPr>
            <a:normAutofit fontScale="90000"/>
          </a:bodyPr>
          <a:lstStyle/>
          <a:p>
            <a:r>
              <a:rPr lang="en-US" sz="3600" b="1" i="0" u="none" strike="noStrike" dirty="0">
                <a:solidFill>
                  <a:srgbClr val="000000"/>
                </a:solidFill>
                <a:effectLst/>
                <a:latin typeface="Arial" panose="020B0604020202020204" pitchFamily="34" charset="0"/>
              </a:rPr>
              <a:t>Finding the correlation between Customer Retention and Perceived Risks</a:t>
            </a:r>
            <a:br>
              <a:rPr lang="en-US" b="1" dirty="0">
                <a:effectLst/>
              </a:rPr>
            </a:br>
            <a:endParaRPr lang="en-IN" dirty="0"/>
          </a:p>
        </p:txBody>
      </p:sp>
      <p:sp>
        <p:nvSpPr>
          <p:cNvPr id="3" name="Content Placeholder 2">
            <a:extLst>
              <a:ext uri="{FF2B5EF4-FFF2-40B4-BE49-F238E27FC236}">
                <a16:creationId xmlns:a16="http://schemas.microsoft.com/office/drawing/2014/main" id="{9DCD48E0-381F-40A6-AFD2-A93F15412FA1}"/>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From the chart above it is observed that Complete product </a:t>
            </a:r>
            <a:r>
              <a:rPr lang="en-US" sz="1800" b="0" i="0" u="none" strike="noStrike" dirty="0" err="1">
                <a:solidFill>
                  <a:srgbClr val="000000"/>
                </a:solidFill>
                <a:effectLst/>
                <a:latin typeface="Arial" panose="020B0604020202020204" pitchFamily="34" charset="0"/>
              </a:rPr>
              <a:t>information,Website</a:t>
            </a:r>
            <a:r>
              <a:rPr lang="en-US" sz="1800" b="0" i="0" u="none" strike="noStrike" dirty="0">
                <a:solidFill>
                  <a:srgbClr val="000000"/>
                </a:solidFill>
                <a:effectLst/>
                <a:latin typeface="Arial" panose="020B0604020202020204" pitchFamily="34" charset="0"/>
              </a:rPr>
              <a:t>/application </a:t>
            </a:r>
            <a:r>
              <a:rPr lang="en-US" sz="1800" b="0" i="0" u="none" strike="noStrike" dirty="0" err="1">
                <a:solidFill>
                  <a:srgbClr val="000000"/>
                </a:solidFill>
                <a:effectLst/>
                <a:latin typeface="Arial" panose="020B0604020202020204" pitchFamily="34" charset="0"/>
              </a:rPr>
              <a:t>reliability,ease</a:t>
            </a:r>
            <a:r>
              <a:rPr lang="en-US" sz="1800" b="0" i="0" u="none" strike="noStrike" dirty="0">
                <a:solidFill>
                  <a:srgbClr val="000000"/>
                </a:solidFill>
                <a:effectLst/>
                <a:latin typeface="Arial" panose="020B0604020202020204" pitchFamily="34" charset="0"/>
              </a:rPr>
              <a:t> of using website/</a:t>
            </a:r>
            <a:r>
              <a:rPr lang="en-US" sz="1800" b="0" i="0" u="none" strike="noStrike" dirty="0" err="1">
                <a:solidFill>
                  <a:srgbClr val="000000"/>
                </a:solidFill>
                <a:effectLst/>
                <a:latin typeface="Arial" panose="020B0604020202020204" pitchFamily="34" charset="0"/>
              </a:rPr>
              <a:t>application,customer</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support,variety</a:t>
            </a:r>
            <a:r>
              <a:rPr lang="en-US" sz="1800" b="0" i="0" u="none" strike="noStrike" dirty="0">
                <a:solidFill>
                  <a:srgbClr val="000000"/>
                </a:solidFill>
                <a:effectLst/>
                <a:latin typeface="Arial" panose="020B0604020202020204" pitchFamily="34" charset="0"/>
              </a:rPr>
              <a:t> of payment </a:t>
            </a:r>
            <a:r>
              <a:rPr lang="en-US" sz="1800" b="0" i="0" u="none" strike="noStrike" dirty="0" err="1">
                <a:solidFill>
                  <a:srgbClr val="000000"/>
                </a:solidFill>
                <a:effectLst/>
                <a:latin typeface="Arial" panose="020B0604020202020204" pitchFamily="34" charset="0"/>
              </a:rPr>
              <a:t>options,Trustworthiness,Delivery</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Period,Getting</a:t>
            </a:r>
            <a:r>
              <a:rPr lang="en-US" sz="1800" b="0" i="0" u="none" strike="noStrike" dirty="0">
                <a:solidFill>
                  <a:srgbClr val="000000"/>
                </a:solidFill>
                <a:effectLst/>
                <a:latin typeface="Arial" panose="020B0604020202020204" pitchFamily="34" charset="0"/>
              </a:rPr>
              <a:t> value for money </a:t>
            </a:r>
            <a:r>
              <a:rPr lang="en-US" sz="1800" b="0" i="0" u="none" strike="noStrike" dirty="0" err="1">
                <a:solidFill>
                  <a:srgbClr val="000000"/>
                </a:solidFill>
                <a:effectLst/>
                <a:latin typeface="Arial" panose="020B0604020202020204" pitchFamily="34" charset="0"/>
              </a:rPr>
              <a:t>spend,enjoyment</a:t>
            </a:r>
            <a:r>
              <a:rPr lang="en-US" sz="1800" b="0" i="0" u="none" strike="noStrike" dirty="0">
                <a:solidFill>
                  <a:srgbClr val="000000"/>
                </a:solidFill>
                <a:effectLst/>
                <a:latin typeface="Arial" panose="020B0604020202020204" pitchFamily="34" charset="0"/>
              </a:rPr>
              <a:t> derived from </a:t>
            </a:r>
            <a:r>
              <a:rPr lang="en-US" sz="1800" b="0" i="0" u="none" strike="noStrike" dirty="0" err="1">
                <a:solidFill>
                  <a:srgbClr val="000000"/>
                </a:solidFill>
                <a:effectLst/>
                <a:latin typeface="Arial" panose="020B0604020202020204" pitchFamily="34" charset="0"/>
              </a:rPr>
              <a:t>shopping,website</a:t>
            </a:r>
            <a:r>
              <a:rPr lang="en-US" sz="1800" b="0" i="0" u="none" strike="noStrike" dirty="0">
                <a:solidFill>
                  <a:srgbClr val="000000"/>
                </a:solidFill>
                <a:effectLst/>
                <a:latin typeface="Arial" panose="020B0604020202020204" pitchFamily="34" charset="0"/>
              </a:rPr>
              <a:t> </a:t>
            </a:r>
            <a:r>
              <a:rPr lang="en-US" sz="1800" b="0" i="0" u="none" strike="noStrike" dirty="0" err="1">
                <a:solidFill>
                  <a:srgbClr val="000000"/>
                </a:solidFill>
                <a:effectLst/>
                <a:latin typeface="Arial" panose="020B0604020202020204" pitchFamily="34" charset="0"/>
              </a:rPr>
              <a:t>efficiency,visual</a:t>
            </a:r>
            <a:r>
              <a:rPr lang="en-US" sz="1800" b="0" i="0" u="none" strike="noStrike" dirty="0">
                <a:solidFill>
                  <a:srgbClr val="000000"/>
                </a:solidFill>
                <a:effectLst/>
                <a:latin typeface="Arial" panose="020B0604020202020204" pitchFamily="34" charset="0"/>
              </a:rPr>
              <a:t> appeal of website </a:t>
            </a:r>
            <a:r>
              <a:rPr lang="en-US" sz="1800" b="0" i="0" u="none" strike="noStrike" dirty="0" err="1">
                <a:solidFill>
                  <a:srgbClr val="000000"/>
                </a:solidFill>
                <a:effectLst/>
                <a:latin typeface="Arial" panose="020B0604020202020204" pitchFamily="34" charset="0"/>
              </a:rPr>
              <a:t>layout,Gratification</a:t>
            </a:r>
            <a:r>
              <a:rPr lang="en-US" sz="1800" b="0" i="0" u="none" strike="noStrike" dirty="0">
                <a:solidFill>
                  <a:srgbClr val="000000"/>
                </a:solidFill>
                <a:effectLst/>
                <a:latin typeface="Arial" panose="020B0604020202020204" pitchFamily="34" charset="0"/>
              </a:rPr>
              <a:t> from shopping </a:t>
            </a:r>
            <a:r>
              <a:rPr lang="en-US" sz="1800" b="0" i="0" u="none" strike="noStrike" dirty="0" err="1">
                <a:solidFill>
                  <a:srgbClr val="000000"/>
                </a:solidFill>
                <a:effectLst/>
                <a:latin typeface="Arial" panose="020B0604020202020204" pitchFamily="34" charset="0"/>
              </a:rPr>
              <a:t>online,Loyalty</a:t>
            </a:r>
            <a:r>
              <a:rPr lang="en-US" sz="1800" b="0" i="0" u="none" strike="noStrike" dirty="0">
                <a:solidFill>
                  <a:srgbClr val="000000"/>
                </a:solidFill>
                <a:effectLst/>
                <a:latin typeface="Arial" panose="020B0604020202020204" pitchFamily="34" charset="0"/>
              </a:rPr>
              <a:t> program access,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positive correlation with customer retention, speedy order </a:t>
            </a:r>
            <a:r>
              <a:rPr lang="en-US" sz="1800" b="0" i="0" u="none" strike="noStrike" dirty="0" err="1">
                <a:solidFill>
                  <a:srgbClr val="000000"/>
                </a:solidFill>
                <a:effectLst/>
                <a:latin typeface="Arial" panose="020B0604020202020204" pitchFamily="34" charset="0"/>
              </a:rPr>
              <a:t>delivery,longer</a:t>
            </a:r>
            <a:r>
              <a:rPr lang="en-US" sz="1800" b="0" i="0" u="none" strike="noStrike" dirty="0">
                <a:solidFill>
                  <a:srgbClr val="000000"/>
                </a:solidFill>
                <a:effectLst/>
                <a:latin typeface="Arial" panose="020B0604020202020204" pitchFamily="34" charset="0"/>
              </a:rPr>
              <a:t> loading time of </a:t>
            </a:r>
            <a:r>
              <a:rPr lang="en-US" sz="1800" b="0" i="0" u="none" strike="noStrike" dirty="0" err="1">
                <a:solidFill>
                  <a:srgbClr val="000000"/>
                </a:solidFill>
                <a:effectLst/>
                <a:latin typeface="Arial" panose="020B0604020202020204" pitchFamily="34" charset="0"/>
              </a:rPr>
              <a:t>website,provision</a:t>
            </a:r>
            <a:r>
              <a:rPr lang="en-US" sz="1800" b="0" i="0" u="none" strike="noStrike" dirty="0">
                <a:solidFill>
                  <a:srgbClr val="000000"/>
                </a:solidFill>
                <a:effectLst/>
                <a:latin typeface="Arial" panose="020B0604020202020204" pitchFamily="34" charset="0"/>
              </a:rPr>
              <a:t> of complete relevant information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have a strong correlation with customer retention.</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0014228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BB92-5459-4B2A-A890-F44BEBF35BB9}"/>
              </a:ext>
            </a:extLst>
          </p:cNvPr>
          <p:cNvSpPr>
            <a:spLocks noGrp="1"/>
          </p:cNvSpPr>
          <p:nvPr>
            <p:ph type="title"/>
          </p:nvPr>
        </p:nvSpPr>
        <p:spPr/>
        <p:txBody>
          <a:bodyPr>
            <a:normAutofit fontScale="90000"/>
          </a:bodyPr>
          <a:lstStyle/>
          <a:p>
            <a:pPr rtl="0">
              <a:spcBef>
                <a:spcPts val="1000"/>
              </a:spcBef>
              <a:spcAft>
                <a:spcPts val="0"/>
              </a:spcAft>
            </a:pPr>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449BABC1-9BF1-4F72-96B1-8CF0888D6224}"/>
              </a:ext>
            </a:extLst>
          </p:cNvPr>
          <p:cNvSpPr>
            <a:spLocks noGrp="1"/>
          </p:cNvSpPr>
          <p:nvPr>
            <p:ph idx="1"/>
          </p:nvPr>
        </p:nvSpPr>
        <p:spPr/>
        <p:txBody>
          <a:bodyPr>
            <a:normAutofit lnSpcReduction="10000"/>
          </a:bodyPr>
          <a:lstStyle/>
          <a:p>
            <a:r>
              <a:rPr lang="en-US" sz="1800" b="0" i="0" u="none" strike="noStrike" dirty="0">
                <a:solidFill>
                  <a:srgbClr val="000000"/>
                </a:solidFill>
                <a:effectLst/>
                <a:latin typeface="Arial" panose="020B0604020202020204" pitchFamily="34" charset="0"/>
                <a:cs typeface="Arial" panose="020B0604020202020204" pitchFamily="34" charset="0"/>
              </a:rPr>
              <a:t>From the above Exploratory Data Analysis, it is determined that for any website to retain customers, for the growth of its customer-base and to build and maintain a successful business, it is important that the E-tailers focus on enhancing customer experience in shopping on their websites, while ensuring that all of their particular hedonic and utilitarian needs are satisfied, while taking steps to minimize the perceived risks. Offering a huge variety of products, impeccable website design, user friendly interface, a huge variety of safe and convenient payment options, offering strong data security and privacy, helpful, empathetic support staff and impeccable customer service, optimized website processes that universally load in optimal time on all types of platforms and systems, faster delivery </a:t>
            </a:r>
            <a:r>
              <a:rPr lang="en-US" sz="1800" b="0" i="0" u="none" strike="noStrike" dirty="0" err="1">
                <a:solidFill>
                  <a:srgbClr val="000000"/>
                </a:solidFill>
                <a:effectLst/>
                <a:latin typeface="Arial" panose="020B0604020202020204" pitchFamily="34" charset="0"/>
                <a:cs typeface="Arial" panose="020B0604020202020204" pitchFamily="34" charset="0"/>
              </a:rPr>
              <a:t>etc</a:t>
            </a:r>
            <a:r>
              <a:rPr lang="en-US" sz="1800" b="0" i="0" u="none" strike="noStrike" dirty="0">
                <a:solidFill>
                  <a:srgbClr val="000000"/>
                </a:solidFill>
                <a:effectLst/>
                <a:latin typeface="Arial" panose="020B0604020202020204" pitchFamily="34" charset="0"/>
                <a:cs typeface="Arial" panose="020B0604020202020204" pitchFamily="34" charset="0"/>
              </a:rPr>
              <a:t> are vital to ensure customer loyalty to the brand of the e-tailer Experienced customers, give great  importance to their experiences of previous purchases, which in turn speeds up the process of attaining their shopping goals.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589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CA98-75E2-44F6-8FAA-70F10A878342}"/>
              </a:ext>
            </a:extLst>
          </p:cNvPr>
          <p:cNvSpPr>
            <a:spLocks noGrp="1"/>
          </p:cNvSpPr>
          <p:nvPr>
            <p:ph type="title"/>
          </p:nvPr>
        </p:nvSpPr>
        <p:spPr>
          <a:xfrm>
            <a:off x="1295402" y="485192"/>
            <a:ext cx="9601196" cy="1026367"/>
          </a:xfrm>
        </p:spPr>
        <p:txBody>
          <a:bodyPr>
            <a:normAutofit/>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A97A4C30-CDB2-405A-89B8-6AB67EBC4E9F}"/>
              </a:ext>
            </a:extLst>
          </p:cNvPr>
          <p:cNvSpPr>
            <a:spLocks noGrp="1"/>
          </p:cNvSpPr>
          <p:nvPr>
            <p:ph idx="1"/>
          </p:nvPr>
        </p:nvSpPr>
        <p:spPr>
          <a:xfrm>
            <a:off x="1295401" y="1427583"/>
            <a:ext cx="9601196" cy="4879911"/>
          </a:xfrm>
        </p:spPr>
        <p:txBody>
          <a:bodyPr>
            <a:normAutofit fontScale="70000" lnSpcReduction="20000"/>
          </a:bodyPr>
          <a:lstStyle/>
          <a:p>
            <a:r>
              <a:rPr lang="en-US" sz="2600" dirty="0"/>
              <a:t>According to studies it is observed that repeat customer purchase resulting from a long standing loyalty positively affects an e-retailer growth and profitability.</a:t>
            </a:r>
          </a:p>
          <a:p>
            <a:r>
              <a:rPr lang="en-US" sz="2600" dirty="0"/>
              <a:t>The motivation level of a Customer to shop from an e-retail vendor depends on various factors. </a:t>
            </a:r>
          </a:p>
          <a:p>
            <a:endParaRPr lang="en-US" sz="1400" dirty="0"/>
          </a:p>
          <a:p>
            <a:r>
              <a:rPr lang="en-US" sz="2600" dirty="0"/>
              <a:t>They can be psychologically categorized into two broad categories: </a:t>
            </a:r>
          </a:p>
          <a:p>
            <a:pPr marL="0" indent="0">
              <a:buNone/>
            </a:pPr>
            <a:endParaRPr lang="en-US" sz="700" dirty="0"/>
          </a:p>
          <a:p>
            <a:pPr marL="0" indent="0">
              <a:buNone/>
            </a:pPr>
            <a:r>
              <a:rPr lang="en-US" sz="2600" dirty="0"/>
              <a:t>	</a:t>
            </a:r>
            <a:r>
              <a:rPr lang="en-US" sz="2600" b="1" dirty="0"/>
              <a:t>(a) Hedonistic </a:t>
            </a:r>
            <a:r>
              <a:rPr lang="en-US" sz="2600" dirty="0"/>
              <a:t>- Hedonistic values represent the excitement, and pleasurable experiences derived from shopping online. Hedonic shopping values are considered as the most vital factor for online customer satisfaction leading to customer retention. Hedonic shoppers prefer to shop on an e-retail store, which offers more than transaction related interactive controls (information, security, and privacy), but also the aesthetics, emotional value, sensual stimulation etc., which enhances the pleasure of e-retail shopping experience </a:t>
            </a:r>
          </a:p>
          <a:p>
            <a:pPr marL="0" indent="0">
              <a:buNone/>
            </a:pPr>
            <a:endParaRPr lang="en-US" sz="2600" dirty="0"/>
          </a:p>
          <a:p>
            <a:pPr marL="0" indent="0">
              <a:buNone/>
            </a:pPr>
            <a:r>
              <a:rPr lang="en-US" sz="2600" dirty="0"/>
              <a:t>	</a:t>
            </a:r>
            <a:r>
              <a:rPr lang="en-US" sz="2600" b="1" dirty="0"/>
              <a:t>(b) Utilitarian shopping values </a:t>
            </a:r>
            <a:r>
              <a:rPr lang="en-US" sz="2600" dirty="0"/>
              <a:t>- Utilitarian shopping values are those related to the level of fulfillment as a result of being able to achieve the shopping goals. The utilitarian shopping values are rational, goal oriented and effective decision-based, which improve the customer satisfaction. Utilitarian e-retail customers concentrate mainly on functions related to specific task, for example: price comparison features, customer review before making a purchase.</a:t>
            </a:r>
          </a:p>
          <a:p>
            <a:endParaRPr lang="en-IN" dirty="0"/>
          </a:p>
        </p:txBody>
      </p:sp>
    </p:spTree>
    <p:extLst>
      <p:ext uri="{BB962C8B-B14F-4D97-AF65-F5344CB8AC3E}">
        <p14:creationId xmlns:p14="http://schemas.microsoft.com/office/powerpoint/2010/main" val="1768942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A1735-9A06-43FB-86C7-BABDD89CF8D9}"/>
              </a:ext>
            </a:extLst>
          </p:cNvPr>
          <p:cNvSpPr>
            <a:spLocks noGrp="1"/>
          </p:cNvSpPr>
          <p:nvPr>
            <p:ph type="title"/>
          </p:nvPr>
        </p:nvSpPr>
        <p:spPr/>
        <p:txBody>
          <a:bodyPr>
            <a:normAutofit fontScale="90000"/>
          </a:bodyPr>
          <a:lstStyle/>
          <a:p>
            <a:r>
              <a:rPr lang="en-IN" sz="3600" b="1" i="0" u="none" strike="noStrike" dirty="0">
                <a:solidFill>
                  <a:srgbClr val="000000"/>
                </a:solidFill>
                <a:effectLst/>
                <a:latin typeface="Arial" panose="020B0604020202020204" pitchFamily="34" charset="0"/>
              </a:rPr>
              <a:t>Concluding Remarks</a:t>
            </a:r>
            <a:br>
              <a:rPr lang="en-IN" b="1" dirty="0">
                <a:effectLst/>
              </a:rPr>
            </a:br>
            <a:endParaRPr lang="en-IN" dirty="0"/>
          </a:p>
        </p:txBody>
      </p:sp>
      <p:sp>
        <p:nvSpPr>
          <p:cNvPr id="3" name="Content Placeholder 2">
            <a:extLst>
              <a:ext uri="{FF2B5EF4-FFF2-40B4-BE49-F238E27FC236}">
                <a16:creationId xmlns:a16="http://schemas.microsoft.com/office/drawing/2014/main" id="{53B937BF-F167-48AC-A310-84A5BD3DDD6C}"/>
              </a:ext>
            </a:extLst>
          </p:cNvPr>
          <p:cNvSpPr>
            <a:spLocks noGrp="1"/>
          </p:cNvSpPr>
          <p:nvPr>
            <p:ph idx="1"/>
          </p:nvPr>
        </p:nvSpPr>
        <p:spPr/>
        <p:txBody>
          <a:bodyPr>
            <a:normAutofit lnSpcReduction="10000"/>
          </a:bodyPr>
          <a:lstStyle/>
          <a:p>
            <a:pPr rtl="0">
              <a:spcBef>
                <a:spcPts val="100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 In this way customers would  purchase repeatedly  on the basis of the judgment of value, which is necessary to help consumers to accomplish their goal of shopping. The major reason why Amazon.in and Flipkart.com dominate the E commerce market in terms of customer retention and brand loyalty is that they have dedicated all their resources to studying and understanding the various requirements of individual customers that play as important factors in fulfilling their hedonic and utilitarian needs while giving them a sense of trust in making purchases on their respective websites while at the same time giving them incentives in various forms(discounts, cashbacks loyalty programs </a:t>
            </a:r>
            <a:r>
              <a:rPr lang="en-US" sz="1800" b="0" i="0" u="none" strike="noStrike" dirty="0" err="1">
                <a:solidFill>
                  <a:srgbClr val="000000"/>
                </a:solidFill>
                <a:effectLst/>
                <a:latin typeface="Arial" panose="020B0604020202020204" pitchFamily="34" charset="0"/>
                <a:cs typeface="Arial" panose="020B0604020202020204" pitchFamily="34" charset="0"/>
              </a:rPr>
              <a:t>etc</a:t>
            </a:r>
            <a:r>
              <a:rPr lang="en-US" sz="1800" b="0" i="0" u="none" strike="noStrike" dirty="0">
                <a:solidFill>
                  <a:srgbClr val="000000"/>
                </a:solidFill>
                <a:effectLst/>
                <a:latin typeface="Arial" panose="020B0604020202020204" pitchFamily="34" charset="0"/>
                <a:cs typeface="Arial" panose="020B0604020202020204" pitchFamily="34" charset="0"/>
              </a:rPr>
              <a:t>) that keep them returning to make recurring purchases.</a:t>
            </a:r>
            <a:endParaRPr lang="en-US" b="0" dirty="0">
              <a:effectLst/>
              <a:latin typeface="Arial" panose="020B0604020202020204" pitchFamily="34" charset="0"/>
              <a:cs typeface="Arial" panose="020B0604020202020204" pitchFamily="34" charset="0"/>
            </a:endParaRPr>
          </a:p>
          <a:p>
            <a:pPr marL="0" indent="0">
              <a:buNone/>
            </a:pPr>
            <a:br>
              <a:rPr lang="en-US" dirty="0"/>
            </a:br>
            <a:endParaRPr lang="en-IN" dirty="0"/>
          </a:p>
        </p:txBody>
      </p:sp>
    </p:spTree>
    <p:extLst>
      <p:ext uri="{BB962C8B-B14F-4D97-AF65-F5344CB8AC3E}">
        <p14:creationId xmlns:p14="http://schemas.microsoft.com/office/powerpoint/2010/main" val="32246710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AD9D3-4468-4394-BB28-D2684019F3B1}"/>
              </a:ext>
            </a:extLst>
          </p:cNvPr>
          <p:cNvSpPr>
            <a:spLocks noGrp="1"/>
          </p:cNvSpPr>
          <p:nvPr>
            <p:ph idx="1"/>
          </p:nvPr>
        </p:nvSpPr>
        <p:spPr>
          <a:xfrm>
            <a:off x="1192764" y="2514944"/>
            <a:ext cx="9601196" cy="3318936"/>
          </a:xfrm>
        </p:spPr>
        <p:txBody>
          <a:bodyPr/>
          <a:lstStyle/>
          <a:p>
            <a:pPr marL="0" indent="0">
              <a:buNone/>
            </a:pPr>
            <a:r>
              <a:rPr lang="en-US" dirty="0"/>
              <a:t>			</a:t>
            </a:r>
            <a:endParaRPr lang="en-IN" dirty="0"/>
          </a:p>
        </p:txBody>
      </p:sp>
      <p:sp>
        <p:nvSpPr>
          <p:cNvPr id="4" name="Rectangle 3">
            <a:extLst>
              <a:ext uri="{FF2B5EF4-FFF2-40B4-BE49-F238E27FC236}">
                <a16:creationId xmlns:a16="http://schemas.microsoft.com/office/drawing/2014/main" id="{859AE5E4-B933-4295-B772-2199E760D495}"/>
              </a:ext>
            </a:extLst>
          </p:cNvPr>
          <p:cNvSpPr/>
          <p:nvPr/>
        </p:nvSpPr>
        <p:spPr>
          <a:xfrm>
            <a:off x="2435290" y="2967335"/>
            <a:ext cx="7788421" cy="1446550"/>
          </a:xfrm>
          <a:prstGeom prst="rect">
            <a:avLst/>
          </a:prstGeom>
          <a:noFill/>
        </p:spPr>
        <p:txBody>
          <a:bodyPr wrap="square" lIns="91440" tIns="45720" rIns="91440" bIns="45720">
            <a:spAutoFit/>
            <a:scene3d>
              <a:camera prst="orthographicFront"/>
              <a:lightRig rig="threePt" dir="t"/>
            </a:scene3d>
            <a:sp3d extrusionH="57150">
              <a:bevelT w="38100" h="38100" prst="relaxedInset"/>
            </a:sp3d>
          </a:bodyPr>
          <a:lstStyle/>
          <a:p>
            <a:pPr algn="ctr"/>
            <a:r>
              <a:rPr lang="en-US"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	THANK YOU</a:t>
            </a:r>
            <a:endParaRPr lang="en-IN" sz="8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30606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A70-078E-4614-B67B-D474FD25A012}"/>
              </a:ext>
            </a:extLst>
          </p:cNvPr>
          <p:cNvSpPr>
            <a:spLocks noGrp="1"/>
          </p:cNvSpPr>
          <p:nvPr>
            <p:ph type="title"/>
          </p:nvPr>
        </p:nvSpPr>
        <p:spPr>
          <a:xfrm>
            <a:off x="1295402" y="982132"/>
            <a:ext cx="9601196" cy="613403"/>
          </a:xfrm>
        </p:spPr>
        <p:txBody>
          <a:bodyPr>
            <a:normAutofit fontScale="90000"/>
          </a:bodyPr>
          <a:lstStyle/>
          <a:p>
            <a:r>
              <a:rPr lang="en-IN" b="1" dirty="0">
                <a:solidFill>
                  <a:schemeClr val="tx1"/>
                </a:solidFill>
              </a:rPr>
              <a:t>Theoretical Background</a:t>
            </a:r>
            <a:endParaRPr lang="en-IN" b="1" dirty="0"/>
          </a:p>
        </p:txBody>
      </p:sp>
      <p:sp>
        <p:nvSpPr>
          <p:cNvPr id="3" name="Content Placeholder 2">
            <a:extLst>
              <a:ext uri="{FF2B5EF4-FFF2-40B4-BE49-F238E27FC236}">
                <a16:creationId xmlns:a16="http://schemas.microsoft.com/office/drawing/2014/main" id="{60B4BCAF-B8E6-4439-B563-3526BB4AA350}"/>
              </a:ext>
            </a:extLst>
          </p:cNvPr>
          <p:cNvSpPr>
            <a:spLocks noGrp="1"/>
          </p:cNvSpPr>
          <p:nvPr>
            <p:ph idx="1"/>
          </p:nvPr>
        </p:nvSpPr>
        <p:spPr/>
        <p:txBody>
          <a:bodyPr>
            <a:normAutofit fontScale="92500"/>
          </a:bodyPr>
          <a:lstStyle/>
          <a:p>
            <a:r>
              <a:rPr lang="en-US" dirty="0"/>
              <a:t>Aside from Hedonic and Utilitarian values, certain perceived risks also influence the purchase decision of an online customer and therefore, these risks are also a crucial factor in determining the loyalty of a customer to an e-commerce brand. </a:t>
            </a:r>
          </a:p>
          <a:p>
            <a:r>
              <a:rPr lang="en-US" dirty="0"/>
              <a:t>Online shopping has a more pronounced perception of risk  than the traditional physical shopping store, because  of temporal and spatial separation between the sellers and buyers. </a:t>
            </a:r>
          </a:p>
          <a:p>
            <a:r>
              <a:rPr lang="en-US" dirty="0"/>
              <a:t>Risk could arise from an unpredictable event during a transaction or delivery period or at the end of a delivery and may not be pleasant to the online customer.</a:t>
            </a:r>
            <a:endParaRPr lang="en-IN" dirty="0"/>
          </a:p>
        </p:txBody>
      </p:sp>
    </p:spTree>
    <p:extLst>
      <p:ext uri="{BB962C8B-B14F-4D97-AF65-F5344CB8AC3E}">
        <p14:creationId xmlns:p14="http://schemas.microsoft.com/office/powerpoint/2010/main" val="413448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BEC6-6F8E-488C-8068-8C861760A2D4}"/>
              </a:ext>
            </a:extLst>
          </p:cNvPr>
          <p:cNvSpPr>
            <a:spLocks noGrp="1"/>
          </p:cNvSpPr>
          <p:nvPr>
            <p:ph type="title"/>
          </p:nvPr>
        </p:nvSpPr>
        <p:spPr/>
        <p:txBody>
          <a:bodyPr>
            <a:normAutofit fontScale="90000"/>
          </a:bodyPr>
          <a:lstStyle/>
          <a:p>
            <a:pPr rtl="0">
              <a:spcBef>
                <a:spcPts val="1200"/>
              </a:spcBef>
              <a:spcAft>
                <a:spcPts val="1200"/>
              </a:spcAft>
            </a:pPr>
            <a:r>
              <a:rPr kumimoji="0" lang="en-IN" sz="3600" b="1" i="0" u="none" strike="noStrike" kern="1200" cap="none" spc="0" normalizeH="0" baseline="0" noProof="0" dirty="0">
                <a:ln>
                  <a:noFill/>
                </a:ln>
                <a:solidFill>
                  <a:prstClr val="black"/>
                </a:solidFill>
                <a:effectLst/>
                <a:uLnTx/>
                <a:uFillTx/>
                <a:latin typeface="Trebuchet MS" panose="020B0603020202020204"/>
                <a:ea typeface="+mj-ea"/>
                <a:cs typeface="+mj-cs"/>
              </a:rPr>
              <a:t>Exploratory Data Analysis</a:t>
            </a:r>
            <a:br>
              <a:rPr lang="en-IN" b="0" dirty="0">
                <a:effectLst/>
              </a:rPr>
            </a:br>
            <a:br>
              <a:rPr lang="en-IN" dirty="0"/>
            </a:br>
            <a:endParaRPr lang="en-IN" dirty="0"/>
          </a:p>
        </p:txBody>
      </p:sp>
      <p:sp>
        <p:nvSpPr>
          <p:cNvPr id="3" name="Content Placeholder 2">
            <a:extLst>
              <a:ext uri="{FF2B5EF4-FFF2-40B4-BE49-F238E27FC236}">
                <a16:creationId xmlns:a16="http://schemas.microsoft.com/office/drawing/2014/main" id="{5666F854-0136-49ED-BFDD-8730D8670691}"/>
              </a:ext>
            </a:extLst>
          </p:cNvPr>
          <p:cNvSpPr>
            <a:spLocks noGrp="1"/>
          </p:cNvSpPr>
          <p:nvPr>
            <p:ph idx="1"/>
          </p:nvPr>
        </p:nvSpPr>
        <p:spPr/>
        <p:txBody>
          <a:bodyPr/>
          <a:lstStyle/>
          <a:p>
            <a:pPr rtl="0">
              <a:spcBef>
                <a:spcPts val="1200"/>
              </a:spcBef>
              <a:spcAft>
                <a:spcPts val="1200"/>
              </a:spcAft>
            </a:pPr>
            <a:r>
              <a:rPr lang="en-US" sz="1800" b="0" i="0" u="none" strike="noStrike" dirty="0">
                <a:solidFill>
                  <a:srgbClr val="000000"/>
                </a:solidFill>
                <a:effectLst/>
                <a:latin typeface="Arial" panose="020B0604020202020204" pitchFamily="34" charset="0"/>
              </a:rPr>
              <a:t>The individual columns of the dataset were :</a:t>
            </a:r>
          </a:p>
          <a:p>
            <a:pPr marL="0" indent="0" rtl="0">
              <a:spcBef>
                <a:spcPts val="1200"/>
              </a:spcBef>
              <a:spcAft>
                <a:spcPts val="1200"/>
              </a:spcAft>
              <a:buNone/>
            </a:pPr>
            <a:r>
              <a:rPr lang="en-US" sz="1800" dirty="0">
                <a:solidFill>
                  <a:srgbClr val="000000"/>
                </a:solidFill>
                <a:latin typeface="Arial" panose="020B0604020202020204" pitchFamily="34" charset="0"/>
              </a:rPr>
              <a:t> - </a:t>
            </a:r>
            <a:r>
              <a:rPr lang="en-US" sz="1800" b="0" i="0" u="none" strike="noStrike" dirty="0">
                <a:solidFill>
                  <a:srgbClr val="000000"/>
                </a:solidFill>
                <a:effectLst/>
                <a:latin typeface="Arial" panose="020B0604020202020204" pitchFamily="34" charset="0"/>
              </a:rPr>
              <a:t>first </a:t>
            </a:r>
            <a:r>
              <a:rPr lang="en-US" sz="1800" b="0" i="0" u="none" strike="noStrike" dirty="0" err="1">
                <a:solidFill>
                  <a:srgbClr val="000000"/>
                </a:solidFill>
                <a:effectLst/>
                <a:latin typeface="Arial" panose="020B0604020202020204" pitchFamily="34" charset="0"/>
              </a:rPr>
              <a:t>analysed</a:t>
            </a:r>
            <a:r>
              <a:rPr lang="en-US" sz="1800" b="0" i="0" u="none" strike="noStrike" dirty="0">
                <a:solidFill>
                  <a:srgbClr val="000000"/>
                </a:solidFill>
                <a:effectLst/>
                <a:latin typeface="Arial" panose="020B0604020202020204" pitchFamily="34" charset="0"/>
              </a:rPr>
              <a:t> to study their composition </a:t>
            </a:r>
          </a:p>
          <a:p>
            <a:pPr marL="0" indent="0" rtl="0">
              <a:spcBef>
                <a:spcPts val="1200"/>
              </a:spcBef>
              <a:spcAft>
                <a:spcPts val="1200"/>
              </a:spcAft>
              <a:buNone/>
            </a:pPr>
            <a:r>
              <a:rPr lang="en-US" sz="1800" dirty="0">
                <a:solidFill>
                  <a:srgbClr val="000000"/>
                </a:solidFill>
                <a:latin typeface="Arial" panose="020B0604020202020204" pitchFamily="34" charset="0"/>
              </a:rPr>
              <a:t>- </a:t>
            </a:r>
            <a:r>
              <a:rPr lang="en-US" sz="1800" b="0" i="0" u="none" strike="noStrike" dirty="0">
                <a:solidFill>
                  <a:srgbClr val="000000"/>
                </a:solidFill>
                <a:effectLst/>
                <a:latin typeface="Arial" panose="020B0604020202020204" pitchFamily="34" charset="0"/>
              </a:rPr>
              <a:t>and then, with reference to the diagram and the theoretical background of the case study, the relationships between various columns were understood through data visualization using </a:t>
            </a:r>
            <a:r>
              <a:rPr lang="en-US" sz="1800" b="0" i="0" u="none" strike="noStrike" dirty="0" err="1">
                <a:solidFill>
                  <a:srgbClr val="000000"/>
                </a:solidFill>
                <a:effectLst/>
                <a:latin typeface="Arial" panose="020B0604020202020204" pitchFamily="34" charset="0"/>
              </a:rPr>
              <a:t>Countplots</a:t>
            </a:r>
            <a:r>
              <a:rPr lang="en-US" sz="1800" b="0" i="0" u="none" strike="noStrike" dirty="0">
                <a:solidFill>
                  <a:srgbClr val="000000"/>
                </a:solidFill>
                <a:effectLst/>
                <a:latin typeface="Arial" panose="020B0604020202020204" pitchFamily="34" charset="0"/>
              </a:rPr>
              <a:t>.</a:t>
            </a:r>
            <a:endParaRPr lang="en-US" b="0" dirty="0">
              <a:effectLst/>
            </a:endParaRPr>
          </a:p>
          <a:p>
            <a:pPr marL="0" indent="0">
              <a:buNone/>
            </a:pPr>
            <a:br>
              <a:rPr lang="en-US" dirty="0"/>
            </a:br>
            <a:endParaRPr lang="en-IN" dirty="0"/>
          </a:p>
        </p:txBody>
      </p:sp>
    </p:spTree>
    <p:extLst>
      <p:ext uri="{BB962C8B-B14F-4D97-AF65-F5344CB8AC3E}">
        <p14:creationId xmlns:p14="http://schemas.microsoft.com/office/powerpoint/2010/main" val="1543172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8C69-10B4-46C7-8172-0E650F2CE7E0}"/>
              </a:ext>
            </a:extLst>
          </p:cNvPr>
          <p:cNvSpPr>
            <a:spLocks noGrp="1"/>
          </p:cNvSpPr>
          <p:nvPr>
            <p:ph type="title"/>
          </p:nvPr>
        </p:nvSpPr>
        <p:spPr/>
        <p:txBody>
          <a:bodyPr/>
          <a:lstStyle/>
          <a:p>
            <a:r>
              <a:rPr lang="en-IN" sz="3600" b="1" i="0" u="none" strike="noStrike" dirty="0">
                <a:solidFill>
                  <a:srgbClr val="000000"/>
                </a:solidFill>
                <a:effectLst/>
                <a:latin typeface="Arial" panose="020B0604020202020204" pitchFamily="34" charset="0"/>
              </a:rPr>
              <a:t>Analysing the Target Class</a:t>
            </a:r>
          </a:p>
        </p:txBody>
      </p:sp>
      <p:sp>
        <p:nvSpPr>
          <p:cNvPr id="3" name="Content Placeholder 2">
            <a:extLst>
              <a:ext uri="{FF2B5EF4-FFF2-40B4-BE49-F238E27FC236}">
                <a16:creationId xmlns:a16="http://schemas.microsoft.com/office/drawing/2014/main" id="{CD7F9F84-2B55-424D-BE2D-43A1180191BB}"/>
              </a:ext>
            </a:extLst>
          </p:cNvPr>
          <p:cNvSpPr>
            <a:spLocks noGrp="1"/>
          </p:cNvSpPr>
          <p:nvPr>
            <p:ph idx="1"/>
          </p:nvPr>
        </p:nvSpPr>
        <p:spPr/>
        <p:txBody>
          <a:bodyPr/>
          <a:lstStyle/>
          <a:p>
            <a:r>
              <a:rPr lang="en-US" sz="1800" b="1" i="0" u="none" strike="noStrike" dirty="0">
                <a:solidFill>
                  <a:srgbClr val="000000"/>
                </a:solidFill>
                <a:effectLst/>
                <a:latin typeface="Arial" panose="020B0604020202020204" pitchFamily="34" charset="0"/>
              </a:rPr>
              <a:t>Underlying Assumptions</a:t>
            </a:r>
            <a:r>
              <a:rPr lang="en-US" sz="1800" i="0" u="none" strike="noStrike" dirty="0">
                <a:solidFill>
                  <a:srgbClr val="000000"/>
                </a:solidFill>
                <a:effectLst/>
                <a:latin typeface="Arial" panose="020B0604020202020204" pitchFamily="34" charset="0"/>
              </a:rPr>
              <a:t>:</a:t>
            </a:r>
          </a:p>
          <a:p>
            <a:r>
              <a:rPr lang="en-US" sz="1800" i="0" u="none" strike="noStrike" dirty="0">
                <a:solidFill>
                  <a:srgbClr val="000000"/>
                </a:solidFill>
                <a:effectLst/>
                <a:latin typeface="Arial" panose="020B0604020202020204" pitchFamily="34" charset="0"/>
              </a:rPr>
              <a:t>Column: 'Which of the Indian online retailer would you recommend to a friend?' can be regarded as a representation of customer Loyalty / Retention since customers who recommend the services of an ecommerce are very highly likely to buy from those websites again.</a:t>
            </a:r>
          </a:p>
          <a:p>
            <a:endParaRPr lang="en-US" dirty="0">
              <a:effectLst/>
            </a:endParaRPr>
          </a:p>
          <a:p>
            <a:endParaRPr lang="en-IN" dirty="0"/>
          </a:p>
        </p:txBody>
      </p:sp>
    </p:spTree>
    <p:extLst>
      <p:ext uri="{BB962C8B-B14F-4D97-AF65-F5344CB8AC3E}">
        <p14:creationId xmlns:p14="http://schemas.microsoft.com/office/powerpoint/2010/main" val="16717656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417</TotalTime>
  <Words>4259</Words>
  <Application>Microsoft Office PowerPoint</Application>
  <PresentationFormat>Widescreen</PresentationFormat>
  <Paragraphs>284</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Garamond</vt:lpstr>
      <vt:lpstr>Open Sans</vt:lpstr>
      <vt:lpstr>Trebuchet MS</vt:lpstr>
      <vt:lpstr>Wingdings</vt:lpstr>
      <vt:lpstr>Organic</vt:lpstr>
      <vt:lpstr>E-retail factors for customer activation and retention:  A case study from Indian e-commerce customers </vt:lpstr>
      <vt:lpstr>Introduction</vt:lpstr>
      <vt:lpstr>Executive Summary</vt:lpstr>
      <vt:lpstr>About the Dataset: </vt:lpstr>
      <vt:lpstr>Theoretical Background</vt:lpstr>
      <vt:lpstr>Theoretical Background</vt:lpstr>
      <vt:lpstr>Theoretical Background</vt:lpstr>
      <vt:lpstr>Exploratory Data Analysis  </vt:lpstr>
      <vt:lpstr>Analysing the Target Class</vt:lpstr>
      <vt:lpstr>PowerPoint Presentation</vt:lpstr>
      <vt:lpstr>Consumer Demographics</vt:lpstr>
      <vt:lpstr>Consumer Demographics</vt:lpstr>
      <vt:lpstr>Consumer Demographics</vt:lpstr>
      <vt:lpstr>Consumer Demographics</vt:lpstr>
      <vt:lpstr>Consumer online shopping activities and preferences</vt:lpstr>
      <vt:lpstr>Consumer online shopping activities and preferences</vt:lpstr>
      <vt:lpstr>Consumer Hesitation</vt:lpstr>
      <vt:lpstr>Consumer Hesitation</vt:lpstr>
      <vt:lpstr>Consumer opinions on Website Features</vt:lpstr>
      <vt:lpstr>Consumer opinions on Website Features</vt:lpstr>
      <vt:lpstr>Consumer opinions on Website Features</vt:lpstr>
      <vt:lpstr>Consumer opinions on Website Features</vt:lpstr>
      <vt:lpstr>Consumer Ecommerce Website preferences and opinions </vt:lpstr>
      <vt:lpstr>Consumer Ecommerce Website preferences and opinions</vt:lpstr>
      <vt:lpstr>Consumer Ecommerce Website preferences and opinions</vt:lpstr>
      <vt:lpstr>Consumer Ecommerce Website preferences and opinions</vt:lpstr>
      <vt:lpstr>Analyzing Relationship between Customer retention and Perceived Risks </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Perceived Risks</vt:lpstr>
      <vt:lpstr>Analyzing Relationship between Customer retention and Hedonic Value </vt:lpstr>
      <vt:lpstr>Analyzing Relationship between Customer retention and Hedonic Value </vt:lpstr>
      <vt:lpstr>Analyzing Relationship between Customer retention and Hedonic Value</vt:lpstr>
      <vt:lpstr>Analyzing Relationship between Customer retention and Hedonic Value</vt:lpstr>
      <vt:lpstr>Analyzing Relationship between Customer retention and Hedonic Value</vt:lpstr>
      <vt:lpstr>Analyzing Relationship between Customer retention and Utilitarian Value </vt:lpstr>
      <vt:lpstr>Analyzing Relationship between Customer retention and Utilitarian Value </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Analyzing Relationship between Customer retention and Utilitarian Value</vt:lpstr>
      <vt:lpstr>Perceived Risk on E Commerce Websites</vt:lpstr>
      <vt:lpstr>Perceived Risk on E Commerce Websites</vt:lpstr>
      <vt:lpstr>Perceived Risk on E Commerce Websites</vt:lpstr>
      <vt:lpstr>Finding the correlation between Customer Retention and Perceived Risks </vt:lpstr>
      <vt:lpstr>Finding the correlation between Customer Retention and Perceived Risks </vt:lpstr>
      <vt:lpstr>Finding the correlation between Customer Retention and Perceived Risks </vt:lpstr>
      <vt:lpstr>Concluding Remarks </vt:lpstr>
      <vt:lpstr>Concluding Remarks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dc:title>
  <dc:creator>SIDXTER N</dc:creator>
  <cp:lastModifiedBy>Sumair Dhir</cp:lastModifiedBy>
  <cp:revision>5</cp:revision>
  <dcterms:created xsi:type="dcterms:W3CDTF">2021-09-22T12:03:41Z</dcterms:created>
  <dcterms:modified xsi:type="dcterms:W3CDTF">2021-12-26T12:31:57Z</dcterms:modified>
</cp:coreProperties>
</file>