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" charset="1" panose="00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Open Sans Bold" charset="1" panose="00000000000000000000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013" t="0" r="-1629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Music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6887744"/>
            <a:ext cx="12806028" cy="262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Music Store Analysis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6452" y="355078"/>
            <a:ext cx="302912" cy="282465"/>
          </a:xfrm>
          <a:custGeom>
            <a:avLst/>
            <a:gdLst/>
            <a:ahLst/>
            <a:cxnLst/>
            <a:rect r="r" b="b" t="t" l="l"/>
            <a:pathLst>
              <a:path h="282465" w="302912">
                <a:moveTo>
                  <a:pt x="0" y="0"/>
                </a:moveTo>
                <a:lnTo>
                  <a:pt x="302912" y="0"/>
                </a:lnTo>
                <a:lnTo>
                  <a:pt x="302912" y="282465"/>
                </a:lnTo>
                <a:lnTo>
                  <a:pt x="0" y="28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0533" y="405840"/>
            <a:ext cx="152002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Studio Shodwe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Music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5530845"/>
            <a:ext cx="7414665" cy="1464396"/>
          </a:xfrm>
          <a:custGeom>
            <a:avLst/>
            <a:gdLst/>
            <a:ahLst/>
            <a:cxnLst/>
            <a:rect r="r" b="b" t="t" l="l"/>
            <a:pathLst>
              <a:path h="1464396" w="7414665">
                <a:moveTo>
                  <a:pt x="0" y="0"/>
                </a:moveTo>
                <a:lnTo>
                  <a:pt x="7414665" y="0"/>
                </a:lnTo>
                <a:lnTo>
                  <a:pt x="7414665" y="1464396"/>
                </a:lnTo>
                <a:lnTo>
                  <a:pt x="0" y="1464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995294" y="8506543"/>
            <a:ext cx="6251191" cy="1234610"/>
          </a:xfrm>
          <a:custGeom>
            <a:avLst/>
            <a:gdLst/>
            <a:ahLst/>
            <a:cxnLst/>
            <a:rect r="r" b="b" t="t" l="l"/>
            <a:pathLst>
              <a:path h="1234610" w="6251191">
                <a:moveTo>
                  <a:pt x="0" y="0"/>
                </a:moveTo>
                <a:lnTo>
                  <a:pt x="6251192" y="0"/>
                </a:lnTo>
                <a:lnTo>
                  <a:pt x="6251192" y="1234610"/>
                </a:lnTo>
                <a:lnTo>
                  <a:pt x="0" y="123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91753" y="8506543"/>
            <a:ext cx="6251191" cy="1234610"/>
          </a:xfrm>
          <a:custGeom>
            <a:avLst/>
            <a:gdLst/>
            <a:ahLst/>
            <a:cxnLst/>
            <a:rect r="r" b="b" t="t" l="l"/>
            <a:pathLst>
              <a:path h="1234610" w="6251191">
                <a:moveTo>
                  <a:pt x="0" y="0"/>
                </a:moveTo>
                <a:lnTo>
                  <a:pt x="6251191" y="0"/>
                </a:lnTo>
                <a:lnTo>
                  <a:pt x="6251191" y="1234610"/>
                </a:lnTo>
                <a:lnTo>
                  <a:pt x="0" y="123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101" y="971550"/>
            <a:ext cx="18246899" cy="101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 Find how much amount spent by each customer on artists? Write a query to return customer name, artist name and total spent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6428" y="2496402"/>
            <a:ext cx="17685395" cy="7600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WITH best_selling_artist AS (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SELECT artist.artist_id AS artist_id, artist.name AS artist_name, SUM(invoice_line.unit_price*invoice_line.quantity) AS total_sales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FROM invoice_line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JOIN track ON track.track_id = invoice_line.track_id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JOIN album ON album.album_id = track.album_id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JOIN artist ON artist.artist_id = album.artist_id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GROUP BY 1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ORDER BY 3 DESC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LIMIT 1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SELECT c.customer_id, c.first_name, c.last_name, bsa.artist_name, SUM(il.unit_price*il.quantity) AS amount_spent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FROM invoice i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JOIN customer c ON c.customer_id = i.customer_id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JOIN invoice_line il ON il.invoice_id = i.invoice_id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JOIN track t ON t.track_id = il.track_id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JOIN album alb ON alb.album_id = t.album_id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JOIN best_selling_artist bsa ON bsa.artist_id = alb.artist_id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GROUP BY 1,2,3,4</a:t>
            </a:r>
          </a:p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26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ORDER BY 5 DESC;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6452" y="355078"/>
            <a:ext cx="302912" cy="282465"/>
          </a:xfrm>
          <a:custGeom>
            <a:avLst/>
            <a:gdLst/>
            <a:ahLst/>
            <a:cxnLst/>
            <a:rect r="r" b="b" t="t" l="l"/>
            <a:pathLst>
              <a:path h="282465" w="302912">
                <a:moveTo>
                  <a:pt x="0" y="0"/>
                </a:moveTo>
                <a:lnTo>
                  <a:pt x="302912" y="0"/>
                </a:lnTo>
                <a:lnTo>
                  <a:pt x="302912" y="282465"/>
                </a:lnTo>
                <a:lnTo>
                  <a:pt x="0" y="28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0533" y="405840"/>
            <a:ext cx="152002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Studio Shodwe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Music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5530845"/>
            <a:ext cx="7414665" cy="1464396"/>
          </a:xfrm>
          <a:custGeom>
            <a:avLst/>
            <a:gdLst/>
            <a:ahLst/>
            <a:cxnLst/>
            <a:rect r="r" b="b" t="t" l="l"/>
            <a:pathLst>
              <a:path h="1464396" w="7414665">
                <a:moveTo>
                  <a:pt x="0" y="0"/>
                </a:moveTo>
                <a:lnTo>
                  <a:pt x="7414665" y="0"/>
                </a:lnTo>
                <a:lnTo>
                  <a:pt x="7414665" y="1464396"/>
                </a:lnTo>
                <a:lnTo>
                  <a:pt x="0" y="1464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995294" y="8506543"/>
            <a:ext cx="6251191" cy="1234610"/>
          </a:xfrm>
          <a:custGeom>
            <a:avLst/>
            <a:gdLst/>
            <a:ahLst/>
            <a:cxnLst/>
            <a:rect r="r" b="b" t="t" l="l"/>
            <a:pathLst>
              <a:path h="1234610" w="6251191">
                <a:moveTo>
                  <a:pt x="0" y="0"/>
                </a:moveTo>
                <a:lnTo>
                  <a:pt x="6251192" y="0"/>
                </a:lnTo>
                <a:lnTo>
                  <a:pt x="6251192" y="1234610"/>
                </a:lnTo>
                <a:lnTo>
                  <a:pt x="0" y="123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91753" y="8506543"/>
            <a:ext cx="6251191" cy="1234610"/>
          </a:xfrm>
          <a:custGeom>
            <a:avLst/>
            <a:gdLst/>
            <a:ahLst/>
            <a:cxnLst/>
            <a:rect r="r" b="b" t="t" l="l"/>
            <a:pathLst>
              <a:path h="1234610" w="6251191">
                <a:moveTo>
                  <a:pt x="0" y="0"/>
                </a:moveTo>
                <a:lnTo>
                  <a:pt x="6251191" y="0"/>
                </a:lnTo>
                <a:lnTo>
                  <a:pt x="6251191" y="1234610"/>
                </a:lnTo>
                <a:lnTo>
                  <a:pt x="0" y="123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44015" y="990600"/>
            <a:ext cx="16845558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 We want to find out the most popular music Genre for each country. We determine the most popular genre as the genre 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with the highest amount of purchases. Write a query that returns each country along with the top Genre. For countries where 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the maximum number of purchases is shared return all Genres.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88658" y="2953067"/>
            <a:ext cx="17699342" cy="677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WITH popular_genre AS </a:t>
            </a:r>
          </a:p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(</a:t>
            </a:r>
          </a:p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   SELECT COUNT(invoice_line.quantity) AS purchases, customer.country, genre.name, genre.genre_id, </a:t>
            </a:r>
          </a:p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ROW_NUMBER() OVER(PARTITION BY customer.country ORDER BY COUNT(invoice_line.quantity) DESC) AS RowNo </a:t>
            </a:r>
          </a:p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   FROM invoice_line </a:t>
            </a:r>
          </a:p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JOIN invoice ON invoice.invoice_id = invoice_line.invoice_id</a:t>
            </a:r>
          </a:p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JOIN customer ON customer.customer_id = invoice.customer_id</a:t>
            </a:r>
          </a:p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JOIN track ON track.track_id = invoice_line.track_id</a:t>
            </a:r>
          </a:p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JOIN genre ON genre.genre_id = track.genre_id</a:t>
            </a:r>
          </a:p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GROUP BY 2,3,4</a:t>
            </a:r>
          </a:p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ORDER BY 2 ASC, 1 DESC</a:t>
            </a:r>
          </a:p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SELECT * FROM popular_genre WHERE RowNo &lt;= 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6452" y="355078"/>
            <a:ext cx="302912" cy="282465"/>
          </a:xfrm>
          <a:custGeom>
            <a:avLst/>
            <a:gdLst/>
            <a:ahLst/>
            <a:cxnLst/>
            <a:rect r="r" b="b" t="t" l="l"/>
            <a:pathLst>
              <a:path h="282465" w="302912">
                <a:moveTo>
                  <a:pt x="0" y="0"/>
                </a:moveTo>
                <a:lnTo>
                  <a:pt x="302912" y="0"/>
                </a:lnTo>
                <a:lnTo>
                  <a:pt x="302912" y="282465"/>
                </a:lnTo>
                <a:lnTo>
                  <a:pt x="0" y="28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0533" y="405840"/>
            <a:ext cx="152002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Studio Shodwe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Music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5530845"/>
            <a:ext cx="7414665" cy="1464396"/>
          </a:xfrm>
          <a:custGeom>
            <a:avLst/>
            <a:gdLst/>
            <a:ahLst/>
            <a:cxnLst/>
            <a:rect r="r" b="b" t="t" l="l"/>
            <a:pathLst>
              <a:path h="1464396" w="7414665">
                <a:moveTo>
                  <a:pt x="0" y="0"/>
                </a:moveTo>
                <a:lnTo>
                  <a:pt x="7414665" y="0"/>
                </a:lnTo>
                <a:lnTo>
                  <a:pt x="7414665" y="1464396"/>
                </a:lnTo>
                <a:lnTo>
                  <a:pt x="0" y="1464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995294" y="8506543"/>
            <a:ext cx="6251191" cy="1234610"/>
          </a:xfrm>
          <a:custGeom>
            <a:avLst/>
            <a:gdLst/>
            <a:ahLst/>
            <a:cxnLst/>
            <a:rect r="r" b="b" t="t" l="l"/>
            <a:pathLst>
              <a:path h="1234610" w="6251191">
                <a:moveTo>
                  <a:pt x="0" y="0"/>
                </a:moveTo>
                <a:lnTo>
                  <a:pt x="6251192" y="0"/>
                </a:lnTo>
                <a:lnTo>
                  <a:pt x="6251192" y="1234610"/>
                </a:lnTo>
                <a:lnTo>
                  <a:pt x="0" y="123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91753" y="8506543"/>
            <a:ext cx="6251191" cy="1234610"/>
          </a:xfrm>
          <a:custGeom>
            <a:avLst/>
            <a:gdLst/>
            <a:ahLst/>
            <a:cxnLst/>
            <a:rect r="r" b="b" t="t" l="l"/>
            <a:pathLst>
              <a:path h="1234610" w="6251191">
                <a:moveTo>
                  <a:pt x="0" y="0"/>
                </a:moveTo>
                <a:lnTo>
                  <a:pt x="6251191" y="0"/>
                </a:lnTo>
                <a:lnTo>
                  <a:pt x="6251191" y="1234610"/>
                </a:lnTo>
                <a:lnTo>
                  <a:pt x="0" y="123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87954" y="971550"/>
            <a:ext cx="16265872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 Write a query that determines the customer that has spent the most on music for each country. 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Write a query that returns the country along with the top customer and how much they spent. 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For countries where the top amount spent is shared, provide all customers who spent this amount.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3767455"/>
            <a:ext cx="18288000" cy="598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WITH Customter_with_country AS (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 SELECT customer.customer_id,first_name,last_name,billing_country,SUM(total) AS total_spending,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    ROW_NUMBER() OVER(PARTITION BY billing_country ORDER BY SUM(total) DESC) AS RowNo 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 FROM invoice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 JOIN customer ON customer.customer_id = invoice.customer_id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 GROUP BY 1,2,3,4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 ORDER BY 4 ASC,5 DESC)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SELECT * FROM Customter_with_country WHERE RowNo &lt;= 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6452" y="355078"/>
            <a:ext cx="302912" cy="282465"/>
          </a:xfrm>
          <a:custGeom>
            <a:avLst/>
            <a:gdLst/>
            <a:ahLst/>
            <a:cxnLst/>
            <a:rect r="r" b="b" t="t" l="l"/>
            <a:pathLst>
              <a:path h="282465" w="302912">
                <a:moveTo>
                  <a:pt x="0" y="0"/>
                </a:moveTo>
                <a:lnTo>
                  <a:pt x="302912" y="0"/>
                </a:lnTo>
                <a:lnTo>
                  <a:pt x="302912" y="282465"/>
                </a:lnTo>
                <a:lnTo>
                  <a:pt x="0" y="28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0533" y="405840"/>
            <a:ext cx="152002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Studio Shodwe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Music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820745" y="7602661"/>
            <a:ext cx="9964745" cy="1968037"/>
          </a:xfrm>
          <a:custGeom>
            <a:avLst/>
            <a:gdLst/>
            <a:ahLst/>
            <a:cxnLst/>
            <a:rect r="r" b="b" t="t" l="l"/>
            <a:pathLst>
              <a:path h="1968037" w="9964745">
                <a:moveTo>
                  <a:pt x="0" y="0"/>
                </a:moveTo>
                <a:lnTo>
                  <a:pt x="9964745" y="0"/>
                </a:lnTo>
                <a:lnTo>
                  <a:pt x="9964745" y="1968037"/>
                </a:lnTo>
                <a:lnTo>
                  <a:pt x="0" y="1968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475043" y="7594417"/>
            <a:ext cx="1520027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64309" y="1262819"/>
            <a:ext cx="13243024" cy="695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  <a:spcBef>
                <a:spcPct val="0"/>
              </a:spcBef>
            </a:pPr>
            <a:r>
              <a:rPr lang="en-US" sz="41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Who is the senior most employee based on job title?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70546" y="2758703"/>
            <a:ext cx="14077979" cy="564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5"/>
              </a:lnSpc>
              <a:spcBef>
                <a:spcPct val="0"/>
              </a:spcBef>
            </a:pPr>
            <a:r>
              <a:rPr lang="en-US" sz="6496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SELECT title, last_name, first_name </a:t>
            </a:r>
          </a:p>
          <a:p>
            <a:pPr algn="ctr">
              <a:lnSpc>
                <a:spcPts val="9095"/>
              </a:lnSpc>
              <a:spcBef>
                <a:spcPct val="0"/>
              </a:spcBef>
            </a:pPr>
            <a:r>
              <a:rPr lang="en-US" sz="6496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FROM employee</a:t>
            </a:r>
          </a:p>
          <a:p>
            <a:pPr algn="ctr">
              <a:lnSpc>
                <a:spcPts val="9095"/>
              </a:lnSpc>
              <a:spcBef>
                <a:spcPct val="0"/>
              </a:spcBef>
            </a:pPr>
            <a:r>
              <a:rPr lang="en-US" sz="6496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ORDER BY levels DESC</a:t>
            </a:r>
          </a:p>
          <a:p>
            <a:pPr algn="ctr">
              <a:lnSpc>
                <a:spcPts val="9095"/>
              </a:lnSpc>
              <a:spcBef>
                <a:spcPct val="0"/>
              </a:spcBef>
            </a:pPr>
            <a:r>
              <a:rPr lang="en-US" sz="6496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LIMIT 1</a:t>
            </a:r>
          </a:p>
          <a:p>
            <a:pPr algn="ctr">
              <a:lnSpc>
                <a:spcPts val="90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6452" y="355078"/>
            <a:ext cx="302912" cy="282465"/>
          </a:xfrm>
          <a:custGeom>
            <a:avLst/>
            <a:gdLst/>
            <a:ahLst/>
            <a:cxnLst/>
            <a:rect r="r" b="b" t="t" l="l"/>
            <a:pathLst>
              <a:path h="282465" w="302912">
                <a:moveTo>
                  <a:pt x="0" y="0"/>
                </a:moveTo>
                <a:lnTo>
                  <a:pt x="302912" y="0"/>
                </a:lnTo>
                <a:lnTo>
                  <a:pt x="302912" y="282465"/>
                </a:lnTo>
                <a:lnTo>
                  <a:pt x="0" y="28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0533" y="405840"/>
            <a:ext cx="152002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Studio Shodwe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Music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793289" y="8692768"/>
            <a:ext cx="4783972" cy="944835"/>
          </a:xfrm>
          <a:custGeom>
            <a:avLst/>
            <a:gdLst/>
            <a:ahLst/>
            <a:cxnLst/>
            <a:rect r="r" b="b" t="t" l="l"/>
            <a:pathLst>
              <a:path h="944835" w="4783972">
                <a:moveTo>
                  <a:pt x="0" y="0"/>
                </a:moveTo>
                <a:lnTo>
                  <a:pt x="4783973" y="0"/>
                </a:lnTo>
                <a:lnTo>
                  <a:pt x="4783973" y="944835"/>
                </a:lnTo>
                <a:lnTo>
                  <a:pt x="0" y="9448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475328" y="3933503"/>
            <a:ext cx="4783972" cy="944835"/>
          </a:xfrm>
          <a:custGeom>
            <a:avLst/>
            <a:gdLst/>
            <a:ahLst/>
            <a:cxnLst/>
            <a:rect r="r" b="b" t="t" l="l"/>
            <a:pathLst>
              <a:path h="944835" w="4783972">
                <a:moveTo>
                  <a:pt x="0" y="0"/>
                </a:moveTo>
                <a:lnTo>
                  <a:pt x="4783972" y="0"/>
                </a:lnTo>
                <a:lnTo>
                  <a:pt x="4783972" y="944834"/>
                </a:lnTo>
                <a:lnTo>
                  <a:pt x="0" y="944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09163" y="942975"/>
            <a:ext cx="10747921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Which countries have the most Invoices?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2619" y="4027146"/>
            <a:ext cx="16066681" cy="4697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8"/>
              </a:lnSpc>
              <a:spcBef>
                <a:spcPct val="0"/>
              </a:spcBef>
            </a:pPr>
            <a:r>
              <a:rPr lang="en-US" sz="671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SELECT COUNT(*) AS c, billing_country </a:t>
            </a:r>
          </a:p>
          <a:p>
            <a:pPr algn="ctr">
              <a:lnSpc>
                <a:spcPts val="9398"/>
              </a:lnSpc>
              <a:spcBef>
                <a:spcPct val="0"/>
              </a:spcBef>
            </a:pPr>
            <a:r>
              <a:rPr lang="en-US" sz="671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FROM invoice</a:t>
            </a:r>
          </a:p>
          <a:p>
            <a:pPr algn="ctr">
              <a:lnSpc>
                <a:spcPts val="9398"/>
              </a:lnSpc>
              <a:spcBef>
                <a:spcPct val="0"/>
              </a:spcBef>
            </a:pPr>
            <a:r>
              <a:rPr lang="en-US" sz="671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GROUP BY billing_country</a:t>
            </a:r>
          </a:p>
          <a:p>
            <a:pPr algn="ctr">
              <a:lnSpc>
                <a:spcPts val="9398"/>
              </a:lnSpc>
              <a:spcBef>
                <a:spcPct val="0"/>
              </a:spcBef>
            </a:pPr>
            <a:r>
              <a:rPr lang="en-US" sz="6713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ORDER BY c DESC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6452" y="355078"/>
            <a:ext cx="302912" cy="282465"/>
          </a:xfrm>
          <a:custGeom>
            <a:avLst/>
            <a:gdLst/>
            <a:ahLst/>
            <a:cxnLst/>
            <a:rect r="r" b="b" t="t" l="l"/>
            <a:pathLst>
              <a:path h="282465" w="302912">
                <a:moveTo>
                  <a:pt x="0" y="0"/>
                </a:moveTo>
                <a:lnTo>
                  <a:pt x="302912" y="0"/>
                </a:lnTo>
                <a:lnTo>
                  <a:pt x="302912" y="282465"/>
                </a:lnTo>
                <a:lnTo>
                  <a:pt x="0" y="28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0533" y="405840"/>
            <a:ext cx="152002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Studio Shodwe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Music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6184504"/>
            <a:ext cx="4341112" cy="857370"/>
          </a:xfrm>
          <a:custGeom>
            <a:avLst/>
            <a:gdLst/>
            <a:ahLst/>
            <a:cxnLst/>
            <a:rect r="r" b="b" t="t" l="l"/>
            <a:pathLst>
              <a:path h="857370" w="4341112">
                <a:moveTo>
                  <a:pt x="0" y="0"/>
                </a:moveTo>
                <a:lnTo>
                  <a:pt x="4341112" y="0"/>
                </a:lnTo>
                <a:lnTo>
                  <a:pt x="4341112" y="857369"/>
                </a:lnTo>
                <a:lnTo>
                  <a:pt x="0" y="8573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691729" y="6184504"/>
            <a:ext cx="4341112" cy="857370"/>
          </a:xfrm>
          <a:custGeom>
            <a:avLst/>
            <a:gdLst/>
            <a:ahLst/>
            <a:cxnLst/>
            <a:rect r="r" b="b" t="t" l="l"/>
            <a:pathLst>
              <a:path h="857370" w="4341112">
                <a:moveTo>
                  <a:pt x="0" y="0"/>
                </a:moveTo>
                <a:lnTo>
                  <a:pt x="4341112" y="0"/>
                </a:lnTo>
                <a:lnTo>
                  <a:pt x="4341112" y="857369"/>
                </a:lnTo>
                <a:lnTo>
                  <a:pt x="0" y="8573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354759" y="6184504"/>
            <a:ext cx="4341112" cy="857370"/>
          </a:xfrm>
          <a:custGeom>
            <a:avLst/>
            <a:gdLst/>
            <a:ahLst/>
            <a:cxnLst/>
            <a:rect r="r" b="b" t="t" l="l"/>
            <a:pathLst>
              <a:path h="857370" w="4341112">
                <a:moveTo>
                  <a:pt x="0" y="0"/>
                </a:moveTo>
                <a:lnTo>
                  <a:pt x="4341111" y="0"/>
                </a:lnTo>
                <a:lnTo>
                  <a:pt x="4341111" y="857369"/>
                </a:lnTo>
                <a:lnTo>
                  <a:pt x="0" y="8573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017788" y="6184504"/>
            <a:ext cx="4341112" cy="857370"/>
          </a:xfrm>
          <a:custGeom>
            <a:avLst/>
            <a:gdLst/>
            <a:ahLst/>
            <a:cxnLst/>
            <a:rect r="r" b="b" t="t" l="l"/>
            <a:pathLst>
              <a:path h="857370" w="4341112">
                <a:moveTo>
                  <a:pt x="0" y="0"/>
                </a:moveTo>
                <a:lnTo>
                  <a:pt x="4341112" y="0"/>
                </a:lnTo>
                <a:lnTo>
                  <a:pt x="4341112" y="857369"/>
                </a:lnTo>
                <a:lnTo>
                  <a:pt x="0" y="8573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549819" y="1442149"/>
            <a:ext cx="10972198" cy="1757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1"/>
              </a:lnSpc>
              <a:spcBef>
                <a:spcPct val="0"/>
              </a:spcBef>
            </a:pPr>
            <a:r>
              <a:rPr lang="en-US" sz="5065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What are top 3 values of total invoice?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45119" y="3970967"/>
            <a:ext cx="11339926" cy="4487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45"/>
              </a:lnSpc>
              <a:spcBef>
                <a:spcPct val="0"/>
              </a:spcBef>
            </a:pPr>
            <a:r>
              <a:rPr lang="en-US" sz="8532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SELECT total </a:t>
            </a:r>
          </a:p>
          <a:p>
            <a:pPr algn="ctr">
              <a:lnSpc>
                <a:spcPts val="11945"/>
              </a:lnSpc>
              <a:spcBef>
                <a:spcPct val="0"/>
              </a:spcBef>
            </a:pPr>
            <a:r>
              <a:rPr lang="en-US" sz="8532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FROM invoice</a:t>
            </a:r>
          </a:p>
          <a:p>
            <a:pPr algn="ctr">
              <a:lnSpc>
                <a:spcPts val="11945"/>
              </a:lnSpc>
              <a:spcBef>
                <a:spcPct val="0"/>
              </a:spcBef>
            </a:pPr>
            <a:r>
              <a:rPr lang="en-US" sz="8532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ORDER BY total DESC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6452" y="355078"/>
            <a:ext cx="302912" cy="282465"/>
          </a:xfrm>
          <a:custGeom>
            <a:avLst/>
            <a:gdLst/>
            <a:ahLst/>
            <a:cxnLst/>
            <a:rect r="r" b="b" t="t" l="l"/>
            <a:pathLst>
              <a:path h="282465" w="302912">
                <a:moveTo>
                  <a:pt x="0" y="0"/>
                </a:moveTo>
                <a:lnTo>
                  <a:pt x="302912" y="0"/>
                </a:lnTo>
                <a:lnTo>
                  <a:pt x="302912" y="282465"/>
                </a:lnTo>
                <a:lnTo>
                  <a:pt x="0" y="28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0533" y="405840"/>
            <a:ext cx="152002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Studio Shodwe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Music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7179421"/>
            <a:ext cx="8283355" cy="1635963"/>
          </a:xfrm>
          <a:custGeom>
            <a:avLst/>
            <a:gdLst/>
            <a:ahLst/>
            <a:cxnLst/>
            <a:rect r="r" b="b" t="t" l="l"/>
            <a:pathLst>
              <a:path h="1635963" w="8283355">
                <a:moveTo>
                  <a:pt x="0" y="0"/>
                </a:moveTo>
                <a:lnTo>
                  <a:pt x="8283355" y="0"/>
                </a:lnTo>
                <a:lnTo>
                  <a:pt x="8283355" y="1635963"/>
                </a:lnTo>
                <a:lnTo>
                  <a:pt x="0" y="16359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990600"/>
            <a:ext cx="1703516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  Which city has the best customers? We would like to throw a promotional Music Festival in the city we made the most money.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Write a query that returns one city that has the highest sum of invoice totals. 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Return both the city name &amp; sum of all invoice totals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48780" y="3411352"/>
            <a:ext cx="13995006" cy="5404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4"/>
              </a:lnSpc>
              <a:spcBef>
                <a:spcPct val="0"/>
              </a:spcBef>
            </a:pPr>
            <a:r>
              <a:rPr lang="en-US" sz="5117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SELECT billing_city,SUM(total) AS InvoiceTotal</a:t>
            </a:r>
          </a:p>
          <a:p>
            <a:pPr algn="ctr">
              <a:lnSpc>
                <a:spcPts val="7164"/>
              </a:lnSpc>
              <a:spcBef>
                <a:spcPct val="0"/>
              </a:spcBef>
            </a:pPr>
            <a:r>
              <a:rPr lang="en-US" sz="5117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FROM invoice</a:t>
            </a:r>
          </a:p>
          <a:p>
            <a:pPr algn="ctr">
              <a:lnSpc>
                <a:spcPts val="7164"/>
              </a:lnSpc>
              <a:spcBef>
                <a:spcPct val="0"/>
              </a:spcBef>
            </a:pPr>
            <a:r>
              <a:rPr lang="en-US" sz="5117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GROUP BY billing_city</a:t>
            </a:r>
          </a:p>
          <a:p>
            <a:pPr algn="ctr">
              <a:lnSpc>
                <a:spcPts val="7164"/>
              </a:lnSpc>
              <a:spcBef>
                <a:spcPct val="0"/>
              </a:spcBef>
            </a:pPr>
            <a:r>
              <a:rPr lang="en-US" sz="5117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ORDER BY InvoiceTotal DESC</a:t>
            </a:r>
          </a:p>
          <a:p>
            <a:pPr algn="ctr">
              <a:lnSpc>
                <a:spcPts val="7164"/>
              </a:lnSpc>
              <a:spcBef>
                <a:spcPct val="0"/>
              </a:spcBef>
            </a:pPr>
            <a:r>
              <a:rPr lang="en-US" sz="5117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LIMIT 1;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6452" y="355078"/>
            <a:ext cx="302912" cy="282465"/>
          </a:xfrm>
          <a:custGeom>
            <a:avLst/>
            <a:gdLst/>
            <a:ahLst/>
            <a:cxnLst/>
            <a:rect r="r" b="b" t="t" l="l"/>
            <a:pathLst>
              <a:path h="282465" w="302912">
                <a:moveTo>
                  <a:pt x="0" y="0"/>
                </a:moveTo>
                <a:lnTo>
                  <a:pt x="302912" y="0"/>
                </a:lnTo>
                <a:lnTo>
                  <a:pt x="302912" y="282465"/>
                </a:lnTo>
                <a:lnTo>
                  <a:pt x="0" y="28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0533" y="405840"/>
            <a:ext cx="152002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Studio Shodwe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Music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655278" y="5302043"/>
            <a:ext cx="6008898" cy="1186757"/>
          </a:xfrm>
          <a:custGeom>
            <a:avLst/>
            <a:gdLst/>
            <a:ahLst/>
            <a:cxnLst/>
            <a:rect r="r" b="b" t="t" l="l"/>
            <a:pathLst>
              <a:path h="1186757" w="6008898">
                <a:moveTo>
                  <a:pt x="0" y="0"/>
                </a:moveTo>
                <a:lnTo>
                  <a:pt x="6008898" y="0"/>
                </a:lnTo>
                <a:lnTo>
                  <a:pt x="6008898" y="1186758"/>
                </a:lnTo>
                <a:lnTo>
                  <a:pt x="0" y="1186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5148" y="1442299"/>
            <a:ext cx="17352169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 Who is the best customer? The customer who has spent the most money will be declared the best customer. 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Write a query that returns the person who has spent the most money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7973" y="4100830"/>
            <a:ext cx="17392055" cy="358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SELECT customer.customer_id, first_name, last_name, SUM(total) AS total_spending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FROM customer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JOIN invoice ON customer.customer_id = invoice.customer_id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GROUP BY customer.customer_id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ORDER BY total_spending DESC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LIMIT 1;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6452" y="355078"/>
            <a:ext cx="302912" cy="282465"/>
          </a:xfrm>
          <a:custGeom>
            <a:avLst/>
            <a:gdLst/>
            <a:ahLst/>
            <a:cxnLst/>
            <a:rect r="r" b="b" t="t" l="l"/>
            <a:pathLst>
              <a:path h="282465" w="302912">
                <a:moveTo>
                  <a:pt x="0" y="0"/>
                </a:moveTo>
                <a:lnTo>
                  <a:pt x="302912" y="0"/>
                </a:lnTo>
                <a:lnTo>
                  <a:pt x="302912" y="282465"/>
                </a:lnTo>
                <a:lnTo>
                  <a:pt x="0" y="28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0533" y="405840"/>
            <a:ext cx="152002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Studio Shodwe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Music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5530845"/>
            <a:ext cx="7414665" cy="1464396"/>
          </a:xfrm>
          <a:custGeom>
            <a:avLst/>
            <a:gdLst/>
            <a:ahLst/>
            <a:cxnLst/>
            <a:rect r="r" b="b" t="t" l="l"/>
            <a:pathLst>
              <a:path h="1464396" w="7414665">
                <a:moveTo>
                  <a:pt x="0" y="0"/>
                </a:moveTo>
                <a:lnTo>
                  <a:pt x="7414665" y="0"/>
                </a:lnTo>
                <a:lnTo>
                  <a:pt x="7414665" y="1464396"/>
                </a:lnTo>
                <a:lnTo>
                  <a:pt x="0" y="1464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995294" y="8506543"/>
            <a:ext cx="6251191" cy="1234610"/>
          </a:xfrm>
          <a:custGeom>
            <a:avLst/>
            <a:gdLst/>
            <a:ahLst/>
            <a:cxnLst/>
            <a:rect r="r" b="b" t="t" l="l"/>
            <a:pathLst>
              <a:path h="1234610" w="6251191">
                <a:moveTo>
                  <a:pt x="0" y="0"/>
                </a:moveTo>
                <a:lnTo>
                  <a:pt x="6251192" y="0"/>
                </a:lnTo>
                <a:lnTo>
                  <a:pt x="6251192" y="1234610"/>
                </a:lnTo>
                <a:lnTo>
                  <a:pt x="0" y="123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91753" y="8506543"/>
            <a:ext cx="6251191" cy="1234610"/>
          </a:xfrm>
          <a:custGeom>
            <a:avLst/>
            <a:gdLst/>
            <a:ahLst/>
            <a:cxnLst/>
            <a:rect r="r" b="b" t="t" l="l"/>
            <a:pathLst>
              <a:path h="1234610" w="6251191">
                <a:moveTo>
                  <a:pt x="0" y="0"/>
                </a:moveTo>
                <a:lnTo>
                  <a:pt x="6251191" y="0"/>
                </a:lnTo>
                <a:lnTo>
                  <a:pt x="6251191" y="1234610"/>
                </a:lnTo>
                <a:lnTo>
                  <a:pt x="0" y="123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548322" y="971550"/>
            <a:ext cx="14844712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 Write query to return the email, first name, last name, &amp; Genre of all Rock Music listeners. 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Return your list ordered alphabetically by email starting with A.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34518" y="3434080"/>
            <a:ext cx="13618964" cy="6356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SELECT DISTINCT email,first_name, last_name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FROM customer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JOIN invoice ON customer.customer_id = invoice.customer_id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JOIN invoiceline ON invoice.invoice_id = invoiceline.invoice_id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WHERE track_id IN(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SELECT track_id FROM track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JOIN genre ON track.genre_id = genre.genre_id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WHERE genre.name LIKE 'Rock'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ORDER BY email;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6452" y="355078"/>
            <a:ext cx="302912" cy="282465"/>
          </a:xfrm>
          <a:custGeom>
            <a:avLst/>
            <a:gdLst/>
            <a:ahLst/>
            <a:cxnLst/>
            <a:rect r="r" b="b" t="t" l="l"/>
            <a:pathLst>
              <a:path h="282465" w="302912">
                <a:moveTo>
                  <a:pt x="0" y="0"/>
                </a:moveTo>
                <a:lnTo>
                  <a:pt x="302912" y="0"/>
                </a:lnTo>
                <a:lnTo>
                  <a:pt x="302912" y="282465"/>
                </a:lnTo>
                <a:lnTo>
                  <a:pt x="0" y="28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0533" y="405840"/>
            <a:ext cx="152002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Studio Shodwe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Music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5530845"/>
            <a:ext cx="7414665" cy="1464396"/>
          </a:xfrm>
          <a:custGeom>
            <a:avLst/>
            <a:gdLst/>
            <a:ahLst/>
            <a:cxnLst/>
            <a:rect r="r" b="b" t="t" l="l"/>
            <a:pathLst>
              <a:path h="1464396" w="7414665">
                <a:moveTo>
                  <a:pt x="0" y="0"/>
                </a:moveTo>
                <a:lnTo>
                  <a:pt x="7414665" y="0"/>
                </a:lnTo>
                <a:lnTo>
                  <a:pt x="7414665" y="1464396"/>
                </a:lnTo>
                <a:lnTo>
                  <a:pt x="0" y="1464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995294" y="8506543"/>
            <a:ext cx="6251191" cy="1234610"/>
          </a:xfrm>
          <a:custGeom>
            <a:avLst/>
            <a:gdLst/>
            <a:ahLst/>
            <a:cxnLst/>
            <a:rect r="r" b="b" t="t" l="l"/>
            <a:pathLst>
              <a:path h="1234610" w="6251191">
                <a:moveTo>
                  <a:pt x="0" y="0"/>
                </a:moveTo>
                <a:lnTo>
                  <a:pt x="6251192" y="0"/>
                </a:lnTo>
                <a:lnTo>
                  <a:pt x="6251192" y="1234610"/>
                </a:lnTo>
                <a:lnTo>
                  <a:pt x="0" y="123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91753" y="8506543"/>
            <a:ext cx="6251191" cy="1234610"/>
          </a:xfrm>
          <a:custGeom>
            <a:avLst/>
            <a:gdLst/>
            <a:ahLst/>
            <a:cxnLst/>
            <a:rect r="r" b="b" t="t" l="l"/>
            <a:pathLst>
              <a:path h="1234610" w="6251191">
                <a:moveTo>
                  <a:pt x="0" y="0"/>
                </a:moveTo>
                <a:lnTo>
                  <a:pt x="6251191" y="0"/>
                </a:lnTo>
                <a:lnTo>
                  <a:pt x="6251191" y="1234610"/>
                </a:lnTo>
                <a:lnTo>
                  <a:pt x="0" y="123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69926" y="1309387"/>
            <a:ext cx="16309181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Let's invite the artists who have written the most rock music in our dataset.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Write a query that returns the Artist name and total track count of the top 10 rock bands.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7615" y="3600767"/>
            <a:ext cx="17872770" cy="5887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SELECT artist.artist_id, artist.name,COUNT(artist.artist_id) AS number_of_songs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FROM track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JOIN album ON album.album_id = track.album_id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JOIN artist ON artist.artist_id = album.artist_id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JOIN genre ON genre.genre_id = track.genre_id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WHERE genre.name LIKE 'Rock'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GROUP BY artist.artist_id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ORDER BY number_of_songs DESC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LIMIT 10;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6452" y="355078"/>
            <a:ext cx="302912" cy="282465"/>
          </a:xfrm>
          <a:custGeom>
            <a:avLst/>
            <a:gdLst/>
            <a:ahLst/>
            <a:cxnLst/>
            <a:rect r="r" b="b" t="t" l="l"/>
            <a:pathLst>
              <a:path h="282465" w="302912">
                <a:moveTo>
                  <a:pt x="0" y="0"/>
                </a:moveTo>
                <a:lnTo>
                  <a:pt x="302912" y="0"/>
                </a:lnTo>
                <a:lnTo>
                  <a:pt x="302912" y="282465"/>
                </a:lnTo>
                <a:lnTo>
                  <a:pt x="0" y="28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0533" y="405840"/>
            <a:ext cx="152002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Studio Shodwe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Music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5530845"/>
            <a:ext cx="7414665" cy="1464396"/>
          </a:xfrm>
          <a:custGeom>
            <a:avLst/>
            <a:gdLst/>
            <a:ahLst/>
            <a:cxnLst/>
            <a:rect r="r" b="b" t="t" l="l"/>
            <a:pathLst>
              <a:path h="1464396" w="7414665">
                <a:moveTo>
                  <a:pt x="0" y="0"/>
                </a:moveTo>
                <a:lnTo>
                  <a:pt x="7414665" y="0"/>
                </a:lnTo>
                <a:lnTo>
                  <a:pt x="7414665" y="1464396"/>
                </a:lnTo>
                <a:lnTo>
                  <a:pt x="0" y="1464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995294" y="8506543"/>
            <a:ext cx="6251191" cy="1234610"/>
          </a:xfrm>
          <a:custGeom>
            <a:avLst/>
            <a:gdLst/>
            <a:ahLst/>
            <a:cxnLst/>
            <a:rect r="r" b="b" t="t" l="l"/>
            <a:pathLst>
              <a:path h="1234610" w="6251191">
                <a:moveTo>
                  <a:pt x="0" y="0"/>
                </a:moveTo>
                <a:lnTo>
                  <a:pt x="6251192" y="0"/>
                </a:lnTo>
                <a:lnTo>
                  <a:pt x="6251192" y="1234610"/>
                </a:lnTo>
                <a:lnTo>
                  <a:pt x="0" y="123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91753" y="8506543"/>
            <a:ext cx="6251191" cy="1234610"/>
          </a:xfrm>
          <a:custGeom>
            <a:avLst/>
            <a:gdLst/>
            <a:ahLst/>
            <a:cxnLst/>
            <a:rect r="r" b="b" t="t" l="l"/>
            <a:pathLst>
              <a:path h="1234610" w="6251191">
                <a:moveTo>
                  <a:pt x="0" y="0"/>
                </a:moveTo>
                <a:lnTo>
                  <a:pt x="6251191" y="0"/>
                </a:lnTo>
                <a:lnTo>
                  <a:pt x="6251191" y="1234610"/>
                </a:lnTo>
                <a:lnTo>
                  <a:pt x="0" y="123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08542" y="1389324"/>
            <a:ext cx="1662469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Return all the track names that have a song length longer than the average song length.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22223"/>
                </a:solidFill>
                <a:latin typeface="Canva Sans"/>
                <a:ea typeface="Canva Sans"/>
                <a:cs typeface="Canva Sans"/>
                <a:sym typeface="Canva Sans"/>
              </a:rPr>
              <a:t>Return the Name and Milliseconds for each track. Order by the song length with the longest songs listed first.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41228" y="4081780"/>
            <a:ext cx="13405545" cy="493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SELECT name,miliseconds</a:t>
            </a:r>
          </a:p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FROM track</a:t>
            </a:r>
          </a:p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WHERE miliseconds &gt; (</a:t>
            </a:r>
          </a:p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SELECT AVG(miliseconds) AS avg_track_length</a:t>
            </a:r>
          </a:p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FROM track )</a:t>
            </a:r>
          </a:p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ORDER BY miliseconds DESC;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DAGdA0M3ahc</dc:identifier>
  <dcterms:modified xsi:type="dcterms:W3CDTF">2011-08-01T06:04:30Z</dcterms:modified>
  <cp:revision>1</cp:revision>
  <dc:title>DI</dc:title>
</cp:coreProperties>
</file>