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6" r:id="rId5"/>
    <p:sldId id="257" r:id="rId6"/>
    <p:sldId id="258" r:id="rId7"/>
    <p:sldId id="259" r:id="rId8"/>
    <p:sldId id="260" r:id="rId9"/>
    <p:sldId id="262" r:id="rId10"/>
    <p:sldId id="263" r:id="rId11"/>
    <p:sldId id="264" r:id="rId12"/>
    <p:sldId id="265"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ECC62-2B36-4F17-9ABC-ED578A39691E}" v="28" dt="2023-01-31T02:32:20.485"/>
    <p1510:client id="{324F08DE-8637-2871-21C6-2921C5ED1E58}" v="40" dt="2023-02-01T02:27:29.454"/>
    <p1510:client id="{46C28DC2-3808-A54E-2E65-3CBF5565AB01}" v="95" dt="2023-02-01T00:53:49.614"/>
    <p1510:client id="{86E86484-0965-75FC-F6FA-5BA0386CB295}" v="92" dt="2023-02-01T00:16:40.846"/>
    <p1510:client id="{A68F862C-3FE1-4E62-84ED-0A37A278C5EB}" v="111" dt="2023-02-01T01:55:00.490"/>
    <p1510:client id="{B3259C18-8FE8-4E41-9926-51D00E79D7F8}" v="46" vWet="48" dt="2023-02-01T02:26:21.523"/>
    <p1510:client id="{BEAADEAF-F2FA-F93A-BC83-F396ACBEBE37}" v="50" dt="2023-01-31T05:56:02.828"/>
    <p1510:client id="{D7A22B7E-EDED-30BD-819C-882FEAB8ED76}" v="51" dt="2023-02-01T04:02:38.14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am SPAM, Feb 2, 2023"/>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nchor="ctr">
            <a:normAutofit lnSpcReduction="10000"/>
          </a:bodyPr>
          <a:lstStyle>
            <a:lvl1pPr algn="ctr"/>
          </a:lstStyle>
          <a:p>
            <a:r>
              <a:rPr dirty="0"/>
              <a:t>Team SPAM, Feb </a:t>
            </a:r>
            <a:r>
              <a:rPr lang="cs-CZ"/>
              <a:t>1</a:t>
            </a:r>
            <a:r>
              <a:t>, 2023</a:t>
            </a:r>
          </a:p>
        </p:txBody>
      </p:sp>
      <p:sp>
        <p:nvSpPr>
          <p:cNvPr id="152" name="Milestone 1"/>
          <p:cNvSpPr txBox="1">
            <a:spLocks noGrp="1"/>
          </p:cNvSpPr>
          <p:nvPr>
            <p:ph type="ctrTitle"/>
          </p:nvPr>
        </p:nvSpPr>
        <p:spPr>
          <a:prstGeom prst="rect">
            <a:avLst/>
          </a:prstGeom>
        </p:spPr>
        <p:txBody>
          <a:bodyPr anchor="ctr"/>
          <a:lstStyle>
            <a:lvl1pPr algn="ctr"/>
          </a:lstStyle>
          <a:p>
            <a:r>
              <a:t>Milestone 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am SPAM"/>
          <p:cNvSpPr txBox="1">
            <a:spLocks noGrp="1"/>
          </p:cNvSpPr>
          <p:nvPr>
            <p:ph type="title"/>
          </p:nvPr>
        </p:nvSpPr>
        <p:spPr>
          <a:prstGeom prst="rect">
            <a:avLst/>
          </a:prstGeom>
        </p:spPr>
        <p:txBody>
          <a:bodyPr/>
          <a:lstStyle/>
          <a:p>
            <a:r>
              <a:t>Team SPAM</a:t>
            </a:r>
          </a:p>
        </p:txBody>
      </p:sp>
      <p:sp>
        <p:nvSpPr>
          <p:cNvPr id="155" name="Slide bullet text"/>
          <p:cNvSpPr txBox="1">
            <a:spLocks noGrp="1"/>
          </p:cNvSpPr>
          <p:nvPr>
            <p:ph type="body" sz="half" idx="1"/>
          </p:nvPr>
        </p:nvSpPr>
        <p:spPr>
          <a:xfrm>
            <a:off x="1206500" y="4248504"/>
            <a:ext cx="9162938" cy="8256012"/>
          </a:xfrm>
          <a:prstGeom prst="rect">
            <a:avLst/>
          </a:prstGeom>
        </p:spPr>
        <p:txBody>
          <a:bodyPr/>
          <a:lstStyle>
            <a:lvl1pPr marL="0" indent="0">
              <a:buSzTx/>
              <a:buNone/>
            </a:lvl1pPr>
          </a:lstStyle>
          <a:p>
            <a:r>
              <a:t> </a:t>
            </a:r>
          </a:p>
        </p:txBody>
      </p:sp>
      <p:sp>
        <p:nvSpPr>
          <p:cNvPr id="156" name="The name is an acronym made out of our first names’ first letters:…"/>
          <p:cNvSpPr txBox="1"/>
          <p:nvPr/>
        </p:nvSpPr>
        <p:spPr>
          <a:xfrm>
            <a:off x="12994857" y="4248504"/>
            <a:ext cx="9162938"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pPr algn="l">
              <a:lnSpc>
                <a:spcPct val="90000"/>
              </a:lnSpc>
              <a:spcBef>
                <a:spcPts val="4500"/>
              </a:spcBef>
              <a:defRPr sz="4800">
                <a:solidFill>
                  <a:srgbClr val="000000"/>
                </a:solidFill>
              </a:defRPr>
            </a:pPr>
            <a:r>
              <a:t>The name is an acronym made out of our first names’ first letters:</a:t>
            </a:r>
          </a:p>
          <a:p>
            <a:pPr marL="609600" indent="-609600" algn="l">
              <a:lnSpc>
                <a:spcPct val="90000"/>
              </a:lnSpc>
              <a:spcBef>
                <a:spcPts val="4500"/>
              </a:spcBef>
              <a:buSzPct val="123000"/>
              <a:buChar char="-"/>
              <a:defRPr sz="4800">
                <a:solidFill>
                  <a:srgbClr val="000000"/>
                </a:solidFill>
              </a:defRPr>
            </a:pPr>
            <a:r>
              <a:rPr lang="cs-CZ"/>
              <a:t> </a:t>
            </a:r>
            <a:r>
              <a:t>Sammy D.</a:t>
            </a:r>
          </a:p>
          <a:p>
            <a:pPr marL="609600" indent="-609600" algn="l">
              <a:lnSpc>
                <a:spcPct val="90000"/>
              </a:lnSpc>
              <a:spcBef>
                <a:spcPts val="4500"/>
              </a:spcBef>
              <a:buSzPct val="123000"/>
              <a:buChar char="-"/>
              <a:defRPr sz="4800">
                <a:solidFill>
                  <a:srgbClr val="000000"/>
                </a:solidFill>
              </a:defRPr>
            </a:pPr>
            <a:r>
              <a:rPr lang="cs-CZ"/>
              <a:t> </a:t>
            </a:r>
            <a:r>
              <a:t>Pavel D.</a:t>
            </a:r>
          </a:p>
          <a:p>
            <a:pPr marL="609600" indent="-609600" algn="l">
              <a:lnSpc>
                <a:spcPct val="90000"/>
              </a:lnSpc>
              <a:spcBef>
                <a:spcPts val="4500"/>
              </a:spcBef>
              <a:buSzPct val="123000"/>
              <a:buChar char="-"/>
              <a:defRPr sz="4800">
                <a:solidFill>
                  <a:srgbClr val="000000"/>
                </a:solidFill>
              </a:defRPr>
            </a:pPr>
            <a:r>
              <a:rPr lang="cs-CZ"/>
              <a:t> </a:t>
            </a:r>
            <a:r>
              <a:t>Andrey Y.</a:t>
            </a:r>
            <a:endParaRPr lang="cs-CZ"/>
          </a:p>
          <a:p>
            <a:pPr marL="609600" indent="-609600" algn="l">
              <a:lnSpc>
                <a:spcPct val="90000"/>
              </a:lnSpc>
              <a:spcBef>
                <a:spcPts val="4500"/>
              </a:spcBef>
              <a:buSzPct val="123000"/>
              <a:buChar char="-"/>
              <a:defRPr sz="4800">
                <a:solidFill>
                  <a:srgbClr val="000000"/>
                </a:solidFill>
              </a:defRPr>
            </a:pPr>
            <a:r>
              <a:rPr lang="cs-CZ"/>
              <a:t> </a:t>
            </a:r>
            <a:r>
              <a:rPr strike="sngStrike"/>
              <a:t>Musab M.</a:t>
            </a:r>
            <a:r>
              <a:t> </a:t>
            </a:r>
          </a:p>
        </p:txBody>
      </p:sp>
      <p:pic>
        <p:nvPicPr>
          <p:cNvPr id="157" name="SPAM.jpeg" descr="SPAM.jpeg"/>
          <p:cNvPicPr>
            <a:picLocks noChangeAspect="1"/>
          </p:cNvPicPr>
          <p:nvPr/>
        </p:nvPicPr>
        <p:blipFill>
          <a:blip r:embed="rId2"/>
          <a:stretch>
            <a:fillRect/>
          </a:stretch>
        </p:blipFill>
        <p:spPr>
          <a:xfrm>
            <a:off x="1982944" y="4571485"/>
            <a:ext cx="7610050" cy="761005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160" name="We realize there is serious competition in this industry…"/>
          <p:cNvSpPr txBox="1">
            <a:spLocks noGrp="1"/>
          </p:cNvSpPr>
          <p:nvPr>
            <p:ph type="body" idx="1"/>
          </p:nvPr>
        </p:nvSpPr>
        <p:spPr>
          <a:prstGeom prst="rect">
            <a:avLst/>
          </a:prstGeom>
        </p:spPr>
        <p:txBody>
          <a:bodyPr>
            <a:normAutofit/>
          </a:bodyPr>
          <a:lstStyle/>
          <a:p>
            <a:pPr>
              <a:spcBef>
                <a:spcPts val="3000"/>
              </a:spcBef>
            </a:pPr>
            <a:r>
              <a:t>We realize there is serious competition in this industry</a:t>
            </a:r>
          </a:p>
          <a:p>
            <a:pPr>
              <a:spcBef>
                <a:spcPts val="3000"/>
              </a:spcBef>
            </a:pPr>
            <a:r>
              <a:t>We are creating something that would be completely our own, with the potential to do some things better than the competition does</a:t>
            </a:r>
          </a:p>
          <a:p>
            <a:pPr>
              <a:lnSpc>
                <a:spcPct val="80000"/>
              </a:lnSpc>
              <a:spcBef>
                <a:spcPts val="3600"/>
              </a:spcBef>
            </a:pPr>
            <a:r>
              <a:t>Secret ingredient: PASSION!  </a:t>
            </a:r>
            <a:r>
              <a:rPr sz="8000"/>
              <a:t>❤️‍🔥</a:t>
            </a:r>
          </a:p>
          <a:p>
            <a:pPr>
              <a:spcBef>
                <a:spcPts val="3000"/>
              </a:spcBef>
            </a:pPr>
            <a:r>
              <a:t>Very good learning project</a:t>
            </a:r>
          </a:p>
          <a:p>
            <a:pPr>
              <a:spcBef>
                <a:spcPts val="3000"/>
              </a:spcBef>
            </a:pPr>
            <a:r>
              <a:t>System Overview: The Consultant will be both an immediate and an ongoing analyst and advisor in your personal monetary matters. It will help you determine whether you’re doing fine in your financial life, or you need a little guidance. It will help you plan for and achieve </a:t>
            </a:r>
            <a:r>
              <a:rPr b="1" u="sng"/>
              <a:t>financial health</a:t>
            </a:r>
            <a:r>
              <a:t>.</a:t>
            </a:r>
          </a:p>
        </p:txBody>
      </p:sp>
      <p:pic>
        <p:nvPicPr>
          <p:cNvPr id="161"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
        <p:nvSpPr>
          <p:cNvPr id="162" name="Vision"/>
          <p:cNvSpPr txBox="1"/>
          <p:nvPr/>
        </p:nvSpPr>
        <p:spPr>
          <a:xfrm>
            <a:off x="1206500" y="2710881"/>
            <a:ext cx="21971000" cy="13394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defTabSz="2316421">
              <a:lnSpc>
                <a:spcPct val="80000"/>
              </a:lnSpc>
              <a:defRPr sz="8075" b="1" spc="-161">
                <a:solidFill>
                  <a:srgbClr val="000000"/>
                </a:solidFill>
              </a:defRPr>
            </a:lvl1pPr>
          </a:lstStyle>
          <a:p>
            <a:r>
              <a:t>Vision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165" name="Initial customer feature set:…"/>
          <p:cNvSpPr txBox="1">
            <a:spLocks noGrp="1"/>
          </p:cNvSpPr>
          <p:nvPr>
            <p:ph type="body" idx="1"/>
          </p:nvPr>
        </p:nvSpPr>
        <p:spPr>
          <a:xfrm>
            <a:off x="3433680" y="4248504"/>
            <a:ext cx="19743820" cy="8256012"/>
          </a:xfrm>
          <a:prstGeom prst="rect">
            <a:avLst/>
          </a:prstGeom>
        </p:spPr>
        <p:txBody>
          <a:bodyPr/>
          <a:lstStyle/>
          <a:p>
            <a:pPr marL="0" indent="0">
              <a:spcBef>
                <a:spcPts val="3000"/>
              </a:spcBef>
              <a:buSzTx/>
              <a:buNone/>
              <a:defRPr b="1"/>
            </a:pPr>
            <a:r>
              <a:t>Initial customer feature set:</a:t>
            </a:r>
          </a:p>
          <a:p>
            <a:pPr>
              <a:spcBef>
                <a:spcPts val="3000"/>
              </a:spcBef>
            </a:pPr>
            <a:r>
              <a:t>Secure Login</a:t>
            </a:r>
          </a:p>
          <a:p>
            <a:pPr>
              <a:spcBef>
                <a:spcPts val="3000"/>
              </a:spcBef>
            </a:pPr>
            <a:r>
              <a:t>Load History via Parsing Engine</a:t>
            </a:r>
          </a:p>
          <a:p>
            <a:pPr>
              <a:spcBef>
                <a:spcPts val="3000"/>
              </a:spcBef>
            </a:pPr>
            <a:r>
              <a:t>Manual Transaction Entry</a:t>
            </a:r>
          </a:p>
          <a:p>
            <a:pPr>
              <a:spcBef>
                <a:spcPts val="3000"/>
              </a:spcBef>
            </a:pPr>
            <a:r>
              <a:t>Display Transactions (sortable columns)</a:t>
            </a:r>
          </a:p>
          <a:p>
            <a:pPr>
              <a:spcBef>
                <a:spcPts val="3000"/>
              </a:spcBef>
            </a:pPr>
            <a:r>
              <a:t>Display Summary</a:t>
            </a:r>
          </a:p>
          <a:p>
            <a:pPr>
              <a:spcBef>
                <a:spcPts val="3000"/>
              </a:spcBef>
            </a:pPr>
            <a:r>
              <a:t>Display Suggestions</a:t>
            </a:r>
          </a:p>
          <a:p>
            <a:pPr>
              <a:spcBef>
                <a:spcPts val="3000"/>
              </a:spcBef>
            </a:pPr>
            <a:r>
              <a:t>Change Settings (password, close account, etc.)</a:t>
            </a:r>
          </a:p>
        </p:txBody>
      </p:sp>
      <p:pic>
        <p:nvPicPr>
          <p:cNvPr id="166"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
        <p:nvSpPr>
          <p:cNvPr id="167" name="Story Map"/>
          <p:cNvSpPr txBox="1"/>
          <p:nvPr/>
        </p:nvSpPr>
        <p:spPr>
          <a:xfrm>
            <a:off x="1206500" y="2710881"/>
            <a:ext cx="21971000" cy="13394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defTabSz="2316421">
              <a:lnSpc>
                <a:spcPct val="80000"/>
              </a:lnSpc>
              <a:defRPr sz="8075" b="1" spc="-161">
                <a:solidFill>
                  <a:srgbClr val="000000"/>
                </a:solidFill>
              </a:defRPr>
            </a:lvl1pPr>
          </a:lstStyle>
          <a:p>
            <a:r>
              <a:t>Story Map</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170" name="Amanda’s values:…"/>
          <p:cNvSpPr txBox="1">
            <a:spLocks noGrp="1"/>
          </p:cNvSpPr>
          <p:nvPr>
            <p:ph type="body" sz="quarter" idx="1"/>
          </p:nvPr>
        </p:nvSpPr>
        <p:spPr>
          <a:xfrm>
            <a:off x="3714644" y="4248504"/>
            <a:ext cx="4138328" cy="9288592"/>
          </a:xfrm>
          <a:prstGeom prst="rect">
            <a:avLst/>
          </a:prstGeom>
        </p:spPr>
        <p:txBody>
          <a:bodyPr lIns="50800" tIns="50800" rIns="50800" bIns="50800" anchor="t">
            <a:normAutofit/>
          </a:bodyPr>
          <a:lstStyle/>
          <a:p>
            <a:pPr marL="0" indent="0" defTabSz="1999437">
              <a:spcBef>
                <a:spcPts val="2400"/>
              </a:spcBef>
              <a:buSzTx/>
              <a:buNone/>
              <a:defRPr sz="3936"/>
            </a:pPr>
            <a:endParaRPr sz="2460"/>
          </a:p>
          <a:p>
            <a:pPr marL="0" indent="0" defTabSz="1999437">
              <a:spcBef>
                <a:spcPts val="1300"/>
              </a:spcBef>
              <a:buSzTx/>
              <a:buNone/>
              <a:defRPr sz="3198" b="1"/>
            </a:pPr>
            <a:endParaRPr lang="cs-CZ"/>
          </a:p>
          <a:p>
            <a:pPr marL="0" indent="0" defTabSz="1999437">
              <a:spcBef>
                <a:spcPts val="1300"/>
              </a:spcBef>
              <a:buSzTx/>
              <a:buNone/>
              <a:defRPr sz="3198" b="1"/>
            </a:pPr>
            <a:endParaRPr lang="en-US"/>
          </a:p>
          <a:p>
            <a:pPr marL="0" indent="0" defTabSz="1999437">
              <a:spcBef>
                <a:spcPts val="1300"/>
              </a:spcBef>
              <a:buSzTx/>
              <a:buNone/>
              <a:defRPr sz="3198" b="1"/>
            </a:pPr>
            <a:endParaRPr lang="en-US"/>
          </a:p>
          <a:p>
            <a:pPr marL="0" indent="0" defTabSz="1999437">
              <a:spcBef>
                <a:spcPts val="1300"/>
              </a:spcBef>
              <a:buSzTx/>
              <a:buNone/>
              <a:defRPr sz="3198" b="1"/>
            </a:pPr>
            <a:endParaRPr lang="en-US"/>
          </a:p>
          <a:p>
            <a:pPr marL="0" indent="0" defTabSz="1999437">
              <a:spcBef>
                <a:spcPts val="1300"/>
              </a:spcBef>
              <a:buSzTx/>
              <a:buNone/>
              <a:defRPr sz="3198" b="1"/>
            </a:pPr>
            <a:endParaRPr lang="en-US"/>
          </a:p>
          <a:p>
            <a:pPr marL="0" indent="0" defTabSz="1999437">
              <a:spcBef>
                <a:spcPts val="1300"/>
              </a:spcBef>
              <a:buSzTx/>
              <a:buNone/>
              <a:defRPr sz="3198" b="1"/>
            </a:pPr>
            <a:endParaRPr lang="en-US"/>
          </a:p>
          <a:p>
            <a:pPr marL="0" indent="0" defTabSz="1999437">
              <a:spcBef>
                <a:spcPts val="1300"/>
              </a:spcBef>
              <a:buNone/>
              <a:defRPr sz="3198" b="1"/>
            </a:pPr>
            <a:endParaRPr lang="en-GB" sz="3150"/>
          </a:p>
          <a:p>
            <a:pPr marL="0" indent="0" defTabSz="1999437">
              <a:spcBef>
                <a:spcPts val="1300"/>
              </a:spcBef>
              <a:buSzTx/>
              <a:buNone/>
              <a:defRPr sz="3198" b="1"/>
            </a:pPr>
            <a:r>
              <a:rPr lang="en-GB" sz="3150"/>
              <a:t>Amanda's</a:t>
            </a:r>
            <a:r>
              <a:rPr sz="3150" b="0"/>
              <a:t> values:</a:t>
            </a:r>
            <a:endParaRPr sz="3150"/>
          </a:p>
          <a:p>
            <a:pPr marL="457200" indent="-457200" defTabSz="1999437">
              <a:spcBef>
                <a:spcPts val="1300"/>
              </a:spcBef>
              <a:buSzTx/>
              <a:buFont typeface="Arial"/>
              <a:buChar char="•"/>
              <a:defRPr sz="3198"/>
            </a:pPr>
            <a:r>
              <a:rPr lang="en-GB" sz="3150"/>
              <a:t>Efficiency</a:t>
            </a:r>
          </a:p>
          <a:p>
            <a:pPr marL="457200" indent="-457200" defTabSz="1999437">
              <a:spcBef>
                <a:spcPts val="1300"/>
              </a:spcBef>
              <a:buSzTx/>
              <a:buFont typeface="Arial"/>
              <a:buChar char="•"/>
              <a:defRPr sz="3198"/>
            </a:pPr>
            <a:r>
              <a:rPr lang="en-GB" sz="3150"/>
              <a:t>Security</a:t>
            </a:r>
          </a:p>
          <a:p>
            <a:pPr marL="457200" indent="-457200" defTabSz="1999437">
              <a:spcBef>
                <a:spcPts val="1300"/>
              </a:spcBef>
              <a:buSzTx/>
              <a:buFont typeface="Arial"/>
              <a:buChar char="•"/>
              <a:defRPr sz="3198"/>
            </a:pPr>
            <a:r>
              <a:rPr lang="en-GB" sz="3150">
                <a:ea typeface="+mn-lt"/>
                <a:cs typeface="+mn-lt"/>
              </a:rPr>
              <a:t>Accurate invoicing</a:t>
            </a:r>
          </a:p>
          <a:p>
            <a:pPr marL="457200" indent="-457200" defTabSz="1999437">
              <a:spcBef>
                <a:spcPts val="1300"/>
              </a:spcBef>
              <a:buSzTx/>
              <a:buFont typeface="Arial"/>
              <a:buChar char="•"/>
              <a:defRPr sz="3198"/>
            </a:pPr>
            <a:r>
              <a:rPr lang="en-GB" sz="3150"/>
              <a:t>Expenses tracking</a:t>
            </a:r>
          </a:p>
          <a:p>
            <a:pPr marL="457200" indent="-457200" defTabSz="1999437">
              <a:spcBef>
                <a:spcPts val="1300"/>
              </a:spcBef>
              <a:buSzTx/>
              <a:buFont typeface="Arial"/>
              <a:buChar char="•"/>
              <a:defRPr sz="3198"/>
            </a:pPr>
            <a:r>
              <a:rPr lang="en-GB" sz="3150"/>
              <a:t>Convenience </a:t>
            </a:r>
          </a:p>
          <a:p>
            <a:pPr marL="457200" indent="-457200" defTabSz="1999437">
              <a:spcBef>
                <a:spcPts val="1300"/>
              </a:spcBef>
              <a:buSzTx/>
              <a:buFont typeface="Arial"/>
              <a:buChar char="•"/>
              <a:defRPr sz="3198"/>
            </a:pPr>
            <a:r>
              <a:rPr lang="en-GB" sz="3150"/>
              <a:t>User-friendly</a:t>
            </a:r>
          </a:p>
          <a:p>
            <a:pPr marL="457200" indent="-457200" defTabSz="1999437">
              <a:spcBef>
                <a:spcPts val="1300"/>
              </a:spcBef>
              <a:buSzTx/>
              <a:buFont typeface="Arial"/>
              <a:buChar char="•"/>
              <a:defRPr sz="3198"/>
            </a:pPr>
            <a:endParaRPr lang="en-GB" sz="3150"/>
          </a:p>
          <a:p>
            <a:pPr marL="457200" indent="-457200" defTabSz="1999437">
              <a:spcBef>
                <a:spcPts val="1300"/>
              </a:spcBef>
              <a:buSzTx/>
              <a:buFont typeface="Arial"/>
              <a:buChar char="•"/>
              <a:defRPr sz="3198"/>
            </a:pPr>
            <a:endParaRPr lang="en-GB" sz="3150"/>
          </a:p>
          <a:p>
            <a:pPr marL="457200" indent="-457200" defTabSz="1999437">
              <a:spcBef>
                <a:spcPts val="1300"/>
              </a:spcBef>
              <a:buSzTx/>
              <a:buFont typeface="Arial"/>
              <a:buChar char="•"/>
              <a:defRPr sz="3198"/>
            </a:pPr>
            <a:endParaRPr lang="en-GB" sz="3150"/>
          </a:p>
          <a:p>
            <a:pPr marL="0" indent="0" defTabSz="1999437">
              <a:spcBef>
                <a:spcPts val="800"/>
              </a:spcBef>
              <a:buSzTx/>
              <a:buNone/>
              <a:defRPr sz="3198"/>
            </a:pPr>
            <a:endParaRPr lang="en-GB" sz="3150"/>
          </a:p>
        </p:txBody>
      </p:sp>
      <p:grpSp>
        <p:nvGrpSpPr>
          <p:cNvPr id="173" name="Image"/>
          <p:cNvGrpSpPr/>
          <p:nvPr/>
        </p:nvGrpSpPr>
        <p:grpSpPr>
          <a:xfrm>
            <a:off x="3714643" y="4526050"/>
            <a:ext cx="4029544" cy="4130916"/>
            <a:chOff x="0" y="0"/>
            <a:chExt cx="4029543" cy="4130913"/>
          </a:xfrm>
        </p:grpSpPr>
        <p:pic>
          <p:nvPicPr>
            <p:cNvPr id="172" name="Image" descr="Image"/>
            <p:cNvPicPr>
              <a:picLocks noChangeAspect="1"/>
            </p:cNvPicPr>
            <p:nvPr/>
          </p:nvPicPr>
          <p:blipFill>
            <a:blip r:embed="rId2"/>
            <a:stretch>
              <a:fillRect/>
            </a:stretch>
          </p:blipFill>
          <p:spPr>
            <a:xfrm>
              <a:off x="127000" y="88900"/>
              <a:ext cx="3775543" cy="3800713"/>
            </a:xfrm>
            <a:prstGeom prst="rect">
              <a:avLst/>
            </a:prstGeom>
            <a:ln>
              <a:noFill/>
            </a:ln>
            <a:effectLst/>
          </p:spPr>
        </p:pic>
        <p:pic>
          <p:nvPicPr>
            <p:cNvPr id="171" name="Image" descr="Image"/>
            <p:cNvPicPr>
              <a:picLocks/>
            </p:cNvPicPr>
            <p:nvPr/>
          </p:nvPicPr>
          <p:blipFill>
            <a:blip r:embed="rId3"/>
            <a:stretch>
              <a:fillRect/>
            </a:stretch>
          </p:blipFill>
          <p:spPr>
            <a:xfrm>
              <a:off x="0" y="0"/>
              <a:ext cx="4029543" cy="4130913"/>
            </a:xfrm>
            <a:prstGeom prst="rect">
              <a:avLst/>
            </a:prstGeom>
            <a:effectLst/>
          </p:spPr>
        </p:pic>
      </p:grpSp>
      <p:pic>
        <p:nvPicPr>
          <p:cNvPr id="174" name="SPAM.jpeg" descr="SPAM.jpeg"/>
          <p:cNvPicPr>
            <a:picLocks noChangeAspect="1"/>
          </p:cNvPicPr>
          <p:nvPr/>
        </p:nvPicPr>
        <p:blipFill>
          <a:blip r:embed="rId4"/>
          <a:stretch>
            <a:fillRect/>
          </a:stretch>
        </p:blipFill>
        <p:spPr>
          <a:xfrm>
            <a:off x="1151816" y="1022960"/>
            <a:ext cx="1546244" cy="1546243"/>
          </a:xfrm>
          <a:prstGeom prst="rect">
            <a:avLst/>
          </a:prstGeom>
          <a:ln w="12700">
            <a:miter lim="400000"/>
          </a:ln>
        </p:spPr>
      </p:pic>
      <p:sp>
        <p:nvSpPr>
          <p:cNvPr id="175" name="Personas"/>
          <p:cNvSpPr txBox="1"/>
          <p:nvPr/>
        </p:nvSpPr>
        <p:spPr>
          <a:xfrm>
            <a:off x="1206500" y="2710881"/>
            <a:ext cx="21971000" cy="13394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defTabSz="2316421">
              <a:lnSpc>
                <a:spcPct val="80000"/>
              </a:lnSpc>
              <a:defRPr sz="8075" b="1" spc="-161">
                <a:solidFill>
                  <a:srgbClr val="000000"/>
                </a:solidFill>
              </a:defRPr>
            </a:lvl1pPr>
          </a:lstStyle>
          <a:p>
            <a:r>
              <a:t>Personas</a:t>
            </a:r>
          </a:p>
        </p:txBody>
      </p:sp>
      <p:sp>
        <p:nvSpPr>
          <p:cNvPr id="176" name="Calvin+Chloe’s values:…"/>
          <p:cNvSpPr txBox="1"/>
          <p:nvPr/>
        </p:nvSpPr>
        <p:spPr>
          <a:xfrm>
            <a:off x="17014349" y="3992627"/>
            <a:ext cx="4997130" cy="928859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algn="l" defTabSz="1901904">
              <a:lnSpc>
                <a:spcPct val="90000"/>
              </a:lnSpc>
              <a:spcBef>
                <a:spcPts val="2300"/>
              </a:spcBef>
              <a:defRPr sz="3743">
                <a:solidFill>
                  <a:srgbClr val="000000"/>
                </a:solidFill>
              </a:defRPr>
            </a:pPr>
            <a:endParaRPr sz="2340"/>
          </a:p>
          <a:p>
            <a:pPr algn="l" defTabSz="1901904">
              <a:lnSpc>
                <a:spcPct val="90000"/>
              </a:lnSpc>
              <a:spcBef>
                <a:spcPts val="1300"/>
              </a:spcBef>
              <a:defRPr sz="3041" b="1">
                <a:solidFill>
                  <a:srgbClr val="000000"/>
                </a:solidFill>
              </a:defRPr>
            </a:pPr>
            <a:endParaRPr lang="cs-CZ"/>
          </a:p>
          <a:p>
            <a:pPr algn="l" defTabSz="1901904">
              <a:lnSpc>
                <a:spcPct val="90000"/>
              </a:lnSpc>
              <a:spcBef>
                <a:spcPts val="1300"/>
              </a:spcBef>
              <a:defRPr sz="3041" b="1">
                <a:solidFill>
                  <a:srgbClr val="000000"/>
                </a:solidFill>
              </a:defRPr>
            </a:pPr>
            <a:endParaRPr lang="en-US"/>
          </a:p>
          <a:p>
            <a:pPr algn="l" defTabSz="1901904">
              <a:lnSpc>
                <a:spcPct val="90000"/>
              </a:lnSpc>
              <a:spcBef>
                <a:spcPts val="1300"/>
              </a:spcBef>
              <a:defRPr sz="3041" b="1">
                <a:solidFill>
                  <a:srgbClr val="000000"/>
                </a:solidFill>
              </a:defRPr>
            </a:pPr>
            <a:endParaRPr lang="en-US"/>
          </a:p>
          <a:p>
            <a:pPr algn="l" defTabSz="1901904">
              <a:lnSpc>
                <a:spcPct val="90000"/>
              </a:lnSpc>
              <a:spcBef>
                <a:spcPts val="1300"/>
              </a:spcBef>
              <a:defRPr sz="3041" b="1">
                <a:solidFill>
                  <a:srgbClr val="000000"/>
                </a:solidFill>
              </a:defRPr>
            </a:pPr>
            <a:endParaRPr lang="en-US"/>
          </a:p>
          <a:p>
            <a:pPr algn="l" defTabSz="1901904">
              <a:lnSpc>
                <a:spcPct val="90000"/>
              </a:lnSpc>
              <a:spcBef>
                <a:spcPts val="1300"/>
              </a:spcBef>
              <a:defRPr sz="3041" b="1">
                <a:solidFill>
                  <a:srgbClr val="000000"/>
                </a:solidFill>
              </a:defRPr>
            </a:pPr>
            <a:endParaRPr lang="en-US"/>
          </a:p>
          <a:p>
            <a:pPr algn="l" defTabSz="1901904">
              <a:lnSpc>
                <a:spcPct val="90000"/>
              </a:lnSpc>
              <a:spcBef>
                <a:spcPts val="1300"/>
              </a:spcBef>
              <a:defRPr sz="3041" b="1">
                <a:solidFill>
                  <a:srgbClr val="000000"/>
                </a:solidFill>
              </a:defRPr>
            </a:pPr>
            <a:endParaRPr lang="en-US"/>
          </a:p>
          <a:p>
            <a:pPr algn="l" defTabSz="1901904">
              <a:lnSpc>
                <a:spcPct val="90000"/>
              </a:lnSpc>
              <a:spcBef>
                <a:spcPts val="1300"/>
              </a:spcBef>
              <a:defRPr sz="3041" b="1">
                <a:solidFill>
                  <a:srgbClr val="000000"/>
                </a:solidFill>
              </a:defRPr>
            </a:pPr>
            <a:endParaRPr lang="en-US" sz="4000"/>
          </a:p>
          <a:p>
            <a:pPr algn="l" defTabSz="1901904">
              <a:lnSpc>
                <a:spcPct val="90000"/>
              </a:lnSpc>
              <a:spcBef>
                <a:spcPts val="1300"/>
              </a:spcBef>
              <a:defRPr sz="3041" b="1">
                <a:solidFill>
                  <a:srgbClr val="000000"/>
                </a:solidFill>
              </a:defRPr>
            </a:pPr>
            <a:r>
              <a:rPr lang="en-US" sz="600" dirty="0"/>
              <a:t>   </a:t>
            </a:r>
          </a:p>
          <a:p>
            <a:pPr algn="l" defTabSz="1901904">
              <a:lnSpc>
                <a:spcPct val="90000"/>
              </a:lnSpc>
              <a:spcBef>
                <a:spcPts val="1300"/>
              </a:spcBef>
              <a:defRPr sz="3041" b="1">
                <a:solidFill>
                  <a:srgbClr val="000000"/>
                </a:solidFill>
              </a:defRPr>
            </a:pPr>
            <a:r>
              <a:rPr lang="en-US" sz="3200" dirty="0"/>
              <a:t>Chloe’s</a:t>
            </a:r>
            <a:r>
              <a:rPr lang="en-US" sz="3200" b="0" dirty="0"/>
              <a:t> values:</a:t>
            </a:r>
            <a:endParaRPr sz="3200"/>
          </a:p>
          <a:p>
            <a:pPr marL="457200" indent="-457200" algn="l" defTabSz="1901904">
              <a:lnSpc>
                <a:spcPct val="90000"/>
              </a:lnSpc>
              <a:spcBef>
                <a:spcPts val="700"/>
              </a:spcBef>
              <a:buSzPct val="123000"/>
              <a:buFont typeface="Arial"/>
              <a:buChar char="•"/>
              <a:defRPr sz="3041">
                <a:solidFill>
                  <a:srgbClr val="000000"/>
                </a:solidFill>
              </a:defRPr>
            </a:pPr>
            <a:r>
              <a:rPr lang="en-GB" sz="3200" dirty="0"/>
              <a:t>Expense tracking </a:t>
            </a:r>
          </a:p>
          <a:p>
            <a:pPr marL="457200" indent="-457200" algn="l" defTabSz="1901904">
              <a:lnSpc>
                <a:spcPct val="90000"/>
              </a:lnSpc>
              <a:spcBef>
                <a:spcPts val="700"/>
              </a:spcBef>
              <a:buSzPct val="123000"/>
              <a:buFont typeface="Arial"/>
              <a:buChar char="•"/>
              <a:defRPr sz="3041">
                <a:solidFill>
                  <a:srgbClr val="000000"/>
                </a:solidFill>
              </a:defRPr>
            </a:pPr>
            <a:r>
              <a:rPr lang="en-GB" sz="3200" dirty="0"/>
              <a:t>Budgeting </a:t>
            </a:r>
            <a:endParaRPr lang="en-GB" sz="3041" dirty="0"/>
          </a:p>
          <a:p>
            <a:pPr marL="457200" indent="-457200" algn="l" defTabSz="1901904">
              <a:lnSpc>
                <a:spcPct val="90000"/>
              </a:lnSpc>
              <a:spcBef>
                <a:spcPts val="700"/>
              </a:spcBef>
              <a:buSzPct val="123000"/>
              <a:buFont typeface="Arial"/>
              <a:buChar char="•"/>
              <a:defRPr sz="3041">
                <a:solidFill>
                  <a:srgbClr val="000000"/>
                </a:solidFill>
              </a:defRPr>
            </a:pPr>
            <a:r>
              <a:rPr lang="en-GB" sz="3200" dirty="0"/>
              <a:t>Financial control </a:t>
            </a:r>
            <a:endParaRPr lang="en-GB" sz="3000" dirty="0"/>
          </a:p>
          <a:p>
            <a:pPr marL="457200" indent="-457200" algn="l" defTabSz="1901904">
              <a:lnSpc>
                <a:spcPct val="90000"/>
              </a:lnSpc>
              <a:spcBef>
                <a:spcPts val="700"/>
              </a:spcBef>
              <a:buSzPct val="123000"/>
              <a:buFont typeface="Arial"/>
              <a:buChar char="•"/>
              <a:defRPr sz="3041">
                <a:solidFill>
                  <a:srgbClr val="000000"/>
                </a:solidFill>
              </a:defRPr>
            </a:pPr>
            <a:r>
              <a:rPr lang="en-GB" sz="3200" dirty="0"/>
              <a:t>User-friendly interface</a:t>
            </a:r>
            <a:endParaRPr sz="3200" dirty="0"/>
          </a:p>
          <a:p>
            <a:pPr marL="457200" indent="-457200" algn="l" defTabSz="1901904">
              <a:lnSpc>
                <a:spcPct val="90000"/>
              </a:lnSpc>
              <a:spcBef>
                <a:spcPts val="700"/>
              </a:spcBef>
              <a:buSzPct val="123000"/>
              <a:buFont typeface="Arial"/>
              <a:buChar char="•"/>
              <a:defRPr sz="3041">
                <a:solidFill>
                  <a:srgbClr val="000000"/>
                </a:solidFill>
              </a:defRPr>
            </a:pPr>
            <a:r>
              <a:rPr lang="en-GB" sz="3200" dirty="0"/>
              <a:t>Easy-to-read</a:t>
            </a:r>
            <a:r>
              <a:rPr sz="3200" dirty="0"/>
              <a:t> summaries</a:t>
            </a:r>
          </a:p>
        </p:txBody>
      </p:sp>
      <p:sp>
        <p:nvSpPr>
          <p:cNvPr id="180" name="Ben’s values:…"/>
          <p:cNvSpPr txBox="1"/>
          <p:nvPr/>
        </p:nvSpPr>
        <p:spPr>
          <a:xfrm>
            <a:off x="10122835" y="4248503"/>
            <a:ext cx="4408173" cy="92885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algn="l" defTabSz="2048204">
              <a:lnSpc>
                <a:spcPct val="90000"/>
              </a:lnSpc>
              <a:spcBef>
                <a:spcPts val="2500"/>
              </a:spcBef>
              <a:defRPr sz="4032">
                <a:solidFill>
                  <a:srgbClr val="000000"/>
                </a:solidFill>
              </a:defRPr>
            </a:pPr>
            <a:endParaRPr sz="2520"/>
          </a:p>
          <a:p>
            <a:pPr algn="l" defTabSz="2048204">
              <a:lnSpc>
                <a:spcPct val="90000"/>
              </a:lnSpc>
              <a:spcBef>
                <a:spcPts val="1400"/>
              </a:spcBef>
              <a:defRPr sz="3275" b="1">
                <a:solidFill>
                  <a:srgbClr val="000000"/>
                </a:solidFill>
              </a:defRPr>
            </a:pPr>
            <a:endParaRPr lang="cs-CZ"/>
          </a:p>
          <a:p>
            <a:pPr algn="l" defTabSz="2048204">
              <a:lnSpc>
                <a:spcPct val="90000"/>
              </a:lnSpc>
              <a:spcBef>
                <a:spcPts val="1400"/>
              </a:spcBef>
              <a:defRPr sz="3275" b="1">
                <a:solidFill>
                  <a:srgbClr val="000000"/>
                </a:solidFill>
              </a:defRPr>
            </a:pPr>
            <a:endParaRPr lang="en-US"/>
          </a:p>
          <a:p>
            <a:pPr algn="l" defTabSz="2048204">
              <a:lnSpc>
                <a:spcPct val="90000"/>
              </a:lnSpc>
              <a:spcBef>
                <a:spcPts val="1400"/>
              </a:spcBef>
              <a:defRPr sz="3275" b="1">
                <a:solidFill>
                  <a:srgbClr val="000000"/>
                </a:solidFill>
              </a:defRPr>
            </a:pPr>
            <a:endParaRPr lang="en-US"/>
          </a:p>
          <a:p>
            <a:pPr algn="l" defTabSz="2048204">
              <a:lnSpc>
                <a:spcPct val="90000"/>
              </a:lnSpc>
              <a:spcBef>
                <a:spcPts val="1400"/>
              </a:spcBef>
              <a:defRPr sz="3275" b="1">
                <a:solidFill>
                  <a:srgbClr val="000000"/>
                </a:solidFill>
              </a:defRPr>
            </a:pPr>
            <a:endParaRPr lang="en-US"/>
          </a:p>
          <a:p>
            <a:pPr algn="l" defTabSz="2048204">
              <a:lnSpc>
                <a:spcPct val="90000"/>
              </a:lnSpc>
              <a:spcBef>
                <a:spcPts val="1400"/>
              </a:spcBef>
              <a:defRPr sz="3275" b="1">
                <a:solidFill>
                  <a:srgbClr val="000000"/>
                </a:solidFill>
              </a:defRPr>
            </a:pPr>
            <a:endParaRPr lang="en-US"/>
          </a:p>
          <a:p>
            <a:pPr algn="l" defTabSz="2048204">
              <a:lnSpc>
                <a:spcPct val="90000"/>
              </a:lnSpc>
              <a:spcBef>
                <a:spcPts val="1400"/>
              </a:spcBef>
              <a:defRPr sz="3275" b="1">
                <a:solidFill>
                  <a:srgbClr val="000000"/>
                </a:solidFill>
              </a:defRPr>
            </a:pPr>
            <a:endParaRPr lang="en-US"/>
          </a:p>
          <a:p>
            <a:pPr algn="l" defTabSz="2048204">
              <a:lnSpc>
                <a:spcPct val="90000"/>
              </a:lnSpc>
              <a:spcBef>
                <a:spcPts val="1400"/>
              </a:spcBef>
              <a:defRPr sz="3275" b="1">
                <a:solidFill>
                  <a:srgbClr val="000000"/>
                </a:solidFill>
              </a:defRPr>
            </a:pPr>
            <a:endParaRPr lang="en-US" sz="1800"/>
          </a:p>
          <a:p>
            <a:pPr algn="l" defTabSz="2048204">
              <a:lnSpc>
                <a:spcPct val="90000"/>
              </a:lnSpc>
              <a:spcBef>
                <a:spcPts val="1400"/>
              </a:spcBef>
              <a:defRPr sz="3275" b="1">
                <a:solidFill>
                  <a:srgbClr val="000000"/>
                </a:solidFill>
              </a:defRPr>
            </a:pPr>
            <a:r>
              <a:rPr sz="3200"/>
              <a:t>Ben</a:t>
            </a:r>
            <a:r>
              <a:rPr sz="3200" b="1"/>
              <a:t>’s</a:t>
            </a:r>
            <a:r>
              <a:rPr sz="3200" b="0"/>
              <a:t> values:</a:t>
            </a:r>
            <a:endParaRPr/>
          </a:p>
          <a:p>
            <a:pPr marL="457200" indent="-457200" algn="l" defTabSz="2048204">
              <a:lnSpc>
                <a:spcPct val="90000"/>
              </a:lnSpc>
              <a:spcBef>
                <a:spcPts val="800"/>
              </a:spcBef>
              <a:buSzPct val="123000"/>
              <a:buFont typeface="Arial"/>
              <a:buChar char="•"/>
              <a:defRPr sz="3275">
                <a:solidFill>
                  <a:srgbClr val="000000"/>
                </a:solidFill>
              </a:defRPr>
            </a:pPr>
            <a:r>
              <a:rPr lang="en-GB" sz="3200"/>
              <a:t>Speed</a:t>
            </a:r>
            <a:endParaRPr sz="3200"/>
          </a:p>
          <a:p>
            <a:pPr marL="457200" indent="-457200" algn="l" defTabSz="2048204">
              <a:lnSpc>
                <a:spcPct val="90000"/>
              </a:lnSpc>
              <a:spcBef>
                <a:spcPts val="800"/>
              </a:spcBef>
              <a:buSzPct val="123000"/>
              <a:buFont typeface="Arial"/>
              <a:buChar char="•"/>
              <a:defRPr sz="3275">
                <a:solidFill>
                  <a:srgbClr val="000000"/>
                </a:solidFill>
              </a:defRPr>
            </a:pPr>
            <a:r>
              <a:rPr lang="en-GB" sz="3200"/>
              <a:t>Ease</a:t>
            </a:r>
            <a:r>
              <a:rPr sz="3200"/>
              <a:t> of use</a:t>
            </a:r>
          </a:p>
          <a:p>
            <a:pPr marL="457200" indent="-457200" algn="l" defTabSz="2048204">
              <a:lnSpc>
                <a:spcPct val="90000"/>
              </a:lnSpc>
              <a:spcBef>
                <a:spcPts val="800"/>
              </a:spcBef>
              <a:buSzPct val="123000"/>
              <a:buFont typeface="Arial"/>
              <a:buChar char="•"/>
              <a:defRPr sz="3275">
                <a:solidFill>
                  <a:srgbClr val="000000"/>
                </a:solidFill>
              </a:defRPr>
            </a:pPr>
            <a:r>
              <a:rPr lang="en-GB" sz="3200"/>
              <a:t>Security</a:t>
            </a:r>
            <a:endParaRPr sz="3200"/>
          </a:p>
          <a:p>
            <a:pPr marL="457200" indent="-457200" algn="l" defTabSz="2048204">
              <a:lnSpc>
                <a:spcPct val="90000"/>
              </a:lnSpc>
              <a:spcBef>
                <a:spcPts val="800"/>
              </a:spcBef>
              <a:buSzPct val="123000"/>
              <a:buFont typeface="Arial"/>
              <a:buChar char="•"/>
              <a:defRPr sz="3275">
                <a:solidFill>
                  <a:srgbClr val="000000"/>
                </a:solidFill>
              </a:defRPr>
            </a:pPr>
            <a:r>
              <a:rPr lang="en-US" sz="3200"/>
              <a:t>App dependability</a:t>
            </a:r>
          </a:p>
          <a:p>
            <a:pPr marL="457200" indent="-457200" algn="l" defTabSz="2048204">
              <a:lnSpc>
                <a:spcPct val="90000"/>
              </a:lnSpc>
              <a:spcBef>
                <a:spcPts val="800"/>
              </a:spcBef>
              <a:buSzPct val="123000"/>
              <a:buFont typeface="Arial"/>
              <a:buChar char="•"/>
              <a:defRPr sz="3275">
                <a:solidFill>
                  <a:srgbClr val="000000"/>
                </a:solidFill>
              </a:defRPr>
            </a:pPr>
            <a:r>
              <a:rPr lang="en-US" sz="3200"/>
              <a:t>At-a-glance reports</a:t>
            </a:r>
          </a:p>
        </p:txBody>
      </p:sp>
      <p:grpSp>
        <p:nvGrpSpPr>
          <p:cNvPr id="183" name="Cartoon-Pic-Ideas-for-DP-Profile-03-768x768.png"/>
          <p:cNvGrpSpPr/>
          <p:nvPr/>
        </p:nvGrpSpPr>
        <p:grpSpPr>
          <a:xfrm>
            <a:off x="10122835" y="4526050"/>
            <a:ext cx="4036602" cy="4112802"/>
            <a:chOff x="0" y="0"/>
            <a:chExt cx="4036601" cy="4112801"/>
          </a:xfrm>
        </p:grpSpPr>
        <p:pic>
          <p:nvPicPr>
            <p:cNvPr id="182" name="Cartoon-Pic-Ideas-for-DP-Profile-03-768x768.png" descr="Cartoon-Pic-Ideas-for-DP-Profile-03-768x768.png"/>
            <p:cNvPicPr>
              <a:picLocks noChangeAspect="1"/>
            </p:cNvPicPr>
            <p:nvPr/>
          </p:nvPicPr>
          <p:blipFill>
            <a:blip r:embed="rId5"/>
            <a:srcRect/>
            <a:stretch>
              <a:fillRect/>
            </a:stretch>
          </p:blipFill>
          <p:spPr>
            <a:xfrm>
              <a:off x="127000" y="88900"/>
              <a:ext cx="3782601" cy="3782601"/>
            </a:xfrm>
            <a:prstGeom prst="rect">
              <a:avLst/>
            </a:prstGeom>
            <a:ln>
              <a:noFill/>
            </a:ln>
            <a:effectLst/>
          </p:spPr>
        </p:pic>
        <p:pic>
          <p:nvPicPr>
            <p:cNvPr id="181" name="Cartoon-Pic-Ideas-for-DP-Profile-03-768x768.png" descr="Cartoon-Pic-Ideas-for-DP-Profile-03-768x768.png"/>
            <p:cNvPicPr>
              <a:picLocks/>
            </p:cNvPicPr>
            <p:nvPr/>
          </p:nvPicPr>
          <p:blipFill>
            <a:blip r:embed="rId6"/>
            <a:stretch>
              <a:fillRect/>
            </a:stretch>
          </p:blipFill>
          <p:spPr>
            <a:xfrm>
              <a:off x="0" y="0"/>
              <a:ext cx="4036601" cy="4112801"/>
            </a:xfrm>
            <a:prstGeom prst="rect">
              <a:avLst/>
            </a:prstGeom>
            <a:effectLst/>
          </p:spPr>
        </p:pic>
      </p:grpSp>
      <p:pic>
        <p:nvPicPr>
          <p:cNvPr id="2" name="Picture 2" descr="A picture containing icon&#10;&#10;Description automatically generated">
            <a:extLst>
              <a:ext uri="{FF2B5EF4-FFF2-40B4-BE49-F238E27FC236}">
                <a16:creationId xmlns:a16="http://schemas.microsoft.com/office/drawing/2014/main" id="{E39A2E81-0F10-A46E-B218-085DD7B71375}"/>
              </a:ext>
            </a:extLst>
          </p:cNvPr>
          <p:cNvPicPr>
            <a:picLocks noChangeAspect="1"/>
          </p:cNvPicPr>
          <p:nvPr/>
        </p:nvPicPr>
        <p:blipFill>
          <a:blip r:embed="rId7"/>
          <a:stretch>
            <a:fillRect/>
          </a:stretch>
        </p:blipFill>
        <p:spPr>
          <a:xfrm>
            <a:off x="17015787" y="4643734"/>
            <a:ext cx="3904649" cy="400380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191" name="Slide bullet text"/>
          <p:cNvSpPr txBox="1">
            <a:spLocks noGrp="1"/>
          </p:cNvSpPr>
          <p:nvPr>
            <p:ph type="body" idx="1"/>
          </p:nvPr>
        </p:nvSpPr>
        <p:spPr>
          <a:xfrm>
            <a:off x="1206500" y="4050286"/>
            <a:ext cx="8639249" cy="1861415"/>
          </a:xfrm>
          <a:prstGeom prst="rect">
            <a:avLst/>
          </a:prstGeom>
        </p:spPr>
        <p:txBody>
          <a:bodyPr lIns="50800" tIns="50800" rIns="50800" bIns="50800" anchor="t">
            <a:normAutofit/>
          </a:bodyPr>
          <a:lstStyle/>
          <a:p>
            <a:pPr marL="0" indent="0">
              <a:spcBef>
                <a:spcPts val="3000"/>
              </a:spcBef>
              <a:buNone/>
            </a:pPr>
            <a:r>
              <a:rPr lang="cs-CZ" dirty="0" err="1"/>
              <a:t>Paper</a:t>
            </a:r>
            <a:r>
              <a:rPr lang="cs-CZ" dirty="0"/>
              <a:t> </a:t>
            </a:r>
            <a:r>
              <a:rPr lang="cs-CZ" dirty="0" err="1"/>
              <a:t>version</a:t>
            </a:r>
            <a:r>
              <a:rPr lang="cs-CZ" dirty="0"/>
              <a:t> </a:t>
            </a:r>
            <a:r>
              <a:rPr lang="cs-CZ" dirty="0" err="1"/>
              <a:t>of</a:t>
            </a:r>
            <a:r>
              <a:rPr lang="cs-CZ" dirty="0"/>
              <a:t> </a:t>
            </a:r>
            <a:r>
              <a:rPr lang="cs-CZ" dirty="0" err="1"/>
              <a:t>the</a:t>
            </a:r>
            <a:r>
              <a:rPr lang="cs-CZ" dirty="0"/>
              <a:t> prototype versus </a:t>
            </a:r>
            <a:r>
              <a:rPr lang="cs-CZ" dirty="0" err="1"/>
              <a:t>the</a:t>
            </a:r>
            <a:r>
              <a:rPr lang="cs-CZ" dirty="0"/>
              <a:t> </a:t>
            </a:r>
            <a:r>
              <a:rPr lang="cs-CZ" dirty="0" err="1"/>
              <a:t>computer</a:t>
            </a:r>
            <a:r>
              <a:rPr lang="cs-CZ" dirty="0"/>
              <a:t> </a:t>
            </a:r>
            <a:r>
              <a:rPr lang="cs-CZ" dirty="0" err="1"/>
              <a:t>version</a:t>
            </a:r>
            <a:r>
              <a:rPr lang="cs-CZ" dirty="0"/>
              <a:t>.</a:t>
            </a:r>
            <a:endParaRPr dirty="0"/>
          </a:p>
        </p:txBody>
      </p:sp>
      <p:pic>
        <p:nvPicPr>
          <p:cNvPr id="192"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
        <p:nvSpPr>
          <p:cNvPr id="193" name="GUI Examples"/>
          <p:cNvSpPr txBox="1"/>
          <p:nvPr/>
        </p:nvSpPr>
        <p:spPr>
          <a:xfrm>
            <a:off x="1206500" y="2710881"/>
            <a:ext cx="21971000" cy="13394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defTabSz="2316421">
              <a:lnSpc>
                <a:spcPct val="80000"/>
              </a:lnSpc>
              <a:defRPr sz="8075" b="1" spc="-161">
                <a:solidFill>
                  <a:srgbClr val="000000"/>
                </a:solidFill>
              </a:defRPr>
            </a:lvl1pPr>
          </a:lstStyle>
          <a:p>
            <a:r>
              <a:rPr lang="en-US"/>
              <a:t>GUI Examples</a:t>
            </a:r>
            <a:endParaRPr/>
          </a:p>
        </p:txBody>
      </p:sp>
      <p:pic>
        <p:nvPicPr>
          <p:cNvPr id="3" name="Picture 2" descr="Text, letter&#10;&#10;Description automatically generated">
            <a:extLst>
              <a:ext uri="{FF2B5EF4-FFF2-40B4-BE49-F238E27FC236}">
                <a16:creationId xmlns:a16="http://schemas.microsoft.com/office/drawing/2014/main" id="{AA71782D-00F5-23E8-D9C7-583390A6B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6422046"/>
            <a:ext cx="8150151" cy="6112613"/>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E2A7BB64-0A08-A460-1DB4-A694520BE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0284" y="4050286"/>
            <a:ext cx="12267216" cy="8484373"/>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196" name="Slide bullet text"/>
          <p:cNvSpPr txBox="1">
            <a:spLocks noGrp="1"/>
          </p:cNvSpPr>
          <p:nvPr>
            <p:ph type="body" idx="1"/>
          </p:nvPr>
        </p:nvSpPr>
        <p:spPr>
          <a:xfrm>
            <a:off x="3490225" y="4843357"/>
            <a:ext cx="16040521" cy="8080169"/>
          </a:xfrm>
          <a:prstGeom prst="rect">
            <a:avLst/>
          </a:prstGeom>
        </p:spPr>
        <p:txBody>
          <a:bodyPr lIns="50800" tIns="50800" rIns="50800" bIns="50800" anchor="t">
            <a:normAutofit/>
          </a:bodyPr>
          <a:lstStyle/>
          <a:p>
            <a:pPr>
              <a:spcBef>
                <a:spcPts val="3000"/>
              </a:spcBef>
            </a:pPr>
            <a:r>
              <a:rPr lang="en-US" dirty="0"/>
              <a:t>Data Security and Privacy</a:t>
            </a:r>
          </a:p>
          <a:p>
            <a:pPr>
              <a:spcBef>
                <a:spcPts val="3000"/>
              </a:spcBef>
            </a:pPr>
            <a:r>
              <a:rPr lang="en-US" dirty="0"/>
              <a:t>User-friendly Interface</a:t>
            </a:r>
          </a:p>
          <a:p>
            <a:pPr>
              <a:spcBef>
                <a:spcPts val="3000"/>
              </a:spcBef>
            </a:pPr>
            <a:r>
              <a:rPr lang="en-US" dirty="0"/>
              <a:t>Accurate and Up-to-Date Information</a:t>
            </a:r>
          </a:p>
          <a:p>
            <a:pPr>
              <a:spcBef>
                <a:spcPts val="3000"/>
              </a:spcBef>
            </a:pPr>
            <a:r>
              <a:rPr lang="en-US" dirty="0"/>
              <a:t>Quick and Efficient Analysis</a:t>
            </a:r>
          </a:p>
          <a:p>
            <a:pPr>
              <a:spcBef>
                <a:spcPts val="3000"/>
              </a:spcBef>
            </a:pPr>
            <a:r>
              <a:rPr lang="en-US" dirty="0"/>
              <a:t>Responsiveness and Reliability</a:t>
            </a:r>
          </a:p>
          <a:p>
            <a:pPr>
              <a:spcBef>
                <a:spcPts val="3000"/>
              </a:spcBef>
            </a:pPr>
            <a:r>
              <a:rPr lang="en-US" dirty="0"/>
              <a:t>Performance</a:t>
            </a:r>
          </a:p>
          <a:p>
            <a:pPr>
              <a:spcBef>
                <a:spcPts val="3000"/>
              </a:spcBef>
            </a:pPr>
            <a:r>
              <a:rPr lang="en-US" dirty="0"/>
              <a:t>Scalability </a:t>
            </a:r>
          </a:p>
        </p:txBody>
      </p:sp>
      <p:pic>
        <p:nvPicPr>
          <p:cNvPr id="197"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
        <p:nvSpPr>
          <p:cNvPr id="198" name="Non-Functional Requirements"/>
          <p:cNvSpPr txBox="1"/>
          <p:nvPr/>
        </p:nvSpPr>
        <p:spPr>
          <a:xfrm>
            <a:off x="1206500" y="2710881"/>
            <a:ext cx="21971000" cy="133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2316421">
              <a:lnSpc>
                <a:spcPct val="80000"/>
              </a:lnSpc>
              <a:defRPr sz="8075" b="1" spc="-161">
                <a:solidFill>
                  <a:srgbClr val="000000"/>
                </a:solidFill>
              </a:defRPr>
            </a:lvl1pPr>
          </a:lstStyle>
          <a:p>
            <a:r>
              <a:t>Non-Functional Requirements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201" name="Slide bullet text"/>
          <p:cNvSpPr txBox="1">
            <a:spLocks noGrp="1"/>
          </p:cNvSpPr>
          <p:nvPr>
            <p:ph type="body" idx="1"/>
          </p:nvPr>
        </p:nvSpPr>
        <p:spPr>
          <a:xfrm>
            <a:off x="3449175" y="6097609"/>
            <a:ext cx="17703868" cy="5441590"/>
          </a:xfrm>
          <a:prstGeom prst="rect">
            <a:avLst/>
          </a:prstGeom>
        </p:spPr>
        <p:txBody>
          <a:bodyPr lIns="50800" tIns="50800" rIns="50800" bIns="50800" anchor="t">
            <a:normAutofit/>
          </a:bodyPr>
          <a:lstStyle/>
          <a:p>
            <a:pPr>
              <a:spcBef>
                <a:spcPts val="3000"/>
              </a:spcBef>
            </a:pPr>
            <a:r>
              <a:rPr lang="en-US"/>
              <a:t>Choosing the right project</a:t>
            </a:r>
          </a:p>
          <a:p>
            <a:pPr>
              <a:spcBef>
                <a:spcPts val="3000"/>
              </a:spcBef>
            </a:pPr>
            <a:r>
              <a:rPr lang="en-US"/>
              <a:t>A member leaving the team</a:t>
            </a:r>
          </a:p>
          <a:p>
            <a:pPr>
              <a:spcBef>
                <a:spcPts val="3000"/>
              </a:spcBef>
            </a:pPr>
            <a:r>
              <a:rPr lang="en-US"/>
              <a:t>GitHub setup</a:t>
            </a:r>
          </a:p>
          <a:p>
            <a:pPr>
              <a:spcBef>
                <a:spcPts val="3000"/>
              </a:spcBef>
            </a:pPr>
            <a:r>
              <a:rPr lang="en-US"/>
              <a:t>Bank APIs</a:t>
            </a:r>
          </a:p>
        </p:txBody>
      </p:sp>
      <p:pic>
        <p:nvPicPr>
          <p:cNvPr id="202"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
        <p:nvSpPr>
          <p:cNvPr id="203" name="Summary"/>
          <p:cNvSpPr txBox="1"/>
          <p:nvPr/>
        </p:nvSpPr>
        <p:spPr>
          <a:xfrm>
            <a:off x="1206500" y="2710881"/>
            <a:ext cx="21971000" cy="13394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lvl1pPr defTabSz="2316421">
              <a:lnSpc>
                <a:spcPct val="80000"/>
              </a:lnSpc>
              <a:defRPr sz="8075" b="1" spc="-161">
                <a:solidFill>
                  <a:srgbClr val="000000"/>
                </a:solidFill>
              </a:defRPr>
            </a:lvl1pPr>
          </a:lstStyle>
          <a:p>
            <a:r>
              <a:rPr sz="8050"/>
              <a:t>Summary</a:t>
            </a:r>
            <a:r>
              <a:rPr lang="en-US" sz="8050"/>
              <a:t> of Challenges</a:t>
            </a:r>
            <a:endParaRPr err="1"/>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ersonal Expense Consultant"/>
          <p:cNvSpPr txBox="1">
            <a:spLocks noGrp="1"/>
          </p:cNvSpPr>
          <p:nvPr>
            <p:ph type="title"/>
          </p:nvPr>
        </p:nvSpPr>
        <p:spPr>
          <a:xfrm>
            <a:off x="2933741" y="1079500"/>
            <a:ext cx="20226978" cy="1433163"/>
          </a:xfrm>
          <a:prstGeom prst="rect">
            <a:avLst/>
          </a:prstGeom>
        </p:spPr>
        <p:txBody>
          <a:bodyPr anchor="ctr"/>
          <a:lstStyle>
            <a:lvl1pPr>
              <a:defRPr sz="6400" b="0" spc="-128"/>
            </a:lvl1pPr>
          </a:lstStyle>
          <a:p>
            <a:r>
              <a:t>Personal Expense Consultant</a:t>
            </a:r>
          </a:p>
        </p:txBody>
      </p:sp>
      <p:sp>
        <p:nvSpPr>
          <p:cNvPr id="206" name="Q &amp; A"/>
          <p:cNvSpPr txBox="1">
            <a:spLocks noGrp="1"/>
          </p:cNvSpPr>
          <p:nvPr>
            <p:ph type="body" sz="half" idx="1"/>
          </p:nvPr>
        </p:nvSpPr>
        <p:spPr>
          <a:xfrm>
            <a:off x="1206500" y="5534525"/>
            <a:ext cx="21971000" cy="4064457"/>
          </a:xfrm>
          <a:prstGeom prst="rect">
            <a:avLst/>
          </a:prstGeom>
        </p:spPr>
        <p:txBody>
          <a:bodyPr anchor="ctr"/>
          <a:lstStyle>
            <a:lvl1pPr marL="0" indent="0" algn="ctr">
              <a:spcBef>
                <a:spcPts val="3000"/>
              </a:spcBef>
              <a:buSzTx/>
              <a:buNone/>
              <a:defRPr sz="25000" b="1"/>
            </a:lvl1pPr>
          </a:lstStyle>
          <a:p>
            <a:r>
              <a:t>Q &amp; A</a:t>
            </a:r>
          </a:p>
        </p:txBody>
      </p:sp>
      <p:pic>
        <p:nvPicPr>
          <p:cNvPr id="207" name="SPAM.jpeg" descr="SPAM.jpeg"/>
          <p:cNvPicPr>
            <a:picLocks noChangeAspect="1"/>
          </p:cNvPicPr>
          <p:nvPr/>
        </p:nvPicPr>
        <p:blipFill>
          <a:blip r:embed="rId2"/>
          <a:stretch>
            <a:fillRect/>
          </a:stretch>
        </p:blipFill>
        <p:spPr>
          <a:xfrm>
            <a:off x="1151816" y="1022960"/>
            <a:ext cx="1546244" cy="154624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66BB0159A77D44AB8F63FFDFE8FFCC" ma:contentTypeVersion="7" ma:contentTypeDescription="Create a new document." ma:contentTypeScope="" ma:versionID="54e32012409230572ee6f3913f6c58d7">
  <xsd:schema xmlns:xsd="http://www.w3.org/2001/XMLSchema" xmlns:xs="http://www.w3.org/2001/XMLSchema" xmlns:p="http://schemas.microsoft.com/office/2006/metadata/properties" xmlns:ns3="bb9ef928-b632-4a16-8686-19f9d7d8f2d9" xmlns:ns4="77b99188-e482-45ba-902b-b5d5394157cf" targetNamespace="http://schemas.microsoft.com/office/2006/metadata/properties" ma:root="true" ma:fieldsID="33e264a1d1bde30b5e690822df93c16e" ns3:_="" ns4:_="">
    <xsd:import namespace="bb9ef928-b632-4a16-8686-19f9d7d8f2d9"/>
    <xsd:import namespace="77b99188-e482-45ba-902b-b5d5394157c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9ef928-b632-4a16-8686-19f9d7d8f2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b99188-e482-45ba-902b-b5d5394157c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110D4B-5E5F-4055-A857-E562E22C634E}">
  <ds:schemaRefs>
    <ds:schemaRef ds:uri="77b99188-e482-45ba-902b-b5d5394157cf"/>
    <ds:schemaRef ds:uri="bb9ef928-b632-4a16-8686-19f9d7d8f2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1E1F8F-B66B-4A5A-B498-ADBCB37686E4}">
  <ds:schemaRefs>
    <ds:schemaRef ds:uri="77b99188-e482-45ba-902b-b5d5394157cf"/>
    <ds:schemaRef ds:uri="bb9ef928-b632-4a16-8686-19f9d7d8f2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B59C2C4-E687-47F7-A14A-E5A5E33E2E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TotalTime>
  <Words>287</Words>
  <Application>Microsoft Macintosh PowerPoint</Application>
  <PresentationFormat>Custom</PresentationFormat>
  <Paragraphs>94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Helvetica Neue</vt:lpstr>
      <vt:lpstr>Helvetica Neue Medium</vt:lpstr>
      <vt:lpstr>21_BasicWhite</vt:lpstr>
      <vt:lpstr>Milestone 1</vt:lpstr>
      <vt:lpstr>Team SPAM</vt:lpstr>
      <vt:lpstr>Personal Expense Consultant</vt:lpstr>
      <vt:lpstr>Personal Expense Consultant</vt:lpstr>
      <vt:lpstr>Personal Expense Consultant</vt:lpstr>
      <vt:lpstr>Personal Expense Consultant</vt:lpstr>
      <vt:lpstr>Personal Expense Consultant</vt:lpstr>
      <vt:lpstr>Personal Expense Consultant</vt:lpstr>
      <vt:lpstr>Personal Expense Consultant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dc:title>
  <cp:lastModifiedBy>Danek, Pavel</cp:lastModifiedBy>
  <cp:revision>30</cp:revision>
  <dcterms:modified xsi:type="dcterms:W3CDTF">2023-02-01T05:15:41Z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0x010100D866BB0159A77D44AB8F63FFDFE8FFCC</vt:lpwstr>
  </property>
</Properties>
</file>