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29" r:id="rId3"/>
    <p:sldId id="2530" r:id="rId5"/>
    <p:sldId id="2531" r:id="rId6"/>
    <p:sldId id="2532" r:id="rId7"/>
    <p:sldId id="2533" r:id="rId8"/>
    <p:sldId id="2534" r:id="rId9"/>
    <p:sldId id="2535" r:id="rId10"/>
    <p:sldId id="2536" r:id="rId11"/>
    <p:sldId id="2561" r:id="rId12"/>
    <p:sldId id="2537" r:id="rId13"/>
    <p:sldId id="2538" r:id="rId14"/>
    <p:sldId id="2539" r:id="rId15"/>
    <p:sldId id="2540" r:id="rId16"/>
    <p:sldId id="2541" r:id="rId17"/>
    <p:sldId id="2542" r:id="rId18"/>
    <p:sldId id="2543" r:id="rId19"/>
    <p:sldId id="2544" r:id="rId20"/>
    <p:sldId id="2545" r:id="rId21"/>
    <p:sldId id="2546" r:id="rId22"/>
    <p:sldId id="2547" r:id="rId23"/>
    <p:sldId id="2548" r:id="rId24"/>
    <p:sldId id="2549" r:id="rId25"/>
    <p:sldId id="2550" r:id="rId26"/>
    <p:sldId id="2551" r:id="rId27"/>
    <p:sldId id="2552" r:id="rId28"/>
    <p:sldId id="2553" r:id="rId29"/>
    <p:sldId id="2554" r:id="rId30"/>
    <p:sldId id="2555" r:id="rId31"/>
    <p:sldId id="2556" r:id="rId32"/>
    <p:sldId id="2557" r:id="rId33"/>
    <p:sldId id="2558" r:id="rId34"/>
    <p:sldId id="2559" r:id="rId35"/>
    <p:sldId id="2560" r:id="rId36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的使用者17" initials="未" lastIdx="8" clrIdx="0"/>
  <p:cmAuthor id="2" name="未知的使用者18" initials="未" lastIdx="1" clrIdx="0"/>
  <p:cmAuthor id="3" name="未知的使用者15" initials="未" lastIdx="1" clrIdx="0"/>
  <p:cmAuthor id="4" name="elfinhsu" initials="e" lastIdx="1" clrIdx="0"/>
  <p:cmAuthor id="5" name="RS001" initials="R" lastIdx="11" clrIdx="0"/>
  <p:cmAuthor id="6" name="x230" initials="x" lastIdx="1" clrIdx="0"/>
  <p:cmAuthor id="7" name="Kevin Hu" initials="K" lastIdx="1" clrIdx="0"/>
  <p:cmAuthor id="8" name="lilan" initials="l" lastIdx="1" clrIdx="0"/>
  <p:cmAuthor id="9" name="孙立东" initials="孙" lastIdx="1" clrIdx="0"/>
  <p:cmAuthor id="10" name="rita" initials="r" lastIdx="1" clrIdx="1"/>
  <p:cmAuthor id="11" name="Neno Loje" initials="N" lastIdx="1" clrIdx="0"/>
  <p:cmAuthor id="12" name="Unknown User1" initials="U" lastIdx="1" clrIdx="0"/>
  <p:cmAuthor id="13" name="未知用户1" initials="未" lastIdx="1" clrIdx="0"/>
  <p:cmAuthor id="14" name="Charley" initials="C" lastIdx="1" clrIdx="0"/>
  <p:cmAuthor id="15" name="Cindy-NB" initials="C" lastIdx="1" clrIdx="0"/>
  <p:cmAuthor id="16" name="Louis Lu" initials="L" lastIdx="5" clrIdx="1"/>
  <p:cmAuthor id="17" name="未知用户4" initials="未" lastIdx="1" clrIdx="0"/>
  <p:cmAuthor id="18" name="未知的使用者4" initials="未" lastIdx="1" clrIdx="0"/>
  <p:cmAuthor id="19" name="未知的使用者5" initials="未" lastIdx="10" clrIdx="0"/>
  <p:cmAuthor id="20" name="未知的使用者6" initials="未" lastIdx="1" clrIdx="0"/>
  <p:cmAuthor id="21" name="guocc" initials="g" lastIdx="1" clrIdx="1"/>
  <p:cmAuthor id="22" name="作者" initials="作" lastIdx="0" clrIdx="1"/>
  <p:cmAuthor id="23" name="微软用户" initials="微" lastIdx="1" clrIdx="0"/>
  <p:cmAuthor id="24" name="未知的使用者1" initials="未" lastIdx="8" clrIdx="0"/>
  <p:cmAuthor id="25" name="未知的使用者2" initials="未" lastIdx="1" clrIdx="0"/>
  <p:cmAuthor id="26" name="August" initials="A" lastIdx="1" clrIdx="0"/>
  <p:cmAuthor id="27" name="未知的使用者7" initials="未" lastIdx="1" clrIdx="0"/>
  <p:cmAuthor id="28" name="未知的使用者19" initials="未" lastIdx="8" clrIdx="0"/>
  <p:cmAuthor id="29" name="未知的使用者20" initials="未" lastIdx="1" clrIdx="0"/>
  <p:cmAuthor id="30" name="未知的使用者21" initials="未" lastIdx="1" clrIdx="0"/>
  <p:cmAuthor id="31" name="Deanna Schuler (Bookey Consulting)" initials="D" lastIdx="2" clrIdx="0"/>
  <p:cmAuthor id="32" name="Wenwen" initials="W" lastIdx="1" clrIdx="1"/>
  <p:cmAuthor id="33" name="未知用户8" initials="未" lastIdx="1" clrIdx="0"/>
  <p:cmAuthor id="34" name="未知用户9" initials="未" lastIdx="1" clrIdx="0"/>
  <p:cmAuthor id="35" name="未知的使用者10" initials="未" lastIdx="1" clrIdx="0"/>
  <p:cmAuthor id="36" name="未知的使用者11" initials="未" lastIdx="1" clrIdx="0"/>
  <p:cmAuthor id="37" name="Unknown User7" initials="U" lastIdx="1" clrIdx="0"/>
  <p:cmAuthor id="38" name="Unknown User8" initials="U" lastIdx="1" clrIdx="0"/>
  <p:cmAuthor id="39" name="未知的使用者8" initials="未" lastIdx="1" clrIdx="0"/>
  <p:cmAuthor id="40" name="未知的使用者24" initials="未" lastIdx="8" clrIdx="0"/>
  <p:cmAuthor id="41" name="未知的使用者25" initials="未" lastIdx="1" clrIdx="0"/>
  <p:cmAuthor id="42" name="未知的使用者26" initials="未" lastIdx="1" clrIdx="0"/>
  <p:cmAuthor id="43" name="未知的使用者27" initials="未" lastIdx="8" clrIdx="0"/>
  <p:cmAuthor id="44" name="未知的使用者28" initials="未" lastIdx="1" clrIdx="0"/>
  <p:cmAuthor id="45" name="未知的使用者29" initials="未" lastIdx="1" clrIdx="0"/>
  <p:cmAuthor id="46" name="未知用户15" initials="未" lastIdx="1" clrIdx="0"/>
  <p:cmAuthor id="47" name="未知用户19" initials="未" lastIdx="1" clrIdx="0"/>
  <p:cmAuthor id="48" name="Administrator" initials="A" lastIdx="1" clrIdx="0"/>
  <p:cmAuthor id="49" name="未知用户13" initials="未" lastIdx="1" clrIdx="0"/>
  <p:cmAuthor id="50" name="未知用户14" initials="未" lastIdx="1" clrIdx="0"/>
  <p:cmAuthor id="51" name="Jason Wang" initials="J" lastIdx="1" clrIdx="0"/>
  <p:cmAuthor id="52" name="未知的使用者51" initials="未" lastIdx="10" clrIdx="0"/>
  <p:cmAuthor id="53" name="未知的使用者53" initials="未" lastIdx="1" clrIdx="0"/>
  <p:cmAuthor id="54" name="未知的使用者46" initials="未" lastIdx="1" clrIdx="1"/>
  <p:cmAuthor id="55" name="未知用户5" initials="未" lastIdx="1" clrIdx="0"/>
  <p:cmAuthor id="56" name="未知的使用者30" initials="未" lastIdx="8" clrIdx="0"/>
  <p:cmAuthor id="57" name="未知的使用者31" initials="未" lastIdx="1" clrIdx="0"/>
  <p:cmAuthor id="58" name="未知的使用者32" initials="未" lastIdx="1" clrIdx="0"/>
  <p:cmAuthor id="59" name="未知的使用者22" initials="未" lastIdx="8" clrIdx="0"/>
  <p:cmAuthor id="60" name="未知的使用者23" initials="未" lastIdx="1" clrIdx="0"/>
  <p:cmAuthor id="61" name="P00035_jeremy" initials="P" lastIdx="1" clrIdx="0"/>
  <p:cmAuthor id="62" name="未知的使用者9" initials="未" lastIdx="1" clrIdx="0"/>
  <p:cmAuthor id="63" name="未知用户22" initials="未" lastIdx="1" clrIdx="0"/>
  <p:cmAuthor id="64" name="未知用户24" initials="未" lastIdx="1" clrIdx="0"/>
  <p:cmAuthor id="65" name="Saku Uchikawa" initials="S" lastIdx="11" clrIdx="0"/>
  <p:cmAuthor id="66" name="未知的使用者3" initials="未" lastIdx="7" clrIdx="1"/>
  <p:cmAuthor id="67" name="張秀娟" initials="張" lastIdx="1" clrIdx="2"/>
  <p:cmAuthor id="68" name="未知的使用者16" initials="未" lastIdx="8" clrIdx="0"/>
  <p:cmAuthor id="69" name="Shawna Strickland" initials="S" lastIdx="2" clrIdx="0"/>
  <p:cmAuthor id="70" name="Ashley Eberenz" initials="A" lastIdx="7" clrIdx="1"/>
  <p:cmAuthor id="71" name="Mary Feil-Jacobs" initials="M" lastIdx="43" clrIdx="1"/>
  <p:cmAuthor id="72" name="Unknown User28" initials="U" lastIdx="3" clrIdx="1"/>
  <p:cmAuthor id="73" name="Unknown User11" initials="U" lastIdx="0" clrIdx="1"/>
  <p:cmAuthor id="74" name="Unknown User22" initials="U" lastIdx="1" clrIdx="0"/>
  <p:cmAuthor id="75" name="Unknown User23" initials="U" lastIdx="1" clrIdx="0"/>
  <p:cmAuthor id="76" name="未知的使用者112" initials="未" lastIdx="1" clrIdx="1"/>
  <p:cmAuthor id="77" name="未知用户211" initials="未" lastIdx="8" clrIdx="0"/>
  <p:cmAuthor id="78" name="未知用户212" initials="未" lastIdx="8" clrIdx="0"/>
  <p:cmAuthor id="79" name="未知用户210" initials="未" lastIdx="1" clrIdx="0"/>
  <p:cmAuthor id="80" name="未知用户201" initials="未" lastIdx="8" clrIdx="0"/>
  <p:cmAuthor id="81" name="未知用户161" initials="未" lastIdx="1" clrIdx="0"/>
  <p:cmAuthor id="82" name="未知用户183" initials="未" lastIdx="1" clrIdx="0"/>
  <p:cmAuthor id="83" name="未知用户162" initials="未" lastIdx="1" clrIdx="0"/>
  <p:cmAuthor id="84" name="未知用户163" initials="未" lastIdx="8" clrIdx="0"/>
  <p:cmAuthor id="85" name="未知用户164" initials="未" lastIdx="1" clrIdx="0"/>
  <p:cmAuthor id="86" name="未知用户165" initials="未" lastIdx="2" clrIdx="0"/>
  <p:cmAuthor id="87" name="未知用户191" initials="未" lastIdx="1" clrIdx="0"/>
  <p:cmAuthor id="88" name="未知用户167" initials="未" lastIdx="1" clrIdx="0"/>
  <p:cmAuthor id="89" name="未知用户202" initials="未" lastIdx="8" clrIdx="0"/>
  <p:cmAuthor id="90" name="未知用户169" initials="未" lastIdx="1" clrIdx="0"/>
  <p:cmAuthor id="91" name="未知用户192" initials="未" lastIdx="1" clrIdx="0"/>
  <p:cmAuthor id="92" name="未知用户203" initials="未" lastIdx="1" clrIdx="1"/>
  <p:cmAuthor id="93" name="未知用户174" initials="未" lastIdx="1" clrIdx="0"/>
  <p:cmAuthor id="94" name="未知用户175" initials="未" lastIdx="1" clrIdx="0"/>
  <p:cmAuthor id="95" name="未知用户176" initials="未" lastIdx="1" clrIdx="0"/>
  <p:cmAuthor id="96" name="未知的使用者34" initials="未" lastIdx="1" clrIdx="0"/>
  <p:cmAuthor id="97" name="未知的使用者35" initials="未" lastIdx="1" clrIdx="0"/>
  <p:cmAuthor id="98" name="廖麗華" initials="廖" lastIdx="1" clrIdx="0"/>
  <p:cmAuthor id="99" name="未知的使用者12" initials="未" lastIdx="1" clrIdx="0"/>
  <p:cmAuthor id="100" name="qihua-DCMS" initials="q" lastIdx="0" clrIdx="0"/>
  <p:cmAuthor id="101" name="未知的使用者33" initials="未" lastIdx="8" clrIdx="0"/>
  <p:cmAuthor id="102" name="LeeElva" initials="L" lastIdx="1" clrIdx="0"/>
  <p:cmAuthor id="103" name="mm" initials="m" lastIdx="1" clrIdx="0"/>
  <p:cmAuthor id="104" name="未知用户62" initials="未" lastIdx="1" clrIdx="0"/>
  <p:cmAuthor id="105" name="未知的使用者67" initials="未" lastIdx="8" clrIdx="0"/>
  <p:cmAuthor id="106" name="未知用户3" initials="未" lastIdx="1" clrIdx="1"/>
  <p:cmAuthor id="107" name="未知用户58" initials="未" lastIdx="8" clrIdx="0"/>
  <p:cmAuthor id="108" name="未知的使用者36" initials="未" lastIdx="0" clrIdx="1"/>
  <p:cmAuthor id="109" name="未知的使用者62" initials="未" lastIdx="8" clrIdx="0"/>
  <p:cmAuthor id="110" name="未知的使用者61" initials="未" lastIdx="1" clrIdx="0"/>
  <p:cmAuthor id="111" name="未知的使用者57" initials="未" lastIdx="1" clrIdx="0"/>
  <p:cmAuthor id="112" name="未知的使用者95" initials="未" lastIdx="1" clrIdx="0"/>
  <p:cmAuthor id="113" name="未知的使用者92" initials="未" lastIdx="1" clrIdx="0"/>
  <p:cmAuthor id="114" name="未知的使用者93" initials="未" lastIdx="1" clrIdx="1"/>
  <p:cmAuthor id="115" name="未知的使用者94" initials="未" lastIdx="1" clrIdx="2"/>
  <p:cmAuthor id="116" name="朱晓瑜" initials="朱" lastIdx="54" clrIdx="0"/>
  <p:cmAuthor id="117" name="djj" initials="d" lastIdx="2" clrIdx="0"/>
  <p:cmAuthor id="118" name="lianghb" initials="l" lastIdx="19" clrIdx="0"/>
  <p:cmAuthor id="119" name="linyd" initials="l" lastIdx="3" clrIdx="1"/>
  <p:cmAuthor id="120" name="muzi wei" initials="m" lastIdx="1" clrIdx="0"/>
  <p:cmAuthor id="121" name="Windows 用户" initials="W" lastIdx="1" clrIdx="0"/>
  <p:cmAuthor id="122" name="未知用户56" initials="未" lastIdx="1" clrIdx="0"/>
  <p:cmAuthor id="123" name="未知用户51" initials="未" lastIdx="1" clrIdx="1"/>
  <p:cmAuthor id="124" name="未知的使用者56" initials="未" lastIdx="1" clrIdx="0"/>
  <p:cmAuthor id="125" name="未知的使用者55" initials="未" lastIdx="1" clrIdx="0"/>
  <p:cmAuthor id="126" name="未知的使用者52" initials="未" lastIdx="1" clrIdx="1"/>
  <p:cmAuthor id="127" name="未知的使用者72" initials="未" lastIdx="1" clrIdx="0"/>
  <p:cmAuthor id="128" name="未知的使用者74" initials="未" lastIdx="1" clrIdx="0"/>
  <p:cmAuthor id="129" name="未知的使用者71" initials="未" lastIdx="1" clrIdx="1"/>
  <p:cmAuthor id="130" name="曾红" initials="曾" lastIdx="0" clrIdx="0"/>
  <p:cmAuthor id="131" name="未知用户16" initials="未" lastIdx="1" clrIdx="0"/>
  <p:cmAuthor id="132" name="未知用户17" initials="未" lastIdx="0" clrIdx="1"/>
  <p:cmAuthor id="133" name="liupeng" initials="l" lastIdx="1" clrIdx="1"/>
  <p:cmAuthor id="134" name="周宏達JerryChou" initials="周" lastIdx="6" clrIdx="2"/>
  <p:cmAuthor id="135" name="luxu" initials="l" lastIdx="22" clrIdx="0"/>
  <p:cmAuthor id="136" name="hl sun" initials="h" lastIdx="1" clrIdx="0"/>
  <p:cmAuthor id="137" name="不明使用者20" initials="不" lastIdx="1" clrIdx="0"/>
  <p:cmAuthor id="138" name="不明使用者21" initials="不" lastIdx="1" clrIdx="0"/>
  <p:cmAuthor id="139" name="不明使用者18" initials="不" lastIdx="0" clrIdx="1"/>
  <p:cmAuthor id="140" name="不明使用者19" initials="不" lastIdx="1" clrIdx="0"/>
  <p:cmAuthor id="141" name="未知的使用者37" initials="未" lastIdx="3" clrIdx="0"/>
  <p:cmAuthor id="142" name="未知的使用者38" initials="未" lastIdx="1" clrIdx="0"/>
  <p:cmAuthor id="143" name="未知用户57" initials="未" lastIdx="1" clrIdx="0"/>
  <p:cmAuthor id="144" name="Christina" initials="C" lastIdx="0" clrIdx="0"/>
  <p:cmAuthor id="145" name="jet" initials="j" lastIdx="1" clrIdx="0"/>
  <p:cmAuthor id="146" name="未知的使用者43" initials="未" lastIdx="1" clrIdx="0"/>
  <p:cmAuthor id="147" name="未知的使用者39" initials="未" lastIdx="1" clrIdx="0"/>
  <p:cmAuthor id="148" name="未知的使用者128" initials="未" lastIdx="1" clrIdx="1"/>
  <p:cmAuthor id="149" name="未知的使用者124" initials="未" lastIdx="1" clrIdx="0"/>
  <p:cmAuthor id="150" name="未知的使用者125" initials="未" lastIdx="1" clrIdx="0"/>
  <p:cmAuthor id="151" name="未知的使用者54" initials="未" lastIdx="1" clrIdx="0"/>
  <p:cmAuthor id="152" name="未知用户54" initials="未" lastIdx="8" clrIdx="0"/>
  <p:cmAuthor id="153" name="未知用户53" initials="未" lastIdx="1" clrIdx="0"/>
  <p:cmAuthor id="154" name="未知用户67" initials="未" lastIdx="8" clrIdx="0"/>
  <p:cmAuthor id="155" name="未知用户68" initials="未" lastIdx="1" clrIdx="0"/>
  <p:cmAuthor id="156" name="未知用户64" initials="未" lastIdx="1" clrIdx="1"/>
  <p:cmAuthor id="157" name="未知用户93" initials="未" lastIdx="1" clrIdx="0"/>
  <p:cmAuthor id="158" name="未知用户90" initials="未" lastIdx="5" clrIdx="1"/>
  <p:cmAuthor id="159" name="未知用户91" initials="未" lastIdx="0" clrIdx="1"/>
  <p:cmAuthor id="160" name="未知用户92" initials="未" lastIdx="1" clrIdx="0"/>
  <p:cmAuthor id="161" name="未知的使用者133" initials="未" lastIdx="1" clrIdx="0"/>
  <p:cmAuthor id="162" name="未知的使用者134" initials="未" lastIdx="1" clrIdx="0"/>
  <p:cmAuthor id="163" name="未知的使用者135" initials="未" lastIdx="2" clrIdx="0"/>
  <p:cmAuthor id="164" name="未知用户77" initials="未" lastIdx="8" clrIdx="0"/>
  <p:cmAuthor id="165" name="未知用户78" initials="未" lastIdx="8" clrIdx="0"/>
  <p:cmAuthor id="166" name="未知用户79" initials="未" lastIdx="1" clrIdx="0"/>
  <p:cmAuthor id="167" name="未知用户80" initials="未" lastIdx="1" clrIdx="0"/>
  <p:cmAuthor id="168" name="未知的使用者103" initials="未" lastIdx="8" clrIdx="0"/>
  <p:cmAuthor id="169" name="未知的使用者104" initials="未" lastIdx="1" clrIdx="0"/>
  <p:cmAuthor id="170" name="未知的使用者105" initials="未" lastIdx="1" clrIdx="0"/>
  <p:cmAuthor id="171" name="未知的使用者98" initials="未" lastIdx="1" clrIdx="0"/>
  <p:cmAuthor id="172" name="未知的使用者58" initials="未" lastIdx="1" clrIdx="0"/>
  <p:cmAuthor id="173" name="Chun Chung YEH" initials="C" lastIdx="2" clrIdx="0"/>
  <p:cmAuthor id="174" name="user" initials="u" lastIdx="1" clrIdx="75"/>
  <p:cmAuthor id="175" name="catherine" initials="c" lastIdx="1" clrIdx="1"/>
  <p:cmAuthor id="176" name="未知的使用者47" initials="未" lastIdx="1" clrIdx="0"/>
  <p:cmAuthor id="177" name="未知用户38" initials="未" lastIdx="8" clrIdx="0"/>
  <p:cmAuthor id="178" name="未知用户39" initials="未" lastIdx="1" clrIdx="0"/>
  <p:cmAuthor id="179" name="未知的使用者64" initials="未" lastIdx="8" clrIdx="0"/>
  <p:cmAuthor id="180" name="未知的使用者65" initials="未" lastIdx="1" clrIdx="0"/>
  <p:cmAuthor id="181" name="huang gerrard" initials="h" lastIdx="1" clrIdx="0"/>
  <p:cmAuthor id="182" name="未知用户170" initials="未" lastIdx="1" clrIdx="0"/>
  <p:cmAuthor id="183" name="未知用户171" initials="未" lastIdx="5" clrIdx="1"/>
  <p:cmAuthor id="184" name="未知用户172" initials="未" lastIdx="1" clrIdx="1"/>
  <p:cmAuthor id="185" name="未知用户173" initials="未" lastIdx="1" clrIdx="0"/>
  <p:cmAuthor id="186" name="未知用户149" initials="未" lastIdx="1" clrIdx="0"/>
  <p:cmAuthor id="187" name="未知用户150" initials="未" lastIdx="1" clrIdx="0"/>
  <p:cmAuthor id="188" name="未知用户151" initials="未" lastIdx="2" clrIdx="0"/>
  <p:cmAuthor id="189" name="未知用户152" initials="未" lastIdx="8" clrIdx="0"/>
  <p:cmAuthor id="190" name="未知用户153" initials="未" lastIdx="8" clrIdx="0"/>
  <p:cmAuthor id="191" name="未知用户154" initials="未" lastIdx="1" clrIdx="0"/>
  <p:cmAuthor id="192" name="未知用户155" initials="未" lastIdx="1" clrIdx="0"/>
  <p:cmAuthor id="193" name="未知用户41" initials="未" lastIdx="8" clrIdx="0"/>
  <p:cmAuthor id="194" name="未知用户44" initials="未" lastIdx="1" clrIdx="0"/>
  <p:cmAuthor id="195" name="未知用户45" initials="未" lastIdx="1" clrIdx="0"/>
  <p:cmAuthor id="196" name="未知用户156" initials="未" lastIdx="10" clrIdx="0"/>
  <p:cmAuthor id="197" name="未知用户65" initials="未" lastIdx="1" clrIdx="0"/>
  <p:cmAuthor id="198" name="未知用户69" initials="未" lastIdx="2" clrIdx="0"/>
  <p:cmAuthor id="199" name="未知用户70" initials="未" lastIdx="1" clrIdx="1"/>
  <p:cmAuthor id="200" name="未知用户71" initials="未" lastIdx="1" clrIdx="0"/>
  <p:cmAuthor id="201" name="未知用户72" initials="未" lastIdx="1" clrIdx="0"/>
  <p:cmAuthor id="202" name="未知用户73" initials="未" lastIdx="2" clrIdx="0"/>
  <p:cmAuthor id="203" name="未知用户49" initials="未" lastIdx="1" clrIdx="0"/>
  <p:cmAuthor id="204" name="未知用户50" initials="未" lastIdx="1" clrIdx="0"/>
  <p:cmAuthor id="205" name="未知用户47" initials="未" lastIdx="6" clrIdx="0"/>
  <p:cmAuthor id="206" name="未知用户48" initials="未" lastIdx="1" clrIdx="0"/>
  <p:cmAuthor id="207" name="未知用户40" initials="未" lastIdx="5" clrIdx="1"/>
  <p:cmAuthor id="208" name="未知用户43" initials="未" lastIdx="1" clrIdx="0"/>
  <p:cmAuthor id="209" name="未知的使用者75" initials="未" lastIdx="8" clrIdx="0"/>
  <p:cmAuthor id="210" name="未知的使用者45" initials="未" lastIdx="1" clrIdx="0"/>
  <p:cmAuthor id="211" name="王嘉偉" initials="王" lastIdx="2" clrIdx="0"/>
  <p:cmAuthor id="212" name="dcis" initials="d" lastIdx="4" clrIdx="0"/>
  <p:cmAuthor id="213" name="FanJQ" initials="F" lastIdx="1" clrIdx="1"/>
  <p:cmAuthor id="214" name="未知的使用者145" initials="未" lastIdx="1" clrIdx="0"/>
  <p:cmAuthor id="215" name="Unknown User24" initials="U" lastIdx="1" clrIdx="0"/>
  <p:cmAuthor id="216" name="Unknown User25" initials="U" lastIdx="1" clrIdx="0"/>
  <p:cmAuthor id="217" name="Unknown User26" initials="U" lastIdx="1" clrIdx="1"/>
  <p:cmAuthor id="218" name="Unknown User27" initials="U" lastIdx="1" clrIdx="0"/>
  <p:cmAuthor id="219" name="zhangbin" initials="z" lastIdx="6" clrIdx="0"/>
  <p:cmAuthor id="220" name="未知用户114" initials="未" lastIdx="1" clrIdx="0"/>
  <p:cmAuthor id="221" name="未知用户117" initials="未" lastIdx="1" clrIdx="2"/>
  <p:cmAuthor id="222" name="Unknown User112" initials="U" lastIdx="1" clrIdx="0"/>
  <p:cmAuthor id="223" name="Unknown User59" initials="U" lastIdx="1" clrIdx="0"/>
  <p:cmAuthor id="224" name="Unknown User113" initials="U" lastIdx="1" clrIdx="0"/>
  <p:cmAuthor id="225" name="Unknown User114" initials="U" lastIdx="1" clrIdx="1"/>
  <p:cmAuthor id="226" name="Unknown User111" initials="U" lastIdx="1" clrIdx="0"/>
  <p:cmAuthor id="227" name="Unknown User117" initials="U" lastIdx="10" clrIdx="0"/>
  <p:cmAuthor id="228" name="Unknown User63" initials="U" lastIdx="8" clrIdx="0"/>
  <p:cmAuthor id="229" name="Unknown User115" initials="U" lastIdx="10" clrIdx="0"/>
  <p:cmAuthor id="230" name="Unknown User116" initials="U" lastIdx="0" clrIdx="1"/>
  <p:cmAuthor id="231" name="Unknown User65" initials="U" lastIdx="1" clrIdx="0"/>
  <p:cmAuthor id="232" name="James" initials="J" lastIdx="1" clrIdx="0"/>
  <p:cmAuthor id="233" name="未知用户109" initials="未" lastIdx="1" clrIdx="0"/>
  <p:cmAuthor id="234" name="刘云轩" initials="刘" lastIdx="1" clrIdx="0"/>
  <p:cmAuthor id="235" name="sharon" initials="s" lastIdx="1" clrIdx="84"/>
  <p:cmAuthor id="236" name="nancy" initials="n" lastIdx="1" clrIdx="0"/>
  <p:cmAuthor id="237" name="未知用户124" initials="未" lastIdx="1" clrIdx="0"/>
  <p:cmAuthor id="238" name="未知用户125" initials="未" lastIdx="1" clrIdx="1"/>
  <p:cmAuthor id="239" name="未知用户126" initials="未" lastIdx="1" clrIdx="0"/>
  <p:cmAuthor id="240" name="未知用户84" initials="未" lastIdx="1" clrIdx="0"/>
  <p:cmAuthor id="241" name="Ted Su" initials="T" lastIdx="1" clrIdx="78"/>
  <p:cmAuthor id="242" name="R affer" initials="R" lastIdx="1" clrIdx="0"/>
  <p:cmAuthor id="243" name="未知用户129" initials="未" lastIdx="1" clrIdx="0"/>
  <p:cmAuthor id="244" name="未知的使用者162" initials="未" lastIdx="8" clrIdx="0"/>
  <p:cmAuthor id="245" name="未知的使用者163" initials="未" lastIdx="1" clrIdx="0"/>
  <p:cmAuthor id="246" name="未知的使用者170" initials="未" lastIdx="0" clrIdx="1"/>
  <p:cmAuthor id="247" name="未知的使用者165" initials="未" lastIdx="1" clrIdx="0"/>
  <p:cmAuthor id="248" name="未知的使用者158" initials="未" lastIdx="1" clrIdx="0"/>
  <p:cmAuthor id="249" name="未知的使用者148" initials="未" lastIdx="5" clrIdx="0"/>
  <p:cmAuthor id="250" name="未知的使用者149" initials="未" lastIdx="10" clrIdx="0"/>
  <p:cmAuthor id="251" name="未知的使用者150" initials="未" lastIdx="1" clrIdx="0"/>
  <p:cmAuthor id="252" name="未知的使用者166" initials="未" lastIdx="8" clrIdx="0"/>
  <p:cmAuthor id="253" name="未知的使用者167" initials="未" lastIdx="0" clrIdx="1"/>
  <p:cmAuthor id="254" name="未知的使用者159" initials="未" lastIdx="1" clrIdx="1"/>
  <p:cmAuthor id="255" name="未知的使用者160" initials="未" lastIdx="1" clrIdx="0"/>
  <p:cmAuthor id="256" name="未知的使用者168" initials="未" lastIdx="1" clrIdx="0"/>
  <p:cmAuthor id="257" name="未知的使用者169" initials="未" lastIdx="1" clrIdx="0"/>
  <p:cmAuthor id="258" name="未知用户120" initials="未" lastIdx="1" clrIdx="0"/>
  <p:cmAuthor id="259" name="未知用户122" initials="未" lastIdx="1" clrIdx="0"/>
  <p:cmAuthor id="260" name="未知用户139" initials="未" lastIdx="2" clrIdx="0"/>
  <p:cmAuthor id="261" name="未知用户141" initials="未" lastIdx="1" clrIdx="1"/>
  <p:cmAuthor id="262" name="未知用户143" initials="未" lastIdx="1" clrIdx="0"/>
  <p:cmAuthor id="263" name="未知用户144" initials="未" lastIdx="1" clrIdx="0"/>
  <p:cmAuthor id="264" name="未知用户145" initials="未" lastIdx="2" clrIdx="0"/>
  <p:cmAuthor id="265" name="未知用户119" initials="未" lastIdx="1" clrIdx="1"/>
  <p:cmAuthor id="266" name="未知用户140" initials="未" lastIdx="0" clrIdx="1"/>
  <p:cmAuthor id="267" name="未知用户142" initials="未" lastIdx="1" clrIdx="0"/>
  <p:cmAuthor id="268" name="未知用户146" initials="未" lastIdx="5" clrIdx="1"/>
  <p:cmAuthor id="269" name="未知用户147" initials="未" lastIdx="0" clrIdx="1"/>
  <p:cmAuthor id="270" name="未知用户148" initials="未" lastIdx="1" clrIdx="0"/>
  <p:cmAuthor id="271" name="未知用户195" initials="未" lastIdx="1" clrIdx="0"/>
  <p:cmAuthor id="272" name="未知用户207" initials="未" lastIdx="3" clrIdx="1"/>
  <p:cmAuthor id="273" name="未知用户208" initials="未" lastIdx="1" clrIdx="0"/>
  <p:cmAuthor id="274" name="未知用户198" initials="未" lastIdx="1" clrIdx="0"/>
  <p:cmAuthor id="275" name="未知用户209" initials="未" lastIdx="1" clrIdx="0"/>
  <p:cmAuthor id="276" name="未知用户206" initials="未" lastIdx="6" clrIdx="0"/>
  <p:cmAuthor id="277" name="未知用户46" initials="未" lastIdx="10" clrIdx="0"/>
  <p:cmAuthor id="278" name="P1063cindychen" initials="P" lastIdx="6" clrIdx="0"/>
  <p:cmAuthor id="279" name="未知用户59" initials="未" lastIdx="8" clrIdx="0"/>
  <p:cmAuthor id="280" name="未知用户60" initials="未" lastIdx="1" clrIdx="0"/>
  <p:cmAuthor id="281" name="未知的使用者66" initials="未" lastIdx="1" clrIdx="0"/>
  <p:cmAuthor id="282" name="未知的使用者60" initials="未" lastIdx="1" clrIdx="0"/>
  <p:cmAuthor id="283" name="未知用户2" initials="未" lastIdx="1" clrIdx="0"/>
  <p:cmAuthor id="284" name="未知的使用者73" initials="未" lastIdx="1" clrIdx="0"/>
  <p:cmAuthor id="285" name="未知用户95" initials="未" lastIdx="1" clrIdx="0"/>
  <p:cmAuthor id="286" name="未知用户99" initials="未" lastIdx="8" clrIdx="0"/>
  <p:cmAuthor id="287" name="未知用户42" initials="未" lastIdx="1" clrIdx="0"/>
  <p:cmAuthor id="288" name="未知用户52" initials="未" lastIdx="1" clrIdx="0"/>
  <p:cmAuthor id="289" name="未知用户177" initials="未" lastIdx="2" clrIdx="0"/>
  <p:cmAuthor id="290" name="未知用户184" initials="未" lastIdx="1" clrIdx="1"/>
  <p:cmAuthor id="291" name="未知用户179" initials="未" lastIdx="1" clrIdx="0"/>
  <p:cmAuthor id="292" name="未知用户185" initials="未" lastIdx="1" clrIdx="0"/>
  <p:cmAuthor id="293" name="未知用户182" initials="未" lastIdx="1" clrIdx="49"/>
  <p:cmAuthor id="294" name="未知用户204" initials="未" lastIdx="1" clrIdx="0"/>
  <p:cmAuthor id="295" name="未知用户205" initials="未" lastIdx="1" clrIdx="0"/>
  <p:cmAuthor id="296" name="未知的使用者201" initials="未" lastIdx="8" clrIdx="0"/>
  <p:cmAuthor id="297" name="未知的使用者202" initials="未" lastIdx="0" clrIdx="1"/>
  <p:cmAuthor id="298" name="未知用户193" initials="未" lastIdx="3" clrIdx="0"/>
  <p:cmAuthor id="299" name="未知用户194" initials="未" lastIdx="1" clrIdx="0"/>
  <p:cmAuthor id="300" name="未知用户107" initials="未" lastIdx="1" clrIdx="0"/>
  <p:cmAuthor id="301" name="未知用户187" initials="未" lastIdx="10" clrIdx="0"/>
  <p:cmAuthor id="302" name="Kent" initials="K" lastIdx="2" clrIdx="0"/>
  <p:cmAuthor id="303" name="留毓吟" initials="留" lastIdx="1" clrIdx="0"/>
  <p:cmAuthor id="304" name="未知的使用者204" initials="未" lastIdx="1" clrIdx="0"/>
  <p:cmAuthor id="305" name="未知用户190" initials="未" lastIdx="1" clrIdx="1"/>
  <p:cmAuthor id="306" name="未知用户127" initials="未" lastIdx="10" clrIdx="0"/>
  <p:cmAuthor id="307" name="未知用户196" initials="未" lastIdx="1" clrIdx="0"/>
  <p:cmAuthor id="308" name="未知用户199" initials="未" lastIdx="1" clrIdx="0"/>
  <p:cmAuthor id="309" name="未知用户128" initials="未" lastIdx="0" clrIdx="1"/>
  <p:cmAuthor id="310" name="未知用户118" initials="未" lastIdx="1" clrIdx="0"/>
  <p:cmAuthor id="311" name="未知用户123" initials="未" lastIdx="6" clrIdx="0"/>
  <p:cmAuthor id="312" name="未知用户178" initials="未" lastIdx="1" clrIdx="0"/>
  <p:cmAuthor id="313" name="未知用户180" initials="未" lastIdx="8" clrIdx="0"/>
  <p:cmAuthor id="314" name="未知用户186" initials="未" lastIdx="1" clrIdx="0"/>
  <p:cmAuthor id="315" name="未知用户188" initials="未" lastIdx="1" clrIdx="0"/>
  <p:cmAuthor id="316" name="未知用户189" initials="未" lastIdx="2" clrIdx="0"/>
  <p:cmAuthor id="317" name="未知的使用者85" initials="未" lastIdx="6" clrIdx="0"/>
  <p:cmAuthor id="318" name="未知的使用者100" initials="未" lastIdx="1" clrIdx="0"/>
  <p:cmAuthor id="319" name="未知的使用者87" initials="未" lastIdx="2" clrIdx="0"/>
  <p:cmAuthor id="320" name="liucunri" initials="l" lastIdx="1" clrIdx="0"/>
  <p:cmAuthor id="321" name="未知的使用者77" initials="未" lastIdx="1" clrIdx="1"/>
  <p:cmAuthor id="322" name="未知的使用者78" initials="未" lastIdx="1" clrIdx="2"/>
  <p:cmAuthor id="323" name="未知的使用者79" initials="未" lastIdx="1" clrIdx="0"/>
  <p:cmAuthor id="324" name="未知的使用者80" initials="未" lastIdx="1" clrIdx="1"/>
  <p:cmAuthor id="325" name="未知的使用者81" initials="未" lastIdx="1" clrIdx="2"/>
  <p:cmAuthor id="326" name="未知的使用者82" initials="未" lastIdx="1" clrIdx="0"/>
  <p:cmAuthor id="327" name="未知的使用者84" initials="未" lastIdx="1" clrIdx="0"/>
  <p:cmAuthor id="328" name="未知的使用者88" initials="未" lastIdx="1" clrIdx="0"/>
  <p:cmAuthor id="329" name="未知的使用者89" initials="未" lastIdx="5" clrIdx="0"/>
  <p:cmAuthor id="330" name="未知的使用者90" initials="未" lastIdx="10" clrIdx="0"/>
  <p:cmAuthor id="331" name="未知的使用者91" initials="未" lastIdx="1" clrIdx="0"/>
  <p:cmAuthor id="332" name="未知的使用者63" initials="未" lastIdx="1" clrIdx="0"/>
  <p:cmAuthor id="333" name="kathy chen" initials="k" lastIdx="3" clrIdx="0"/>
  <p:cmAuthor id="334" name="raymond luan" initials="r" lastIdx="0" clrIdx="0"/>
  <p:cmAuthor id="335" name="未知的使用者106" initials="未" lastIdx="3" clrIdx="1"/>
  <p:cmAuthor id="336" name="未知的使用者86" initials="未" lastIdx="1" clrIdx="0"/>
  <p:cmAuthor id="337" name="未知的使用者116" initials="未" lastIdx="1" clrIdx="1"/>
  <p:cmAuthor id="338" name="未知的使用者119" initials="未" lastIdx="1" clrIdx="0"/>
  <p:cmAuthor id="339" name="Vicky" initials="V" lastIdx="1" clrIdx="3"/>
  <p:cmAuthor id="340" name="Sara Chen" initials="S" lastIdx="1" clrIdx="0"/>
  <p:cmAuthor id="341" name="未知的使用者114" initials="未" lastIdx="1" clrIdx="0"/>
  <p:cmAuthor id="342" name="未知用户138" initials="未" lastIdx="1" clrIdx="0"/>
  <p:cmAuthor id="343" name="未知用户130" initials="未" lastIdx="1" clrIdx="1"/>
  <p:cmAuthor id="344" name="未知用户131" initials="未" lastIdx="1" clrIdx="2"/>
  <p:cmAuthor id="345" name="未知用户132" initials="未" lastIdx="1" clrIdx="0"/>
  <p:cmAuthor id="346" name="未知用户133" initials="未" lastIdx="1" clrIdx="0"/>
  <p:cmAuthor id="347" name="未知用户134" initials="未" lastIdx="10" clrIdx="0"/>
  <p:cmAuthor id="348" name="未知用户135" initials="未" lastIdx="1" clrIdx="0"/>
  <p:cmAuthor id="349" name="未知用户137" initials="未" lastIdx="10" clrIdx="0"/>
  <p:cmAuthor id="350" name="未知用户136" initials="未" lastIdx="1" clrIdx="1"/>
  <p:cmAuthor id="351" name="Arno.Du(杜明星)" initials="A" lastIdx="0" clrIdx="0"/>
  <p:cmAuthor id="352" name="Yoyo Wu" initials="Y" lastIdx="2" clrIdx="0"/>
  <p:cmAuthor id="353" name="未知的使用者111" initials="未" lastIdx="1" clrIdx="0"/>
  <p:cmAuthor id="354" name="未知的使用者113" initials="未" lastIdx="1" clrIdx="0"/>
  <p:cmAuthor id="355" name="未知的使用者123" initials="未" lastIdx="8" clrIdx="0"/>
  <p:cmAuthor id="356" name="未知用户11" initials="未" lastIdx="1" clrIdx="0"/>
  <p:cmAuthor id="357" name="ch-je" initials="c" lastIdx="1" clrIdx="356"/>
  <p:cmAuthor id="358" name="Carol Wu" initials="C" lastIdx="1" clrIdx="0"/>
  <p:cmAuthor id="359" name="未知的使用者207" initials="未" lastIdx="1" clrIdx="0"/>
  <p:cmAuthor id="360" name="未知的使用者208" initials="未" lastIdx="1" clrIdx="0"/>
  <p:cmAuthor id="361" name="未知的使用者192" initials="未" lastIdx="1" clrIdx="0"/>
  <p:cmAuthor id="362" name="未知的使用者193" initials="未" lastIdx="2" clrIdx="0"/>
  <p:cmAuthor id="363" name="未知的使用者209" initials="未" lastIdx="8" clrIdx="0"/>
  <p:cmAuthor id="364" name="未知的使用者210" initials="未" lastIdx="1" clrIdx="0"/>
  <p:cmAuthor id="365" name="未知的使用者211" initials="未" lastIdx="1" clrIdx="0"/>
  <p:cmAuthor id="366" name="未知的使用者212" initials="未" lastIdx="11" clrIdx="0"/>
  <p:cmAuthor id="367" name="未知的使用者213" initials="未" lastIdx="7" clrIdx="1"/>
  <p:cmAuthor id="368" name="未知的使用者214" initials="未" lastIdx="1" clrIdx="2"/>
  <p:cmAuthor id="369" name="未知的使用者215" initials="未" lastIdx="1" clrIdx="0"/>
  <p:cmAuthor id="370" name="未知的使用者216" initials="未" lastIdx="1" clrIdx="0"/>
  <p:cmAuthor id="371" name="未知的使用者217" initials="未" lastIdx="1" clrIdx="1"/>
  <p:cmAuthor id="372" name="未知的使用者218" initials="未" lastIdx="1" clrIdx="0"/>
  <p:cmAuthor id="373" name="未知的使用者219" initials="未" lastIdx="2" clrIdx="0"/>
  <p:cmAuthor id="374" name="未知的使用者220" initials="未" lastIdx="7" clrIdx="1"/>
  <p:cmAuthor id="375" name="未知的使用者247" initials="未" lastIdx="6" clrIdx="0"/>
  <p:cmAuthor id="376" name="未知的使用者249" initials="未" lastIdx="43" clrIdx="1"/>
  <p:cmAuthor id="377" name="未知的使用者250" initials="未" lastIdx="1" clrIdx="0"/>
  <p:cmAuthor id="378" name="未知的使用者251" initials="未" lastIdx="1" clrIdx="0"/>
  <p:cmAuthor id="379" name="未知的使用者246" initials="未" lastIdx="1" clrIdx="1"/>
  <p:cmAuthor id="380" name="未知的使用者224" initials="未" lastIdx="1" clrIdx="0"/>
  <p:cmAuthor id="381" name="未知的使用者252" initials="未" lastIdx="1" clrIdx="0"/>
  <p:cmAuthor id="382" name="未知的使用者253" initials="未" lastIdx="1" clrIdx="0"/>
  <p:cmAuthor id="383" name="未知的使用者254" initials="未" lastIdx="1" clrIdx="0"/>
  <p:cmAuthor id="384" name="未知的使用者255" initials="未" lastIdx="1" clrIdx="0"/>
  <p:cmAuthor id="385" name="未知的使用者226" initials="未" lastIdx="8" clrIdx="0"/>
  <p:cmAuthor id="386" name="未知的使用者227" initials="未" lastIdx="2" clrIdx="0"/>
  <p:cmAuthor id="387" name="未知的使用者270" initials="未" lastIdx="1" clrIdx="0"/>
  <p:cmAuthor id="388" name="未知的使用者228" initials="未" lastIdx="8" clrIdx="0"/>
  <p:cmAuthor id="389" name="未知的使用者229" initials="未" lastIdx="8" clrIdx="0"/>
  <p:cmAuthor id="390" name="未知的使用者230" initials="未" lastIdx="1" clrIdx="0"/>
  <p:cmAuthor id="391" name="未知的使用者231" initials="未" lastIdx="1" clrIdx="0"/>
  <p:cmAuthor id="392" name="未知的使用者256" initials="未" lastIdx="1" clrIdx="0"/>
  <p:cmAuthor id="393" name="未知的使用者233" initials="未" lastIdx="1" clrIdx="0"/>
  <p:cmAuthor id="394" name="未知的使用者234" initials="未" lastIdx="10" clrIdx="0"/>
  <p:cmAuthor id="395" name="未知的使用者235" initials="未" lastIdx="1" clrIdx="0"/>
  <p:cmAuthor id="396" name="未知的使用者236" initials="未" lastIdx="1" clrIdx="0"/>
  <p:cmAuthor id="397" name="未知的使用者257" initials="未" lastIdx="1" clrIdx="0"/>
  <p:cmAuthor id="398" name="未知的使用者237" initials="未" lastIdx="1" clrIdx="0"/>
  <p:cmAuthor id="399" name="未知的使用者238" initials="未" lastIdx="2" clrIdx="0"/>
  <p:cmAuthor id="400" name="未知的使用者239" initials="未" lastIdx="1" clrIdx="1"/>
  <p:cmAuthor id="401" name="未知的使用者240" initials="未" lastIdx="1" clrIdx="0"/>
  <p:cmAuthor id="402" name="未知的使用者241" initials="未" lastIdx="1" clrIdx="0"/>
  <p:cmAuthor id="403" name="未知的使用者242" initials="未" lastIdx="2" clrIdx="0"/>
  <p:cmAuthor id="404" name="未知的使用者243" initials="未" lastIdx="1" clrIdx="0"/>
  <p:cmAuthor id="405" name="未知的使用者258" initials="未" lastIdx="8" clrIdx="0"/>
  <p:cmAuthor id="406" name="未知的使用者259" initials="未" lastIdx="1" clrIdx="0"/>
  <p:cmAuthor id="407" name="未知的使用者260" initials="未" lastIdx="1" clrIdx="0"/>
  <p:cmAuthor id="408" name="未知的使用者261" initials="未" lastIdx="11" clrIdx="0"/>
  <p:cmAuthor id="409" name="未知的使用者262" initials="未" lastIdx="7" clrIdx="1"/>
  <p:cmAuthor id="410" name="未知的使用者263" initials="未" lastIdx="1" clrIdx="2"/>
  <p:cmAuthor id="411" name="未知的使用者264" initials="未" lastIdx="1" clrIdx="0"/>
  <p:cmAuthor id="412" name="未知的使用者265" initials="未" lastIdx="1" clrIdx="0"/>
  <p:cmAuthor id="413" name="未知的使用者266" initials="未" lastIdx="1" clrIdx="1"/>
  <p:cmAuthor id="414" name="未知的使用者267" initials="未" lastIdx="1" clrIdx="0"/>
  <p:cmAuthor id="415" name="未知的使用者268" initials="未" lastIdx="2" clrIdx="0"/>
  <p:cmAuthor id="416" name="未知的使用者269" initials="未" lastIdx="7" clrIdx="1"/>
  <p:cmAuthor id="417" name="lillian" initials="l" lastIdx="1" clrIdx="0"/>
  <p:cmAuthor id="418" name="未知用户197" initials="未" lastIdx="1" clrIdx="0"/>
  <p:cmAuthor id="419" name="未知用户157" initials="未" lastIdx="8" clrIdx="0"/>
  <p:cmAuthor id="420" name="未知用户158" initials="未" lastIdx="2" clrIdx="0"/>
  <p:cmAuthor id="421" name="未知用户159" initials="未" lastIdx="1" clrIdx="0"/>
  <p:cmAuthor id="422" name="未知用户160" initials="未" lastIdx="2" clrIdx="0"/>
  <p:cmAuthor id="423" name="未知用户168" initials="未" lastIdx="1" clrIdx="0"/>
  <p:cmAuthor id="424" name="順天" initials="順" lastIdx="1" clrIdx="0"/>
  <p:cmAuthor id="425" name="clinchen" initials="c" lastIdx="0" clrIdx="1"/>
  <p:cmAuthor id="426" name="Unknown User66" initials="U" lastIdx="1" clrIdx="0"/>
  <p:cmAuthor id="427" name="Unknown User67" initials="U" lastIdx="1" clrIdx="0"/>
  <p:cmAuthor id="428" name="Unknown User68" initials="U" lastIdx="1" clrIdx="0"/>
  <p:cmAuthor id="429" name="Unknown User69" initials="U" lastIdx="8" clrIdx="0"/>
  <p:cmAuthor id="430" name="Unknown User70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405"/>
    <a:srgbClr val="F19B27"/>
    <a:srgbClr val="C4261D"/>
    <a:srgbClr val="7D060A"/>
    <a:srgbClr val="703B14"/>
    <a:srgbClr val="FEF8FB"/>
    <a:srgbClr val="6A1C1A"/>
    <a:srgbClr val="F6B9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54" autoAdjust="0"/>
  </p:normalViewPr>
  <p:slideViewPr>
    <p:cSldViewPr>
      <p:cViewPr varScale="1">
        <p:scale>
          <a:sx n="66" d="100"/>
          <a:sy n="66" d="100"/>
        </p:scale>
        <p:origin x="72" y="52"/>
      </p:cViewPr>
      <p:guideLst>
        <p:guide orient="horz" pos="2409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cs typeface="+mn-ea"/>
              </a:defRPr>
            </a:lvl1pPr>
          </a:lstStyle>
          <a:p>
            <a:pPr>
              <a:defRPr/>
            </a:pPr>
            <a:fld id="{0E2AC4DE-0ED0-46A0-AF23-F612A34135EB}" type="slidenum">
              <a:rPr lang="zh-CN" altLang="en-US"/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0" sz="1200"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0" sz="1200"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884930" y="868648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kumimoji="0" sz="1200"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9778A813-AB2E-4472-A8CA-C038DDB4C37B}" type="slidenum">
              <a:rPr lang="zh-TW" altLang="en-US"/>
            </a:fld>
            <a:endParaRPr lang="zh-TW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FB94D6-A874-45CE-9479-546761514A40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采购前置时间分为</a:t>
            </a:r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4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段，加总即为采购前置时间。运用于计算采购需由预计入库日反推行动日期。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</a:t>
            </a:r>
            <a:r>
              <a:rPr lang="zh-CN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文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档前置时间：从请购需求发生，到采购单发出去给供应商的这段时间。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                            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即为内部处请采购需求所需时间。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采购交货前置时间：从供应商收到采购单讯息到出货的这段时间，即为供应商的备料、生产时间。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采购到厂前置时间：从供应商出货，到我方收到货的这段时间，即为运送时间。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采购入库前置时间：收货后经过检验到入库所需时间，通常指的是检验时间。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关键物料最短采购前置时间：当正常的</a:t>
            </a:r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4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段采购时间加总推算出来的行动日已早于今天，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                                             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关键料将采取最短前置时间做为行动日计算。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                                             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非关键料不考虑此参数。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采购前置时间分为</a:t>
            </a:r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4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段，加总即为采购前置时间。运用于计算采购需由预计入库日反推行动日期。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</a:t>
            </a:r>
            <a:r>
              <a:rPr lang="zh-CN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文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档前置时间：从请购需求发生，到采购单发出去给供应商的这段时间。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                            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即为内部处请采购需求所需时间。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采购交货前置时间：从供应商收到采购单讯息到出货的这段时间，即为供应商的备料、生产时间。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采购到厂前置时间：从供应商出货，到我方收到货的这段时间，即为运送时间。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采购入库前置时间：收货后经过检验到入库所需时间，通常指的是检验时间。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关键物料最短采购前置时间：当正常的</a:t>
            </a:r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4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段采购时间加总推算出来的行动日已早于今天，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                                             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关键料将采取最短前置时间做为行动日计算。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                                             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非关键料不考虑此参数。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固定前置时间：不论生产多少数量都必须花费的天数，一般指的是生产准备时间。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变动前置时间</a:t>
            </a:r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/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变动前置时间批量：每生产一定的数量所需花费的时间，即生产线生产的时间。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QC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前置时间：生产线完成后，从</a:t>
            </a:r>
            <a:r>
              <a:rPr lang="en-US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FQC</a:t>
            </a:r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到入库所需的时间。</a:t>
            </a:r>
            <a:endParaRPr lang="en-US" altLang="zh-TW" b="1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BB848460-5D8C-4801-9924-1718B6BA9A8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首頁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5" descr="4_3R_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9" descr="數位價值_繁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2" y="193676"/>
            <a:ext cx="2112433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 descr="鼎新電腦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97625"/>
            <a:ext cx="135678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58533" y="1539875"/>
            <a:ext cx="9482667" cy="1464310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53841" y="4678046"/>
            <a:ext cx="8108527" cy="1491615"/>
          </a:xfrm>
        </p:spPr>
        <p:txBody>
          <a:bodyPr/>
          <a:lstStyle>
            <a:lvl1pPr marL="0" indent="0" algn="l">
              <a:buNone/>
              <a:defRPr sz="2400" b="1">
                <a:latin typeface="Microsoft JhengHei" panose="020B0604030504040204" charset="-120"/>
                <a:ea typeface="Microsoft JhengHei" panose="020B060403050404020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noProof="1"/>
              <a:t>按一下以編輯母片副標題樣式</a:t>
            </a:r>
            <a:endParaRPr lang="zh-TW" altLang="en-US" noProof="1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090574" y="6368734"/>
            <a:ext cx="1648883" cy="365125"/>
          </a:xfr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noProof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D78BA8C8-3086-4E9A-81CB-81E1EAF758A4}" type="datetimeFigureOut">
              <a:rPr lang="zh-TW" altLang="en-US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簡報內頁2_鼎新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669088"/>
            <a:ext cx="12192000" cy="188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fontAlgn="base"/>
            <a:r>
              <a:rPr lang="en-US" altLang="zh-TW" sz="1050" strike="noStrike" noProof="1" dirty="0" smtClean="0"/>
              <a:t>P.</a:t>
            </a:r>
            <a:fld id="{D7E99F36-13C8-43C0-884D-C8488F63ADC3}" type="slidenum">
              <a:rPr lang="en-US" altLang="zh-TW" sz="1050" strike="noStrike" noProof="1" dirty="0" smtClean="0"/>
            </a:fld>
            <a:endParaRPr lang="zh-TW" altLang="en-US" sz="1050" strike="noStrike" noProof="1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6669088"/>
            <a:ext cx="12192000" cy="188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fontAlgn="base"/>
            <a:r>
              <a:rPr lang="en-US" altLang="zh-TW" sz="1050" strike="noStrike" noProof="1" dirty="0" smtClean="0">
                <a:solidFill>
                  <a:schemeClr val="tx1"/>
                </a:solidFill>
              </a:rPr>
              <a:t>P.</a:t>
            </a:r>
            <a:fld id="{D7E99F36-13C8-43C0-884D-C8488F63ADC3}" type="slidenum">
              <a:rPr lang="en-US" altLang="zh-TW" sz="1050" strike="noStrike" noProof="1" dirty="0" smtClean="0">
                <a:solidFill>
                  <a:schemeClr val="tx1"/>
                </a:solidFill>
              </a:rPr>
            </a:fld>
            <a:endParaRPr lang="en-US" altLang="zh-TW" sz="1050" strike="noStrike" noProof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669088"/>
            <a:ext cx="12192000" cy="188913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r>
              <a:rPr lang="en-US" altLang="zh-TW" sz="1050" strike="noStrike" noProof="1" dirty="0" smtClean="0"/>
              <a:t>P.</a:t>
            </a:r>
            <a:fld id="{D7E99F36-13C8-43C0-884D-C8488F63ADC3}" type="slidenum">
              <a:rPr lang="en-US" altLang="zh-TW" sz="1050" strike="noStrike" noProof="1" dirty="0" smtClean="0"/>
            </a:fld>
            <a:endParaRPr lang="zh-TW" altLang="en-US" sz="1050" strike="noStrike" noProof="1" dirty="0"/>
          </a:p>
        </p:txBody>
      </p:sp>
      <p:pic>
        <p:nvPicPr>
          <p:cNvPr id="18436" name="圖片 2" descr="簡報內頁1_鼎捷軟件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32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TW" altLang="en-US" strike="noStrike" noProof="1" dirty="0" smtClean="0"/>
              <a:t>按一下以編輯母片文字樣式</a:t>
            </a:r>
            <a:endParaRPr lang="zh-TW" altLang="en-US" strike="noStrike" noProof="1" dirty="0" smtClean="0"/>
          </a:p>
          <a:p>
            <a:pPr lvl="1" fontAlgn="base"/>
            <a:r>
              <a:rPr lang="zh-TW" altLang="en-US" strike="noStrike" noProof="1" dirty="0" smtClean="0"/>
              <a:t>第二層</a:t>
            </a:r>
            <a:endParaRPr lang="zh-TW" altLang="en-US" strike="noStrike" noProof="1" dirty="0" smtClean="0"/>
          </a:p>
          <a:p>
            <a:pPr lvl="2" fontAlgn="base"/>
            <a:r>
              <a:rPr lang="zh-TW" altLang="en-US" strike="noStrike" noProof="1" dirty="0" smtClean="0"/>
              <a:t>第三層</a:t>
            </a:r>
            <a:endParaRPr lang="zh-TW" altLang="en-US" strike="noStrike" noProof="1" dirty="0" smtClean="0"/>
          </a:p>
          <a:p>
            <a:pPr lvl="3" fontAlgn="base"/>
            <a:r>
              <a:rPr lang="zh-TW" altLang="en-US" strike="noStrike" noProof="1" dirty="0" smtClean="0"/>
              <a:t>第四層</a:t>
            </a:r>
            <a:endParaRPr lang="zh-TW" altLang="en-US" strike="noStrike" noProof="1" dirty="0" smtClean="0"/>
          </a:p>
          <a:p>
            <a:pPr lvl="4" fontAlgn="base"/>
            <a:r>
              <a:rPr lang="zh-TW" altLang="en-US" strike="noStrike" noProof="1" dirty="0" smtClean="0"/>
              <a:t>第五層</a:t>
            </a:r>
            <a:endParaRPr lang="zh-TW" altLang="en-US" strike="noStrike" noProof="1" dirty="0"/>
          </a:p>
        </p:txBody>
      </p:sp>
      <p:sp>
        <p:nvSpPr>
          <p:cNvPr id="9" name="文字版面配置區 11"/>
          <p:cNvSpPr>
            <a:spLocks noGrp="1"/>
          </p:cNvSpPr>
          <p:nvPr>
            <p:ph type="body" sz="quarter" idx="13"/>
          </p:nvPr>
        </p:nvSpPr>
        <p:spPr>
          <a:xfrm>
            <a:off x="1871531" y="404664"/>
            <a:ext cx="10320469" cy="1152128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fontAlgn="base"/>
            <a:r>
              <a:rPr lang="zh-TW" altLang="en-US" strike="noStrike" noProof="1" dirty="0" smtClean="0"/>
              <a:t>按一下以編輯母片文字樣式</a:t>
            </a:r>
            <a:endParaRPr lang="zh-TW" altLang="en-US" strike="noStrike" noProof="1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章節標題及物件(有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 descr="4_3R_top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4" y="-1588"/>
            <a:ext cx="12198351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48335"/>
            <a:ext cx="10515600" cy="1042670"/>
          </a:xfrm>
        </p:spPr>
        <p:txBody>
          <a:bodyPr/>
          <a:lstStyle>
            <a:lvl1pPr algn="ctr">
              <a:defRPr sz="3600" b="1">
                <a:latin typeface="Microsoft JhengHei" panose="020B0604030504040204" charset="-120"/>
                <a:ea typeface="Microsoft JhengHei" panose="020B0604030504040204" charset="-120"/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8"/>
            <a:ext cx="10515616" cy="43513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5pPr>
          </a:lstStyle>
          <a:p>
            <a:pPr lvl="0"/>
            <a:r>
              <a:rPr lang="zh-TW" altLang="en-US" noProof="1"/>
              <a:t>按一下以編輯母片文字樣式</a:t>
            </a:r>
            <a:endParaRPr lang="zh-TW" altLang="en-US" noProof="1"/>
          </a:p>
          <a:p>
            <a:pPr lvl="1"/>
            <a:r>
              <a:rPr lang="zh-TW" altLang="en-US" noProof="1"/>
              <a:t>第二層</a:t>
            </a:r>
            <a:endParaRPr lang="zh-TW" altLang="en-US" noProof="1"/>
          </a:p>
          <a:p>
            <a:pPr lvl="2"/>
            <a:r>
              <a:rPr lang="zh-TW" altLang="en-US" noProof="1"/>
              <a:t>第三層</a:t>
            </a:r>
            <a:endParaRPr lang="zh-TW" altLang="en-US" noProof="1"/>
          </a:p>
          <a:p>
            <a:pPr lvl="3"/>
            <a:r>
              <a:rPr lang="zh-TW" altLang="en-US" noProof="1"/>
              <a:t>第四層</a:t>
            </a:r>
            <a:endParaRPr lang="zh-TW" altLang="en-US" noProof="1"/>
          </a:p>
          <a:p>
            <a:pPr lvl="4"/>
            <a:r>
              <a:rPr lang="zh-TW" altLang="en-US" noProof="1"/>
              <a:t>第五層</a:t>
            </a:r>
            <a:endParaRPr lang="zh-TW" altLang="en-US" noProof="1"/>
          </a:p>
        </p:txBody>
      </p:sp>
      <p:sp>
        <p:nvSpPr>
          <p:cNvPr id="5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0282768" y="6353811"/>
            <a:ext cx="1071033" cy="365125"/>
          </a:xfr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noProof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20CA043F-65F3-4073-8BDC-7A4D6BECC55B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章節標題及物件(無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4_3R_top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4"/>
            <a:ext cx="121920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48335"/>
            <a:ext cx="10515600" cy="1042670"/>
          </a:xfrm>
        </p:spPr>
        <p:txBody>
          <a:bodyPr/>
          <a:lstStyle>
            <a:lvl1pPr algn="ctr">
              <a:defRPr sz="3600" b="1">
                <a:latin typeface="Microsoft JhengHei" panose="020B0604030504040204" charset="-120"/>
                <a:ea typeface="Microsoft JhengHei" panose="020B0604030504040204" charset="-120"/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8"/>
            <a:ext cx="10515616" cy="43513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5pPr>
          </a:lstStyle>
          <a:p>
            <a:pPr lvl="0"/>
            <a:r>
              <a:rPr lang="zh-TW" altLang="en-US" noProof="1"/>
              <a:t>按一下以編輯母片文字樣式</a:t>
            </a:r>
            <a:endParaRPr lang="zh-TW" altLang="en-US" noProof="1"/>
          </a:p>
          <a:p>
            <a:pPr lvl="1"/>
            <a:r>
              <a:rPr lang="zh-TW" altLang="en-US" noProof="1"/>
              <a:t>第二層</a:t>
            </a:r>
            <a:endParaRPr lang="zh-TW" altLang="en-US" noProof="1"/>
          </a:p>
          <a:p>
            <a:pPr lvl="2"/>
            <a:r>
              <a:rPr lang="zh-TW" altLang="en-US" noProof="1"/>
              <a:t>第三層</a:t>
            </a:r>
            <a:endParaRPr lang="zh-TW" altLang="en-US" noProof="1"/>
          </a:p>
          <a:p>
            <a:pPr lvl="3"/>
            <a:r>
              <a:rPr lang="zh-TW" altLang="en-US" noProof="1"/>
              <a:t>第四層</a:t>
            </a:r>
            <a:endParaRPr lang="zh-TW" altLang="en-US" noProof="1"/>
          </a:p>
          <a:p>
            <a:pPr lvl="4"/>
            <a:r>
              <a:rPr lang="zh-TW" altLang="en-US" noProof="1"/>
              <a:t>第五層</a:t>
            </a:r>
            <a:endParaRPr lang="zh-TW" altLang="en-US" noProof="1"/>
          </a:p>
        </p:txBody>
      </p:sp>
      <p:sp>
        <p:nvSpPr>
          <p:cNvPr id="5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0282768" y="6416041"/>
            <a:ext cx="1071033" cy="365125"/>
          </a:xfr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noProof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D77BDAD0-0E65-46F2-93C8-AED454BAC644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及物件(無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4" descr="4_3R_top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4"/>
            <a:ext cx="121920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0214188" y="6351906"/>
            <a:ext cx="1071033" cy="365125"/>
          </a:xfr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noProof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BF54F07E-AC70-409E-BB3D-CFDAC41D8C0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章節標題及物件(logo+鼎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鼎新電腦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97625"/>
            <a:ext cx="135678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5" descr="4_3R_top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4"/>
            <a:ext cx="121920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48335"/>
            <a:ext cx="10515600" cy="1042670"/>
          </a:xfrm>
        </p:spPr>
        <p:txBody>
          <a:bodyPr/>
          <a:lstStyle>
            <a:lvl1pPr algn="ctr">
              <a:defRPr sz="3600" b="1">
                <a:latin typeface="Microsoft JhengHei" panose="020B0604030504040204" charset="-120"/>
                <a:ea typeface="Microsoft JhengHei" panose="020B0604030504040204" charset="-120"/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8"/>
            <a:ext cx="10515616" cy="43513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</a:defRPr>
            </a:lvl5pPr>
          </a:lstStyle>
          <a:p>
            <a:pPr lvl="0"/>
            <a:r>
              <a:rPr lang="zh-TW" altLang="en-US" noProof="1"/>
              <a:t>按一下以編輯母片文字樣式</a:t>
            </a:r>
            <a:endParaRPr lang="zh-TW" altLang="en-US" noProof="1"/>
          </a:p>
          <a:p>
            <a:pPr lvl="1"/>
            <a:r>
              <a:rPr lang="zh-TW" altLang="en-US" noProof="1"/>
              <a:t>第二層</a:t>
            </a:r>
            <a:endParaRPr lang="zh-TW" altLang="en-US" noProof="1"/>
          </a:p>
          <a:p>
            <a:pPr lvl="2"/>
            <a:r>
              <a:rPr lang="zh-TW" altLang="en-US" noProof="1"/>
              <a:t>第三層</a:t>
            </a:r>
            <a:endParaRPr lang="zh-TW" altLang="en-US" noProof="1"/>
          </a:p>
          <a:p>
            <a:pPr lvl="3"/>
            <a:r>
              <a:rPr lang="zh-TW" altLang="en-US" noProof="1"/>
              <a:t>第四層</a:t>
            </a:r>
            <a:endParaRPr lang="zh-TW" altLang="en-US" noProof="1"/>
          </a:p>
          <a:p>
            <a:pPr lvl="4"/>
            <a:r>
              <a:rPr lang="zh-TW" altLang="en-US" noProof="1"/>
              <a:t>第五層</a:t>
            </a:r>
            <a:endParaRPr lang="zh-TW" altLang="en-US" noProof="1"/>
          </a:p>
        </p:txBody>
      </p:sp>
      <p:sp>
        <p:nvSpPr>
          <p:cNvPr id="6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0282768" y="6383656"/>
            <a:ext cx="1071033" cy="365125"/>
          </a:xfr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noProof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E611CFBC-0694-454F-B53C-A93CD2005DB2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25" dirty="0"/>
          </a:p>
        </p:txBody>
      </p:sp>
      <p:sp>
        <p:nvSpPr>
          <p:cNvPr id="8" name="Freeform: Shape 7"/>
          <p:cNvSpPr/>
          <p:nvPr userDrawn="1"/>
        </p:nvSpPr>
        <p:spPr>
          <a:xfrm flipH="1">
            <a:off x="0" y="6381798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25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章節標題及物件(無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4" descr="4_3R_top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4"/>
            <a:ext cx="121920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0444693" y="6343016"/>
            <a:ext cx="1071033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noProof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BF54F07E-AC70-409E-BB3D-CFDAC41D8C0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簡報首頁_鼎新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3" descr="R_b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1" y="2520951"/>
            <a:ext cx="667173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PMingLiU" panose="02020500000000000000" pitchFamily="18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方塊 12"/>
          <p:cNvSpPr txBox="1">
            <a:spLocks noChangeArrowheads="1"/>
          </p:cNvSpPr>
          <p:nvPr/>
        </p:nvSpPr>
        <p:spPr bwMode="auto">
          <a:xfrm>
            <a:off x="4079875" y="1557020"/>
            <a:ext cx="6130925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CN" altLang="en-US" sz="60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专业能力认证</a:t>
            </a:r>
            <a:endParaRPr lang="en-US" altLang="zh-CN" sz="60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  <a:p>
            <a:pPr eaLnBrk="1" hangingPunct="1">
              <a:defRPr/>
            </a:pPr>
            <a:r>
              <a:rPr kumimoji="0" lang="zh-TW" altLang="en-US" sz="32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主要工作项：产品应用</a:t>
            </a:r>
            <a:r>
              <a:rPr kumimoji="0" lang="en-US" altLang="zh-TW" sz="32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(2</a:t>
            </a:r>
            <a:r>
              <a:rPr kumimoji="0" lang="zh-TW" altLang="en-US" sz="32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升</a:t>
            </a:r>
            <a:r>
              <a:rPr kumimoji="0" lang="en-US" altLang="zh-TW" sz="32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3</a:t>
            </a:r>
            <a:r>
              <a:rPr kumimoji="0" lang="zh-TW" altLang="en-US" sz="32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适用</a:t>
            </a:r>
            <a:r>
              <a:rPr kumimoji="0" lang="en-US" altLang="zh-TW" sz="32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)</a:t>
            </a:r>
            <a:r>
              <a:rPr kumimoji="0" lang="en-US" altLang="zh-CN" b="1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                    </a:t>
            </a:r>
            <a:endParaRPr kumimoji="0" lang="zh-TW" altLang="en-US" b="1" dirty="0" smtClean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16705" y="4365625"/>
            <a:ext cx="6406515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Microsoft JhengHei" panose="020B0604030504040204" charset="-120"/>
                <a:ea typeface="Microsoft JhengHei" panose="020B0604030504040204" charset="-120"/>
              </a:rPr>
              <a:t>【</a:t>
            </a:r>
            <a:r>
              <a:rPr lang="zh-CN" altLang="zh-TW" sz="2000" dirty="0" smtClean="0">
                <a:latin typeface="Microsoft JhengHei" panose="020B0604030504040204" charset="-120"/>
                <a:ea typeface="Microsoft JhengHei" panose="020B0604030504040204" charset="-120"/>
              </a:rPr>
              <a:t>尹志杰</a:t>
            </a:r>
            <a:r>
              <a:rPr lang="zh-TW" altLang="en-US" sz="2000" dirty="0" smtClean="0">
                <a:latin typeface="Microsoft JhengHei" panose="020B0604030504040204" charset="-120"/>
                <a:ea typeface="Microsoft JhengHei" panose="020B0604030504040204" charset="-120"/>
              </a:rPr>
              <a:t>】</a:t>
            </a:r>
            <a:endParaRPr lang="en-US" altLang="zh-TW" sz="2000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kumimoji="0" lang="en-US" altLang="zh-TW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BX0900/</a:t>
            </a:r>
            <a:r>
              <a:rPr kumimoji="0" lang="zh-CN" altLang="en-US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智能</a:t>
            </a:r>
            <a:r>
              <a:rPr kumimoji="0" lang="en-US" altLang="zh-CN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+</a:t>
            </a:r>
            <a:r>
              <a:rPr kumimoji="0" lang="zh-CN" altLang="en-US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研发群 </a:t>
            </a:r>
            <a:r>
              <a:rPr kumimoji="0" lang="en-US" altLang="zh-CN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T</a:t>
            </a:r>
            <a:r>
              <a:rPr kumimoji="0" lang="zh-CN" altLang="en-US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软件产品中心</a:t>
            </a:r>
            <a:endParaRPr kumimoji="0" lang="zh-TW" altLang="en-US" sz="2000" dirty="0" smtClean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r>
              <a:rPr kumimoji="0" lang="en-US" altLang="zh-CN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2020</a:t>
            </a:r>
            <a:r>
              <a:rPr kumimoji="0" lang="zh-CN" altLang="zh-TW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年</a:t>
            </a:r>
            <a:r>
              <a:rPr kumimoji="0" lang="en-US" altLang="zh-CN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4</a:t>
            </a:r>
            <a:r>
              <a:rPr kumimoji="0" lang="zh-CN" altLang="zh-TW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月</a:t>
            </a:r>
            <a:r>
              <a:rPr kumimoji="0" lang="en-US" altLang="zh-CN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9</a:t>
            </a:r>
            <a:r>
              <a:rPr kumimoji="0" lang="zh-CN" altLang="zh-TW" sz="2000" dirty="0" smtClean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日</a:t>
            </a:r>
            <a:endParaRPr lang="zh-CN" altLang="en-US" sz="20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24476" y="2770823"/>
            <a:ext cx="9143048" cy="817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5164455" y="2858929"/>
            <a:ext cx="5106353" cy="1174750"/>
          </a:xfrm>
          <a:prstGeom prst="rect">
            <a:avLst/>
          </a:prstGeom>
        </p:spPr>
        <p:txBody>
          <a:bodyPr wrap="square" lIns="68577" tIns="34288" rIns="68577" bIns="34288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</a:t>
            </a:r>
            <a:r>
              <a:rPr lang="zh-CN" altLang="zh-TW" sz="3600" b="1" dirty="0" err="1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日期推算规则</a:t>
            </a:r>
            <a:endParaRPr lang="zh-CN" altLang="zh-TW" sz="3600" b="1" dirty="0" err="1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endParaRPr lang="zh-CN" altLang="zh-TW" sz="3600" b="1" dirty="0" err="1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04357" y="2422924"/>
            <a:ext cx="1657488" cy="1494413"/>
            <a:chOff x="3720691" y="2824413"/>
            <a:chExt cx="1341120" cy="1209172"/>
          </a:xfrm>
        </p:grpSpPr>
        <p:sp>
          <p:nvSpPr>
            <p:cNvPr id="21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0"/>
            </a:p>
          </p:txBody>
        </p:sp>
        <p:sp>
          <p:nvSpPr>
            <p:cNvPr id="22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0"/>
            </a:p>
          </p:txBody>
        </p:sp>
      </p:grpSp>
      <p:sp>
        <p:nvSpPr>
          <p:cNvPr id="23" name="Freeform 5"/>
          <p:cNvSpPr/>
          <p:nvPr/>
        </p:nvSpPr>
        <p:spPr bwMode="auto">
          <a:xfrm rot="1855731">
            <a:off x="3527963" y="2534369"/>
            <a:ext cx="1410276" cy="12715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</a:ln>
          <a:effectLst/>
        </p:spPr>
        <p:txBody>
          <a:bodyPr vert="horz" wrap="square" lIns="68580" tIns="34290" rIns="68580" bIns="34290" numCol="1" anchor="t" anchorCtr="0" compatLnSpc="1"/>
          <a:p>
            <a:endParaRPr lang="zh-CN" altLang="en-US" sz="100"/>
          </a:p>
        </p:txBody>
      </p:sp>
      <p:sp>
        <p:nvSpPr>
          <p:cNvPr id="24" name="TextBox 23"/>
          <p:cNvSpPr txBox="1"/>
          <p:nvPr/>
        </p:nvSpPr>
        <p:spPr>
          <a:xfrm>
            <a:off x="3892348" y="2612109"/>
            <a:ext cx="8451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54F07E-AC70-409E-BB3D-CFDAC41D8C0E}" type="slidenum">
              <a:rPr lang="zh-TW" altLang="en-US" sz="900"/>
            </a:fld>
            <a:endParaRPr lang="zh-TW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911350" y="1844040"/>
            <a:ext cx="8072438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Microsoft JhengHei" panose="020B0604030504040204" charset="-120"/>
                <a:ea typeface="Microsoft JhengHei" panose="020B0604030504040204" charset="-120"/>
              </a:rPr>
              <a:t>一、</a:t>
            </a:r>
            <a:r>
              <a:rPr lang="zh-CN" altLang="zh-TW" sz="2800" b="1" dirty="0" smtClean="0">
                <a:latin typeface="Microsoft JhengHei" panose="020B0604030504040204" charset="-120"/>
                <a:ea typeface="Microsoft JhengHei" panose="020B0604030504040204" charset="-120"/>
              </a:rPr>
              <a:t>产品发展的范围与诉求</a:t>
            </a:r>
            <a:endParaRPr lang="en-US" altLang="zh-TW" sz="2800" b="1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Microsoft JhengHei" panose="020B0604030504040204" charset="-120"/>
                <a:ea typeface="Microsoft JhengHei" panose="020B0604030504040204" charset="-120"/>
              </a:rPr>
              <a:t>二、</a:t>
            </a:r>
            <a:r>
              <a:rPr lang="zh-CN" altLang="zh-TW" sz="2800" b="1" dirty="0" smtClean="0">
                <a:latin typeface="Microsoft JhengHei" panose="020B0604030504040204" charset="-120"/>
                <a:ea typeface="Microsoft JhengHei" panose="020B0604030504040204" charset="-120"/>
              </a:rPr>
              <a:t>主体架构和设计</a:t>
            </a:r>
            <a:endParaRPr lang="zh-CN" altLang="zh-TW" sz="2800" b="1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>
              <a:lnSpc>
                <a:spcPct val="150000"/>
              </a:lnSpc>
            </a:pPr>
            <a:r>
              <a:rPr lang="zh-CN" altLang="zh-TW" sz="2800" b="1" dirty="0" smtClean="0">
                <a:latin typeface="Microsoft JhengHei" panose="020B0604030504040204" charset="-120"/>
                <a:ea typeface="Microsoft JhengHei" panose="020B0604030504040204" charset="-120"/>
              </a:rPr>
              <a:t>三、</a:t>
            </a:r>
            <a:r>
              <a:rPr lang="en-US" altLang="zh-CN" sz="2800" b="1" dirty="0" smtClean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</a:t>
            </a:r>
            <a:r>
              <a:rPr lang="zh-CN" altLang="en-US" sz="2800" b="1" dirty="0" smtClean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日期计算原则</a:t>
            </a:r>
            <a:endParaRPr lang="zh-CN" altLang="en-US" sz="2800" b="1" dirty="0" smtClean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四、客户案例</a:t>
            </a:r>
            <a:endParaRPr lang="zh-CN" altLang="zh-TW" sz="2800" b="1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五、优点与不足</a:t>
            </a:r>
            <a:endParaRPr lang="en-US" altLang="zh-TW" sz="2800" b="1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>
              <a:lnSpc>
                <a:spcPct val="150000"/>
              </a:lnSpc>
            </a:pPr>
            <a:endParaRPr lang="zh-CN" altLang="en-US" sz="2800" b="1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195" name="文字方塊 1"/>
          <p:cNvSpPr txBox="1">
            <a:spLocks noChangeArrowheads="1"/>
          </p:cNvSpPr>
          <p:nvPr/>
        </p:nvSpPr>
        <p:spPr bwMode="auto">
          <a:xfrm>
            <a:off x="3072130" y="621030"/>
            <a:ext cx="7306945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TW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主题</a:t>
            </a:r>
            <a:r>
              <a:rPr lang="en-US" altLang="zh-TW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: </a:t>
            </a:r>
            <a:r>
              <a:rPr lang="en-US" altLang="zh-TW" sz="4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</a:t>
            </a:r>
            <a:r>
              <a:rPr lang="zh-CN" altLang="zh-TW" sz="4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日期推算规则</a:t>
            </a:r>
            <a:endParaRPr lang="zh-CN" altLang="zh-TW" sz="40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endParaRPr lang="zh-CN" altLang="zh-TW" sz="40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algn="l"/>
            <a:r>
              <a:rPr lang="en-US" altLang="zh-TW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        </a:t>
            </a:r>
            <a:r>
              <a:rPr lang="zh-TW" altLang="en-US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产品发展的范围与诉求</a:t>
            </a:r>
            <a:endParaRPr lang="zh-TW" altLang="en-US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584065" y="3068955"/>
            <a:ext cx="2980055" cy="282638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TW" sz="2000" b="1"/>
              <a:t>1.</a:t>
            </a:r>
            <a:r>
              <a:rPr lang="zh-TW" altLang="en-US" sz="2000" b="1"/>
              <a:t>订单需求日能有量供应</a:t>
            </a:r>
            <a:endParaRPr lang="zh-TW" altLang="en-US" sz="2000" b="1"/>
          </a:p>
          <a:p>
            <a:pPr algn="l"/>
            <a:r>
              <a:rPr lang="en-US" altLang="zh-TW" sz="2000" b="1"/>
              <a:t>2.</a:t>
            </a:r>
            <a:r>
              <a:rPr lang="zh-TW" altLang="en-US" sz="2000" b="1"/>
              <a:t>生产各阶备料齐备</a:t>
            </a:r>
            <a:endParaRPr lang="zh-TW" altLang="en-US" sz="2000" b="1"/>
          </a:p>
        </p:txBody>
      </p:sp>
      <p:sp>
        <p:nvSpPr>
          <p:cNvPr id="5" name="流程圖:交替處理程序 4"/>
          <p:cNvSpPr/>
          <p:nvPr/>
        </p:nvSpPr>
        <p:spPr>
          <a:xfrm>
            <a:off x="2063750" y="4725035"/>
            <a:ext cx="1656080" cy="108013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sz="2000" b="1"/>
              <a:t>需求管理</a:t>
            </a:r>
            <a:endParaRPr lang="zh-TW" altLang="en-US" sz="2000" b="1"/>
          </a:p>
        </p:txBody>
      </p:sp>
      <p:sp>
        <p:nvSpPr>
          <p:cNvPr id="6" name="流程圖:交替處理程序 5"/>
          <p:cNvSpPr/>
          <p:nvPr/>
        </p:nvSpPr>
        <p:spPr>
          <a:xfrm>
            <a:off x="1991995" y="2708910"/>
            <a:ext cx="1656080" cy="108013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sz="2000" b="1"/>
              <a:t>生产管理</a:t>
            </a:r>
            <a:endParaRPr lang="zh-TW" altLang="en-US" sz="2000" b="1"/>
          </a:p>
        </p:txBody>
      </p:sp>
      <p:sp>
        <p:nvSpPr>
          <p:cNvPr id="7" name="流程圖:交替處理程序 6"/>
          <p:cNvSpPr/>
          <p:nvPr/>
        </p:nvSpPr>
        <p:spPr>
          <a:xfrm>
            <a:off x="8256270" y="2708910"/>
            <a:ext cx="1656080" cy="108013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sz="2000" b="1"/>
              <a:t>采购管理</a:t>
            </a:r>
            <a:endParaRPr lang="zh-TW" altLang="en-US" sz="2000" b="1"/>
          </a:p>
        </p:txBody>
      </p:sp>
      <p:sp>
        <p:nvSpPr>
          <p:cNvPr id="8" name="流程圖:交替處理程序 7"/>
          <p:cNvSpPr/>
          <p:nvPr/>
        </p:nvSpPr>
        <p:spPr>
          <a:xfrm>
            <a:off x="8256270" y="4725035"/>
            <a:ext cx="1656080" cy="108013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sz="2000" b="1"/>
              <a:t>库存管理</a:t>
            </a:r>
            <a:endParaRPr lang="zh-TW" altLang="en-US" sz="2000" b="1"/>
          </a:p>
        </p:txBody>
      </p:sp>
      <p:sp>
        <p:nvSpPr>
          <p:cNvPr id="9" name="矩形 8"/>
          <p:cNvSpPr/>
          <p:nvPr/>
        </p:nvSpPr>
        <p:spPr>
          <a:xfrm>
            <a:off x="4728210" y="1700530"/>
            <a:ext cx="2635885" cy="863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sz="2000" b="1"/>
              <a:t>订单计划排程</a:t>
            </a:r>
            <a:endParaRPr lang="zh-TW" altLang="en-US" sz="2000" b="1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719830" y="4796790"/>
            <a:ext cx="864235" cy="46863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648075" y="3241675"/>
            <a:ext cx="1080135" cy="69088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320280" y="3212465"/>
            <a:ext cx="975995" cy="43243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464425" y="4970145"/>
            <a:ext cx="791845" cy="25908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096000" y="2564765"/>
            <a:ext cx="0" cy="504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联系 20"/>
          <p:cNvSpPr/>
          <p:nvPr>
            <p:custDataLst>
              <p:tags r:id="rId1"/>
            </p:custDataLst>
          </p:nvPr>
        </p:nvSpPr>
        <p:spPr>
          <a:xfrm>
            <a:off x="8686800" y="842010"/>
            <a:ext cx="546735" cy="571500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233535" y="943610"/>
            <a:ext cx="2503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pc="12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产品诉求及应用知识</a:t>
            </a:r>
            <a:endParaRPr lang="zh-CN" b="0" spc="12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pc="12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企业运作流程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矩形 80"/>
          <p:cNvSpPr/>
          <p:nvPr/>
        </p:nvSpPr>
        <p:spPr>
          <a:xfrm>
            <a:off x="1847850" y="2349500"/>
            <a:ext cx="8135938" cy="33829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主</a:t>
            </a:r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体</a:t>
            </a:r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架构及设计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943100" y="2492375"/>
            <a:ext cx="901700" cy="8651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销售预测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975725" y="3094038"/>
            <a:ext cx="903288" cy="863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请采购流程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943100" y="3616325"/>
            <a:ext cx="901700" cy="863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订单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768850" y="3373438"/>
            <a:ext cx="2952750" cy="13160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AMRP</a:t>
            </a:r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管理模块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944688" y="4752975"/>
            <a:ext cx="901700" cy="863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独立需求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619625" y="5897563"/>
            <a:ext cx="1511300" cy="6588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月</a:t>
            </a:r>
            <a:r>
              <a:rPr lang="en-US" altLang="zh-TW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/</a:t>
            </a:r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周排程计划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465513" y="3590925"/>
            <a:ext cx="901700" cy="881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MDS</a:t>
            </a:r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需求排程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975725" y="4225925"/>
            <a:ext cx="903288" cy="865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工单开立流程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068888" y="1773238"/>
            <a:ext cx="901700" cy="88106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前置时间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232525" y="5897563"/>
            <a:ext cx="1512888" cy="6588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日排程计划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456363" y="1773238"/>
            <a:ext cx="901700" cy="88106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b="1" strike="noStrike" noProof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库存</a:t>
            </a:r>
            <a:endParaRPr lang="zh-TW" altLang="en-US" b="1" strike="noStrike" noProof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7" name="肘形接點 16"/>
          <p:cNvCxnSpPr>
            <a:stCxn id="5" idx="3"/>
            <a:endCxn id="12" idx="1"/>
          </p:cNvCxnSpPr>
          <p:nvPr/>
        </p:nvCxnSpPr>
        <p:spPr>
          <a:xfrm>
            <a:off x="2844800" y="2924175"/>
            <a:ext cx="620713" cy="1108075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" name="肘形接點 17"/>
          <p:cNvCxnSpPr>
            <a:stCxn id="12" idx="3"/>
            <a:endCxn id="9" idx="1"/>
          </p:cNvCxnSpPr>
          <p:nvPr/>
        </p:nvCxnSpPr>
        <p:spPr>
          <a:xfrm flipV="1">
            <a:off x="4367213" y="4032250"/>
            <a:ext cx="401638" cy="0"/>
          </a:xfrm>
          <a:prstGeom prst="bent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肘形接點 20"/>
          <p:cNvCxnSpPr>
            <a:stCxn id="7" idx="3"/>
            <a:endCxn id="12" idx="1"/>
          </p:cNvCxnSpPr>
          <p:nvPr/>
        </p:nvCxnSpPr>
        <p:spPr>
          <a:xfrm flipV="1">
            <a:off x="2844800" y="4032250"/>
            <a:ext cx="620713" cy="1587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肘形接點 23"/>
          <p:cNvCxnSpPr>
            <a:stCxn id="10" idx="3"/>
            <a:endCxn id="12" idx="1"/>
          </p:cNvCxnSpPr>
          <p:nvPr/>
        </p:nvCxnSpPr>
        <p:spPr>
          <a:xfrm flipV="1">
            <a:off x="2846388" y="4032250"/>
            <a:ext cx="619125" cy="115252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肘形接點 26"/>
          <p:cNvCxnSpPr>
            <a:stCxn id="14" idx="2"/>
          </p:cNvCxnSpPr>
          <p:nvPr/>
        </p:nvCxnSpPr>
        <p:spPr>
          <a:xfrm rot="16200000" flipH="1">
            <a:off x="5176838" y="2997200"/>
            <a:ext cx="685800" cy="0"/>
          </a:xfrm>
          <a:prstGeom prst="bent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肘形接點 29"/>
          <p:cNvCxnSpPr>
            <a:stCxn id="16" idx="2"/>
          </p:cNvCxnSpPr>
          <p:nvPr/>
        </p:nvCxnSpPr>
        <p:spPr>
          <a:xfrm rot="16200000" flipH="1">
            <a:off x="6555581" y="3005931"/>
            <a:ext cx="703263" cy="0"/>
          </a:xfrm>
          <a:prstGeom prst="bent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肘形接點 33"/>
          <p:cNvCxnSpPr>
            <a:stCxn id="11" idx="0"/>
          </p:cNvCxnSpPr>
          <p:nvPr/>
        </p:nvCxnSpPr>
        <p:spPr>
          <a:xfrm rot="16200000" flipV="1">
            <a:off x="4772025" y="5294313"/>
            <a:ext cx="1203325" cy="3175"/>
          </a:xfrm>
          <a:prstGeom prst="bent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肘形接點 34"/>
          <p:cNvCxnSpPr>
            <a:stCxn id="15" idx="0"/>
          </p:cNvCxnSpPr>
          <p:nvPr/>
        </p:nvCxnSpPr>
        <p:spPr>
          <a:xfrm rot="16200000" flipV="1">
            <a:off x="6384925" y="5292725"/>
            <a:ext cx="1203325" cy="6350"/>
          </a:xfrm>
          <a:prstGeom prst="bent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6" name="肘形接點 35"/>
          <p:cNvCxnSpPr>
            <a:endCxn id="6" idx="1"/>
          </p:cNvCxnSpPr>
          <p:nvPr/>
        </p:nvCxnSpPr>
        <p:spPr>
          <a:xfrm flipV="1">
            <a:off x="7721600" y="3525838"/>
            <a:ext cx="1254125" cy="334963"/>
          </a:xfrm>
          <a:prstGeom prst="bentConnector3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肘形接點 38"/>
          <p:cNvCxnSpPr>
            <a:endCxn id="13" idx="1"/>
          </p:cNvCxnSpPr>
          <p:nvPr/>
        </p:nvCxnSpPr>
        <p:spPr>
          <a:xfrm>
            <a:off x="7721600" y="4225925"/>
            <a:ext cx="1254125" cy="431800"/>
          </a:xfrm>
          <a:prstGeom prst="bentConnector3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4056" name="文字方塊 42"/>
          <p:cNvSpPr txBox="1"/>
          <p:nvPr/>
        </p:nvSpPr>
        <p:spPr>
          <a:xfrm>
            <a:off x="4975225" y="2924175"/>
            <a:ext cx="53848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设定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057" name="文字方塊 43"/>
          <p:cNvSpPr txBox="1"/>
          <p:nvPr/>
        </p:nvSpPr>
        <p:spPr>
          <a:xfrm>
            <a:off x="6369050" y="2924175"/>
            <a:ext cx="53848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控制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058" name="文字方塊 44"/>
          <p:cNvSpPr txBox="1"/>
          <p:nvPr/>
        </p:nvSpPr>
        <p:spPr>
          <a:xfrm>
            <a:off x="8256588" y="3187700"/>
            <a:ext cx="71628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在外量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059" name="文字方塊 45"/>
          <p:cNvSpPr txBox="1"/>
          <p:nvPr/>
        </p:nvSpPr>
        <p:spPr>
          <a:xfrm>
            <a:off x="8351838" y="3644900"/>
            <a:ext cx="53848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产生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060" name="文字方塊 46"/>
          <p:cNvSpPr txBox="1"/>
          <p:nvPr/>
        </p:nvSpPr>
        <p:spPr>
          <a:xfrm>
            <a:off x="8283575" y="4292600"/>
            <a:ext cx="71628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在制量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061" name="文字方塊 47"/>
          <p:cNvSpPr txBox="1"/>
          <p:nvPr/>
        </p:nvSpPr>
        <p:spPr>
          <a:xfrm>
            <a:off x="8348663" y="4689475"/>
            <a:ext cx="53848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产生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8" name="流程图: 联系 20"/>
          <p:cNvSpPr/>
          <p:nvPr>
            <p:custDataLst>
              <p:tags r:id="rId1"/>
            </p:custDataLst>
          </p:nvPr>
        </p:nvSpPr>
        <p:spPr>
          <a:xfrm>
            <a:off x="8617585" y="810895"/>
            <a:ext cx="546735" cy="571500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64320" y="912495"/>
            <a:ext cx="250317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pc="12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产品架构与设计概要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MP日期计算原则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871345" y="1804035"/>
            <a:ext cx="84842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dirty="0" smtClean="0">
                <a:sym typeface="+mn-ea"/>
              </a:rPr>
              <a:t>过往的问题：</a:t>
            </a:r>
            <a:endParaRPr lang="zh-TW" altLang="en-US" sz="2400" dirty="0" smtClean="0">
              <a:sym typeface="+mn-ea"/>
            </a:endParaRPr>
          </a:p>
          <a:p>
            <a:endParaRPr lang="en-US" altLang="zh-TW" sz="2400" dirty="0" smtClean="0"/>
          </a:p>
          <a:p>
            <a:pPr lvl="1"/>
            <a:r>
              <a:rPr lang="zh-TW" altLang="en-US" sz="2000" dirty="0" smtClean="0">
                <a:sym typeface="+mn-ea"/>
              </a:rPr>
              <a:t>订单</a:t>
            </a:r>
            <a:r>
              <a:rPr lang="zh-TW" altLang="en-US" sz="2000" dirty="0">
                <a:sym typeface="+mn-ea"/>
              </a:rPr>
              <a:t>或工单上的日期真的可以如期吗</a:t>
            </a:r>
            <a:r>
              <a:rPr lang="en-US" altLang="zh-TW" sz="2000" dirty="0" smtClean="0">
                <a:sym typeface="+mn-ea"/>
              </a:rPr>
              <a:t>?</a:t>
            </a:r>
            <a:r>
              <a:rPr lang="zh-TW" altLang="en-US" sz="2000" dirty="0" smtClean="0">
                <a:sym typeface="+mn-ea"/>
              </a:rPr>
              <a:t>有考虑材料真的会到吗</a:t>
            </a:r>
            <a:r>
              <a:rPr lang="en-US" altLang="zh-TW" sz="2000" dirty="0" smtClean="0">
                <a:sym typeface="+mn-ea"/>
              </a:rPr>
              <a:t>?</a:t>
            </a:r>
            <a:endParaRPr lang="en-US" altLang="zh-TW" sz="2000" dirty="0"/>
          </a:p>
          <a:p>
            <a:pPr lvl="1"/>
            <a:r>
              <a:rPr lang="zh-TW" altLang="en-US" sz="2000" dirty="0">
                <a:sym typeface="+mn-ea"/>
              </a:rPr>
              <a:t>在不考虑产能因素之下，是否可以推算出较为合理的开工、完工</a:t>
            </a:r>
            <a:r>
              <a:rPr lang="zh-TW" altLang="en-US" sz="2000" dirty="0" smtClean="0">
                <a:sym typeface="+mn-ea"/>
              </a:rPr>
              <a:t>、采购入库日期</a:t>
            </a:r>
            <a:r>
              <a:rPr lang="en-US" altLang="zh-TW" sz="2000" dirty="0" smtClean="0">
                <a:sym typeface="+mn-ea"/>
              </a:rPr>
              <a:t>?</a:t>
            </a:r>
            <a:endParaRPr lang="en-US" altLang="zh-TW" sz="2000" dirty="0" smtClean="0"/>
          </a:p>
          <a:p>
            <a:pPr lvl="1"/>
            <a:endParaRPr lang="en-US" altLang="zh-TW" sz="2400" dirty="0"/>
          </a:p>
          <a:p>
            <a:r>
              <a:rPr lang="en-US" altLang="zh-TW" sz="2400" dirty="0" smtClean="0">
                <a:sym typeface="+mn-ea"/>
              </a:rPr>
              <a:t>MP</a:t>
            </a:r>
            <a:r>
              <a:rPr lang="zh-TW" altLang="en-US" sz="2400" dirty="0" smtClean="0">
                <a:sym typeface="+mn-ea"/>
              </a:rPr>
              <a:t>日期计算解决：</a:t>
            </a:r>
            <a:endParaRPr lang="zh-TW" altLang="en-US" sz="2400" dirty="0" smtClean="0">
              <a:sym typeface="+mn-ea"/>
            </a:endParaRPr>
          </a:p>
          <a:p>
            <a:endParaRPr lang="en-US" altLang="zh-TW" sz="2400" dirty="0" smtClean="0"/>
          </a:p>
          <a:p>
            <a:pPr lvl="1"/>
            <a:r>
              <a:rPr lang="zh-TW" altLang="en-US" sz="2000" dirty="0" smtClean="0">
                <a:sym typeface="+mn-ea"/>
              </a:rPr>
              <a:t>不考虑产能因素，可依生产、采购前置时间，推算出合理的工单开、完工日期及采购行动日、预计入库日，</a:t>
            </a:r>
            <a:r>
              <a:rPr lang="zh-CN" altLang="zh-TW" sz="2000" dirty="0" smtClean="0">
                <a:sym typeface="+mn-ea"/>
              </a:rPr>
              <a:t>保证</a:t>
            </a:r>
            <a:r>
              <a:rPr lang="zh-TW" altLang="en-US" sz="2000" dirty="0" smtClean="0">
                <a:solidFill>
                  <a:schemeClr val="tx1"/>
                </a:solidFill>
                <a:sym typeface="+mn-ea"/>
              </a:rPr>
              <a:t>工单开工日可齐料</a:t>
            </a:r>
            <a:r>
              <a:rPr lang="zh-TW" altLang="en-US" sz="2000" dirty="0" smtClean="0">
                <a:sym typeface="+mn-ea"/>
              </a:rPr>
              <a:t>。</a:t>
            </a:r>
            <a:endParaRPr lang="en-US" altLang="zh-TW" sz="2000" dirty="0" smtClean="0"/>
          </a:p>
          <a:p>
            <a:endParaRPr lang="zh-CN" altLang="en-US" sz="2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MP日期计算原则</a:t>
            </a:r>
            <a:r>
              <a:rPr lang="en-US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主要参数</a:t>
            </a:r>
            <a:endParaRPr lang="zh-CN" altLang="en-US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764665" y="1668145"/>
            <a:ext cx="8484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采购前置时间</a:t>
            </a:r>
            <a:r>
              <a:rPr lang="en-US" altLang="zh-CN" sz="2400"/>
              <a:t>&amp;</a:t>
            </a:r>
            <a:r>
              <a:rPr lang="zh-CN" altLang="en-US" sz="2400"/>
              <a:t>关键物料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4234" y="2634055"/>
            <a:ext cx="127416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100" dirty="0">
                <a:latin typeface="Microsoft JhengHei" panose="020B0604030504040204" charset="-120"/>
                <a:ea typeface="Microsoft JhengHei" panose="020B0604030504040204" charset="-120"/>
              </a:rPr>
              <a:t>1 </a:t>
            </a:r>
            <a:r>
              <a:rPr lang="zh-TW" altLang="en-US" sz="1100" dirty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TW" altLang="en-US" sz="11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8394" y="2634055"/>
            <a:ext cx="127416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100" dirty="0">
                <a:latin typeface="Microsoft JhengHei" panose="020B0604030504040204" charset="-120"/>
                <a:ea typeface="Microsoft JhengHei" panose="020B0604030504040204" charset="-120"/>
              </a:rPr>
              <a:t>5 </a:t>
            </a:r>
            <a:r>
              <a:rPr lang="zh-TW" altLang="en-US" sz="1100" dirty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TW" altLang="en-US" sz="11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2554" y="2634054"/>
            <a:ext cx="127416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100" dirty="0">
                <a:latin typeface="Microsoft JhengHei" panose="020B0604030504040204" charset="-120"/>
                <a:ea typeface="Microsoft JhengHei" panose="020B0604030504040204" charset="-120"/>
              </a:rPr>
              <a:t>2 </a:t>
            </a:r>
            <a:r>
              <a:rPr lang="zh-TW" altLang="en-US" sz="1100" dirty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TW" altLang="en-US" sz="11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6714" y="2634054"/>
            <a:ext cx="193816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100" dirty="0">
                <a:latin typeface="Microsoft JhengHei" panose="020B0604030504040204" charset="-120"/>
                <a:ea typeface="Microsoft JhengHei" panose="020B0604030504040204" charset="-120"/>
              </a:rPr>
              <a:t>2 </a:t>
            </a:r>
            <a:r>
              <a:rPr lang="zh-TW" altLang="en-US" sz="1100" dirty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TW" altLang="en-US" sz="11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文字方塊 7"/>
          <p:cNvSpPr txBox="1"/>
          <p:nvPr/>
        </p:nvSpPr>
        <p:spPr>
          <a:xfrm>
            <a:off x="2897316" y="2202007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200" dirty="0">
                <a:latin typeface="Microsoft JhengHei" panose="020B0604030504040204" charset="-120"/>
                <a:ea typeface="Microsoft JhengHei" panose="020B0604030504040204" charset="-120"/>
              </a:rPr>
              <a:t>文</a:t>
            </a:r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档前置时间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文字方塊 8"/>
          <p:cNvSpPr txBox="1"/>
          <p:nvPr/>
        </p:nvSpPr>
        <p:spPr>
          <a:xfrm>
            <a:off x="4120418" y="2188852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交货前置时间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1" name="文字方塊 9"/>
          <p:cNvSpPr txBox="1"/>
          <p:nvPr/>
        </p:nvSpPr>
        <p:spPr>
          <a:xfrm>
            <a:off x="5445636" y="2188851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到厂前置时间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2" name="文字方塊 10"/>
          <p:cNvSpPr txBox="1"/>
          <p:nvPr/>
        </p:nvSpPr>
        <p:spPr>
          <a:xfrm>
            <a:off x="6719796" y="2188851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入库前置时间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13" name="圖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0161" y="3102216"/>
            <a:ext cx="929249" cy="1133500"/>
          </a:xfrm>
          <a:prstGeom prst="rect">
            <a:avLst/>
          </a:prstGeom>
        </p:spPr>
      </p:pic>
      <p:pic>
        <p:nvPicPr>
          <p:cNvPr id="14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90" y="3099936"/>
            <a:ext cx="1105247" cy="1144932"/>
          </a:xfrm>
          <a:prstGeom prst="rect">
            <a:avLst/>
          </a:prstGeom>
        </p:spPr>
      </p:pic>
      <p:pic>
        <p:nvPicPr>
          <p:cNvPr id="15" name="Picture 4" descr="http://sprattpersonalshipping.com/wp-content/uploads/2013/12/shipping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2" y="3193550"/>
            <a:ext cx="1401793" cy="104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1.bp.blogspot.com/-6lacz7m2gFE/UsiNSr1mukI/AAAAAAAABWU/d8pG-czi_SY/s1600/contact1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36" y="3181468"/>
            <a:ext cx="1019586" cy="10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ethreesoftware.com/directmail/images/dm3-app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00" y="3299385"/>
            <a:ext cx="919607" cy="91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34" y="3099936"/>
            <a:ext cx="1042712" cy="1134639"/>
          </a:xfrm>
          <a:prstGeom prst="rect">
            <a:avLst/>
          </a:prstGeom>
        </p:spPr>
      </p:pic>
      <p:sp>
        <p:nvSpPr>
          <p:cNvPr id="21" name="文字方塊 19"/>
          <p:cNvSpPr txBox="1"/>
          <p:nvPr/>
        </p:nvSpPr>
        <p:spPr>
          <a:xfrm>
            <a:off x="8722432" y="2623586"/>
            <a:ext cx="1043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总共 </a:t>
            </a:r>
            <a:r>
              <a:rPr lang="en-US" altLang="zh-TW" sz="1200" dirty="0">
                <a:latin typeface="Microsoft JhengHei" panose="020B0604030504040204" charset="-120"/>
                <a:ea typeface="Microsoft JhengHei" panose="020B0604030504040204" charset="-120"/>
              </a:rPr>
              <a:t>LT = 10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4" name="文字方塊 22"/>
          <p:cNvSpPr txBox="1"/>
          <p:nvPr/>
        </p:nvSpPr>
        <p:spPr>
          <a:xfrm>
            <a:off x="2367806" y="2850581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请购确认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" name="文字方塊 23"/>
          <p:cNvSpPr txBox="1"/>
          <p:nvPr/>
        </p:nvSpPr>
        <p:spPr>
          <a:xfrm>
            <a:off x="3702814" y="2850581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采购发出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6" name="文字方塊 24"/>
          <p:cNvSpPr txBox="1"/>
          <p:nvPr/>
        </p:nvSpPr>
        <p:spPr>
          <a:xfrm>
            <a:off x="4962444" y="2850581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厂商送出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7" name="文字方塊 25"/>
          <p:cNvSpPr txBox="1"/>
          <p:nvPr/>
        </p:nvSpPr>
        <p:spPr>
          <a:xfrm>
            <a:off x="6231501" y="2850581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仓库收货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8" name="文字方塊 26"/>
          <p:cNvSpPr txBox="1"/>
          <p:nvPr/>
        </p:nvSpPr>
        <p:spPr>
          <a:xfrm>
            <a:off x="7214989" y="2850581"/>
            <a:ext cx="756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200" dirty="0">
                <a:latin typeface="Microsoft JhengHei" panose="020B0604030504040204" charset="-120"/>
                <a:ea typeface="Microsoft JhengHei" panose="020B0604030504040204" charset="-120"/>
              </a:rPr>
              <a:t>IQC</a:t>
            </a:r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检验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9" name="文字方塊 27"/>
          <p:cNvSpPr txBox="1"/>
          <p:nvPr/>
        </p:nvSpPr>
        <p:spPr>
          <a:xfrm>
            <a:off x="8206266" y="2850581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入库完成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2385" y="4588510"/>
            <a:ext cx="733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文档前置时间</a:t>
            </a:r>
            <a:r>
              <a:rPr lang="en-US" altLang="zh-CN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1</a:t>
            </a:r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天，交货前置时间</a:t>
            </a:r>
            <a:r>
              <a:rPr lang="en-US" altLang="zh-CN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5</a:t>
            </a:r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天，</a:t>
            </a:r>
            <a:endParaRPr lang="zh-CN" altLang="en-US">
              <a:latin typeface="Microsoft JhengHei Light" panose="020B0304030504040204" charset="-120"/>
              <a:ea typeface="Microsoft JhengHei Light" panose="020B0304030504040204" charset="-120"/>
              <a:cs typeface="Microsoft JhengHei Light" panose="020B0304030504040204" charset="-120"/>
            </a:endParaRPr>
          </a:p>
          <a:p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到厂前置时间</a:t>
            </a:r>
            <a:r>
              <a:rPr lang="en-US" altLang="zh-CN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2</a:t>
            </a:r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天，入库前置时间</a:t>
            </a:r>
            <a:r>
              <a:rPr lang="en-US" altLang="zh-CN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2</a:t>
            </a:r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天，</a:t>
            </a:r>
            <a:endParaRPr lang="zh-CN" altLang="en-US">
              <a:latin typeface="Microsoft JhengHei Light" panose="020B0304030504040204" charset="-120"/>
              <a:ea typeface="Microsoft JhengHei Light" panose="020B0304030504040204" charset="-120"/>
              <a:cs typeface="Microsoft JhengHei Light" panose="020B0304030504040204" charset="-120"/>
            </a:endParaRPr>
          </a:p>
          <a:p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总前置时间为</a:t>
            </a:r>
            <a:r>
              <a:rPr lang="en-US" altLang="zh-CN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1+5+2+2=10</a:t>
            </a:r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</a:rPr>
              <a:t>天。</a:t>
            </a:r>
            <a:endParaRPr lang="zh-CN" altLang="en-US">
              <a:latin typeface="Microsoft JhengHei Light" panose="020B0304030504040204" charset="-120"/>
              <a:ea typeface="Microsoft JhengHei Light" panose="020B0304030504040204" charset="-120"/>
              <a:cs typeface="Microsoft JhengHei Light" panose="020B030403050404020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MP日期计算原则</a:t>
            </a:r>
            <a:r>
              <a:rPr lang="en-US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主要参数</a:t>
            </a:r>
            <a:endParaRPr lang="zh-CN" altLang="en-US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764665" y="1668145"/>
            <a:ext cx="8484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采购前置时间</a:t>
            </a:r>
            <a:r>
              <a:rPr lang="en-US" altLang="zh-CN" sz="2400"/>
              <a:t>&amp;</a:t>
            </a:r>
            <a:r>
              <a:rPr lang="zh-CN" altLang="en-US" sz="2400"/>
              <a:t>关键物料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2530388" y="2537258"/>
            <a:ext cx="1658373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100" dirty="0">
                <a:latin typeface="Microsoft JhengHei" panose="020B0604030504040204" charset="-120"/>
                <a:ea typeface="Microsoft JhengHei" panose="020B0604030504040204" charset="-120"/>
              </a:rPr>
              <a:t>4 </a:t>
            </a:r>
            <a:r>
              <a:rPr lang="zh-TW" altLang="en-US" sz="1100" dirty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TW" altLang="en-US" sz="11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0" name="文字方塊 18"/>
          <p:cNvSpPr txBox="1"/>
          <p:nvPr/>
        </p:nvSpPr>
        <p:spPr>
          <a:xfrm>
            <a:off x="2636567" y="2222383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最短采购前置时间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2" name="文字方塊 20"/>
          <p:cNvSpPr txBox="1"/>
          <p:nvPr/>
        </p:nvSpPr>
        <p:spPr>
          <a:xfrm>
            <a:off x="4390571" y="2509585"/>
            <a:ext cx="55746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最小 </a:t>
            </a:r>
            <a:r>
              <a:rPr lang="en-US" altLang="zh-TW" sz="1200" dirty="0">
                <a:latin typeface="Microsoft JhengHei" panose="020B0604030504040204" charset="-120"/>
                <a:ea typeface="Microsoft JhengHei" panose="020B0604030504040204" charset="-120"/>
              </a:rPr>
              <a:t>LT=4 : </a:t>
            </a:r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表示从请购需求发生，一直到厂商送货到工厂，最短需要 </a:t>
            </a:r>
            <a:r>
              <a:rPr lang="en-US" altLang="zh-TW" sz="1200" dirty="0">
                <a:latin typeface="Microsoft JhengHei" panose="020B0604030504040204" charset="-120"/>
                <a:ea typeface="Microsoft JhengHei" panose="020B0604030504040204" charset="-120"/>
              </a:rPr>
              <a:t>4 </a:t>
            </a:r>
            <a:r>
              <a:rPr lang="zh-TW" altLang="en-US" sz="1200" dirty="0">
                <a:latin typeface="Microsoft JhengHei" panose="020B0604030504040204" charset="-120"/>
                <a:ea typeface="Microsoft JhengHei" panose="020B0604030504040204" charset="-120"/>
              </a:rPr>
              <a:t>天能达成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3" name="圓角矩形 21"/>
          <p:cNvSpPr/>
          <p:nvPr/>
        </p:nvSpPr>
        <p:spPr>
          <a:xfrm>
            <a:off x="2366182" y="3488736"/>
            <a:ext cx="6336704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关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键料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:LT=10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，但排程中可依需求缩短至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LT=4+2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（入库前时间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非关键料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: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正常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LT=10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，排程期交不及时，最短可缩到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天（入库前置时间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天，为检验需求时间不可压缩）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MP日期计算原则</a:t>
            </a:r>
            <a:r>
              <a:rPr lang="en-US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主要参数</a:t>
            </a:r>
            <a:endParaRPr lang="zh-CN" altLang="en-US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691005" y="1668145"/>
            <a:ext cx="8484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生产前置时间 </a:t>
            </a:r>
            <a:endParaRPr lang="zh-CN" altLang="en-US" sz="2400"/>
          </a:p>
        </p:txBody>
      </p:sp>
      <p:sp>
        <p:nvSpPr>
          <p:cNvPr id="41" name="矩形 40"/>
          <p:cNvSpPr/>
          <p:nvPr/>
        </p:nvSpPr>
        <p:spPr>
          <a:xfrm>
            <a:off x="3387889" y="3133600"/>
            <a:ext cx="127416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2</a:t>
            </a:r>
            <a:r>
              <a:rPr lang="zh-CN" altLang="en-US" sz="11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CN" altLang="en-US" sz="1100" dirty="0" smtClean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2049" y="3133600"/>
            <a:ext cx="254832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Microsoft JhengHei" panose="020B0604030504040204" charset="-120"/>
                <a:ea typeface="Microsoft JhengHei" panose="020B0604030504040204" charset="-120"/>
              </a:rPr>
              <a:t>5000</a:t>
            </a:r>
            <a:r>
              <a:rPr lang="zh-TW" altLang="en-US" sz="1100" dirty="0" smtClean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〤</a:t>
            </a:r>
            <a:r>
              <a:rPr lang="en-US" altLang="zh-TW" sz="1100" dirty="0" smtClean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1/2000=</a:t>
            </a:r>
            <a:r>
              <a:rPr lang="en-US" altLang="zh-TW" sz="11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2.5</a:t>
            </a:r>
            <a:r>
              <a:rPr lang="zh-CN" altLang="en-US" sz="11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</a:t>
            </a:r>
            <a:endParaRPr lang="zh-CN" altLang="en-US" sz="1100" dirty="0" smtClean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10369" y="3133599"/>
            <a:ext cx="1938160" cy="221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1</a:t>
            </a:r>
            <a:r>
              <a:rPr lang="zh-CN" altLang="en-US" sz="11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zh-CN" altLang="en-US" sz="11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" name="文字方塊 7"/>
          <p:cNvSpPr txBox="1"/>
          <p:nvPr/>
        </p:nvSpPr>
        <p:spPr>
          <a:xfrm>
            <a:off x="3688158" y="2693124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固定生产</a:t>
            </a:r>
            <a:endParaRPr lang="en-US" altLang="zh-TW" sz="12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5" name="文字方塊 8"/>
          <p:cNvSpPr txBox="1"/>
          <p:nvPr/>
        </p:nvSpPr>
        <p:spPr>
          <a:xfrm>
            <a:off x="5629452" y="2648555"/>
            <a:ext cx="1421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变动生产前置时间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6" name="文字方塊 10"/>
          <p:cNvSpPr txBox="1"/>
          <p:nvPr/>
        </p:nvSpPr>
        <p:spPr>
          <a:xfrm>
            <a:off x="7752076" y="2793884"/>
            <a:ext cx="10179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Microsoft JhengHei" panose="020B0604030504040204" charset="-120"/>
                <a:ea typeface="Microsoft JhengHei" panose="020B0604030504040204" charset="-120"/>
              </a:rPr>
              <a:t>QC</a:t>
            </a:r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前置时间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7" name="文字方塊 28"/>
          <p:cNvSpPr txBox="1"/>
          <p:nvPr/>
        </p:nvSpPr>
        <p:spPr>
          <a:xfrm>
            <a:off x="7788644" y="3350126"/>
            <a:ext cx="793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Microsoft JhengHei" panose="020B0604030504040204" charset="-120"/>
                <a:ea typeface="Microsoft JhengHei" panose="020B0604030504040204" charset="-120"/>
              </a:rPr>
              <a:t>FQC</a:t>
            </a:r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检验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8" name="文字方塊 29"/>
          <p:cNvSpPr txBox="1"/>
          <p:nvPr/>
        </p:nvSpPr>
        <p:spPr>
          <a:xfrm>
            <a:off x="8779921" y="3350126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入库完成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9" name="文字方塊 30"/>
          <p:cNvSpPr txBox="1"/>
          <p:nvPr/>
        </p:nvSpPr>
        <p:spPr>
          <a:xfrm>
            <a:off x="5875355" y="2899568"/>
            <a:ext cx="82753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变动批量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50" name="直線接點 15"/>
          <p:cNvCxnSpPr/>
          <p:nvPr/>
        </p:nvCxnSpPr>
        <p:spPr>
          <a:xfrm>
            <a:off x="5715149" y="2894938"/>
            <a:ext cx="1269057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1" name="文字方塊 31"/>
          <p:cNvSpPr txBox="1"/>
          <p:nvPr/>
        </p:nvSpPr>
        <p:spPr>
          <a:xfrm>
            <a:off x="4762873" y="2756438"/>
            <a:ext cx="12350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icrosoft JhengHei" panose="020B0604030504040204" charset="-120"/>
                <a:ea typeface="Microsoft JhengHei" panose="020B0604030504040204" charset="-120"/>
              </a:rPr>
              <a:t>生产数量 〤</a:t>
            </a:r>
            <a:endParaRPr lang="zh-TW" altLang="en-US" sz="12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62225" y="3863975"/>
            <a:ext cx="7454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例：</a:t>
            </a:r>
            <a:r>
              <a:rPr lang="zh-CN" altLang="zh-TW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工单生产数量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5000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个，固定前置时间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天，变动生产前置时间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1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天，</a:t>
            </a:r>
            <a:endParaRPr lang="zh-CN" altLang="en-US" b="1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变动批量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2000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个，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QC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前置时间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1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天，此种情景工单总的生产前置时   </a:t>
            </a:r>
            <a:endParaRPr lang="zh-CN" altLang="en-US" b="1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间为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2+(1/2000)x5000+1=5.5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天，需无条件进位保留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0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位小数，</a:t>
            </a:r>
            <a:endParaRPr lang="zh-CN" altLang="en-US" b="1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       最终生产前置时间为</a:t>
            </a:r>
            <a:r>
              <a:rPr lang="en-US" altLang="zh-CN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6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天。</a:t>
            </a:r>
            <a:endParaRPr lang="zh-CN" altLang="en-US" b="1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MP日期计算原则</a:t>
            </a:r>
            <a:endParaRPr lang="zh-CN" altLang="en-US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19250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122" name="圓角矩形 121"/>
          <p:cNvSpPr/>
          <p:nvPr/>
        </p:nvSpPr>
        <p:spPr>
          <a:xfrm>
            <a:off x="1965364" y="2034544"/>
            <a:ext cx="1295605" cy="515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逆推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965364" y="4059076"/>
            <a:ext cx="1295605" cy="515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顺推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4"/>
          <p:cNvCxnSpPr/>
          <p:nvPr/>
        </p:nvCxnSpPr>
        <p:spPr>
          <a:xfrm flipV="1">
            <a:off x="6986017" y="2406473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5"/>
          <p:cNvCxnSpPr/>
          <p:nvPr/>
        </p:nvCxnSpPr>
        <p:spPr>
          <a:xfrm flipV="1">
            <a:off x="4033520" y="2475230"/>
            <a:ext cx="0" cy="15379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字方塊 16"/>
          <p:cNvSpPr txBox="1"/>
          <p:nvPr/>
        </p:nvSpPr>
        <p:spPr>
          <a:xfrm>
            <a:off x="3746044" y="2124247"/>
            <a:ext cx="575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文字方塊 17"/>
          <p:cNvSpPr txBox="1"/>
          <p:nvPr/>
        </p:nvSpPr>
        <p:spPr>
          <a:xfrm>
            <a:off x="6627989" y="210003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需求日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0" name="Line 87"/>
          <p:cNvSpPr>
            <a:spLocks noChangeShapeType="1"/>
          </p:cNvSpPr>
          <p:nvPr/>
        </p:nvSpPr>
        <p:spPr bwMode="auto">
          <a:xfrm flipH="1">
            <a:off x="6176645" y="2475865"/>
            <a:ext cx="4445" cy="158242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76149" y="266606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5132705" y="2430780"/>
            <a:ext cx="635" cy="162750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3391535" y="2431415"/>
            <a:ext cx="635" cy="162750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133235" y="3026653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92151" y="3386489"/>
            <a:ext cx="1741083" cy="337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986017" y="4750258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直線接點 15"/>
          <p:cNvCxnSpPr/>
          <p:nvPr/>
        </p:nvCxnSpPr>
        <p:spPr>
          <a:xfrm flipV="1">
            <a:off x="4034155" y="4807585"/>
            <a:ext cx="0" cy="15379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6"/>
          <p:cNvSpPr txBox="1"/>
          <p:nvPr/>
        </p:nvSpPr>
        <p:spPr>
          <a:xfrm>
            <a:off x="3864789" y="4485812"/>
            <a:ext cx="575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文字方塊 17"/>
          <p:cNvSpPr txBox="1"/>
          <p:nvPr/>
        </p:nvSpPr>
        <p:spPr>
          <a:xfrm>
            <a:off x="6439394" y="444381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需求日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3" name="Line 87"/>
          <p:cNvSpPr>
            <a:spLocks noChangeShapeType="1"/>
          </p:cNvSpPr>
          <p:nvPr/>
        </p:nvSpPr>
        <p:spPr bwMode="auto">
          <a:xfrm flipH="1">
            <a:off x="6581775" y="4799330"/>
            <a:ext cx="4445" cy="158242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581914" y="5027631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6" name="Line 87"/>
          <p:cNvSpPr>
            <a:spLocks noChangeShapeType="1"/>
          </p:cNvSpPr>
          <p:nvPr/>
        </p:nvSpPr>
        <p:spPr bwMode="auto">
          <a:xfrm>
            <a:off x="5537835" y="4754245"/>
            <a:ext cx="635" cy="162750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537730" y="5388218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24186" y="5748054"/>
            <a:ext cx="1513543" cy="337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31" name="直線接點 14"/>
          <p:cNvCxnSpPr/>
          <p:nvPr/>
        </p:nvCxnSpPr>
        <p:spPr>
          <a:xfrm flipV="1">
            <a:off x="7391782" y="4754068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文字方塊 17"/>
          <p:cNvSpPr txBox="1"/>
          <p:nvPr/>
        </p:nvSpPr>
        <p:spPr>
          <a:xfrm>
            <a:off x="7034389" y="44609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建议交期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2" grpId="0" bldLvl="0" animBg="1"/>
      <p:bldP spid="12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MP日期计算原则</a:t>
            </a:r>
            <a:endParaRPr lang="zh-CN" altLang="en-US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59890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122" name="圓角矩形 121"/>
          <p:cNvSpPr/>
          <p:nvPr/>
        </p:nvSpPr>
        <p:spPr>
          <a:xfrm>
            <a:off x="1965364" y="2034544"/>
            <a:ext cx="1295605" cy="515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协调前</a:t>
            </a:r>
            <a:endParaRPr lang="zh-CN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965364" y="4059076"/>
            <a:ext cx="1295605" cy="515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协调后</a:t>
            </a:r>
            <a:endParaRPr lang="zh-CN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接點 14"/>
          <p:cNvCxnSpPr/>
          <p:nvPr/>
        </p:nvCxnSpPr>
        <p:spPr>
          <a:xfrm flipV="1">
            <a:off x="6382132" y="4863923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直線接點 15"/>
          <p:cNvCxnSpPr/>
          <p:nvPr/>
        </p:nvCxnSpPr>
        <p:spPr>
          <a:xfrm flipV="1">
            <a:off x="3430270" y="4921250"/>
            <a:ext cx="0" cy="15379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6"/>
          <p:cNvSpPr txBox="1"/>
          <p:nvPr/>
        </p:nvSpPr>
        <p:spPr>
          <a:xfrm>
            <a:off x="3260904" y="4599477"/>
            <a:ext cx="575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文字方塊 17"/>
          <p:cNvSpPr txBox="1"/>
          <p:nvPr/>
        </p:nvSpPr>
        <p:spPr>
          <a:xfrm>
            <a:off x="5835509" y="455748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需求日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3" name="Line 87"/>
          <p:cNvSpPr>
            <a:spLocks noChangeShapeType="1"/>
          </p:cNvSpPr>
          <p:nvPr/>
        </p:nvSpPr>
        <p:spPr bwMode="auto">
          <a:xfrm flipH="1">
            <a:off x="5977890" y="4912995"/>
            <a:ext cx="4445" cy="158242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978029" y="514129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6" name="Line 87"/>
          <p:cNvSpPr>
            <a:spLocks noChangeShapeType="1"/>
          </p:cNvSpPr>
          <p:nvPr/>
        </p:nvSpPr>
        <p:spPr bwMode="auto">
          <a:xfrm>
            <a:off x="4933950" y="4867910"/>
            <a:ext cx="635" cy="162750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33845" y="5501883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20301" y="5861719"/>
            <a:ext cx="1513543" cy="337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31" name="直線接點 14"/>
          <p:cNvCxnSpPr/>
          <p:nvPr/>
        </p:nvCxnSpPr>
        <p:spPr>
          <a:xfrm flipV="1">
            <a:off x="6787897" y="4867733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文字方塊 17"/>
          <p:cNvSpPr txBox="1"/>
          <p:nvPr/>
        </p:nvSpPr>
        <p:spPr>
          <a:xfrm>
            <a:off x="6430504" y="457462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建议交期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18378" y="586171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9993" y="6221764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9" name="直線接點 14"/>
          <p:cNvCxnSpPr/>
          <p:nvPr/>
        </p:nvCxnSpPr>
        <p:spPr>
          <a:xfrm flipV="1">
            <a:off x="6382132" y="2499183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線接點 15"/>
          <p:cNvCxnSpPr/>
          <p:nvPr/>
        </p:nvCxnSpPr>
        <p:spPr>
          <a:xfrm flipV="1">
            <a:off x="3430270" y="2556510"/>
            <a:ext cx="0" cy="15379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字方塊 16"/>
          <p:cNvSpPr txBox="1"/>
          <p:nvPr/>
        </p:nvSpPr>
        <p:spPr>
          <a:xfrm>
            <a:off x="3260904" y="2234737"/>
            <a:ext cx="575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7" name="文字方塊 17"/>
          <p:cNvSpPr txBox="1"/>
          <p:nvPr/>
        </p:nvSpPr>
        <p:spPr>
          <a:xfrm>
            <a:off x="5835509" y="219274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需求日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Line 87"/>
          <p:cNvSpPr>
            <a:spLocks noChangeShapeType="1"/>
          </p:cNvSpPr>
          <p:nvPr/>
        </p:nvSpPr>
        <p:spPr bwMode="auto">
          <a:xfrm flipH="1">
            <a:off x="5977890" y="2548255"/>
            <a:ext cx="4445" cy="158242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978029" y="277655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Line 87"/>
          <p:cNvSpPr>
            <a:spLocks noChangeShapeType="1"/>
          </p:cNvSpPr>
          <p:nvPr/>
        </p:nvSpPr>
        <p:spPr bwMode="auto">
          <a:xfrm>
            <a:off x="4933950" y="2503170"/>
            <a:ext cx="635" cy="162750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933845" y="3137143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20301" y="3496979"/>
            <a:ext cx="1513543" cy="337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45" name="直線接點 14"/>
          <p:cNvCxnSpPr/>
          <p:nvPr/>
        </p:nvCxnSpPr>
        <p:spPr>
          <a:xfrm flipV="1">
            <a:off x="6787897" y="2502993"/>
            <a:ext cx="0" cy="165135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文字方塊 17"/>
          <p:cNvSpPr txBox="1"/>
          <p:nvPr/>
        </p:nvSpPr>
        <p:spPr>
          <a:xfrm>
            <a:off x="6430504" y="220988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4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</a:rPr>
              <a:t>建议交期</a:t>
            </a:r>
            <a:endParaRPr lang="zh-CN" altLang="zh-TW" sz="14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3883" y="349697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64863" y="386654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2" grpId="0" bldLvl="0" animBg="1"/>
      <p:bldP spid="1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矩形 263"/>
          <p:cNvSpPr/>
          <p:nvPr/>
        </p:nvSpPr>
        <p:spPr>
          <a:xfrm>
            <a:off x="6365875" y="2352040"/>
            <a:ext cx="3863975" cy="57658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279400" dist="139700" dir="2700000" sx="75000" sy="75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ym typeface="+mn-ea"/>
              </a:rPr>
              <a:t>个人资料</a:t>
            </a:r>
            <a:endParaRPr lang="zh-CN" altLang="en-US" sz="2400" b="1">
              <a:sym typeface="+mn-ea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6365875" y="3627120"/>
            <a:ext cx="3863975" cy="57658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279400" dist="139700" dir="2700000" sx="75000" sy="75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ym typeface="+mn-ea"/>
              </a:rPr>
              <a:t>拟认证职级要求</a:t>
            </a:r>
            <a:endParaRPr lang="zh-CN" altLang="en-US" sz="2400" b="1">
              <a:sym typeface="+mn-ea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1898204" y="2623864"/>
            <a:ext cx="3059768" cy="2758726"/>
            <a:chOff x="3720691" y="2824413"/>
            <a:chExt cx="1341120" cy="1209172"/>
          </a:xfrm>
        </p:grpSpPr>
        <p:sp>
          <p:nvSpPr>
            <p:cNvPr id="21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18" name="Freeform 127"/>
          <p:cNvSpPr/>
          <p:nvPr/>
        </p:nvSpPr>
        <p:spPr bwMode="auto">
          <a:xfrm>
            <a:off x="2726587" y="3025904"/>
            <a:ext cx="1401816" cy="1250414"/>
          </a:xfrm>
          <a:custGeom>
            <a:avLst/>
            <a:gdLst>
              <a:gd name="T0" fmla="*/ 129 w 250"/>
              <a:gd name="T1" fmla="*/ 0 h 223"/>
              <a:gd name="T2" fmla="*/ 136 w 250"/>
              <a:gd name="T3" fmla="*/ 5 h 223"/>
              <a:gd name="T4" fmla="*/ 247 w 250"/>
              <a:gd name="T5" fmla="*/ 116 h 223"/>
              <a:gd name="T6" fmla="*/ 249 w 250"/>
              <a:gd name="T7" fmla="*/ 120 h 223"/>
              <a:gd name="T8" fmla="*/ 250 w 250"/>
              <a:gd name="T9" fmla="*/ 122 h 223"/>
              <a:gd name="T10" fmla="*/ 250 w 250"/>
              <a:gd name="T11" fmla="*/ 123 h 223"/>
              <a:gd name="T12" fmla="*/ 249 w 250"/>
              <a:gd name="T13" fmla="*/ 126 h 223"/>
              <a:gd name="T14" fmla="*/ 246 w 250"/>
              <a:gd name="T15" fmla="*/ 127 h 223"/>
              <a:gd name="T16" fmla="*/ 242 w 250"/>
              <a:gd name="T17" fmla="*/ 127 h 223"/>
              <a:gd name="T18" fmla="*/ 219 w 250"/>
              <a:gd name="T19" fmla="*/ 127 h 223"/>
              <a:gd name="T20" fmla="*/ 219 w 250"/>
              <a:gd name="T21" fmla="*/ 213 h 223"/>
              <a:gd name="T22" fmla="*/ 219 w 250"/>
              <a:gd name="T23" fmla="*/ 216 h 223"/>
              <a:gd name="T24" fmla="*/ 219 w 250"/>
              <a:gd name="T25" fmla="*/ 218 h 223"/>
              <a:gd name="T26" fmla="*/ 218 w 250"/>
              <a:gd name="T27" fmla="*/ 221 h 223"/>
              <a:gd name="T28" fmla="*/ 217 w 250"/>
              <a:gd name="T29" fmla="*/ 222 h 223"/>
              <a:gd name="T30" fmla="*/ 214 w 250"/>
              <a:gd name="T31" fmla="*/ 223 h 223"/>
              <a:gd name="T32" fmla="*/ 210 w 250"/>
              <a:gd name="T33" fmla="*/ 223 h 223"/>
              <a:gd name="T34" fmla="*/ 154 w 250"/>
              <a:gd name="T35" fmla="*/ 223 h 223"/>
              <a:gd name="T36" fmla="*/ 154 w 250"/>
              <a:gd name="T37" fmla="*/ 137 h 223"/>
              <a:gd name="T38" fmla="*/ 97 w 250"/>
              <a:gd name="T39" fmla="*/ 137 h 223"/>
              <a:gd name="T40" fmla="*/ 97 w 250"/>
              <a:gd name="T41" fmla="*/ 223 h 223"/>
              <a:gd name="T42" fmla="*/ 43 w 250"/>
              <a:gd name="T43" fmla="*/ 223 h 223"/>
              <a:gd name="T44" fmla="*/ 38 w 250"/>
              <a:gd name="T45" fmla="*/ 223 h 223"/>
              <a:gd name="T46" fmla="*/ 36 w 250"/>
              <a:gd name="T47" fmla="*/ 222 h 223"/>
              <a:gd name="T48" fmla="*/ 33 w 250"/>
              <a:gd name="T49" fmla="*/ 221 h 223"/>
              <a:gd name="T50" fmla="*/ 32 w 250"/>
              <a:gd name="T51" fmla="*/ 219 h 223"/>
              <a:gd name="T52" fmla="*/ 32 w 250"/>
              <a:gd name="T53" fmla="*/ 217 h 223"/>
              <a:gd name="T54" fmla="*/ 32 w 250"/>
              <a:gd name="T55" fmla="*/ 216 h 223"/>
              <a:gd name="T56" fmla="*/ 32 w 250"/>
              <a:gd name="T57" fmla="*/ 213 h 223"/>
              <a:gd name="T58" fmla="*/ 32 w 250"/>
              <a:gd name="T59" fmla="*/ 127 h 223"/>
              <a:gd name="T60" fmla="*/ 9 w 250"/>
              <a:gd name="T61" fmla="*/ 127 h 223"/>
              <a:gd name="T62" fmla="*/ 5 w 250"/>
              <a:gd name="T63" fmla="*/ 127 h 223"/>
              <a:gd name="T64" fmla="*/ 2 w 250"/>
              <a:gd name="T65" fmla="*/ 126 h 223"/>
              <a:gd name="T66" fmla="*/ 1 w 250"/>
              <a:gd name="T67" fmla="*/ 123 h 223"/>
              <a:gd name="T68" fmla="*/ 0 w 250"/>
              <a:gd name="T69" fmla="*/ 122 h 223"/>
              <a:gd name="T70" fmla="*/ 1 w 250"/>
              <a:gd name="T71" fmla="*/ 120 h 223"/>
              <a:gd name="T72" fmla="*/ 4 w 250"/>
              <a:gd name="T73" fmla="*/ 116 h 223"/>
              <a:gd name="T74" fmla="*/ 115 w 250"/>
              <a:gd name="T75" fmla="*/ 5 h 223"/>
              <a:gd name="T76" fmla="*/ 122 w 250"/>
              <a:gd name="T77" fmla="*/ 0 h 223"/>
              <a:gd name="T78" fmla="*/ 129 w 250"/>
              <a:gd name="T7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" h="223">
                <a:moveTo>
                  <a:pt x="129" y="0"/>
                </a:moveTo>
                <a:lnTo>
                  <a:pt x="136" y="5"/>
                </a:lnTo>
                <a:lnTo>
                  <a:pt x="247" y="116"/>
                </a:lnTo>
                <a:lnTo>
                  <a:pt x="249" y="120"/>
                </a:lnTo>
                <a:lnTo>
                  <a:pt x="250" y="122"/>
                </a:lnTo>
                <a:lnTo>
                  <a:pt x="250" y="123"/>
                </a:lnTo>
                <a:lnTo>
                  <a:pt x="249" y="126"/>
                </a:lnTo>
                <a:lnTo>
                  <a:pt x="246" y="127"/>
                </a:lnTo>
                <a:lnTo>
                  <a:pt x="242" y="127"/>
                </a:lnTo>
                <a:lnTo>
                  <a:pt x="219" y="127"/>
                </a:lnTo>
                <a:lnTo>
                  <a:pt x="219" y="213"/>
                </a:lnTo>
                <a:lnTo>
                  <a:pt x="219" y="216"/>
                </a:lnTo>
                <a:lnTo>
                  <a:pt x="219" y="218"/>
                </a:lnTo>
                <a:lnTo>
                  <a:pt x="218" y="221"/>
                </a:lnTo>
                <a:lnTo>
                  <a:pt x="217" y="222"/>
                </a:lnTo>
                <a:lnTo>
                  <a:pt x="214" y="223"/>
                </a:lnTo>
                <a:lnTo>
                  <a:pt x="210" y="223"/>
                </a:lnTo>
                <a:lnTo>
                  <a:pt x="154" y="223"/>
                </a:lnTo>
                <a:lnTo>
                  <a:pt x="154" y="137"/>
                </a:lnTo>
                <a:lnTo>
                  <a:pt x="97" y="137"/>
                </a:lnTo>
                <a:lnTo>
                  <a:pt x="97" y="223"/>
                </a:lnTo>
                <a:lnTo>
                  <a:pt x="43" y="223"/>
                </a:lnTo>
                <a:lnTo>
                  <a:pt x="38" y="223"/>
                </a:lnTo>
                <a:lnTo>
                  <a:pt x="36" y="222"/>
                </a:lnTo>
                <a:lnTo>
                  <a:pt x="33" y="221"/>
                </a:lnTo>
                <a:lnTo>
                  <a:pt x="32" y="219"/>
                </a:lnTo>
                <a:lnTo>
                  <a:pt x="32" y="217"/>
                </a:lnTo>
                <a:lnTo>
                  <a:pt x="32" y="216"/>
                </a:lnTo>
                <a:lnTo>
                  <a:pt x="32" y="213"/>
                </a:lnTo>
                <a:lnTo>
                  <a:pt x="32" y="127"/>
                </a:lnTo>
                <a:lnTo>
                  <a:pt x="9" y="127"/>
                </a:lnTo>
                <a:lnTo>
                  <a:pt x="5" y="127"/>
                </a:lnTo>
                <a:lnTo>
                  <a:pt x="2" y="126"/>
                </a:lnTo>
                <a:lnTo>
                  <a:pt x="1" y="123"/>
                </a:lnTo>
                <a:lnTo>
                  <a:pt x="0" y="122"/>
                </a:lnTo>
                <a:lnTo>
                  <a:pt x="1" y="120"/>
                </a:lnTo>
                <a:lnTo>
                  <a:pt x="4" y="116"/>
                </a:lnTo>
                <a:lnTo>
                  <a:pt x="115" y="5"/>
                </a:lnTo>
                <a:lnTo>
                  <a:pt x="122" y="0"/>
                </a:lnTo>
                <a:lnTo>
                  <a:pt x="129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/>
          </a:p>
        </p:txBody>
      </p:sp>
      <p:sp>
        <p:nvSpPr>
          <p:cNvPr id="219" name="TextBox 59"/>
          <p:cNvSpPr txBox="1"/>
          <p:nvPr/>
        </p:nvSpPr>
        <p:spPr>
          <a:xfrm>
            <a:off x="2776171" y="4252758"/>
            <a:ext cx="13897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5311762" y="2124997"/>
            <a:ext cx="1134868" cy="1023212"/>
            <a:chOff x="3720691" y="2824413"/>
            <a:chExt cx="1341120" cy="1209172"/>
          </a:xfrm>
        </p:grpSpPr>
        <p:sp>
          <p:nvSpPr>
            <p:cNvPr id="221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23" name="Freeform 5"/>
          <p:cNvSpPr/>
          <p:nvPr/>
        </p:nvSpPr>
        <p:spPr bwMode="auto">
          <a:xfrm rot="1855731">
            <a:off x="5396393" y="2201303"/>
            <a:ext cx="965604" cy="8706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24" name="TextBox 65"/>
          <p:cNvSpPr txBox="1"/>
          <p:nvPr/>
        </p:nvSpPr>
        <p:spPr>
          <a:xfrm>
            <a:off x="5577518" y="2202859"/>
            <a:ext cx="11572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5316842" y="2109757"/>
            <a:ext cx="1134868" cy="1023212"/>
            <a:chOff x="3720691" y="2824413"/>
            <a:chExt cx="1341120" cy="1209172"/>
          </a:xfrm>
        </p:grpSpPr>
        <p:sp>
          <p:nvSpPr>
            <p:cNvPr id="241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43" name="Freeform 5"/>
          <p:cNvSpPr/>
          <p:nvPr/>
        </p:nvSpPr>
        <p:spPr bwMode="auto">
          <a:xfrm rot="1855731">
            <a:off x="5401473" y="2186063"/>
            <a:ext cx="965604" cy="8706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4" name="TextBox 65"/>
          <p:cNvSpPr txBox="1"/>
          <p:nvPr/>
        </p:nvSpPr>
        <p:spPr>
          <a:xfrm>
            <a:off x="5563235" y="2210435"/>
            <a:ext cx="598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4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3" name="组合 252"/>
          <p:cNvGrpSpPr/>
          <p:nvPr/>
        </p:nvGrpSpPr>
        <p:grpSpPr>
          <a:xfrm>
            <a:off x="5295252" y="3400077"/>
            <a:ext cx="1134868" cy="1023212"/>
            <a:chOff x="3720691" y="2824413"/>
            <a:chExt cx="1341120" cy="1209172"/>
          </a:xfrm>
        </p:grpSpPr>
        <p:sp>
          <p:nvSpPr>
            <p:cNvPr id="25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56" name="Freeform 5"/>
          <p:cNvSpPr/>
          <p:nvPr/>
        </p:nvSpPr>
        <p:spPr bwMode="auto">
          <a:xfrm rot="1855731">
            <a:off x="5451638" y="3548138"/>
            <a:ext cx="965604" cy="8706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5300332" y="3384837"/>
            <a:ext cx="1134868" cy="1023212"/>
            <a:chOff x="3720691" y="2824413"/>
            <a:chExt cx="1341120" cy="1209172"/>
          </a:xfrm>
        </p:grpSpPr>
        <p:sp>
          <p:nvSpPr>
            <p:cNvPr id="25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60" name="Freeform 5"/>
          <p:cNvSpPr/>
          <p:nvPr/>
        </p:nvSpPr>
        <p:spPr bwMode="auto">
          <a:xfrm rot="1855731">
            <a:off x="5384963" y="3461143"/>
            <a:ext cx="965604" cy="8706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29" name="TextBox 75"/>
          <p:cNvSpPr txBox="1"/>
          <p:nvPr/>
        </p:nvSpPr>
        <p:spPr>
          <a:xfrm>
            <a:off x="5570220" y="3528060"/>
            <a:ext cx="728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4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/>
          <p:nvPr/>
        </p:nvSpPr>
        <p:spPr bwMode="auto">
          <a:xfrm rot="1855731">
            <a:off x="5367514" y="4672435"/>
            <a:ext cx="965604" cy="87060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283835" y="4674870"/>
            <a:ext cx="4946650" cy="1022985"/>
            <a:chOff x="7781" y="6406"/>
            <a:chExt cx="7790" cy="1611"/>
          </a:xfrm>
        </p:grpSpPr>
        <p:sp>
          <p:nvSpPr>
            <p:cNvPr id="5" name="矩形 4"/>
            <p:cNvSpPr/>
            <p:nvPr/>
          </p:nvSpPr>
          <p:spPr>
            <a:xfrm>
              <a:off x="9380" y="6736"/>
              <a:ext cx="6191" cy="908"/>
            </a:xfrm>
            <a:prstGeom prst="rect">
              <a:avLst/>
            </a:prstGeom>
            <a:solidFill>
              <a:srgbClr val="C00000"/>
            </a:solidFill>
            <a:ln w="28575">
              <a:noFill/>
            </a:ln>
            <a:effectLst>
              <a:outerShdw blurRad="279400" dist="139700" dir="2700000" sx="75000" sy="75000" algn="ctr" rotWithShape="0">
                <a:srgbClr val="000000">
                  <a:alpha val="7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400" b="1">
                  <a:sym typeface="+mn-ea"/>
                </a:rPr>
                <a:t>MP</a:t>
              </a:r>
              <a:r>
                <a:rPr lang="zh-CN" altLang="en-US" sz="2400" b="1">
                  <a:sym typeface="+mn-ea"/>
                </a:rPr>
                <a:t>日期推算规则</a:t>
              </a:r>
              <a:endParaRPr lang="zh-CN" altLang="en-US" sz="2400" b="1"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781" y="6406"/>
              <a:ext cx="1787" cy="1611"/>
              <a:chOff x="3720691" y="2824413"/>
              <a:chExt cx="1341120" cy="1209172"/>
            </a:xfrm>
          </p:grpSpPr>
          <p:sp>
            <p:nvSpPr>
              <p:cNvPr id="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2" name="TextBox 80"/>
            <p:cNvSpPr txBox="1"/>
            <p:nvPr/>
          </p:nvSpPr>
          <p:spPr>
            <a:xfrm>
              <a:off x="8199" y="6529"/>
              <a:ext cx="182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CN" altLang="zh-TW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154555" y="2010410"/>
            <a:ext cx="653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订单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A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数量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1000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，交货日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3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月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23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日，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apsp500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运行后建议订单调整交期至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3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月</a:t>
            </a: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24</a:t>
            </a: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日，原因是什么？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2965450"/>
            <a:ext cx="9018905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954742" y="1973729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651384" y="2621801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380024" y="2621801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318912" y="3269873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047552" y="3269873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9015704" y="2362110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380024" y="2301148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697789" y="2995625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9062109" y="2963777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595637" y="3377308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118607" y="2570938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" name="直線接點 15"/>
          <p:cNvCxnSpPr/>
          <p:nvPr/>
        </p:nvCxnSpPr>
        <p:spPr>
          <a:xfrm flipV="1">
            <a:off x="3194188" y="2570938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" name="文字方塊 16"/>
          <p:cNvSpPr txBox="1"/>
          <p:nvPr/>
        </p:nvSpPr>
        <p:spPr>
          <a:xfrm>
            <a:off x="2895779" y="2007407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3" name="文字方塊 17"/>
          <p:cNvSpPr txBox="1"/>
          <p:nvPr/>
        </p:nvSpPr>
        <p:spPr>
          <a:xfrm>
            <a:off x="5504674" y="222004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3/23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4" name="Line 87"/>
          <p:cNvSpPr>
            <a:spLocks noChangeShapeType="1"/>
          </p:cNvSpPr>
          <p:nvPr/>
        </p:nvSpPr>
        <p:spPr bwMode="auto">
          <a:xfrm>
            <a:off x="5326519" y="2555523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5" name="文字方塊 19"/>
          <p:cNvSpPr txBox="1"/>
          <p:nvPr/>
        </p:nvSpPr>
        <p:spPr>
          <a:xfrm>
            <a:off x="5504674" y="1916266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6519" y="2874981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7" name="文字方塊 30"/>
          <p:cNvSpPr txBox="1"/>
          <p:nvPr/>
        </p:nvSpPr>
        <p:spPr>
          <a:xfrm>
            <a:off x="4966479" y="2233195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3/21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8" name="文字方塊 31"/>
          <p:cNvSpPr txBox="1"/>
          <p:nvPr/>
        </p:nvSpPr>
        <p:spPr>
          <a:xfrm>
            <a:off x="3919723" y="2203194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8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9" name="Line 87"/>
          <p:cNvSpPr>
            <a:spLocks noChangeShapeType="1"/>
          </p:cNvSpPr>
          <p:nvPr/>
        </p:nvSpPr>
        <p:spPr bwMode="auto">
          <a:xfrm>
            <a:off x="4281147" y="251097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0" name="Line 87"/>
          <p:cNvSpPr>
            <a:spLocks noChangeShapeType="1"/>
          </p:cNvSpPr>
          <p:nvPr/>
        </p:nvSpPr>
        <p:spPr bwMode="auto">
          <a:xfrm>
            <a:off x="2535436" y="251097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6" name="文字方塊 34"/>
          <p:cNvSpPr txBox="1"/>
          <p:nvPr/>
        </p:nvSpPr>
        <p:spPr>
          <a:xfrm>
            <a:off x="2301028" y="2211063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3/11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7" name="矩形圖說文字 28"/>
          <p:cNvSpPr/>
          <p:nvPr/>
        </p:nvSpPr>
        <p:spPr>
          <a:xfrm>
            <a:off x="2535227" y="4964668"/>
            <a:ext cx="2518138" cy="1135596"/>
          </a:xfrm>
          <a:prstGeom prst="wedgeRectCallout">
            <a:avLst>
              <a:gd name="adj1" fmla="val 62117"/>
              <a:gd name="adj2" fmla="val -20485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满足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3/23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出货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依前置时间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LT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=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2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推算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开工日期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3/21</a:t>
            </a:r>
            <a:endParaRPr lang="zh-TW" altLang="en-US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29"/>
          <p:cNvSpPr txBox="1"/>
          <p:nvPr/>
        </p:nvSpPr>
        <p:spPr>
          <a:xfrm>
            <a:off x="5398527" y="2598628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6" name="直線接點 14"/>
          <p:cNvCxnSpPr/>
          <p:nvPr/>
        </p:nvCxnSpPr>
        <p:spPr>
          <a:xfrm flipV="1">
            <a:off x="6050027" y="259443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5"/>
          <p:cNvCxnSpPr/>
          <p:nvPr/>
        </p:nvCxnSpPr>
        <p:spPr>
          <a:xfrm flipV="1">
            <a:off x="3125608" y="259443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文字方塊 16"/>
          <p:cNvSpPr txBox="1"/>
          <p:nvPr/>
        </p:nvSpPr>
        <p:spPr>
          <a:xfrm>
            <a:off x="2827199" y="203090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>
                <a:latin typeface="Microsoft JhengHei" panose="020B0604030504040204" charset="-120"/>
                <a:ea typeface="Microsoft JhengHei" panose="020B0604030504040204" charset="-120"/>
              </a:rPr>
              <a:t>13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文字方塊 17"/>
          <p:cNvSpPr txBox="1"/>
          <p:nvPr/>
        </p:nvSpPr>
        <p:spPr>
          <a:xfrm>
            <a:off x="5436094" y="224354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</a:t>
            </a:r>
            <a:r>
              <a:rPr lang="en-US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</a:t>
            </a:r>
            <a:endParaRPr 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0" name="Line 87"/>
          <p:cNvSpPr>
            <a:spLocks noChangeShapeType="1"/>
          </p:cNvSpPr>
          <p:nvPr/>
        </p:nvSpPr>
        <p:spPr bwMode="auto">
          <a:xfrm>
            <a:off x="5257939" y="2579018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1" name="文字方塊 19"/>
          <p:cNvSpPr txBox="1"/>
          <p:nvPr/>
        </p:nvSpPr>
        <p:spPr>
          <a:xfrm>
            <a:off x="5436094" y="1974051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7939" y="289847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97899" y="2256690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>
                <a:latin typeface="Microsoft JhengHei" panose="020B0604030504040204" charset="-120"/>
                <a:ea typeface="Microsoft JhengHei" panose="020B0604030504040204" charset="-120"/>
              </a:rPr>
              <a:t>21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1143" y="2226689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>
                <a:latin typeface="Microsoft JhengHei" panose="020B0604030504040204" charset="-120"/>
                <a:ea typeface="Microsoft JhengHei" panose="020B0604030504040204" charset="-120"/>
              </a:rPr>
              <a:t>8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212567" y="2534466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2466856" y="2534466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232448" y="223455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>
                <a:latin typeface="Microsoft JhengHei" panose="020B0604030504040204" charset="-120"/>
                <a:ea typeface="Microsoft JhengHei" panose="020B0604030504040204" charset="-120"/>
              </a:rPr>
              <a:t>11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文字方塊 29"/>
          <p:cNvSpPr txBox="1"/>
          <p:nvPr/>
        </p:nvSpPr>
        <p:spPr>
          <a:xfrm>
            <a:off x="5329947" y="262212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14390" y="3249538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圖說文字 36"/>
          <p:cNvSpPr/>
          <p:nvPr/>
        </p:nvSpPr>
        <p:spPr>
          <a:xfrm>
            <a:off x="2456610" y="5080349"/>
            <a:ext cx="2620396" cy="1135596"/>
          </a:xfrm>
          <a:prstGeom prst="wedgeRectCallout">
            <a:avLst>
              <a:gd name="adj1" fmla="val 57190"/>
              <a:gd name="adj2" fmla="val -1969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在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的开工时间，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建议开立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工单、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采购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37"/>
          <p:cNvSpPr txBox="1"/>
          <p:nvPr/>
        </p:nvSpPr>
        <p:spPr>
          <a:xfrm>
            <a:off x="4468796" y="2935830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93843" y="362143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C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032882" y="2682698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" name="直線接點 15"/>
          <p:cNvCxnSpPr/>
          <p:nvPr/>
        </p:nvCxnSpPr>
        <p:spPr>
          <a:xfrm flipV="1">
            <a:off x="3108463" y="2682698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" name="文字方塊 16"/>
          <p:cNvSpPr txBox="1"/>
          <p:nvPr/>
        </p:nvSpPr>
        <p:spPr>
          <a:xfrm>
            <a:off x="2810054" y="2119167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>
                <a:latin typeface="Microsoft JhengHei" panose="020B0604030504040204" charset="-120"/>
                <a:ea typeface="Microsoft JhengHei" panose="020B0604030504040204" charset="-120"/>
              </a:rPr>
              <a:t>3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3" name="文字方塊 17"/>
          <p:cNvSpPr txBox="1"/>
          <p:nvPr/>
        </p:nvSpPr>
        <p:spPr>
          <a:xfrm>
            <a:off x="5418949" y="233180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</a:t>
            </a:r>
            <a:r>
              <a:rPr lang="en-US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</a:t>
            </a:r>
            <a:endParaRPr 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4" name="Line 87"/>
          <p:cNvSpPr>
            <a:spLocks noChangeShapeType="1"/>
          </p:cNvSpPr>
          <p:nvPr/>
        </p:nvSpPr>
        <p:spPr bwMode="auto">
          <a:xfrm>
            <a:off x="5240794" y="2667283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5" name="文字方塊 19"/>
          <p:cNvSpPr txBox="1"/>
          <p:nvPr/>
        </p:nvSpPr>
        <p:spPr>
          <a:xfrm>
            <a:off x="5418949" y="2062316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0794" y="2986741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7" name="文字方塊 30"/>
          <p:cNvSpPr txBox="1"/>
          <p:nvPr/>
        </p:nvSpPr>
        <p:spPr>
          <a:xfrm>
            <a:off x="4880754" y="2344955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3/21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8" name="文字方塊 31"/>
          <p:cNvSpPr txBox="1"/>
          <p:nvPr/>
        </p:nvSpPr>
        <p:spPr>
          <a:xfrm>
            <a:off x="3833998" y="2314954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>
                <a:latin typeface="Microsoft JhengHei" panose="020B0604030504040204" charset="-120"/>
                <a:ea typeface="Microsoft JhengHei" panose="020B0604030504040204" charset="-120"/>
              </a:rPr>
              <a:t>8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9" name="Line 87"/>
          <p:cNvSpPr>
            <a:spLocks noChangeShapeType="1"/>
          </p:cNvSpPr>
          <p:nvPr/>
        </p:nvSpPr>
        <p:spPr bwMode="auto">
          <a:xfrm>
            <a:off x="4195422" y="262273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0" name="Line 87"/>
          <p:cNvSpPr>
            <a:spLocks noChangeShapeType="1"/>
          </p:cNvSpPr>
          <p:nvPr/>
        </p:nvSpPr>
        <p:spPr bwMode="auto">
          <a:xfrm>
            <a:off x="2449711" y="262273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6" name="文字方塊 34"/>
          <p:cNvSpPr txBox="1"/>
          <p:nvPr/>
        </p:nvSpPr>
        <p:spPr>
          <a:xfrm>
            <a:off x="2215303" y="2322823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3/11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7" name="文字方塊 29"/>
          <p:cNvSpPr txBox="1"/>
          <p:nvPr/>
        </p:nvSpPr>
        <p:spPr>
          <a:xfrm>
            <a:off x="5312802" y="2710388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7245" y="3337803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" name="矩形圖說文字 36"/>
          <p:cNvSpPr/>
          <p:nvPr/>
        </p:nvSpPr>
        <p:spPr>
          <a:xfrm>
            <a:off x="2439465" y="5168614"/>
            <a:ext cx="2518138" cy="1135596"/>
          </a:xfrm>
          <a:prstGeom prst="wedgeRectCallout">
            <a:avLst>
              <a:gd name="adj1" fmla="val 19319"/>
              <a:gd name="adj2" fmla="val -11139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在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的开工时间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建议开立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、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采购单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5" name="文字方塊 37"/>
          <p:cNvSpPr txBox="1"/>
          <p:nvPr/>
        </p:nvSpPr>
        <p:spPr>
          <a:xfrm>
            <a:off x="4451651" y="3024095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76698" y="3709704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C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56161" y="3709704"/>
            <a:ext cx="174108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79376" y="4081605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9" name="文字方塊 41"/>
          <p:cNvSpPr txBox="1"/>
          <p:nvPr/>
        </p:nvSpPr>
        <p:spPr>
          <a:xfrm>
            <a:off x="3255579" y="3183914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>
                <a:latin typeface="Microsoft JhengHei" panose="020B0604030504040204" charset="-120"/>
                <a:ea typeface="Microsoft JhengHei" panose="020B0604030504040204" charset="-120"/>
              </a:rPr>
              <a:t>LT = 7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6" name="直線接點 14"/>
          <p:cNvCxnSpPr/>
          <p:nvPr/>
        </p:nvCxnSpPr>
        <p:spPr>
          <a:xfrm flipV="1">
            <a:off x="6023992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5"/>
          <p:cNvCxnSpPr/>
          <p:nvPr/>
        </p:nvCxnSpPr>
        <p:spPr>
          <a:xfrm flipV="1">
            <a:off x="3099573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文字方塊 16"/>
          <p:cNvSpPr txBox="1"/>
          <p:nvPr/>
        </p:nvSpPr>
        <p:spPr>
          <a:xfrm>
            <a:off x="2801164" y="180992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文字方塊 17"/>
          <p:cNvSpPr txBox="1"/>
          <p:nvPr/>
        </p:nvSpPr>
        <p:spPr>
          <a:xfrm>
            <a:off x="5410059" y="202256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3/23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0" name="Line 87"/>
          <p:cNvSpPr>
            <a:spLocks noChangeShapeType="1"/>
          </p:cNvSpPr>
          <p:nvPr/>
        </p:nvSpPr>
        <p:spPr bwMode="auto">
          <a:xfrm>
            <a:off x="5231904" y="2358038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1" name="文字方塊 19"/>
          <p:cNvSpPr txBox="1"/>
          <p:nvPr/>
        </p:nvSpPr>
        <p:spPr>
          <a:xfrm>
            <a:off x="5410059" y="1753071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31904" y="267749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71864" y="2035710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3/21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25108" y="2005709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8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186532" y="2313486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2440821" y="2313486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206413" y="201357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11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文字方塊 29"/>
          <p:cNvSpPr txBox="1"/>
          <p:nvPr/>
        </p:nvSpPr>
        <p:spPr>
          <a:xfrm>
            <a:off x="5303912" y="240114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88355" y="3028558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圖說文字 36"/>
          <p:cNvSpPr/>
          <p:nvPr/>
        </p:nvSpPr>
        <p:spPr>
          <a:xfrm>
            <a:off x="2430575" y="4859369"/>
            <a:ext cx="2518138" cy="1135596"/>
          </a:xfrm>
          <a:prstGeom prst="wedgeRectCallout">
            <a:avLst>
              <a:gd name="adj1" fmla="val -46497"/>
              <a:gd name="adj2" fmla="val -14877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料为关键料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正常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LT</a:t>
            </a:r>
            <a:r>
              <a:rPr lang="en-US" altLang="zh-TW" dirty="0">
                <a:latin typeface="Microsoft JhengHei" panose="020B0604030504040204" charset="-120"/>
                <a:ea typeface="Microsoft JhengHei" panose="020B0604030504040204" charset="-120"/>
              </a:rPr>
              <a:t>=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7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最短前置时间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=6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37"/>
          <p:cNvSpPr txBox="1"/>
          <p:nvPr/>
        </p:nvSpPr>
        <p:spPr>
          <a:xfrm>
            <a:off x="4442761" y="2714850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67808" y="340045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47271" y="3400459"/>
            <a:ext cx="174108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70486" y="377236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52" name="文字方塊 41"/>
          <p:cNvSpPr txBox="1"/>
          <p:nvPr/>
        </p:nvSpPr>
        <p:spPr>
          <a:xfrm>
            <a:off x="3246689" y="287466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7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023992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099573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01164" y="180992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10059" y="202256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3/23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>
            <a:off x="5231904" y="2358038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410059" y="1753071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31904" y="267749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71864" y="2035710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21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25108" y="2005709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8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186532" y="2313486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03912" y="240114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88355" y="3028558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7" name="矩形圖說文字 36"/>
          <p:cNvSpPr/>
          <p:nvPr/>
        </p:nvSpPr>
        <p:spPr>
          <a:xfrm>
            <a:off x="2430575" y="4859369"/>
            <a:ext cx="2518138" cy="1135596"/>
          </a:xfrm>
          <a:prstGeom prst="wedgeRectCallout">
            <a:avLst>
              <a:gd name="adj1" fmla="val -40013"/>
              <a:gd name="adj2" fmla="val -1459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3/11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已小于今日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改用最短前置时间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6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行动日期还是小于今日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442761" y="2714850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67808" y="340045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4811" y="3400459"/>
            <a:ext cx="151354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70486" y="377236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46689" y="287466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6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Line 87"/>
          <p:cNvSpPr>
            <a:spLocks noChangeShapeType="1"/>
          </p:cNvSpPr>
          <p:nvPr/>
        </p:nvSpPr>
        <p:spPr bwMode="auto">
          <a:xfrm>
            <a:off x="2440821" y="2313486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206413" y="201357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11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023992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099573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32914" y="180738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10059" y="202256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3/23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>
            <a:off x="5231904" y="2358038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410059" y="1753071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31904" y="267749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71864" y="2035710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21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21671" y="2013722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9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607968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2674811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266745" y="201332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03912" y="240114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88355" y="3028558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442761" y="2714850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67808" y="340045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9573" y="3423231"/>
            <a:ext cx="151354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70486" y="377236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46689" y="287466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6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圖說文字 42"/>
          <p:cNvSpPr/>
          <p:nvPr/>
        </p:nvSpPr>
        <p:spPr>
          <a:xfrm>
            <a:off x="2266950" y="4859369"/>
            <a:ext cx="2869142" cy="1135596"/>
          </a:xfrm>
          <a:prstGeom prst="wedgeRectCallout">
            <a:avLst>
              <a:gd name="adj1" fmla="val 31262"/>
              <a:gd name="adj2" fmla="val -14446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dirty="0">
                <a:latin typeface="Microsoft JhengHei" panose="020B0604030504040204" charset="-120"/>
                <a:ea typeface="Microsoft JhengHei" panose="020B0604030504040204" charset="-120"/>
              </a:rPr>
              <a:t>改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由今日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开始起算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6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天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的预计入库日为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3/19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023992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099573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01164" y="180992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10059" y="202256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</a:t>
            </a:r>
            <a:r>
              <a:rPr 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</a:t>
            </a:r>
            <a:endParaRPr 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>
            <a:off x="5231904" y="2358038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410059" y="1753071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31904" y="2677496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71864" y="2035710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21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21671" y="2013722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9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607968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2674811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292780" y="201332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12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03912" y="240114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21294" y="3037849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442761" y="2714850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67808" y="340045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9573" y="3423231"/>
            <a:ext cx="151354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70486" y="377236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46689" y="287466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6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圖說文字 42"/>
          <p:cNvSpPr/>
          <p:nvPr/>
        </p:nvSpPr>
        <p:spPr>
          <a:xfrm>
            <a:off x="2430574" y="4859369"/>
            <a:ext cx="2705517" cy="1135596"/>
          </a:xfrm>
          <a:prstGeom prst="wedgeRectCallout">
            <a:avLst>
              <a:gd name="adj1" fmla="val 40539"/>
              <a:gd name="adj2" fmla="val -17825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D 3/19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才可到料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将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开工日调整到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3/19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依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LT3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天推算完工日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3/22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501971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099573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01164" y="180992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>
            <a:off x="5663952" y="2372589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69403" y="2672915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03912" y="2050261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3/22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21671" y="2013722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9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607968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2674811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361360" y="200570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12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86060" y="240114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21294" y="3037849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68810" y="2730072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67808" y="340045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9573" y="3423231"/>
            <a:ext cx="151354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70486" y="377236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46689" y="287466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6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圖說文字 42"/>
          <p:cNvSpPr/>
          <p:nvPr/>
        </p:nvSpPr>
        <p:spPr>
          <a:xfrm>
            <a:off x="2177144" y="4859369"/>
            <a:ext cx="3102936" cy="1135596"/>
          </a:xfrm>
          <a:prstGeom prst="wedgeRectCallout">
            <a:avLst>
              <a:gd name="adj1" fmla="val 78400"/>
              <a:gd name="adj2" fmla="val -2055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B 3/22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才可完工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将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调整开工日到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3/22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并依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LT=2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天推算完工日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3/24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215674" y="200570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</a:t>
            </a:r>
            <a:r>
              <a:rPr 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4</a:t>
            </a:r>
            <a:endParaRPr 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5" name="直線接點 14"/>
          <p:cNvCxnSpPr/>
          <p:nvPr/>
        </p:nvCxnSpPr>
        <p:spPr>
          <a:xfrm flipV="1">
            <a:off x="5625671" y="244203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223273" y="244203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24864" y="187850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98097" y="1994102"/>
            <a:ext cx="1632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原始交货日期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3/23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调整交货</a:t>
            </a:r>
            <a:r>
              <a:rPr lang="zh-CN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日期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</a:t>
            </a:r>
            <a:r>
              <a:rPr 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4</a:t>
            </a:r>
            <a:endParaRPr 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>
            <a:off x="4787652" y="2441169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198097" y="1724613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3103" y="2741495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27612" y="2118841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22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445371" y="2082302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</a:t>
            </a:r>
            <a:r>
              <a:rPr 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19</a:t>
            </a:r>
            <a:endParaRPr 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3731668" y="241244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1798511" y="241244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14905" y="208190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909760" y="246972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44994" y="3106429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92510" y="2798652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91508" y="3469039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3273" y="3491811"/>
            <a:ext cx="151354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94186" y="384094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370389" y="294324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6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3" name="矩形圖說文字 42"/>
          <p:cNvSpPr/>
          <p:nvPr/>
        </p:nvSpPr>
        <p:spPr>
          <a:xfrm>
            <a:off x="3812214" y="5133676"/>
            <a:ext cx="3807785" cy="1135596"/>
          </a:xfrm>
          <a:prstGeom prst="wedgeRectCallout">
            <a:avLst>
              <a:gd name="adj1" fmla="val 5921"/>
              <a:gd name="adj2" fmla="val -28106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工单 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A 3/24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才可完工</a:t>
            </a:r>
            <a:endParaRPr lang="en-US" altLang="zh-TW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订单预计出货日也被往后退至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3/24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24476" y="2767489"/>
            <a:ext cx="9143048" cy="817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5382578" y="2843213"/>
            <a:ext cx="4208145" cy="621030"/>
          </a:xfrm>
          <a:prstGeom prst="rect">
            <a:avLst/>
          </a:prstGeom>
        </p:spPr>
        <p:txBody>
          <a:bodyPr wrap="square" lIns="68577" tIns="34288" rIns="68577" bIns="34288">
            <a:spAutoFit/>
          </a:bodyPr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个人资料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04357" y="2422924"/>
            <a:ext cx="1657488" cy="1494413"/>
            <a:chOff x="3720691" y="2824413"/>
            <a:chExt cx="1341120" cy="1209172"/>
          </a:xfrm>
        </p:grpSpPr>
        <p:sp>
          <p:nvSpPr>
            <p:cNvPr id="21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0"/>
            </a:p>
          </p:txBody>
        </p:sp>
        <p:sp>
          <p:nvSpPr>
            <p:cNvPr id="22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92348" y="2612109"/>
            <a:ext cx="8451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805229" y="3682377"/>
            <a:ext cx="2406491" cy="321945"/>
            <a:chOff x="3276600" y="3624263"/>
            <a:chExt cx="2562634" cy="342834"/>
          </a:xfrm>
          <a:solidFill>
            <a:srgbClr val="C4261D"/>
          </a:solidFill>
        </p:grpSpPr>
        <p:grpSp>
          <p:nvGrpSpPr>
            <p:cNvPr id="61" name="Group 10"/>
            <p:cNvGrpSpPr/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  <a:grpFill/>
          </p:grpSpPr>
          <p:sp>
            <p:nvSpPr>
              <p:cNvPr id="62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3626027" y="3624263"/>
              <a:ext cx="2213207" cy="34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zh-CN" altLang="en-US" sz="1500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岗位职责</a:t>
              </a:r>
              <a:endPara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39808" y="3669994"/>
            <a:ext cx="1272850" cy="321945"/>
            <a:chOff x="3276600" y="3624263"/>
            <a:chExt cx="1355438" cy="342834"/>
          </a:xfrm>
          <a:solidFill>
            <a:srgbClr val="C4261D"/>
          </a:solidFill>
        </p:grpSpPr>
        <p:grpSp>
          <p:nvGrpSpPr>
            <p:cNvPr id="4" name="Group 10"/>
            <p:cNvGrpSpPr/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  <a:grpFill/>
          </p:grpSpPr>
          <p:sp>
            <p:nvSpPr>
              <p:cNvPr id="5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006188" cy="34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lang="zh-CN" altLang="en-US" sz="1500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岗位经历</a:t>
              </a:r>
              <a:endPara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2927350" y="404813"/>
            <a:ext cx="7740650" cy="1152525"/>
          </a:xfrm>
        </p:spPr>
        <p:txBody>
          <a:bodyPr anchor="ctr" anchorCtr="0"/>
          <a:lstStyle/>
          <a:p>
            <a:pPr fontAlgn="base"/>
            <a:r>
              <a:rPr lang="zh-CN" altLang="zh-TW" dirty="0" smtClean="0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客户案例</a:t>
            </a:r>
            <a:endParaRPr lang="zh-TW" altLang="en-US" strike="noStrike" noProof="1" dirty="0" smtClean="0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4" name="內容版面配置區 1"/>
          <p:cNvSpPr>
            <a:spLocks noGrp="1"/>
          </p:cNvSpPr>
          <p:nvPr/>
        </p:nvSpPr>
        <p:spPr>
          <a:xfrm>
            <a:off x="1524000" y="1668145"/>
            <a:ext cx="9144000" cy="4431665"/>
          </a:xfrm>
          <a:prstGeom prst="rect">
            <a:avLst/>
          </a:prstGeom>
        </p:spPr>
        <p:txBody>
          <a:bodyPr lIns="121917" tIns="60958" rIns="121917" bIns="60958"/>
          <a:lstStyle>
            <a:lvl1pPr marL="228600" indent="-228600" algn="l" defTabSz="914400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1pPr>
            <a:lvl2pPr marL="6858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2pPr>
            <a:lvl3pPr marL="11430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3pPr>
            <a:lvl4pPr marL="16002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4pPr>
            <a:lvl5pPr marL="2057400" indent="-228600" algn="l" defTabSz="9144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charset="-120"/>
                <a:ea typeface="Microsoft JhengHei" panose="020B0604030504040204" charset="-120"/>
                <a:cs typeface="+mn-cs"/>
              </a:defRPr>
            </a:lvl5pPr>
            <a:lvl6pPr marL="25146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796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6" name="圓角矩形 5"/>
          <p:cNvSpPr/>
          <p:nvPr/>
        </p:nvSpPr>
        <p:spPr>
          <a:xfrm>
            <a:off x="8688677" y="2234714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A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385319" y="2882786"/>
            <a:ext cx="641305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B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13959" y="2882786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052847" y="3530858"/>
            <a:ext cx="641305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D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81487" y="3530858"/>
            <a:ext cx="6413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5400000">
            <a:off x="8749639" y="2623095"/>
            <a:ext cx="216024" cy="3033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H="1">
            <a:off x="9113959" y="2562133"/>
            <a:ext cx="216024" cy="425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2"/>
          <p:cNvCxnSpPr/>
          <p:nvPr/>
        </p:nvCxnSpPr>
        <p:spPr>
          <a:xfrm rot="5400000">
            <a:off x="8431724" y="3256610"/>
            <a:ext cx="216024" cy="332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3"/>
          <p:cNvCxnSpPr/>
          <p:nvPr/>
        </p:nvCxnSpPr>
        <p:spPr>
          <a:xfrm rot="16200000" flipH="1">
            <a:off x="8796044" y="3224762"/>
            <a:ext cx="216024" cy="396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572" y="363829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2" name="直線接點 14"/>
          <p:cNvCxnSpPr/>
          <p:nvPr/>
        </p:nvCxnSpPr>
        <p:spPr>
          <a:xfrm flipV="1">
            <a:off x="6501971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099573" y="2373453"/>
            <a:ext cx="0" cy="1651356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01164" y="1809922"/>
            <a:ext cx="575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Now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74397" y="1925522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交货日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3/2</a:t>
            </a:r>
            <a:r>
              <a:rPr 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4</a:t>
            </a:r>
            <a:endParaRPr 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>
            <a:off x="5663952" y="2372589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074397" y="1656033"/>
            <a:ext cx="1162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订单 </a:t>
            </a:r>
            <a:r>
              <a:rPr lang="en-US" altLang="zh-TW" sz="1400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A 1000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69403" y="2672915"/>
            <a:ext cx="8099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A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03912" y="2050261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3/22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21671" y="2013722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3/19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3" name="Line 87"/>
          <p:cNvSpPr>
            <a:spLocks noChangeShapeType="1"/>
          </p:cNvSpPr>
          <p:nvPr/>
        </p:nvSpPr>
        <p:spPr bwMode="auto">
          <a:xfrm>
            <a:off x="4607968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>
            <a:off x="2674811" y="2343861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430575" y="2005708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3/12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86060" y="2401143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2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21294" y="3037849"/>
            <a:ext cx="1048109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WO B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68810" y="2730072"/>
            <a:ext cx="684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3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78293" y="3423231"/>
            <a:ext cx="86409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9573" y="3423231"/>
            <a:ext cx="1513543" cy="3372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D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79420" y="3772360"/>
            <a:ext cx="8178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PO E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46689" y="2874669"/>
            <a:ext cx="716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1400" dirty="0" smtClean="0">
                <a:latin typeface="Microsoft JhengHei" panose="020B0604030504040204" charset="-120"/>
                <a:ea typeface="Microsoft JhengHei" panose="020B0604030504040204" charset="-120"/>
              </a:rPr>
              <a:t>关键料</a:t>
            </a:r>
            <a:endParaRPr lang="en-US" altLang="zh-TW" sz="1400" dirty="0" smtClean="0">
              <a:latin typeface="Microsoft JhengHei" panose="020B0604030504040204" charset="-120"/>
              <a:ea typeface="Microsoft JhengHei" panose="020B0604030504040204" charset="-120"/>
            </a:endParaRPr>
          </a:p>
          <a:p>
            <a:r>
              <a:rPr lang="en-US" altLang="zh-TW" sz="1400" dirty="0" smtClean="0">
                <a:latin typeface="Microsoft JhengHei" panose="020B0604030504040204" charset="-120"/>
                <a:ea typeface="Microsoft JhengHei" panose="020B0604030504040204" charset="-120"/>
              </a:rPr>
              <a:t>LT = 6</a:t>
            </a:r>
            <a:endParaRPr lang="zh-TW" altLang="en-US" sz="1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7" name="矩形圖說文字 36"/>
          <p:cNvSpPr/>
          <p:nvPr/>
        </p:nvSpPr>
        <p:spPr>
          <a:xfrm>
            <a:off x="4688515" y="5079805"/>
            <a:ext cx="3840442" cy="1135596"/>
          </a:xfrm>
          <a:prstGeom prst="wedgeRectCallout">
            <a:avLst>
              <a:gd name="adj1" fmla="val -30286"/>
              <a:gd name="adj2" fmla="val -16315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其他料件以满足工单开工日期调整调整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C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、</a:t>
            </a:r>
            <a:r>
              <a:rPr lang="en-US" altLang="zh-TW" dirty="0" smtClean="0">
                <a:latin typeface="Microsoft JhengHei" panose="020B0604030504040204" charset="-120"/>
                <a:ea typeface="Microsoft JhengHei" panose="020B0604030504040204" charset="-120"/>
              </a:rPr>
              <a:t>E</a:t>
            </a:r>
            <a:r>
              <a:rPr lang="zh-TW" altLang="en-US" dirty="0" smtClean="0">
                <a:latin typeface="Microsoft JhengHei" panose="020B0604030504040204" charset="-120"/>
                <a:ea typeface="Microsoft JhengHei" panose="020B0604030504040204" charset="-120"/>
              </a:rPr>
              <a:t>日期</a:t>
            </a:r>
            <a:endParaRPr lang="en-US" altLang="zh-TW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优点与不足</a:t>
            </a:r>
            <a:endParaRPr lang="zh-CN" altLang="en-US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內容版面配置區 1"/>
          <p:cNvSpPr>
            <a:spLocks noGrp="1"/>
          </p:cNvSpPr>
          <p:nvPr/>
        </p:nvSpPr>
        <p:spPr>
          <a:xfrm>
            <a:off x="1789430" y="1556385"/>
            <a:ext cx="8447405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优点</a:t>
            </a:r>
            <a:r>
              <a:rPr lang="zh-TW" altLang="en-US" sz="28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：</a:t>
            </a:r>
            <a:endParaRPr lang="en-US" altLang="zh-TW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在物料需求计算以更合理方式推算交期。</a:t>
            </a:r>
            <a:endParaRPr lang="en-US" altLang="zh-TW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能够给较为适当的交期建议、变更建议。</a:t>
            </a:r>
            <a:endParaRPr lang="en-US" altLang="zh-TW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可达到总体供需平衡，及单据源追溯。</a:t>
            </a:r>
            <a:endParaRPr lang="zh-TW" altLang="en-US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zh-TW" altLang="en-US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zh-CN" altLang="zh-TW" sz="2800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不足：</a:t>
            </a:r>
            <a:endParaRPr lang="zh-CN" altLang="zh-TW" sz="2800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zh-TW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在较为复杂</a:t>
            </a:r>
            <a:r>
              <a:rPr lang="en-US" altLang="zh-CN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BOM</a:t>
            </a:r>
            <a:r>
              <a:rPr lang="zh-CN" altLang="en-US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中，核对交期较为复杂，</a:t>
            </a:r>
            <a:endParaRPr lang="zh-CN" altLang="en-US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+mn-ea"/>
              </a:rPr>
              <a:t>  不够简单明了。</a:t>
            </a:r>
            <a:endParaRPr lang="zh-CN" altLang="zh-TW" dirty="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endParaRPr lang="zh-TW" altLang="en-US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zh-TW" altLang="en-US" sz="28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优点与不足</a:t>
            </a:r>
            <a:endParaRPr lang="zh-CN" altLang="en-US">
              <a:solidFill>
                <a:schemeClr val="tx1"/>
              </a:solidFill>
              <a:effectLst/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0" name="內容版面配置區 1"/>
          <p:cNvSpPr>
            <a:spLocks noGrp="1"/>
          </p:cNvSpPr>
          <p:nvPr/>
        </p:nvSpPr>
        <p:spPr>
          <a:xfrm>
            <a:off x="1789430" y="1556385"/>
            <a:ext cx="8447405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pitchFamily="2" charset="2"/>
              <a:buNone/>
            </a:pPr>
            <a:endParaRPr lang="zh-TW" altLang="en-US" sz="28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+mn-ea"/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zh-TW" altLang="en-US" sz="28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8650" y="169481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Microsoft JhengHei Light" panose="020B0304030504040204" charset="-120"/>
                <a:ea typeface="Microsoft JhengHei Light" panose="020B0304030504040204" charset="-120"/>
              </a:rPr>
              <a:t>效果图</a:t>
            </a:r>
            <a:endParaRPr lang="zh-CN" altLang="en-US"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063115"/>
            <a:ext cx="7656195" cy="450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166938" y="2571750"/>
            <a:ext cx="7929562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latin typeface="Microsoft JhengHei" panose="020B0604030504040204" charset="-120"/>
                <a:ea typeface="Microsoft JhengHei" panose="020B0604030504040204" charset="-120"/>
              </a:rPr>
              <a:t>感谢各位评审委员！</a:t>
            </a:r>
            <a:endParaRPr lang="zh-CN" altLang="en-US" sz="4000" b="1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3356610"/>
            <a:ext cx="5809615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911350" y="1628775"/>
            <a:ext cx="8072438" cy="419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20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8195" name="文字方塊 1"/>
          <p:cNvSpPr txBox="1">
            <a:spLocks noChangeArrowheads="1"/>
          </p:cNvSpPr>
          <p:nvPr/>
        </p:nvSpPr>
        <p:spPr bwMode="auto">
          <a:xfrm>
            <a:off x="3071813" y="620713"/>
            <a:ext cx="2519362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TW" sz="4000" b="1">
                <a:latin typeface="Microsoft JhengHei" panose="020B0604030504040204" charset="-120"/>
                <a:ea typeface="Microsoft JhengHei" panose="020B0604030504040204" charset="-120"/>
              </a:rPr>
              <a:t>个人简介</a:t>
            </a:r>
            <a:endParaRPr lang="zh-CN" altLang="zh-TW" sz="4000" b="1">
              <a:latin typeface="Microsoft JhengHei" panose="020B0604030504040204" charset="-120"/>
              <a:ea typeface="Microsoft JhengHei" panose="020B0604030504040204" charset="-120"/>
            </a:endParaRPr>
          </a:p>
          <a:p>
            <a:endParaRPr lang="zh-CN" altLang="zh-TW" sz="4000" b="1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40330" y="2132330"/>
          <a:ext cx="6818630" cy="112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645"/>
                <a:gridCol w="1784985"/>
              </a:tblGrid>
              <a:tr h="566420"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5798" marB="45798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5798" marB="45798"/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淮阴师范学院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5798" marB="45798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5798" marB="45798"/>
                </a:tc>
              </a:tr>
            </a:tbl>
          </a:graphicData>
        </a:graphic>
      </p:graphicFrame>
      <p:sp>
        <p:nvSpPr>
          <p:cNvPr id="10" name="文字方塊 3"/>
          <p:cNvSpPr txBox="1"/>
          <p:nvPr/>
        </p:nvSpPr>
        <p:spPr>
          <a:xfrm>
            <a:off x="2495550" y="1701800"/>
            <a:ext cx="1224280" cy="429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rtl="0">
              <a:buClrTx/>
              <a:buSzTx/>
              <a:buFontTx/>
              <a:defRPr/>
            </a:pPr>
            <a:r>
              <a:rPr kumimoji="1" lang="zh-TW" altLang="en-US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kumimoji="1" lang="zh-CN" altLang="zh-TW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学历</a:t>
            </a:r>
            <a:endParaRPr kumimoji="1" lang="zh-CN" altLang="zh-TW" sz="2200" b="1" kern="1200" cap="none" spc="-15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字方塊 11"/>
          <p:cNvSpPr txBox="1"/>
          <p:nvPr/>
        </p:nvSpPr>
        <p:spPr>
          <a:xfrm>
            <a:off x="2495550" y="3203575"/>
            <a:ext cx="1224280" cy="4298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R="0" defTabSz="914400" rtl="0">
              <a:buClrTx/>
              <a:buSzTx/>
              <a:buFontTx/>
              <a:defRPr/>
            </a:pPr>
            <a:r>
              <a:rPr kumimoji="1" lang="zh-TW" altLang="en-US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</a:t>
            </a:r>
            <a:r>
              <a:rPr kumimoji="1" lang="zh-CN" altLang="zh-TW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经历</a:t>
            </a:r>
            <a:endParaRPr kumimoji="1" lang="zh-CN" altLang="zh-TW" sz="2200" b="1" kern="1200" cap="none" spc="-15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85733" y="3716655"/>
          <a:ext cx="6819900" cy="10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/>
                <a:gridCol w="2041525"/>
                <a:gridCol w="1694180"/>
                <a:gridCol w="1499870"/>
              </a:tblGrid>
              <a:tr h="384810">
                <a:tc>
                  <a:txBody>
                    <a:bodyPr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期间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工号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p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职称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/>
                </a:tc>
              </a:tr>
              <a:tr h="659765">
                <a:tc>
                  <a:txBody>
                    <a:bodyPr/>
                    <a:p>
                      <a:pPr algn="l"/>
                      <a:r>
                        <a:rPr lang="en-US" altLang="zh-TW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2018.07</a:t>
                      </a:r>
                      <a:r>
                        <a:rPr lang="zh-TW" altLang="en-US" sz="1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  <a:endParaRPr lang="zh-TW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研发群 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软件产品中心</a:t>
                      </a:r>
                      <a:endParaRPr lang="zh-CN" altLang="en-US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10983/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尹志杰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/>
                      <a:r>
                        <a:rPr lang="zh-CN" altLang="zh-TW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中级工程师</a:t>
                      </a:r>
                      <a:endParaRPr lang="zh-CN" altLang="zh-TW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45733" marB="45733" anchor="ctr" anchorCtr="0"/>
                </a:tc>
              </a:tr>
            </a:tbl>
          </a:graphicData>
        </a:graphic>
      </p:graphicFrame>
      <p:sp>
        <p:nvSpPr>
          <p:cNvPr id="15" name="文字方塊 4"/>
          <p:cNvSpPr txBox="1"/>
          <p:nvPr/>
        </p:nvSpPr>
        <p:spPr>
          <a:xfrm>
            <a:off x="2495550" y="5012690"/>
            <a:ext cx="1754188" cy="4298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 rtl="0">
              <a:buClrTx/>
              <a:buSzTx/>
              <a:buFontTx/>
              <a:defRPr/>
            </a:pPr>
            <a:r>
              <a:rPr kumimoji="1" lang="zh-TW" altLang="en-US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</a:t>
            </a:r>
            <a:r>
              <a:rPr kumimoji="1" lang="zh-CN" altLang="zh-TW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工作内容</a:t>
            </a:r>
            <a:endParaRPr kumimoji="1" lang="zh-CN" altLang="zh-TW" sz="2200" b="1" kern="1200" cap="none" spc="-15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6" name="表格 12"/>
          <p:cNvGraphicFramePr>
            <a:graphicFrameLocks noGrp="1"/>
          </p:cNvGraphicFramePr>
          <p:nvPr/>
        </p:nvGraphicFramePr>
        <p:xfrm>
          <a:off x="2679700" y="5556885"/>
          <a:ext cx="6833235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3235"/>
              </a:tblGrid>
              <a:tr h="1028700">
                <a:tc>
                  <a:txBody>
                    <a:bodyPr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T100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产品在线问题分析处理以及程序修改（主要负责制造领域）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1442" marR="91442" marT="45733" marB="45733" anchor="ctr" anchorCtr="0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24635" y="2771140"/>
            <a:ext cx="9058275" cy="817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5497195" y="2817495"/>
            <a:ext cx="4169410" cy="621030"/>
          </a:xfrm>
          <a:prstGeom prst="rect">
            <a:avLst/>
          </a:prstGeom>
        </p:spPr>
        <p:txBody>
          <a:bodyPr wrap="square" lIns="68577" tIns="34288" rIns="68577" bIns="34288">
            <a:spAutoFit/>
          </a:bodyPr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拟认证职级要求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04235" y="2423160"/>
            <a:ext cx="1642110" cy="1494155"/>
            <a:chOff x="3720691" y="2824413"/>
            <a:chExt cx="1341120" cy="1209172"/>
          </a:xfrm>
        </p:grpSpPr>
        <p:sp>
          <p:nvSpPr>
            <p:cNvPr id="21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0"/>
            </a:p>
          </p:txBody>
        </p:sp>
        <p:sp>
          <p:nvSpPr>
            <p:cNvPr id="22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92550" y="2612390"/>
            <a:ext cx="8375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963160" y="3742055"/>
            <a:ext cx="1637030" cy="321945"/>
            <a:chOff x="3276600" y="3624263"/>
            <a:chExt cx="1355437" cy="342834"/>
          </a:xfrm>
          <a:solidFill>
            <a:srgbClr val="C4261D"/>
          </a:solidFill>
        </p:grpSpPr>
        <p:grpSp>
          <p:nvGrpSpPr>
            <p:cNvPr id="56" name="Group 10"/>
            <p:cNvGrpSpPr/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  <a:grpFill/>
          </p:grpSpPr>
          <p:sp>
            <p:nvSpPr>
              <p:cNvPr id="57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006187" cy="34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zh-CN" altLang="en-US" sz="1500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专业知识</a:t>
              </a:r>
              <a:endPara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60235" y="3717290"/>
            <a:ext cx="1530985" cy="321945"/>
            <a:chOff x="3276600" y="3624263"/>
            <a:chExt cx="1306750" cy="342833"/>
          </a:xfrm>
          <a:solidFill>
            <a:srgbClr val="C4261D"/>
          </a:solidFill>
        </p:grpSpPr>
        <p:grpSp>
          <p:nvGrpSpPr>
            <p:cNvPr id="4" name="Group 10"/>
            <p:cNvGrpSpPr/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  <a:grpFill/>
          </p:grpSpPr>
          <p:sp>
            <p:nvSpPr>
              <p:cNvPr id="5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957500" cy="342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zh-CN" altLang="en-US" sz="1500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专业技能</a:t>
              </a:r>
              <a:endPara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90305" y="3731895"/>
            <a:ext cx="1508125" cy="321945"/>
            <a:chOff x="3276600" y="3624263"/>
            <a:chExt cx="1355437" cy="342834"/>
          </a:xfrm>
          <a:solidFill>
            <a:srgbClr val="C4261D"/>
          </a:solidFill>
        </p:grpSpPr>
        <p:grpSp>
          <p:nvGrpSpPr>
            <p:cNvPr id="12" name="Group 10"/>
            <p:cNvGrpSpPr/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  <a:grpFill/>
          </p:grpSpPr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 sz="15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006187" cy="34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zh-CN" altLang="en-US" sz="1500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共通能力</a:t>
              </a:r>
              <a:endPara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531827" y="5623561"/>
            <a:ext cx="803275" cy="273844"/>
          </a:xfrm>
        </p:spPr>
        <p:txBody>
          <a:bodyPr/>
          <a:p>
            <a:pPr>
              <a:defRPr/>
            </a:pPr>
            <a:fld id="{BF54F07E-AC70-409E-BB3D-CFDAC41D8C0E}" type="slidenum">
              <a:rPr lang="zh-TW" altLang="en-US" sz="900"/>
            </a:fld>
            <a:endParaRPr lang="zh-TW" altLang="en-US" sz="900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0" y="1578610"/>
          <a:ext cx="12140565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50"/>
                <a:gridCol w="3456940"/>
                <a:gridCol w="1261745"/>
                <a:gridCol w="1435100"/>
                <a:gridCol w="4088130"/>
              </a:tblGrid>
              <a:tr h="5448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知识项目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职能库标准行为事例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升</a:t>
                      </a:r>
                      <a:r>
                        <a:rPr lang="en-US" altLang="zh-CN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</a:t>
                      </a:r>
                      <a:endParaRPr lang="en-US" alt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标准要求</a:t>
                      </a:r>
                      <a:endParaRPr lang="zh-CN" altLang="en-US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自我评估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</a:tr>
              <a:tr h="105092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产品诉求及应用知识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熟悉所负责产品线的系统架构及功能诉求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详见专案介绍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7693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企业运作流程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熟悉企业运作流程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3级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详见专案介绍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60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产品架构与设计概要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熟悉所负责产品的产品架构及设计概要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3级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详见专案介绍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106174" y="696754"/>
            <a:ext cx="2880684" cy="606568"/>
            <a:chOff x="903371" y="249943"/>
            <a:chExt cx="2831223" cy="679699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标题 1"/>
          <p:cNvSpPr txBox="1"/>
          <p:nvPr/>
        </p:nvSpPr>
        <p:spPr>
          <a:xfrm>
            <a:off x="3864293" y="836136"/>
            <a:ext cx="1450181" cy="596265"/>
          </a:xfrm>
          <a:prstGeom prst="rect">
            <a:avLst/>
          </a:prstGeom>
        </p:spPr>
        <p:txBody>
          <a:bodyPr lIns="68577" tIns="34288" rIns="68577" bIns="34288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专业知识</a:t>
            </a:r>
            <a:endParaRPr lang="zh-CN" altLang="en-US" sz="2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2113" y="819145"/>
            <a:ext cx="511810" cy="436245"/>
          </a:xfrm>
          <a:prstGeom prst="rect">
            <a:avLst/>
          </a:prstGeom>
          <a:noFill/>
        </p:spPr>
        <p:txBody>
          <a:bodyPr wrap="none" lIns="68577" tIns="34288" rIns="68577" bIns="34288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流程图: 联系 20"/>
          <p:cNvSpPr/>
          <p:nvPr/>
        </p:nvSpPr>
        <p:spPr>
          <a:xfrm>
            <a:off x="11045825" y="3386455"/>
            <a:ext cx="606425" cy="601980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4390" y="5623560"/>
            <a:ext cx="6241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注：以上各能力在专案中的体现以     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右上角标记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流程图: 联系 20"/>
          <p:cNvSpPr/>
          <p:nvPr/>
        </p:nvSpPr>
        <p:spPr>
          <a:xfrm>
            <a:off x="3968750" y="5591810"/>
            <a:ext cx="284480" cy="337820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06174" y="696754"/>
            <a:ext cx="2880684" cy="606568"/>
            <a:chOff x="903371" y="249943"/>
            <a:chExt cx="2831223" cy="679699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标题 1"/>
          <p:cNvSpPr txBox="1"/>
          <p:nvPr/>
        </p:nvSpPr>
        <p:spPr>
          <a:xfrm>
            <a:off x="3864293" y="836136"/>
            <a:ext cx="1450181" cy="596265"/>
          </a:xfrm>
          <a:prstGeom prst="rect">
            <a:avLst/>
          </a:prstGeom>
        </p:spPr>
        <p:txBody>
          <a:bodyPr lIns="68577" tIns="34288" rIns="68577" bIns="34288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</a:t>
            </a:r>
            <a:endParaRPr lang="zh-CN" altLang="en-US" sz="2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2113" y="819145"/>
            <a:ext cx="511810" cy="436245"/>
          </a:xfrm>
          <a:prstGeom prst="rect">
            <a:avLst/>
          </a:prstGeom>
          <a:noFill/>
        </p:spPr>
        <p:txBody>
          <a:bodyPr wrap="none" lIns="68577" tIns="34288" rIns="68577" bIns="34288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33695" y="5638801"/>
            <a:ext cx="803275" cy="273844"/>
          </a:xfrm>
        </p:spPr>
        <p:txBody>
          <a:bodyPr/>
          <a:p>
            <a:pPr>
              <a:defRPr/>
            </a:pPr>
            <a:fld id="{BF54F07E-AC70-409E-BB3D-CFDAC41D8C0E}" type="slidenum">
              <a:rPr lang="zh-TW" altLang="en-US" sz="900"/>
            </a:fld>
            <a:endParaRPr lang="zh-TW" altLang="en-US" sz="9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0" y="1576070"/>
          <a:ext cx="12192000" cy="512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130"/>
                <a:gridCol w="3460115"/>
                <a:gridCol w="1375410"/>
                <a:gridCol w="1497330"/>
                <a:gridCol w="3930015"/>
              </a:tblGrid>
              <a:tr h="5448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技能项目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职能库标准行为事例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升</a:t>
                      </a:r>
                      <a:r>
                        <a:rPr lang="en-US" altLang="zh-CN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</a:t>
                      </a:r>
                      <a:endParaRPr lang="en-US" alt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标准要求</a:t>
                      </a:r>
                      <a:endParaRPr lang="zh-CN" altLang="en-US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自我评估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行为事例说明</a:t>
                      </a:r>
                      <a:endParaRPr lang="zh-CN" sz="105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</a:tr>
              <a:tr h="14757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软件测试能力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能独立完成特定模块或客制需求的测试剧情规划及撰写,建立模拟资料,并能执行单元,功能,流程,整合测试并且建立模拟资料及产出测试报告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修改后会依据修改问题点，提交</a:t>
                      </a: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自测报告，上传型管。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02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培训及技能移转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掌握产品功能,独立完成进行讲授式授课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带领过两</a:t>
                      </a: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批实习生，负责一阶段的技转工作。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1851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系统详细设计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于他人指导下具备完成系统设计规格的能力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为宏昌替代发料尾差开立客制规格，因为发料会发到小数位后</a:t>
                      </a:r>
                      <a:r>
                        <a:rPr lang="en-US" altLang="zh-CN" sz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4</a:t>
                      </a:r>
                      <a:r>
                        <a:rPr lang="zh-CN" altLang="en-US" sz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位，产品正常流程存在尾差，会被控卡。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1851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系统文件编写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具备完成文件结构化撰写能力,并且能在他人指导下,清晰且精准的表达重点诉求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级</a:t>
                      </a:r>
                      <a:endParaRPr 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详见专案介绍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06174" y="696754"/>
            <a:ext cx="2880684" cy="606568"/>
            <a:chOff x="903371" y="249943"/>
            <a:chExt cx="2831223" cy="679699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标题 1"/>
          <p:cNvSpPr txBox="1"/>
          <p:nvPr/>
        </p:nvSpPr>
        <p:spPr>
          <a:xfrm>
            <a:off x="3863658" y="836771"/>
            <a:ext cx="1450181" cy="596265"/>
          </a:xfrm>
          <a:prstGeom prst="rect">
            <a:avLst/>
          </a:prstGeom>
        </p:spPr>
        <p:txBody>
          <a:bodyPr lIns="68577" tIns="34288" rIns="68577" bIns="34288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共通能力</a:t>
            </a:r>
            <a:endParaRPr lang="zh-CN" altLang="en-US" sz="2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2113" y="819145"/>
            <a:ext cx="511810" cy="436245"/>
          </a:xfrm>
          <a:prstGeom prst="rect">
            <a:avLst/>
          </a:prstGeom>
          <a:noFill/>
        </p:spPr>
        <p:txBody>
          <a:bodyPr wrap="none" lIns="68577" tIns="34288" rIns="68577" bIns="34288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0" y="1581785"/>
          <a:ext cx="12192000" cy="517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110"/>
                <a:gridCol w="1715135"/>
                <a:gridCol w="8199755"/>
              </a:tblGrid>
              <a:tr h="5994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共通项目</a:t>
                      </a:r>
                      <a:endParaRPr lang="zh-CN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endParaRPr lang="zh-CN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行为事例说明</a:t>
                      </a:r>
                      <a:endParaRPr lang="zh-CN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</a:tr>
              <a:tr h="11849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项目管理能力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需求管理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拿到一张需求单后，首先和顾问确认客户的具体问题，明确问题后再在产品测试，产中是否有相同问题,然后通过分析该问题并到程式代码，查找相应原因。在找到这个问题原因后,告诉顾问发生问题的原因并在产品模拟调试问题,确认无误后和顾问进行反馈，并将产品调整的带了追单至客户环境,在客户家验证无误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后需求单结案。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849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项目管理能力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项目推进方法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针对一张需求单，首先找到问题单据,用DEBUG工具查看为什么会出现该问题,分析该段逻辑是否与实际情况相符,确认问题后,先思考如何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调整该段逻辑,确认自己的想法后,与SA确认自己想法是否合理,在SA确认后,调整程式逻辑,验证结果无误后,通知顾问结果。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085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沟通协调能力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跨组织协作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1.外部交付顾问做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沟通，内部SA，</a:t>
                      </a: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QC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做讨论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2.与外部交付顾问沟通时：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顾问提出问题后,与顾问沟通，确认顾问需求为，工单变更和工艺变更版号需分开更新,请顾问优先提供问题单据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,这样能将搜索范围缩小,更快的找问题点。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3.与SA，</a:t>
                      </a: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QC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沟通时：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与SA，</a:t>
                      </a: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QC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沟通时，要提前整理好自己要说明的问题，以及操作步骤，方便SA和</a:t>
                      </a: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QC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快速理解，从而加快案件处理速度。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06174" y="696754"/>
            <a:ext cx="2880684" cy="606568"/>
            <a:chOff x="903371" y="249943"/>
            <a:chExt cx="2831223" cy="679699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标题 1"/>
          <p:cNvSpPr txBox="1"/>
          <p:nvPr/>
        </p:nvSpPr>
        <p:spPr>
          <a:xfrm>
            <a:off x="3863658" y="836771"/>
            <a:ext cx="1450181" cy="596265"/>
          </a:xfrm>
          <a:prstGeom prst="rect">
            <a:avLst/>
          </a:prstGeom>
        </p:spPr>
        <p:txBody>
          <a:bodyPr lIns="68577" tIns="34288" rIns="68577" bIns="34288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共通能力</a:t>
            </a:r>
            <a:endParaRPr lang="zh-CN" altLang="en-US" sz="2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2113" y="819145"/>
            <a:ext cx="511810" cy="436245"/>
          </a:xfrm>
          <a:prstGeom prst="rect">
            <a:avLst/>
          </a:prstGeom>
          <a:noFill/>
        </p:spPr>
        <p:txBody>
          <a:bodyPr wrap="none" lIns="68577" tIns="34288" rIns="68577" bIns="34288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690" y="1970405"/>
          <a:ext cx="12071985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3095625"/>
                <a:gridCol w="6827520"/>
              </a:tblGrid>
              <a:tr h="5594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共同项目</a:t>
                      </a:r>
                      <a:endParaRPr lang="zh-CN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endParaRPr lang="zh-CN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行为事例说明</a:t>
                      </a:r>
                      <a:endParaRPr lang="zh-CN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</a:tr>
              <a:tr h="176657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问题分析解决能力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问题掌握</a:t>
                      </a:r>
                      <a:endParaRPr lang="zh-CN" sz="14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首先作为服务要了解自己系统的流程,及掌握每个作业的逻辑。在处理日常案件时，我会第一时间联系顾问了解问题点，关联到当前产品的逻辑是否符合顾问的需求，并提供相应的解决方案。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2306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14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问题分析解决能力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33350" marR="133350" marT="80962" marB="80962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方法改善</a:t>
                      </a:r>
                      <a:endParaRPr lang="zh-CN" sz="14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每个月会针对自己负责的案件，找出共性的问题，提炼出最优的解决方案，可以让自己在下次遇到类似问题时，更有效快速的解决。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3350" marR="133350" marT="80962" marB="80962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dc5fbb3-6e02-41e3-b94a-6898b9b3dbd6}"/>
</p:tagLst>
</file>

<file path=ppt/tags/tag10.xml><?xml version="1.0" encoding="utf-8"?>
<p:tagLst xmlns:p="http://schemas.openxmlformats.org/presentationml/2006/main">
  <p:tag name="REFSHAPE" val="322024492"/>
</p:tagLst>
</file>

<file path=ppt/tags/tag2.xml><?xml version="1.0" encoding="utf-8"?>
<p:tagLst xmlns:p="http://schemas.openxmlformats.org/presentationml/2006/main">
  <p:tag name="KSO_WM_UNIT_TABLE_BEAUTIFY" val="smartTable{fd4bf151-819c-411d-b43f-297b9074a980}"/>
</p:tagLst>
</file>

<file path=ppt/tags/tag3.xml><?xml version="1.0" encoding="utf-8"?>
<p:tagLst xmlns:p="http://schemas.openxmlformats.org/presentationml/2006/main">
  <p:tag name="KSO_WM_UNIT_TABLE_BEAUTIFY" val="smartTable{a96de336-7a04-42b5-adcc-7206d75864db}"/>
  <p:tag name="TABLE_EMPHASIZE_COLOR" val="14896461"/>
  <p:tag name="TABLE_SKINIDX" val="0"/>
  <p:tag name="TABLE_COLORIDX" val="c"/>
  <p:tag name="TABLE_RECT" val="17*34.8*926*470.4"/>
  <p:tag name="TABLE_ONEKEY_SKIN_IDX" val="1"/>
</p:tagLst>
</file>

<file path=ppt/tags/tag4.xml><?xml version="1.0" encoding="utf-8"?>
<p:tagLst xmlns:p="http://schemas.openxmlformats.org/presentationml/2006/main">
  <p:tag name="KSO_WM_UNIT_TABLE_BEAUTIFY" val="smartTable{8d6556ec-0092-4d41-9ec1-10ce0956d605}"/>
  <p:tag name="TABLE_RECT" val="17*40.6867*926*435.55"/>
  <p:tag name="TABLE_EMPHASIZE_COLOR" val="14896461"/>
  <p:tag name="TABLE_ONEKEY_SKIN_IDX" val="0"/>
  <p:tag name="TABLE_SKINIDX" val="0"/>
  <p:tag name="TABLE_COLORIDX" val="c"/>
</p:tagLst>
</file>

<file path=ppt/tags/tag5.xml><?xml version="1.0" encoding="utf-8"?>
<p:tagLst xmlns:p="http://schemas.openxmlformats.org/presentationml/2006/main">
  <p:tag name="KSO_WM_UNIT_TABLE_BEAUTIFY" val="smartTable{8d6556ec-0092-4d41-9ec1-10ce0956d605}"/>
  <p:tag name="TABLE_RECT" val="17*40.6867*926*435.55"/>
  <p:tag name="TABLE_EMPHASIZE_COLOR" val="14896461"/>
  <p:tag name="TABLE_ONEKEY_SKIN_IDX" val="0"/>
  <p:tag name="TABLE_SKINIDX" val="0"/>
  <p:tag name="TABLE_COLORIDX" val="c"/>
</p:tagLst>
</file>

<file path=ppt/tags/tag6.xml><?xml version="1.0" encoding="utf-8"?>
<p:tagLst xmlns:p="http://schemas.openxmlformats.org/presentationml/2006/main">
  <p:tag name="KSO_WM_UNIT_TABLE_BEAUTIFY" val="smartTable{8d6556ec-0092-4d41-9ec1-10ce0956d605}"/>
  <p:tag name="TABLE_RECT" val="17*40.6867*926*435.55"/>
  <p:tag name="TABLE_EMPHASIZE_COLOR" val="14896461"/>
  <p:tag name="TABLE_ONEKEY_SKIN_IDX" val="0"/>
  <p:tag name="TABLE_SKINIDX" val="0"/>
  <p:tag name="TABLE_COLORIDX" val="c"/>
</p:tagLst>
</file>

<file path=ppt/tags/tag7.xml><?xml version="1.0" encoding="utf-8"?>
<p:tagLst xmlns:p="http://schemas.openxmlformats.org/presentationml/2006/main">
  <p:tag name="REFSHAPE" val="322023132"/>
</p:tagLst>
</file>

<file path=ppt/tags/tag8.xml><?xml version="1.0" encoding="utf-8"?>
<p:tagLst xmlns:p="http://schemas.openxmlformats.org/presentationml/2006/main">
  <p:tag name="REFSHAPE" val="322024492"/>
</p:tagLst>
</file>

<file path=ppt/tags/tag9.xml><?xml version="1.0" encoding="utf-8"?>
<p:tagLst xmlns:p="http://schemas.openxmlformats.org/presentationml/2006/main">
  <p:tag name="REFSHAPE" val="322023132"/>
</p:tagLst>
</file>

<file path=ppt/theme/theme1.xml><?xml version="1.0" encoding="utf-8"?>
<a:theme xmlns:a="http://schemas.openxmlformats.org/drawingml/2006/main" name="2_有底紋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3683</Words>
  <Application>WPS 演示</Application>
  <PresentationFormat>寬螢幕</PresentationFormat>
  <Paragraphs>969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PMingLiU</vt:lpstr>
      <vt:lpstr>PMingLiU-ExtB</vt:lpstr>
      <vt:lpstr>Calibri Light</vt:lpstr>
      <vt:lpstr>Microsoft JhengHei</vt:lpstr>
      <vt:lpstr>Calibri</vt:lpstr>
      <vt:lpstr>黑体</vt:lpstr>
      <vt:lpstr>微软雅黑</vt:lpstr>
      <vt:lpstr>Arial Unicode MS</vt:lpstr>
      <vt:lpstr>PMingLiU</vt:lpstr>
      <vt:lpstr>Segoe Print</vt:lpstr>
      <vt:lpstr>Malgun Gothic</vt:lpstr>
      <vt:lpstr>Microsoft JhengHei Light</vt:lpstr>
      <vt:lpstr>Wingdings</vt:lpstr>
      <vt:lpstr>2_有底紋母片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eve</dc:creator>
  <cp:lastModifiedBy>T eam。</cp:lastModifiedBy>
  <cp:revision>1210</cp:revision>
  <dcterms:created xsi:type="dcterms:W3CDTF">2010-10-15T10:13:00Z</dcterms:created>
  <dcterms:modified xsi:type="dcterms:W3CDTF">2020-04-09T07:43:29Z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