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av" ContentType="audio/x-wav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7" r:id="rId3"/>
    <p:sldId id="258" r:id="rId5"/>
    <p:sldId id="259" r:id="rId6"/>
    <p:sldId id="260" r:id="rId7"/>
    <p:sldId id="262" r:id="rId8"/>
    <p:sldId id="266" r:id="rId9"/>
    <p:sldId id="286" r:id="rId10"/>
    <p:sldId id="264" r:id="rId11"/>
    <p:sldId id="300" r:id="rId12"/>
    <p:sldId id="268" r:id="rId13"/>
    <p:sldId id="267" r:id="rId14"/>
    <p:sldId id="269" r:id="rId15"/>
    <p:sldId id="301" r:id="rId16"/>
    <p:sldId id="302" r:id="rId17"/>
    <p:sldId id="275" r:id="rId18"/>
    <p:sldId id="270" r:id="rId19"/>
    <p:sldId id="276" r:id="rId20"/>
    <p:sldId id="303" r:id="rId21"/>
    <p:sldId id="304" r:id="rId22"/>
    <p:sldId id="277" r:id="rId23"/>
    <p:sldId id="279" r:id="rId24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38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Hu" initials="KH" lastIdx="1" clrIdx="0"/>
  <p:cmAuthor id="0" name="未知的使用者1" initials="未知的使用者1" lastIdx="1" clrIdx="0"/>
  <p:cmAuthor id="2" name="未知的使用者3" initials="未知的使用者3" lastIdx="1" clrIdx="1"/>
  <p:cmAuthor id="3" name="未知的使用者4" initials="未知的使用者4" lastIdx="1" clrIdx="2"/>
  <p:cmAuthor id="4" name="Daniel Wuu" initials="D" lastIdx="1" clrIdx="0"/>
  <p:cmAuthor id="5" name="px" initials="p" lastIdx="3" clrIdx="1"/>
  <p:cmAuthor id="6" name="elfinhsu" initials="e" lastIdx="1" clrIdx="0"/>
  <p:cmAuthor id="7" name="Unknown User1" initials="U" lastIdx="1" clrIdx="0"/>
  <p:cmAuthor id="8" name="guocc" initials="g" lastIdx="1" clrIdx="1"/>
  <p:cmAuthor id="10" name="微软用户" initials="微" lastIdx="1" clrIdx="0"/>
  <p:cmAuthor id="11" name="Cindy-NB" initials="C" lastIdx="1" clrIdx="0"/>
  <p:cmAuthor id="12" name="Louis Lu" initials="L" lastIdx="3" clrIdx="1"/>
  <p:cmAuthor id="13" name="x230" initials="x" lastIdx="1" clrIdx="0"/>
  <p:cmAuthor id="14" name="未知用户4" initials="未" lastIdx="1" clrIdx="0"/>
  <p:cmAuthor id="121" name="曾红" initials="曾" lastIdx="0" clrIdx="0"/>
  <p:cmAuthor id="122" name="未知用户16" initials="未" lastIdx="1" clrIdx="0"/>
  <p:cmAuthor id="16" name="未知的使用者10" initials="未" lastIdx="1" clrIdx="0"/>
  <p:cmAuthor id="123" name="未知用户17" initials="未" lastIdx="0" clrIdx="1"/>
  <p:cmAuthor id="18" name="RS001" initials="R" lastIdx="8" clrIdx="0"/>
  <p:cmAuthor id="125" name="liupeng" initials="l" lastIdx="1" clrIdx="1"/>
  <p:cmAuthor id="19" name="lilan" initials="l" lastIdx="1" clrIdx="0"/>
  <p:cmAuthor id="126" name="周宏達JerryChou" initials="周" lastIdx="6" clrIdx="2"/>
  <p:cmAuthor id="20" name="Charley" initials="C" lastIdx="1" clrIdx="0"/>
  <p:cmAuthor id="127" name="luxu" initials="l" lastIdx="22" clrIdx="0"/>
  <p:cmAuthor id="21" name="未知的使用者5" initials="未" lastIdx="10" clrIdx="0"/>
  <p:cmAuthor id="128" name="hl sun" initials="h" lastIdx="1" clrIdx="0"/>
  <p:cmAuthor id="22" name="未知的使用者6" initials="未" lastIdx="1" clrIdx="0"/>
  <p:cmAuthor id="129" name="不明使用者20" initials="不" lastIdx="1" clrIdx="0"/>
  <p:cmAuthor id="130" name="不明使用者21" initials="不" lastIdx="1" clrIdx="0"/>
  <p:cmAuthor id="24" name="LiuHui" initials="L" lastIdx="1" clrIdx="0"/>
  <p:cmAuthor id="131" name="不明使用者18" initials="不" lastIdx="0" clrIdx="1"/>
  <p:cmAuthor id="25" name="AbuSina" initials="A" lastIdx="2" clrIdx="0"/>
  <p:cmAuthor id="132" name="不明使用者19" initials="不" lastIdx="1" clrIdx="0"/>
  <p:cmAuthor id="26" name="未知的使用者21" initials="未" lastIdx="1" clrIdx="0"/>
  <p:cmAuthor id="133" name="yuexuejun" initials="y" lastIdx="3" clrIdx="0"/>
  <p:cmAuthor id="27" name="Sky123.Org" initials="S" lastIdx="1" clrIdx="0"/>
  <p:cmAuthor id="134" name="未知的使用者76" initials="未" lastIdx="1" clrIdx="0"/>
  <p:cmAuthor id="28" name="周元元" initials="周" lastIdx="5" clrIdx="0"/>
  <p:cmAuthor id="135" name="未知的使用者70" initials="未" lastIdx="1" clrIdx="0"/>
  <p:cmAuthor id="29" name="未知用户18" initials="未" lastIdx="10" clrIdx="0"/>
  <p:cmAuthor id="136" name="未知的使用者73" initials="未" lastIdx="1" clrIdx="0"/>
  <p:cmAuthor id="30" name="未知用户21" initials="未" lastIdx="1" clrIdx="0"/>
  <p:cmAuthor id="137" name="未知用户57" initials="未" lastIdx="1" clrIdx="0"/>
  <p:cmAuthor id="31" name="未知用户12" initials="未" lastIdx="8" clrIdx="0"/>
  <p:cmAuthor id="138" name="未知用户58" initials="未" lastIdx="5" clrIdx="1"/>
  <p:cmAuthor id="32" name="未知用户13" initials="未" lastIdx="1" clrIdx="0"/>
  <p:cmAuthor id="139" name="未知用户59" initials="未" lastIdx="0" clrIdx="1"/>
  <p:cmAuthor id="33" name="未知用户14" initials="未" lastIdx="1" clrIdx="0"/>
  <p:cmAuthor id="140" name="Christina" initials="C" lastIdx="0" clrIdx="0"/>
  <p:cmAuthor id="34" name="未知的使用者7" initials="未" lastIdx="1" clrIdx="0"/>
  <p:cmAuthor id="141" name="jet" initials="j" lastIdx="1" clrIdx="0"/>
  <p:cmAuthor id="142" name="未知用户103" initials="未" lastIdx="1" clrIdx="0"/>
  <p:cmAuthor id="35" name="未知用户8" initials="未" lastIdx="1" clrIdx="0"/>
  <p:cmAuthor id="143" name="未知用户104" initials="未" lastIdx="1" clrIdx="0"/>
  <p:cmAuthor id="36" name="yuanzh" initials="y" lastIdx="1" clrIdx="1"/>
  <p:cmAuthor id="144" name="未知用户102" initials="未" lastIdx="1" clrIdx="1"/>
  <p:cmAuthor id="145" name="未知用户99" initials="未" lastIdx="1" clrIdx="0"/>
  <p:cmAuthor id="38" name="未知的使用者8" initials="未" lastIdx="1" clrIdx="0"/>
  <p:cmAuthor id="146" name="未知的使用者95" initials="未" lastIdx="1" clrIdx="0"/>
  <p:cmAuthor id="39" name="YUMINGNJ" initials="Y" lastIdx="3" clrIdx="0"/>
  <p:cmAuthor id="147" name="未知的使用者92" initials="未" lastIdx="1" clrIdx="0"/>
  <p:cmAuthor id="40" name="daphne" initials="d" lastIdx="1" clrIdx="0"/>
  <p:cmAuthor id="148" name="未知的使用者93" initials="未" lastIdx="1" clrIdx="1"/>
  <p:cmAuthor id="41" name="未知的使用者17" initials="未" lastIdx="8" clrIdx="0"/>
  <p:cmAuthor id="149" name="未知的使用者94" initials="未" lastIdx="1" clrIdx="2"/>
  <p:cmAuthor id="42" name="未知的使用者18" initials="未" lastIdx="1" clrIdx="0"/>
  <p:cmAuthor id="150" name="未知的使用者119" initials="未" lastIdx="1" clrIdx="0"/>
  <p:cmAuthor id="43" name="未知的使用者15" initials="未" lastIdx="1" clrIdx="0"/>
  <p:cmAuthor id="151" name="未知的使用者120" initials="未" lastIdx="1" clrIdx="0"/>
  <p:cmAuthor id="44" name="qiantong" initials="q" lastIdx="3" clrIdx="1"/>
  <p:cmAuthor id="152" name="未知的使用者121" initials="未" lastIdx="1" clrIdx="1"/>
  <p:cmAuthor id="45" name="116304" initials="1" lastIdx="1" clrIdx="1"/>
  <p:cmAuthor id="46" name="未知的使用者16" initials="未" lastIdx="6" clrIdx="0"/>
  <p:cmAuthor id="154" name="未知用户114" initials="未" lastIdx="1" clrIdx="0"/>
  <p:cmAuthor id="47" name="未知的使用者13" initials="未" lastIdx="1" clrIdx="0"/>
  <p:cmAuthor id="155" name="未知用户115" initials="未" lastIdx="1" clrIdx="0"/>
  <p:cmAuthor id="48" name="未知的使用者14" initials="未" lastIdx="2" clrIdx="0"/>
  <p:cmAuthor id="156" name="未知用户116" initials="未" lastIdx="1" clrIdx="1"/>
  <p:cmAuthor id="157" name="未知用户117" initials="未" lastIdx="1" clrIdx="2"/>
  <p:cmAuthor id="50" name="thomas" initials="thomas" lastIdx="1" clrIdx="49"/>
  <p:cmAuthor id="158" name="未知用户61" initials="未" lastIdx="8" clrIdx="0"/>
  <p:cmAuthor id="51" name="August" initials="A" lastIdx="1" clrIdx="0"/>
  <p:cmAuthor id="159" name="未知用户60" initials="未" lastIdx="1" clrIdx="0"/>
  <p:cmAuthor id="52" name="未知的使用者27" initials="未" lastIdx="8" clrIdx="0"/>
  <p:cmAuthor id="53" name="未知的使用者28" initials="未" lastIdx="1" clrIdx="0"/>
  <p:cmAuthor id="54" name="未知的使用者29" initials="未" lastIdx="1" clrIdx="0"/>
  <p:cmAuthor id="55" name="Deanna Schuler (Bookey Consulting)" initials="D" lastIdx="2" clrIdx="0"/>
  <p:cmAuthor id="56" name="Wenwen" initials="W" lastIdx="1" clrIdx="1"/>
  <p:cmAuthor id="58" name="未知的使用者11" initials="未" lastIdx="1" clrIdx="0"/>
  <p:cmAuthor id="59" name="Unknown User7" initials="U" lastIdx="1" clrIdx="0"/>
  <p:cmAuthor id="60" name="Unknown User8" initials="U" lastIdx="1" clrIdx="0"/>
  <p:cmAuthor id="61" name="未知的使用者24" initials="未" lastIdx="8" clrIdx="0"/>
  <p:cmAuthor id="62" name="未知的使用者25" initials="未" lastIdx="1" clrIdx="0"/>
  <p:cmAuthor id="63" name="未知的使用者26" initials="未" lastIdx="1" clrIdx="0"/>
  <p:cmAuthor id="64" name="未知用户15" initials="未" lastIdx="1" clrIdx="0"/>
  <p:cmAuthor id="65" name="Saku Uchikawa" initials="S" lastIdx="11" clrIdx="0"/>
  <p:cmAuthor id="66" name="未知的使用者31" initials="未" lastIdx="1" clrIdx="0"/>
  <p:cmAuthor id="67" name="張秀娟" initials="張" lastIdx="1" clrIdx="2"/>
  <p:cmAuthor id="68" name="Jason Wang" initials="J" lastIdx="1" clrIdx="0"/>
  <p:cmAuthor id="69" name="Shawna Strickland" initials="S" lastIdx="2" clrIdx="0"/>
  <p:cmAuthor id="70" name="Ashley Eberenz" initials="A" lastIdx="7" clrIdx="1"/>
  <p:cmAuthor id="71" name="Mary Feil-Jacobs" initials="M" lastIdx="43" clrIdx="1"/>
  <p:cmAuthor id="72" name="未知的使用者22" initials="未" lastIdx="8" clrIdx="0"/>
  <p:cmAuthor id="73" name="未知的使用者23" initials="未" lastIdx="1" clrIdx="0"/>
  <p:cmAuthor id="74" name="P00035_jeremy" initials="P" lastIdx="1" clrIdx="0"/>
  <p:cmAuthor id="75" name="廖麗華" initials="廖" lastIdx="1" clrIdx="0"/>
  <p:cmAuthor id="76" name="未知的使用者12" initials="未" lastIdx="1" clrIdx="0"/>
  <p:cmAuthor id="77" name="未知的使用者9" initials="未" lastIdx="1" clrIdx="0"/>
  <p:cmAuthor id="78" name="qihua-DCMS" initials="q" lastIdx="0" clrIdx="0"/>
  <p:cmAuthor id="79" name="未知用户5" initials="未" lastIdx="1" clrIdx="0"/>
  <p:cmAuthor id="80" name="未知的使用者51" initials="未" lastIdx="10" clrIdx="0"/>
  <p:cmAuthor id="81" name="未知的使用者53" initials="未" lastIdx="1" clrIdx="0"/>
  <p:cmAuthor id="82" name="未知的使用者46" initials="未" lastIdx="1" clrIdx="1"/>
  <p:cmAuthor id="83" name="mm" initials="m" lastIdx="1" clrIdx="0"/>
  <p:cmAuthor id="84" name="未知用户55" initials="未" lastIdx="1" clrIdx="0"/>
  <p:cmAuthor id="85" name="唐可欣" initials="唐" lastIdx="1" clrIdx="0"/>
  <p:cmAuthor id="88" name="未知的使用者33" initials="未" lastIdx="1" clrIdx="0"/>
  <p:cmAuthor id="90" name="未知用户81" initials="未" lastIdx="1" clrIdx="0"/>
  <p:cmAuthor id="91" name="未知用户82" initials="未" lastIdx="1" clrIdx="0"/>
  <p:cmAuthor id="92" name="未知用户83" initials="未" lastIdx="1" clrIdx="1"/>
  <p:cmAuthor id="93" name="未知的使用者67" initials="未" lastIdx="1" clrIdx="0"/>
  <p:cmAuthor id="94" name="未知的使用者68" initials="未" lastIdx="1" clrIdx="0"/>
  <p:cmAuthor id="95" name="未知的使用者69" initials="未" lastIdx="1" clrIdx="1"/>
  <p:cmAuthor id="96" name="未知的使用者56" initials="未" lastIdx="1" clrIdx="0"/>
  <p:cmAuthor id="97" name="未知的使用者55" initials="未" lastIdx="1" clrIdx="0"/>
  <p:cmAuthor id="98" name="未知的使用者52" initials="未" lastIdx="1" clrIdx="1"/>
  <p:cmAuthor id="99" name="未知的使用者72" initials="未" lastIdx="1" clrIdx="0"/>
  <p:cmAuthor id="100" name="未知的使用者74" initials="未" lastIdx="1" clrIdx="0"/>
  <p:cmAuthor id="101" name="未知的使用者71" initials="未" lastIdx="1" clrIdx="1"/>
  <p:cmAuthor id="102" name="P1063cindychen" initials="P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5ED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2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63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工作表5!$C$8</c:f>
              <c:strCache>
                <c:ptCount val="1"/>
                <c:pt idx="0">
                  <c:v>标准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工作表5!$D$7:$I$7</c:f>
              <c:strCache>
                <c:ptCount val="6"/>
                <c:pt idx="0">
                  <c:v>事前评估准备</c:v>
                </c:pt>
                <c:pt idx="1">
                  <c:v>测试区更新</c:v>
                </c:pt>
                <c:pt idx="2">
                  <c:v>内部验证</c:v>
                </c:pt>
                <c:pt idx="3">
                  <c:v>客户验证</c:v>
                </c:pt>
                <c:pt idx="4">
                  <c:v>正式区更新</c:v>
                </c:pt>
                <c:pt idx="5">
                  <c:v>维护支持</c:v>
                </c:pt>
              </c:strCache>
            </c:strRef>
          </c:cat>
          <c:val>
            <c:numRef>
              <c:f>工作表5!$D$8:$I$8</c:f>
              <c:numCache>
                <c:formatCode>General</c:formatCode>
                <c:ptCount val="6"/>
                <c:pt idx="0">
                  <c:v>26.7</c:v>
                </c:pt>
                <c:pt idx="1">
                  <c:v>200.4</c:v>
                </c:pt>
                <c:pt idx="2">
                  <c:v>48</c:v>
                </c:pt>
                <c:pt idx="3">
                  <c:v>120</c:v>
                </c:pt>
                <c:pt idx="4">
                  <c:v>18</c:v>
                </c:pt>
                <c:pt idx="5">
                  <c:v>60</c:v>
                </c:pt>
              </c:numCache>
            </c:numRef>
          </c:val>
        </c:ser>
        <c:ser>
          <c:idx val="1"/>
          <c:order val="1"/>
          <c:tx>
            <c:strRef>
              <c:f>工作表5!$C$9</c:f>
              <c:strCache>
                <c:ptCount val="1"/>
                <c:pt idx="0">
                  <c:v>現行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工作表5!$D$7:$I$7</c:f>
              <c:strCache>
                <c:ptCount val="6"/>
                <c:pt idx="0">
                  <c:v>事前评估准备</c:v>
                </c:pt>
                <c:pt idx="1">
                  <c:v>测试区更新</c:v>
                </c:pt>
                <c:pt idx="2">
                  <c:v>内部验证</c:v>
                </c:pt>
                <c:pt idx="3">
                  <c:v>客户验证</c:v>
                </c:pt>
                <c:pt idx="4">
                  <c:v>正式区更新</c:v>
                </c:pt>
                <c:pt idx="5">
                  <c:v>维护支持</c:v>
                </c:pt>
              </c:strCache>
            </c:strRef>
          </c:cat>
          <c:val>
            <c:numRef>
              <c:f>工作表5!$D$9:$I$9</c:f>
              <c:numCache>
                <c:formatCode>General</c:formatCode>
                <c:ptCount val="6"/>
                <c:pt idx="0">
                  <c:v>28</c:v>
                </c:pt>
                <c:pt idx="1">
                  <c:v>188.5</c:v>
                </c:pt>
                <c:pt idx="2">
                  <c:v>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638464"/>
        <c:axId val="250145024"/>
      </c:barChart>
      <c:catAx>
        <c:axId val="2566384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pPr>
          </a:p>
        </c:txPr>
        <c:crossAx val="250145024"/>
        <c:crosses val="autoZero"/>
        <c:auto val="1"/>
        <c:lblAlgn val="ctr"/>
        <c:lblOffset val="100"/>
        <c:noMultiLvlLbl val="0"/>
      </c:catAx>
      <c:valAx>
        <c:axId val="250145024"/>
        <c:scaling>
          <c:orientation val="minMax"/>
          <c:max val="400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pPr>
          </a:p>
        </c:txPr>
        <c:crossAx val="25663846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>
          <a:latin typeface="Microsoft JhengHei" panose="020B0604030504040204" pitchFamily="34" charset="-120"/>
          <a:ea typeface="Microsoft JhengHei" panose="020B0604030504040204" pitchFamily="34" charset="-12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工作表5!$C$4</c:f>
              <c:strCache>
                <c:ptCount val="1"/>
                <c:pt idx="0">
                  <c:v>标准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工作表5!$D$3:$I$3</c:f>
              <c:strCache>
                <c:ptCount val="6"/>
                <c:pt idx="0">
                  <c:v>事前评估准备</c:v>
                </c:pt>
                <c:pt idx="1">
                  <c:v>测试区更新</c:v>
                </c:pt>
                <c:pt idx="2">
                  <c:v>内部验证</c:v>
                </c:pt>
                <c:pt idx="3">
                  <c:v>客户验证</c:v>
                </c:pt>
                <c:pt idx="4">
                  <c:v>正式区更新</c:v>
                </c:pt>
                <c:pt idx="5">
                  <c:v>维护支持</c:v>
                </c:pt>
              </c:strCache>
            </c:strRef>
          </c:cat>
          <c:val>
            <c:numRef>
              <c:f>工作表5!$D$4:$I$4</c:f>
              <c:numCache>
                <c:formatCode>General</c:formatCode>
                <c:ptCount val="6"/>
                <c:pt idx="0">
                  <c:v>32.9</c:v>
                </c:pt>
                <c:pt idx="1">
                  <c:v>200.4</c:v>
                </c:pt>
                <c:pt idx="2">
                  <c:v>48</c:v>
                </c:pt>
                <c:pt idx="3">
                  <c:v>120</c:v>
                </c:pt>
                <c:pt idx="4">
                  <c:v>18</c:v>
                </c:pt>
                <c:pt idx="5">
                  <c:v>60</c:v>
                </c:pt>
              </c:numCache>
            </c:numRef>
          </c:val>
        </c:ser>
        <c:ser>
          <c:idx val="1"/>
          <c:order val="1"/>
          <c:tx>
            <c:strRef>
              <c:f>工作表5!$C$5</c:f>
              <c:strCache>
                <c:ptCount val="1"/>
                <c:pt idx="0">
                  <c:v>現行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工作表5!$D$3:$I$3</c:f>
              <c:strCache>
                <c:ptCount val="6"/>
                <c:pt idx="0">
                  <c:v>事前评估准备</c:v>
                </c:pt>
                <c:pt idx="1">
                  <c:v>测试区更新</c:v>
                </c:pt>
                <c:pt idx="2">
                  <c:v>内部验证</c:v>
                </c:pt>
                <c:pt idx="3">
                  <c:v>客户验证</c:v>
                </c:pt>
                <c:pt idx="4">
                  <c:v>正式区更新</c:v>
                </c:pt>
                <c:pt idx="5">
                  <c:v>维护支持</c:v>
                </c:pt>
              </c:strCache>
            </c:strRef>
          </c:cat>
          <c:val>
            <c:numRef>
              <c:f>工作表5!$D$5:$I$5</c:f>
              <c:numCache>
                <c:formatCode>General</c:formatCode>
                <c:ptCount val="6"/>
                <c:pt idx="0">
                  <c:v>40.8</c:v>
                </c:pt>
                <c:pt idx="1">
                  <c:v>371</c:v>
                </c:pt>
                <c:pt idx="2">
                  <c:v>90</c:v>
                </c:pt>
                <c:pt idx="3">
                  <c:v>220</c:v>
                </c:pt>
                <c:pt idx="4">
                  <c:v>16.1</c:v>
                </c:pt>
                <c:pt idx="5">
                  <c:v>160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6571392"/>
        <c:axId val="250146752"/>
      </c:barChart>
      <c:catAx>
        <c:axId val="256571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pPr>
          </a:p>
        </c:txPr>
        <c:crossAx val="250146752"/>
        <c:crosses val="autoZero"/>
        <c:auto val="1"/>
        <c:lblAlgn val="ctr"/>
        <c:lblOffset val="100"/>
        <c:noMultiLvlLbl val="0"/>
      </c:catAx>
      <c:valAx>
        <c:axId val="250146752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horzOverflow="overflow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defRPr>
            </a:pPr>
          </a:p>
        </c:txPr>
        <c:crossAx val="256571392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horzOverflow="overflow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000">
          <a:latin typeface="Microsoft JhengHei" panose="020B0604030504040204" pitchFamily="34" charset="-120"/>
          <a:ea typeface="Microsoft JhengHei" panose="020B0604030504040204" pitchFamily="34" charset="-120"/>
        </a:defRPr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版面配置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2CEEE8-9455-4A10-8720-CE46FE6829DA}" type="slidenum">
              <a:rPr lang="zh-TW" altLang="en-US"/>
            </a:fld>
            <a:endParaRPr lang="zh-TW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87777-C096-4F09-9164-83D138279891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87777-C096-4F09-9164-83D138279891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914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TW" altLang="en-US" dirty="0"/>
          </a:p>
        </p:txBody>
      </p:sp>
      <p:sp>
        <p:nvSpPr>
          <p:cNvPr id="38915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zh-TW" altLang="en-US" sz="1200" dirty="0">
                <a:latin typeface="Arial" panose="020B0604020202020204" pitchFamily="34" charset="0"/>
                <a:ea typeface="PMingLiU" panose="02020500000000000000" pitchFamily="18" charset="-120"/>
              </a:rPr>
            </a:fld>
            <a:endParaRPr lang="zh-TW" altLang="en-US" sz="1200" dirty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62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TW" altLang="en-US" dirty="0"/>
          </a:p>
        </p:txBody>
      </p:sp>
      <p:sp>
        <p:nvSpPr>
          <p:cNvPr id="40963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zh-TW" altLang="en-US" sz="1200" dirty="0">
                <a:latin typeface="Arial" panose="020B0604020202020204" pitchFamily="34" charset="0"/>
                <a:ea typeface="PMingLiU" panose="02020500000000000000" pitchFamily="18" charset="-120"/>
              </a:rPr>
            </a:fld>
            <a:endParaRPr lang="zh-TW" altLang="en-US" sz="1200" dirty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010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TW" altLang="en-US" dirty="0"/>
          </a:p>
        </p:txBody>
      </p:sp>
      <p:sp>
        <p:nvSpPr>
          <p:cNvPr id="43011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zh-TW" altLang="en-US" sz="1200" dirty="0">
                <a:latin typeface="Arial" panose="020B0604020202020204" pitchFamily="34" charset="0"/>
                <a:ea typeface="PMingLiU" panose="02020500000000000000" pitchFamily="18" charset="-120"/>
              </a:rPr>
            </a:fld>
            <a:endParaRPr lang="zh-TW" altLang="en-US" sz="1200" dirty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87777-C096-4F09-9164-83D138279891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010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TW" altLang="en-US" dirty="0"/>
          </a:p>
        </p:txBody>
      </p:sp>
      <p:sp>
        <p:nvSpPr>
          <p:cNvPr id="43011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zh-TW" altLang="en-US" sz="1200" dirty="0">
                <a:latin typeface="Arial" panose="020B0604020202020204" pitchFamily="34" charset="0"/>
                <a:ea typeface="PMingLiU" panose="02020500000000000000" pitchFamily="18" charset="-120"/>
              </a:rPr>
            </a:fld>
            <a:endParaRPr lang="zh-TW" altLang="en-US" sz="1200" dirty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版面配置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字版面配置區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3010" name="備忘稿版面配置區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TW" altLang="en-US" dirty="0"/>
          </a:p>
        </p:txBody>
      </p:sp>
      <p:sp>
        <p:nvSpPr>
          <p:cNvPr id="43011" name="投影片編號版面配置區 3"/>
          <p:cNvSpPr txBox="1">
            <a:spLocks noGrp="1"/>
          </p:cNvSpPr>
          <p:nvPr>
            <p:ph type="sldNum" sz="quarter"/>
          </p:nvPr>
        </p:nvSpPr>
        <p:spPr>
          <a:xfrm>
            <a:off x="5621338" y="6456363"/>
            <a:ext cx="4303712" cy="339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indent="0" algn="r"/>
            <a:fld id="{9A0DB2DC-4C9A-4742-B13C-FB6460FD3503}" type="slidenum">
              <a:rPr lang="zh-TW" altLang="en-US" sz="1200" dirty="0">
                <a:latin typeface="Arial" panose="020B0604020202020204" pitchFamily="34" charset="0"/>
                <a:ea typeface="PMingLiU" panose="02020500000000000000" pitchFamily="18" charset="-120"/>
              </a:rPr>
            </a:fld>
            <a:endParaRPr lang="zh-TW" altLang="en-US" sz="1200" dirty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" descr="簡報首頁_鼎新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3215680" y="2213992"/>
            <a:ext cx="86409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" name="文字版面配置區 2"/>
          <p:cNvSpPr>
            <a:spLocks noGrp="1"/>
          </p:cNvSpPr>
          <p:nvPr>
            <p:ph idx="1"/>
          </p:nvPr>
        </p:nvSpPr>
        <p:spPr>
          <a:xfrm>
            <a:off x="3311691" y="4581128"/>
            <a:ext cx="7104789" cy="158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 sz="3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algn="l">
              <a:defRPr sz="2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algn="l">
              <a:defRPr sz="20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algn="l">
              <a:defRPr sz="16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algn="l">
              <a:defRPr sz="3200"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5pPr>
          </a:lstStyle>
          <a:p>
            <a:pPr lvl="0"/>
            <a:endParaRPr lang="zh-TW" altLang="en-US" noProof="0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圖片 2" descr="簡報內頁1_鼎新R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73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zh-TW" altLang="en-US" sz="1600" strike="noStrike" noProof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</a:rPr>
            </a:fld>
            <a:endParaRPr lang="zh-TW" altLang="en-US" sz="1600" strike="noStrike" noProof="1" dirty="0">
              <a:latin typeface="Microsoft JhengHei" panose="020B0604030504040204" pitchFamily="34" charset="-12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" descr="簡報內頁1_鼎新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9" name="文字版面配置區 11"/>
          <p:cNvSpPr>
            <a:spLocks noGrp="1"/>
          </p:cNvSpPr>
          <p:nvPr>
            <p:ph type="body" sz="quarter" idx="13"/>
          </p:nvPr>
        </p:nvSpPr>
        <p:spPr>
          <a:xfrm>
            <a:off x="1871531" y="476671"/>
            <a:ext cx="10320469" cy="1096541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4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>
              <a:defRPr/>
            </a:pPr>
            <a:fld id="{04EE7EAF-5605-4221-82B7-BAA85D5EECB0}" type="datetimeFigureOut">
              <a:rPr lang="zh-TW" altLang="en-US"/>
            </a:fld>
            <a:endParaRPr lang="zh-TW" altLang="en-US" dirty="0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5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6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rgbClr val="7F7F7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E8BD9AA2-9A3F-4C6C-B13C-FCD49DF19849}" type="slidenum">
              <a:rPr lang="zh-TW" altLang="en-US"/>
            </a:fld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6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0.xml"/><Relationship Id="rId18" Type="http://schemas.openxmlformats.org/officeDocument/2006/relationships/tags" Target="../tags/tag59.xml"/><Relationship Id="rId17" Type="http://schemas.openxmlformats.org/officeDocument/2006/relationships/tags" Target="../tags/tag58.xml"/><Relationship Id="rId16" Type="http://schemas.openxmlformats.org/officeDocument/2006/relationships/tags" Target="../tags/tag57.xml"/><Relationship Id="rId15" Type="http://schemas.openxmlformats.org/officeDocument/2006/relationships/tags" Target="../tags/tag56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audio1.wav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6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/>
          <p:nvPr/>
        </p:nvSpPr>
        <p:spPr>
          <a:xfrm>
            <a:off x="4008403" y="1373411"/>
            <a:ext cx="6480720" cy="2736304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ctr"/>
            <a:endParaRPr kumimoji="0" lang="en-US" altLang="zh-TW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0" 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宋体" panose="02010600030101010101" pitchFamily="2" charset="-122"/>
              </a:rPr>
              <a:t>老客</a:t>
            </a:r>
            <a:r>
              <a:rPr kumimoji="0" lang="zh-CN" altLang="zh-TW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宋体" panose="02010600030101010101" pitchFamily="2" charset="-122"/>
              </a:rPr>
              <a:t>更新专案</a:t>
            </a:r>
            <a:endParaRPr kumimoji="0" lang="zh-CN" altLang="zh-TW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宋体" panose="02010600030101010101" pitchFamily="2" charset="-122"/>
            </a:endParaRPr>
          </a:p>
          <a:p>
            <a:pPr algn="ctr"/>
            <a:r>
              <a:rPr kumimoji="0"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宋体" panose="02010600030101010101" pitchFamily="2" charset="-122"/>
              </a:rPr>
              <a:t>                </a:t>
            </a:r>
            <a:endParaRPr kumimoji="0" lang="zh-TW" altLang="en-US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04540" y="4481195"/>
            <a:ext cx="55822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08734 </a:t>
            </a:r>
            <a:r>
              <a:rPr lang="zh-CN" altLang="en-US" sz="2000"/>
              <a:t>张永玉</a:t>
            </a:r>
            <a:endParaRPr lang="en-US" altLang="zh-CN" sz="2000"/>
          </a:p>
          <a:p>
            <a:r>
              <a:rPr lang="en-US" altLang="zh-CN" sz="2000"/>
              <a:t>T</a:t>
            </a:r>
            <a:r>
              <a:rPr lang="zh-CN" altLang="en-US" sz="2000"/>
              <a:t>产品中心  上海服务部</a:t>
            </a:r>
            <a:endParaRPr lang="zh-CN" altLang="en-US"/>
          </a:p>
          <a:p>
            <a:r>
              <a:rPr lang="en-US" altLang="zh-CN" sz="2000"/>
              <a:t>2019</a:t>
            </a:r>
            <a:r>
              <a:rPr lang="zh-CN" altLang="en-US" sz="2000"/>
              <a:t>年</a:t>
            </a:r>
            <a:r>
              <a:rPr lang="en-US" altLang="zh-CN" sz="2000"/>
              <a:t>10</a:t>
            </a:r>
            <a:r>
              <a:rPr lang="zh-CN" altLang="en-US" sz="2000"/>
              <a:t>月</a:t>
            </a:r>
            <a:r>
              <a:rPr lang="en-US" altLang="zh-CN" sz="2000"/>
              <a:t>17</a:t>
            </a:r>
            <a:r>
              <a:rPr lang="zh-CN" altLang="en-US" sz="2000"/>
              <a:t>号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圓角矩形 16"/>
          <p:cNvSpPr/>
          <p:nvPr/>
        </p:nvSpPr>
        <p:spPr>
          <a:xfrm>
            <a:off x="8256270" y="2428875"/>
            <a:ext cx="2232025" cy="245046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正式区备份验证区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正式区快速更新</a:t>
            </a:r>
            <a:endParaRPr lang="zh-TW" altLang="en-US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en-US" altLang="zh-TW" sz="1600" dirty="0" err="1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DataFix</a:t>
            </a:r>
            <a:endParaRPr lang="en-US" altLang="zh-TW" sz="1600" dirty="0" err="1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zh-CN" altLang="en-US" sz="1600" dirty="0" err="1" smtClean="0">
                <a:solidFill>
                  <a:schemeClr val="tx1"/>
                </a:solidFill>
                <a:latin typeface="Microsoft JhengHei" panose="020B0604030504040204" pitchFamily="34" charset="-120"/>
                <a:ea typeface="宋体" panose="02010600030101010101" pitchFamily="2" charset="-122"/>
              </a:rPr>
              <a:t>更新后维护</a:t>
            </a:r>
            <a:r>
              <a:rPr lang="en-US" altLang="zh-CN" sz="1600" dirty="0" err="1" smtClean="0">
                <a:solidFill>
                  <a:schemeClr val="tx1"/>
                </a:solidFill>
                <a:latin typeface="Microsoft JhengHei" panose="020B0604030504040204" pitchFamily="34" charset="-120"/>
                <a:ea typeface="宋体" panose="02010600030101010101" pitchFamily="2" charset="-122"/>
              </a:rPr>
              <a:t>(</a:t>
            </a:r>
            <a:r>
              <a:rPr lang="zh-CN" altLang="en-US" sz="1600" dirty="0" err="1" smtClean="0">
                <a:solidFill>
                  <a:schemeClr val="tx1"/>
                </a:solidFill>
                <a:latin typeface="Microsoft JhengHei" panose="020B0604030504040204" pitchFamily="34" charset="-120"/>
                <a:ea typeface="宋体" panose="02010600030101010101" pitchFamily="2" charset="-122"/>
              </a:rPr>
              <a:t>首月结</a:t>
            </a:r>
            <a:r>
              <a:rPr lang="en-US" altLang="zh-CN" sz="1600" dirty="0" err="1" smtClean="0">
                <a:solidFill>
                  <a:schemeClr val="tx1"/>
                </a:solidFill>
                <a:latin typeface="Microsoft JhengHei" panose="020B0604030504040204" pitchFamily="34" charset="-120"/>
                <a:ea typeface="宋体" panose="02010600030101010101" pitchFamily="2" charset="-122"/>
              </a:rPr>
              <a:t>)</a:t>
            </a:r>
            <a:endParaRPr lang="en-US" altLang="zh-TW" sz="1600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endParaRPr lang="en-US" altLang="zh-TW" sz="1600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endParaRPr lang="en-US" altLang="zh-TW" sz="1600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6024245" y="2428875"/>
            <a:ext cx="2232025" cy="24790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日常交易测试</a:t>
            </a:r>
            <a:endParaRPr lang="zh-TW" altLang="en-US" sz="1600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月结流程测试</a:t>
            </a:r>
            <a:endParaRPr lang="zh-TW" altLang="en-US" sz="1600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集成测试</a:t>
            </a:r>
            <a:endParaRPr lang="en-US" altLang="zh-TW" sz="1600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测试后错误调整</a:t>
            </a:r>
            <a:endParaRPr lang="zh-TW" altLang="en-US" sz="1600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indent="0" algn="l">
              <a:buFont typeface="Wingdings" panose="05000000000000000000" charset="0"/>
              <a:buNone/>
            </a:pPr>
            <a:endParaRPr lang="en-US" altLang="zh-TW" sz="1600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endParaRPr lang="en-US" altLang="zh-TW" sz="1600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3791744" y="2268855"/>
            <a:ext cx="2232000" cy="263906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正式区备份测试区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测试区一般更新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集成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en-US" altLang="zh-TW" sz="16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DataFix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编译后错误调整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客制追单</a:t>
            </a:r>
            <a:endParaRPr lang="zh-TW" altLang="en-US" sz="1600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zh-CN" altLang="zh-TW" sz="16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宋体" panose="02010600030101010101" pitchFamily="2" charset="-122"/>
              </a:rPr>
              <a:t>顾问</a:t>
            </a:r>
            <a:r>
              <a:rPr lang="zh-TW" altLang="en-US" sz="1600" dirty="0" smtClean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测试验证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endParaRPr lang="en-US" altLang="zh-TW" sz="1600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597660" y="2244090"/>
            <a:ext cx="2232025" cy="247459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更新需求确认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验证目标确认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系统环境确认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客制清单确认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集成产品确认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客制开发冻结</a:t>
            </a:r>
            <a:endParaRPr lang="zh-TW" altLang="en-US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Patch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包制作</a:t>
            </a:r>
            <a:endParaRPr lang="zh-TW" altLang="en-US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171450" indent="-171450" algn="l">
              <a:buFont typeface="Wingdings" panose="05000000000000000000" charset="0"/>
              <a:buChar char="u"/>
            </a:pPr>
            <a:r>
              <a:rPr lang="en-US" altLang="zh-TW" sz="16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</a:t>
            </a:r>
            <a:r>
              <a:rPr lang="zh-TW" altLang="en-US" sz="16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修改程序调整</a:t>
            </a:r>
            <a:endParaRPr lang="zh-TW" altLang="en-US" sz="1600" dirty="0" smtClean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body" sz="quarter" idx="13"/>
          </p:nvPr>
        </p:nvSpPr>
        <p:spPr>
          <a:xfrm>
            <a:off x="1960245" y="469265"/>
            <a:ext cx="7831455" cy="1096645"/>
          </a:xfrm>
        </p:spPr>
        <p:txBody>
          <a:bodyPr/>
          <a:lstStyle/>
          <a:p>
            <a:r>
              <a:rPr lang="en-US" altLang="zh-TW" sz="36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Patch</a:t>
            </a:r>
            <a:r>
              <a:rPr lang="zh-TW" altLang="en-US" sz="36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更新步骤</a:t>
            </a:r>
            <a:endParaRPr lang="zh-TW" altLang="en-US" sz="3600" b="0" dirty="0" smtClean="0">
              <a:solidFill>
                <a:schemeClr val="tx1">
                  <a:lumMod val="95000"/>
                  <a:lumOff val="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1560512" y="1871345"/>
            <a:ext cx="9144000" cy="721995"/>
          </a:xfrm>
          <a:prstGeom prst="strip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1560512" y="1886585"/>
            <a:ext cx="6948000" cy="721995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1560512" y="1871345"/>
            <a:ext cx="4716000" cy="721995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1560512" y="1871345"/>
            <a:ext cx="2520000" cy="721995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47528" y="2065020"/>
            <a:ext cx="164592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事前准备</a:t>
            </a:r>
            <a:endParaRPr lang="zh-TW" altLang="en-US" sz="18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51784" y="2065020"/>
            <a:ext cx="164592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测试区更新</a:t>
            </a:r>
            <a:endParaRPr lang="zh-TW" altLang="en-US" sz="18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流程圖: 打孔紙帶 11"/>
          <p:cNvSpPr/>
          <p:nvPr/>
        </p:nvSpPr>
        <p:spPr>
          <a:xfrm>
            <a:off x="2092960" y="4718685"/>
            <a:ext cx="1242000" cy="806450"/>
          </a:xfrm>
          <a:prstGeom prst="flowChartPunchedTap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约</a:t>
            </a:r>
            <a:r>
              <a:rPr lang="en-US" altLang="zh-TW" dirty="0"/>
              <a:t>1-2</a:t>
            </a:r>
            <a:r>
              <a:rPr lang="zh-TW" altLang="en-US" dirty="0" smtClean="0"/>
              <a:t>周</a:t>
            </a:r>
            <a:endParaRPr lang="zh-TW" altLang="en-US" dirty="0"/>
          </a:p>
        </p:txBody>
      </p:sp>
      <p:sp>
        <p:nvSpPr>
          <p:cNvPr id="13" name="流程圖: 打孔紙帶 12"/>
          <p:cNvSpPr/>
          <p:nvPr/>
        </p:nvSpPr>
        <p:spPr>
          <a:xfrm>
            <a:off x="4340860" y="4718685"/>
            <a:ext cx="1242695" cy="806450"/>
          </a:xfrm>
          <a:prstGeom prst="flowChartPunchedTap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约</a:t>
            </a:r>
            <a:r>
              <a:rPr lang="en-US" altLang="zh-TW" dirty="0" smtClean="0"/>
              <a:t>2-3</a:t>
            </a:r>
            <a:r>
              <a:rPr lang="zh-TW" altLang="en-US" dirty="0" smtClean="0"/>
              <a:t>周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263992" y="2060848"/>
            <a:ext cx="192024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TW" sz="18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User</a:t>
            </a:r>
            <a:r>
              <a:rPr lang="zh-TW" altLang="en-US" sz="18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测试区验证</a:t>
            </a:r>
            <a:endParaRPr lang="zh-TW" altLang="en-US" sz="18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流程圖: 打孔紙帶 15"/>
          <p:cNvSpPr/>
          <p:nvPr/>
        </p:nvSpPr>
        <p:spPr>
          <a:xfrm>
            <a:off x="6743065" y="4718685"/>
            <a:ext cx="1242695" cy="806450"/>
          </a:xfrm>
          <a:prstGeom prst="flowChartPunchedTap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约</a:t>
            </a:r>
            <a:r>
              <a:rPr lang="en-US" altLang="zh-TW" dirty="0" smtClean="0"/>
              <a:t>2-4</a:t>
            </a:r>
            <a:r>
              <a:rPr lang="zh-TW" altLang="en-US" dirty="0" smtClean="0"/>
              <a:t>周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626544" y="2060848"/>
            <a:ext cx="164592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TW" altLang="en-US" sz="18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正式区更新</a:t>
            </a:r>
            <a:endParaRPr lang="zh-TW" altLang="en-US" sz="18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流程圖: 打孔紙帶 19"/>
          <p:cNvSpPr/>
          <p:nvPr/>
        </p:nvSpPr>
        <p:spPr>
          <a:xfrm>
            <a:off x="8938895" y="4718685"/>
            <a:ext cx="1242695" cy="806450"/>
          </a:xfrm>
          <a:prstGeom prst="flowChartPunchedTap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约</a:t>
            </a:r>
            <a:r>
              <a:rPr lang="en-US" altLang="zh-CN" dirty="0" smtClean="0"/>
              <a:t>2-3</a:t>
            </a:r>
            <a:r>
              <a:rPr lang="zh-CN" altLang="en-US" dirty="0" smtClean="0"/>
              <a:t>周</a:t>
            </a:r>
            <a:endParaRPr lang="zh-CN" altLang="en-US" dirty="0" smtClean="0"/>
          </a:p>
        </p:txBody>
      </p:sp>
      <p:sp>
        <p:nvSpPr>
          <p:cNvPr id="21" name="流程圖: 打孔紙帶 20"/>
          <p:cNvSpPr/>
          <p:nvPr/>
        </p:nvSpPr>
        <p:spPr>
          <a:xfrm>
            <a:off x="2855640" y="5727700"/>
            <a:ext cx="6494145" cy="806450"/>
          </a:xfrm>
          <a:prstGeom prst="flowChartPunchedTap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整个过程概估约</a:t>
            </a:r>
            <a:r>
              <a:rPr lang="zh-CN" dirty="0" smtClean="0"/>
              <a:t>两个半月</a:t>
            </a:r>
            <a:endParaRPr 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E8BD9AA2-9A3F-4C6C-B13C-FCD49DF19849}" type="slidenum">
              <a:rPr lang="zh-TW" altLang="en-US"/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body" sz="quarter" idx="13"/>
          </p:nvPr>
        </p:nvSpPr>
        <p:spPr>
          <a:xfrm>
            <a:off x="1943100" y="449580"/>
            <a:ext cx="7831455" cy="1096645"/>
          </a:xfrm>
        </p:spPr>
        <p:txBody>
          <a:bodyPr/>
          <a:lstStyle/>
          <a:p>
            <a:r>
              <a:rPr lang="en-US" altLang="zh-TW" sz="3600" b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Patch</a:t>
            </a:r>
            <a:r>
              <a:rPr lang="zh-TW" altLang="en-US" sz="3600" b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更新</a:t>
            </a:r>
            <a:r>
              <a:rPr lang="zh-CN" altLang="zh-TW" sz="3600" b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手法</a:t>
            </a:r>
            <a:endParaRPr lang="zh-CN" altLang="zh-TW" sz="3600" b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5025390" y="1901825"/>
            <a:ext cx="2363470" cy="119570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/>
              <a:t>正式区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3277235" y="4020820"/>
            <a:ext cx="2252980" cy="12001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/>
              <a:t>测试区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7388860" y="3482975"/>
            <a:ext cx="2230755" cy="12236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/>
              <a:t>验证区</a:t>
            </a:r>
            <a:endParaRPr lang="zh-TW" altLang="en-US" dirty="0"/>
          </a:p>
        </p:txBody>
      </p:sp>
      <p:sp>
        <p:nvSpPr>
          <p:cNvPr id="23" name="弧形向右箭號 22"/>
          <p:cNvSpPr/>
          <p:nvPr/>
        </p:nvSpPr>
        <p:spPr>
          <a:xfrm rot="1980000">
            <a:off x="4043680" y="2489200"/>
            <a:ext cx="648970" cy="1608455"/>
          </a:xfrm>
          <a:prstGeom prst="curvedRightArrow">
            <a:avLst>
              <a:gd name="adj1" fmla="val 25000"/>
              <a:gd name="adj2" fmla="val 50000"/>
              <a:gd name="adj3" fmla="val 2814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 flipH="1">
            <a:off x="3695065" y="2915285"/>
            <a:ext cx="321310" cy="28194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en-US" altLang="zh-TW" sz="1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943100" y="1728470"/>
            <a:ext cx="26384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透过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clone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工具将正式</a:t>
            </a:r>
            <a:endParaRPr lang="zh-TW" altLang="en-US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区</a:t>
            </a:r>
            <a:r>
              <a:rPr lang="zh-TW" altLang="en-US" sz="16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复制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到测试区</a:t>
            </a:r>
            <a:endParaRPr lang="zh-TW" altLang="en-US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将正式区的设计数据、程序、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Table</a:t>
            </a: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复制到测试区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七角星形 26"/>
          <p:cNvSpPr/>
          <p:nvPr/>
        </p:nvSpPr>
        <p:spPr>
          <a:xfrm>
            <a:off x="4328795" y="5587365"/>
            <a:ext cx="1485900" cy="1058545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Patch</a:t>
            </a:r>
            <a:r>
              <a:rPr lang="zh-TW" altLang="en-US" dirty="0"/>
              <a:t>包</a:t>
            </a:r>
            <a:endParaRPr lang="zh-TW" altLang="en-US" dirty="0"/>
          </a:p>
        </p:txBody>
      </p:sp>
      <p:sp>
        <p:nvSpPr>
          <p:cNvPr id="28" name="弧形向右箭號 27"/>
          <p:cNvSpPr/>
          <p:nvPr/>
        </p:nvSpPr>
        <p:spPr>
          <a:xfrm rot="12300000">
            <a:off x="5822950" y="3111500"/>
            <a:ext cx="646430" cy="1530350"/>
          </a:xfrm>
          <a:prstGeom prst="curvedRightArrow">
            <a:avLst>
              <a:gd name="adj1" fmla="val 25000"/>
              <a:gd name="adj2" fmla="val 50000"/>
              <a:gd name="adj3" fmla="val 2814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3658235" y="5360670"/>
            <a:ext cx="283210" cy="28257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en-US" altLang="zh-TW" sz="1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497965" y="5643245"/>
            <a:ext cx="26384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透过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Patch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工具将测试区</a:t>
            </a:r>
            <a:r>
              <a:rPr lang="zh-TW" altLang="en-US" sz="16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</a:t>
            </a: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到最新版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Patch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只会更新设计数据、程序与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Table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弧形向左箭號 30"/>
          <p:cNvSpPr/>
          <p:nvPr/>
        </p:nvSpPr>
        <p:spPr>
          <a:xfrm rot="19800000">
            <a:off x="7651115" y="2366645"/>
            <a:ext cx="582295" cy="1205230"/>
          </a:xfrm>
          <a:prstGeom prst="curved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663180" y="2159635"/>
            <a:ext cx="283210" cy="28257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en-US" altLang="zh-TW" sz="1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8281670" y="1728470"/>
            <a:ext cx="26384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透过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clone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工具将正式</a:t>
            </a:r>
            <a:endParaRPr lang="zh-TW" altLang="en-US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区</a:t>
            </a:r>
            <a:r>
              <a:rPr lang="zh-TW" altLang="en-US" sz="16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复制到验证区备份</a:t>
            </a:r>
            <a:endParaRPr lang="zh-TW" altLang="en-US" sz="1600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将正式区的设计数据、程序、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Table</a:t>
            </a: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Data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复制到验证区</a:t>
            </a:r>
            <a:endParaRPr lang="zh-TW" altLang="en-US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u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后期维护支持可以有迹可循</a:t>
            </a:r>
            <a:endParaRPr lang="zh-TW" altLang="en-US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5954395" y="4554855"/>
            <a:ext cx="283210" cy="282575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endParaRPr lang="en-US" altLang="zh-TW" sz="1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弧形向下箭號 36"/>
          <p:cNvSpPr/>
          <p:nvPr/>
        </p:nvSpPr>
        <p:spPr>
          <a:xfrm rot="14520000">
            <a:off x="3749675" y="5474970"/>
            <a:ext cx="887095" cy="407670"/>
          </a:xfrm>
          <a:prstGeom prst="curved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643245" y="4837430"/>
            <a:ext cx="2638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u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透过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Patch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工具将测试</a:t>
            </a:r>
            <a:endParaRPr lang="zh-TW" altLang="en-US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区</a:t>
            </a:r>
            <a:r>
              <a:rPr lang="zh-TW" altLang="en-US" sz="16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快速更新到正式区</a:t>
            </a:r>
            <a:endParaRPr lang="zh-TW" altLang="en-US" sz="1600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只会更新设计数据、程序与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Table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必须停机更新时间约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4~5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小时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E8BD9AA2-9A3F-4C6C-B13C-FCD49DF19849}" type="slidenum">
              <a:rPr lang="zh-TW" altLang="en-US"/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890448" y="648212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技巧改善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" name="圖表 12"/>
          <p:cNvGraphicFramePr/>
          <p:nvPr/>
        </p:nvGraphicFramePr>
        <p:xfrm>
          <a:off x="6153471" y="1826022"/>
          <a:ext cx="5724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6" name="圖表 15"/>
          <p:cNvGraphicFramePr/>
          <p:nvPr/>
        </p:nvGraphicFramePr>
        <p:xfrm>
          <a:off x="176530" y="1826260"/>
          <a:ext cx="5724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矩形 16"/>
          <p:cNvSpPr/>
          <p:nvPr/>
        </p:nvSpPr>
        <p:spPr>
          <a:xfrm>
            <a:off x="1375821" y="1546230"/>
            <a:ext cx="720000" cy="2160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" name="图片 1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2101" y="1292225"/>
            <a:ext cx="1114569" cy="90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矩形 20"/>
          <p:cNvSpPr/>
          <p:nvPr/>
        </p:nvSpPr>
        <p:spPr>
          <a:xfrm>
            <a:off x="7376571" y="1555755"/>
            <a:ext cx="720000" cy="2160000"/>
          </a:xfrm>
          <a:prstGeom prst="rect">
            <a:avLst/>
          </a:prstGeom>
          <a:noFill/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317500" y="15462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佳音优德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318250" y="15462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安</a:t>
            </a:r>
            <a:r>
              <a:rPr lang="zh-TW" altLang="en-US" dirty="0" smtClean="0"/>
              <a:t>德</a:t>
            </a:r>
            <a:endParaRPr lang="zh-TW" altLang="en-US" dirty="0"/>
          </a:p>
        </p:txBody>
      </p:sp>
      <p:sp>
        <p:nvSpPr>
          <p:cNvPr id="24" name="CustomShape 2"/>
          <p:cNvSpPr/>
          <p:nvPr/>
        </p:nvSpPr>
        <p:spPr>
          <a:xfrm>
            <a:off x="1438177" y="4508990"/>
            <a:ext cx="10637371" cy="20918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42900" indent="-342900">
              <a:spcBef>
                <a:spcPts val="1200"/>
              </a:spcBef>
              <a:buClrTx/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TW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客制分析过滤  判断建议</a:t>
            </a:r>
            <a:r>
              <a:rPr lang="en-US" altLang="zh-TW" sz="2400" dirty="0" smtClean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TW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客户确认</a:t>
            </a:r>
            <a:endParaRPr lang="en-US" altLang="zh-TW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TW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追单顺序调整  共享子程序</a:t>
            </a:r>
            <a:r>
              <a:rPr lang="en-US" altLang="zh-TW" sz="2400" dirty="0" smtClean="0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</a:rPr>
              <a:t>子程序</a:t>
            </a:r>
            <a:r>
              <a:rPr lang="en-US" altLang="zh-TW" sz="2400" dirty="0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</a:rPr>
              <a:t>主</a:t>
            </a:r>
            <a:r>
              <a:rPr lang="zh-TW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程序</a:t>
            </a:r>
            <a:endParaRPr lang="en-US" altLang="zh-TW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ts val="1200"/>
              </a:spcBef>
              <a:buClrTx/>
              <a:buFont typeface="Wingdings" panose="05000000000000000000" pitchFamily="2" charset="2"/>
              <a:buChar char="ü"/>
            </a:pPr>
            <a:r>
              <a:rPr lang="zh-TW" altLang="en-US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TW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追单技巧改变  比对</a:t>
            </a:r>
            <a:r>
              <a:rPr lang="zh-TW" altLang="en-US" sz="2400" dirty="0">
                <a:latin typeface="微软雅黑" panose="020B0503020204020204" charset="-122"/>
                <a:ea typeface="微软雅黑" panose="020B0503020204020204" charset="-122"/>
              </a:rPr>
              <a:t>旧版</a:t>
            </a:r>
            <a:r>
              <a:rPr lang="zh-TW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现况</a:t>
            </a:r>
            <a:r>
              <a:rPr lang="en-US" altLang="zh-TW" sz="2400" dirty="0" smtClean="0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TW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判断客制</a:t>
            </a:r>
            <a:r>
              <a:rPr lang="en-US" altLang="zh-TW" sz="2400" dirty="0" smtClean="0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TW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方法确认</a:t>
            </a:r>
            <a:r>
              <a:rPr lang="en-US" altLang="zh-TW" sz="2400" dirty="0" smtClean="0"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TW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追单</a:t>
            </a:r>
            <a:endParaRPr lang="en-US" altLang="zh-TW" sz="2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ts val="1200"/>
              </a:spcBef>
              <a:buClrTx/>
              <a:buFont typeface="Wingdings" panose="05000000000000000000" pitchFamily="2" charset="2"/>
              <a:buChar char="ü"/>
            </a:pPr>
            <a:r>
              <a:rPr lang="zh-TW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TW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设计器新功能  标准追客制、客制追标准转换</a:t>
            </a:r>
            <a:endParaRPr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414757" y="3906944"/>
            <a:ext cx="8696960" cy="48958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★ </a:t>
            </a:r>
            <a:r>
              <a:rPr lang="zh-TW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错误排除与追单   </a:t>
            </a:r>
            <a:r>
              <a:rPr lang="en-US" altLang="zh-TW" sz="24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330.5hr</a:t>
            </a:r>
            <a:r>
              <a:rPr lang="en-US" altLang="zh-TW" sz="2400" dirty="0" smtClean="0">
                <a:latin typeface="微软雅黑" panose="020B0503020204020204" charset="-122"/>
                <a:ea typeface="微软雅黑" panose="020B0503020204020204" charset="-122"/>
              </a:rPr>
              <a:t>↓</a:t>
            </a:r>
            <a:r>
              <a:rPr lang="en-US" altLang="zh-TW" sz="2400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155hr    </a:t>
            </a:r>
            <a:r>
              <a:rPr lang="zh-TW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降低</a:t>
            </a:r>
            <a:r>
              <a:rPr lang="en-US" altLang="zh-TW" sz="2400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175.5hr</a:t>
            </a:r>
            <a:r>
              <a:rPr lang="en-US" altLang="zh-TW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TW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提效</a:t>
            </a:r>
            <a:r>
              <a:rPr lang="en-US" altLang="zh-TW" sz="2400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53.5%</a:t>
            </a:r>
            <a:endParaRPr lang="zh-TW" altLang="en-US" sz="24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TW" altLang="en-US" sz="1600" strike="noStrike" noProof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</a:rPr>
            </a:fld>
            <a:endParaRPr lang="zh-TW" altLang="en-US" sz="1600" strike="noStrike" noProof="1" dirty="0">
              <a:latin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79600" y="720725"/>
            <a:ext cx="4770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技巧改善</a:t>
            </a:r>
            <a:r>
              <a:rPr lang="en-US" altLang="zh-CN" sz="3200"/>
              <a:t>—</a:t>
            </a:r>
            <a:r>
              <a:rPr lang="zh-CN" altLang="en-US" sz="3200"/>
              <a:t>客制分析过滤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484505" y="4816475"/>
            <a:ext cx="44938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成效：</a:t>
            </a:r>
            <a:r>
              <a:rPr lang="zh-CN" altLang="en-US"/>
              <a:t>相对于之前无筛选，客制程式全部追单的方式，目前进行客制分析过滤可以减少大概</a:t>
            </a:r>
            <a:r>
              <a:rPr lang="en-US" altLang="zh-CN"/>
              <a:t>100</a:t>
            </a:r>
            <a:r>
              <a:rPr lang="zh-CN" altLang="en-US"/>
              <a:t>支左右程式追单，以每支程式追单</a:t>
            </a:r>
            <a:r>
              <a:rPr lang="en-US" altLang="zh-CN"/>
              <a:t>40</a:t>
            </a:r>
            <a:r>
              <a:rPr lang="zh-CN" altLang="en-US"/>
              <a:t>分钟左右，</a:t>
            </a:r>
            <a:r>
              <a:rPr lang="zh-CN" altLang="en-US">
                <a:solidFill>
                  <a:srgbClr val="FF0000"/>
                </a:solidFill>
              </a:rPr>
              <a:t>提效的时间约</a:t>
            </a:r>
            <a:r>
              <a:rPr lang="en-US" altLang="zh-CN">
                <a:solidFill>
                  <a:srgbClr val="FF0000"/>
                </a:solidFill>
              </a:rPr>
              <a:t>67</a:t>
            </a:r>
            <a:r>
              <a:rPr lang="zh-CN" altLang="en-US">
                <a:solidFill>
                  <a:srgbClr val="FF0000"/>
                </a:solidFill>
              </a:rPr>
              <a:t>小时左右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200" y="2901315"/>
            <a:ext cx="552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旧方法：</a:t>
            </a:r>
            <a:r>
              <a:rPr lang="zh-CN" altLang="en-US"/>
              <a:t>不做区分，一支一支追单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新方法：</a:t>
            </a:r>
            <a:r>
              <a:rPr lang="zh-CN" altLang="en-US"/>
              <a:t>分析过滤，有条件的追单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5310" y="1896745"/>
            <a:ext cx="5728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目的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 sz="2000"/>
              <a:t>减少程式追单支数</a:t>
            </a:r>
            <a:endParaRPr lang="zh-CN" altLang="en-US" sz="20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TW" altLang="en-US" sz="1600" strike="noStrike" noProof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</a:rPr>
            </a:fld>
            <a:endParaRPr lang="zh-TW" altLang="en-US" sz="1600" strike="noStrike" noProof="1" dirty="0">
              <a:latin typeface="Microsoft JhengHei" panose="020B0604030504040204" pitchFamily="34" charset="-12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0" y="2357120"/>
            <a:ext cx="7101840" cy="2593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70075" y="727710"/>
            <a:ext cx="5005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技巧改善</a:t>
            </a:r>
            <a:r>
              <a:rPr lang="en-US" altLang="zh-CN" sz="3200"/>
              <a:t>—</a:t>
            </a:r>
            <a:r>
              <a:rPr lang="zh-CN" altLang="en-US" sz="3200"/>
              <a:t>追单顺序调整</a:t>
            </a:r>
            <a:endParaRPr lang="zh-CN" altLang="en-US" sz="3200"/>
          </a:p>
        </p:txBody>
      </p:sp>
      <p:sp>
        <p:nvSpPr>
          <p:cNvPr id="6" name="文本框 5"/>
          <p:cNvSpPr txBox="1"/>
          <p:nvPr/>
        </p:nvSpPr>
        <p:spPr>
          <a:xfrm>
            <a:off x="252730" y="2787650"/>
            <a:ext cx="55956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根据程式所属类型，比如说是主程式、子程式还是</a:t>
            </a:r>
            <a:r>
              <a:rPr lang="en-US" altLang="zh-CN"/>
              <a:t>sub</a:t>
            </a:r>
            <a:r>
              <a:rPr lang="zh-CN" altLang="en-US"/>
              <a:t>元件做区分来判断追单是先追哪种类型。</a:t>
            </a:r>
            <a:endParaRPr lang="zh-CN" altLang="en-US"/>
          </a:p>
          <a:p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旧方法：</a:t>
            </a:r>
            <a:r>
              <a:rPr lang="zh-CN" altLang="en-US"/>
              <a:t>主程式              子程式               </a:t>
            </a:r>
            <a:r>
              <a:rPr lang="en-US" altLang="zh-CN"/>
              <a:t>sub</a:t>
            </a:r>
            <a:r>
              <a:rPr lang="zh-CN" altLang="en-US"/>
              <a:t>元件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新方法：</a:t>
            </a:r>
            <a:r>
              <a:rPr lang="en-US" altLang="zh-CN">
                <a:sym typeface="+mn-ea"/>
              </a:rPr>
              <a:t>sub</a:t>
            </a:r>
            <a:r>
              <a:rPr lang="zh-CN" altLang="en-US">
                <a:sym typeface="+mn-ea"/>
              </a:rPr>
              <a:t>元件            子程式              主程式</a:t>
            </a:r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1984375" y="3475990"/>
            <a:ext cx="803910" cy="990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3550920" y="3475990"/>
            <a:ext cx="876300" cy="755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2060575" y="4034155"/>
            <a:ext cx="795655" cy="990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3550920" y="4034155"/>
            <a:ext cx="876300" cy="7556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74650" y="5186045"/>
            <a:ext cx="637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成效：</a:t>
            </a:r>
            <a:r>
              <a:rPr lang="zh-CN" altLang="en-US"/>
              <a:t>追单整体时数提效约</a:t>
            </a:r>
            <a:r>
              <a:rPr lang="en-US" altLang="zh-CN">
                <a:solidFill>
                  <a:srgbClr val="FF0000"/>
                </a:solidFill>
              </a:rPr>
              <a:t>5%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6705" y="1833880"/>
            <a:ext cx="6316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目的：</a:t>
            </a:r>
            <a:r>
              <a:rPr lang="zh-CN" altLang="en-US" sz="2000"/>
              <a:t>减少重复追单过程，降低追单时数</a:t>
            </a:r>
            <a:endParaRPr lang="zh-CN" altLang="en-US" sz="20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TW" altLang="en-US" sz="1600" strike="noStrike" noProof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</a:rPr>
            </a:fld>
            <a:endParaRPr lang="zh-TW" altLang="en-US" sz="1600" strike="noStrike" noProof="1" dirty="0">
              <a:latin typeface="Microsoft JhengHei" panose="020B0604030504040204" pitchFamily="3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4580" y="1936115"/>
            <a:ext cx="5417820" cy="29933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878330" y="708025"/>
            <a:ext cx="4941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技巧改善</a:t>
            </a:r>
            <a:r>
              <a:rPr lang="en-US" altLang="zh-CN" sz="3200"/>
              <a:t>—</a:t>
            </a:r>
            <a:r>
              <a:rPr lang="zh-CN" altLang="en-US" sz="3200"/>
              <a:t>追单手法改变</a:t>
            </a:r>
            <a:endParaRPr lang="zh-CN" altLang="en-US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0840" y="1616075"/>
            <a:ext cx="6676390" cy="27774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88925" y="1833880"/>
            <a:ext cx="5593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目的：</a:t>
            </a:r>
            <a:r>
              <a:rPr lang="zh-CN" altLang="en-US" sz="2000"/>
              <a:t>减少单支程式追单时间</a:t>
            </a:r>
            <a:endParaRPr lang="zh-CN" altLang="en-US" sz="20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40" y="4474845"/>
            <a:ext cx="6602730" cy="2345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88925" y="4393565"/>
            <a:ext cx="4653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成效：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asft300</a:t>
            </a:r>
            <a:r>
              <a:rPr lang="zh-CN" altLang="en-US">
                <a:sym typeface="+mn-ea"/>
              </a:rPr>
              <a:t>为例</a:t>
            </a: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旧方法</a:t>
            </a:r>
            <a:r>
              <a:rPr lang="zh-CN" altLang="en-US">
                <a:sym typeface="+mn-ea"/>
              </a:rPr>
              <a:t>时间：大约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天</a:t>
            </a:r>
            <a:r>
              <a:rPr lang="zh-CN" altLang="en-US">
                <a:sym typeface="+mn-ea"/>
              </a:rPr>
              <a:t>完成</a:t>
            </a: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新方法</a:t>
            </a:r>
            <a:r>
              <a:rPr lang="zh-CN" altLang="en-US">
                <a:sym typeface="+mn-ea"/>
              </a:rPr>
              <a:t>时间：大约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天半</a:t>
            </a:r>
            <a:r>
              <a:rPr lang="zh-CN" altLang="en-US">
                <a:sym typeface="+mn-ea"/>
              </a:rPr>
              <a:t>完成</a:t>
            </a: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  <a:sym typeface="+mn-ea"/>
              </a:rPr>
              <a:t>提效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50% 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925" y="2701290"/>
            <a:ext cx="5520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旧方法：</a:t>
            </a:r>
            <a:r>
              <a:rPr lang="zh-CN" altLang="en-US"/>
              <a:t>使用差异比对工具进行追单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新方法：</a:t>
            </a:r>
            <a:r>
              <a:rPr lang="zh-CN" altLang="en-US"/>
              <a:t>客制退标准再追上客制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TW" altLang="en-US" sz="1600" strike="noStrike" noProof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</a:rPr>
            </a:fld>
            <a:endParaRPr lang="zh-TW" altLang="en-US" sz="1600" strike="noStrike" noProof="1" dirty="0">
              <a:latin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992683" y="643767"/>
            <a:ext cx="34340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建立统一规范机制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327660" y="2613660"/>
            <a:ext cx="4441825" cy="4223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514350" indent="-514350">
              <a:spcBef>
                <a:spcPts val="600"/>
              </a:spcBef>
              <a:buFont typeface="+mj-lt"/>
              <a:buAutoNum type="alphaUcPeriod"/>
            </a:pPr>
            <a:r>
              <a:rPr lang="zh-TW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更新说明</a:t>
            </a:r>
            <a:r>
              <a:rPr lang="en-US" altLang="zh-TW" sz="2000" dirty="0" err="1" smtClean="0"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TW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TW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lphaUcPeriod"/>
            </a:pPr>
            <a:r>
              <a:rPr lang="zh-TW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全面</a:t>
            </a:r>
            <a:r>
              <a:rPr lang="zh-TW" altLang="en-US" sz="2000" dirty="0">
                <a:latin typeface="微软雅黑" panose="020B0503020204020204" charset="-122"/>
                <a:ea typeface="微软雅黑" panose="020B0503020204020204" charset="-122"/>
              </a:rPr>
              <a:t>更新计划</a:t>
            </a:r>
            <a:r>
              <a:rPr lang="zh-TW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表</a:t>
            </a:r>
            <a:endParaRPr lang="en-US" altLang="zh-TW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spcBef>
                <a:spcPts val="600"/>
              </a:spcBef>
              <a:buClrTx/>
              <a:buFont typeface="+mj-lt"/>
              <a:buAutoNum type="alphaUcPeriod"/>
            </a:pPr>
            <a:r>
              <a:rPr lang="zh-TW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客户现况调查表</a:t>
            </a:r>
            <a:endParaRPr lang="en-US" altLang="zh-TW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spcBef>
                <a:spcPts val="600"/>
              </a:spcBef>
              <a:buClrTx/>
              <a:buFont typeface="+mj-lt"/>
              <a:buAutoNum type="alphaUcPeriod"/>
            </a:pPr>
            <a:r>
              <a:rPr lang="zh-TW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系统环境调查表</a:t>
            </a:r>
            <a:endParaRPr lang="en-US" altLang="zh-TW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spcBef>
                <a:spcPts val="600"/>
              </a:spcBef>
              <a:buClrTx/>
              <a:buFont typeface="+mj-lt"/>
              <a:buAutoNum type="alphaUcPeriod"/>
            </a:pPr>
            <a:r>
              <a:rPr lang="en-US" altLang="zh-TW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TW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更新</a:t>
            </a:r>
            <a:r>
              <a:rPr lang="zh-CN" altLang="zh-TW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报</a:t>
            </a:r>
            <a:r>
              <a:rPr lang="zh-TW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告书</a:t>
            </a:r>
            <a:endParaRPr lang="en-US" altLang="zh-TW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spcBef>
                <a:spcPts val="600"/>
              </a:spcBef>
              <a:buClrTx/>
              <a:buFont typeface="+mj-lt"/>
              <a:buAutoNum type="alphaUcPeriod"/>
            </a:pPr>
            <a:r>
              <a:rPr lang="en-US" altLang="zh-TW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Rebuild</a:t>
            </a:r>
            <a:r>
              <a:rPr lang="zh-TW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错误调整清单</a:t>
            </a:r>
            <a:endParaRPr lang="en-US" altLang="zh-TW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spcBef>
                <a:spcPts val="600"/>
              </a:spcBef>
              <a:buClrTx/>
              <a:buFont typeface="+mj-lt"/>
              <a:buAutoNum type="alphaUcPeriod"/>
            </a:pPr>
            <a:r>
              <a:rPr lang="zh-TW" altLang="en-US" sz="20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客制调整清单</a:t>
            </a:r>
            <a:endParaRPr lang="en-US" altLang="zh-TW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spcBef>
                <a:spcPts val="600"/>
              </a:spcBef>
              <a:buClrTx/>
              <a:buFont typeface="+mj-lt"/>
              <a:buAutoNum type="alphaUcPeriod"/>
            </a:pPr>
            <a:r>
              <a:rPr lang="zh-TW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标准验证流程清单</a:t>
            </a:r>
            <a:endParaRPr lang="en-US" altLang="zh-TW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514350" indent="-514350">
              <a:spcBef>
                <a:spcPts val="600"/>
              </a:spcBef>
              <a:buClrTx/>
              <a:buFont typeface="+mj-lt"/>
              <a:buAutoNum type="alphaUcPeriod"/>
            </a:pPr>
            <a:r>
              <a:rPr lang="zh-TW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问题管制表     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55" y="1461770"/>
            <a:ext cx="7755890" cy="130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263" y="2675206"/>
            <a:ext cx="480000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348" y="2765782"/>
            <a:ext cx="5087974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028" y="2883751"/>
            <a:ext cx="451064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011" y="2937351"/>
            <a:ext cx="4273797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705" y="3011956"/>
            <a:ext cx="459978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868" y="3079293"/>
            <a:ext cx="5003226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93" y="3147311"/>
            <a:ext cx="5096129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02" y="3237335"/>
            <a:ext cx="5969239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318" y="3237473"/>
            <a:ext cx="4989099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27660" y="1788795"/>
            <a:ext cx="4138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目的：</a:t>
            </a:r>
            <a:r>
              <a:rPr lang="zh-CN" altLang="en-US" sz="2000"/>
              <a:t>建立更新规范，新手上路</a:t>
            </a:r>
            <a:endParaRPr lang="zh-CN" altLang="en-US" sz="20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TW" altLang="en-US" sz="1600" strike="noStrike" noProof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</a:rPr>
            </a:fld>
            <a:endParaRPr lang="zh-TW" altLang="en-US" sz="1600" strike="noStrike" noProof="1" dirty="0">
              <a:latin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1920240" y="717550"/>
            <a:ext cx="874776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zh-TW" sz="3600" kern="1200" cap="none" spc="-150" normalizeH="0" baseline="0" noProof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内容大纲</a:t>
            </a:r>
            <a:endParaRPr kumimoji="1" lang="zh-CN" altLang="zh-TW" sz="3600" kern="1200" cap="none" spc="-150" normalizeH="0" baseline="0" noProof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1986" name="圖片 8" descr="數位價值_P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2113" y="5770563"/>
            <a:ext cx="3457575" cy="754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文字版面配置區 1"/>
          <p:cNvSpPr>
            <a:spLocks noGrp="1"/>
          </p:cNvSpPr>
          <p:nvPr/>
        </p:nvSpPr>
        <p:spPr>
          <a:xfrm>
            <a:off x="1981200" y="1600200"/>
            <a:ext cx="8229600" cy="50688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indent="0" eaLnBrk="0" fontAlgn="base" hangingPunct="0">
              <a:spcBef>
                <a:spcPct val="20000"/>
              </a:spcBef>
              <a:buFont typeface="宋体" panose="02010600030101010101" pitchFamily="2" charset="-122"/>
              <a:buNone/>
            </a:pPr>
            <a:endParaRPr lang="zh-CN" altLang="zh-TW" sz="2800" strike="noStrike" noProof="1" dirty="0">
              <a:latin typeface="微软雅黑" panose="020B0503020204020204" charset="-122"/>
              <a:ea typeface="微软雅黑" panose="020B0503020204020204" charset="-122"/>
              <a:sym typeface="黑体" panose="02010609060101010101" charset="-122"/>
            </a:endParaRPr>
          </a:p>
          <a:p>
            <a:pPr lvl="0" eaLnBrk="0" fontAlgn="base" hangingPunct="0">
              <a:spcBef>
                <a:spcPct val="20000"/>
              </a:spcBef>
              <a:buFont typeface="宋体" panose="02010600030101010101" pitchFamily="2" charset="-122"/>
            </a:pPr>
            <a:endParaRPr lang="zh-CN" altLang="en-US" sz="2800" strike="noStrike" noProof="1" dirty="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黑体" panose="02010609060101010101" charset="-122"/>
            </a:endParaRPr>
          </a:p>
          <a:p>
            <a:pPr lvl="1" eaLnBrk="0" fontAlgn="base" hangingPunct="0">
              <a:lnSpc>
                <a:spcPct val="150000"/>
              </a:lnSpc>
            </a:pPr>
            <a:endParaRPr lang="zh-CN" altLang="en-US" sz="2800" strike="noStrike" noProof="1" dirty="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黑体" panose="02010609060101010101" charset="-122"/>
            </a:endParaRPr>
          </a:p>
        </p:txBody>
      </p:sp>
      <p:sp>
        <p:nvSpPr>
          <p:cNvPr id="41988" name="灯片编号占位符 1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fld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811629" y="2036021"/>
            <a:ext cx="637825" cy="73234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 w="9525" algn="ctr">
            <a:noFill/>
            <a:rou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553285" y="2036021"/>
            <a:ext cx="6458344" cy="7323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rou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1845745" y="2083992"/>
            <a:ext cx="571075" cy="346631"/>
          </a:xfrm>
          <a:prstGeom prst="roundRect">
            <a:avLst>
              <a:gd name="adj" fmla="val 25981"/>
            </a:avLst>
          </a:prstGeom>
          <a:gradFill rotWithShape="1">
            <a:gsLst>
              <a:gs pos="0">
                <a:srgbClr val="FFFFFF">
                  <a:alpha val="75000"/>
                </a:srgbClr>
              </a:gs>
              <a:gs pos="100000">
                <a:srgbClr val="FFFF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23" name="WordArt 22"/>
          <p:cNvSpPr>
            <a:spLocks noChangeArrowheads="1" noChangeShapeType="1" noTextEdit="1"/>
          </p:cNvSpPr>
          <p:nvPr/>
        </p:nvSpPr>
        <p:spPr bwMode="auto">
          <a:xfrm>
            <a:off x="2014843" y="2228027"/>
            <a:ext cx="234363" cy="34663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p>
            <a:pPr algn="ctr"/>
            <a:r>
              <a:rPr lang="en-US" altLang="zh-TW" sz="1400" kern="10" spc="-7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TW" altLang="en-US" sz="1400" kern="10" spc="-7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2585918" y="2083992"/>
            <a:ext cx="6391594" cy="346631"/>
          </a:xfrm>
          <a:prstGeom prst="roundRect">
            <a:avLst>
              <a:gd name="adj" fmla="val 25981"/>
            </a:avLst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FFFF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629607" y="2160896"/>
            <a:ext cx="196088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黑体" panose="02010609060101010101" charset="-122"/>
              </a:rPr>
              <a:t>成果及结语</a:t>
            </a:r>
            <a:endParaRPr kumimoji="0" lang="zh-CN" altLang="en-US" sz="2800" b="1" kern="0" dirty="0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黑体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865048" y="670437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成果 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19380" y="1322705"/>
            <a:ext cx="12061825" cy="5245100"/>
            <a:chOff x="99373" y="531247"/>
            <a:chExt cx="12061836" cy="5384049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1209" y="3093801"/>
              <a:ext cx="2880000" cy="1803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0" name="群組 39"/>
            <p:cNvGrpSpPr>
              <a:grpSpLocks noChangeAspect="1"/>
            </p:cNvGrpSpPr>
            <p:nvPr/>
          </p:nvGrpSpPr>
          <p:grpSpPr>
            <a:xfrm>
              <a:off x="99373" y="531247"/>
              <a:ext cx="8641623" cy="5384049"/>
              <a:chOff x="236740" y="1074440"/>
              <a:chExt cx="7511506" cy="4679950"/>
            </a:xfrm>
          </p:grpSpPr>
          <p:sp>
            <p:nvSpPr>
              <p:cNvPr id="20" name="Freeform 16"/>
              <p:cNvSpPr/>
              <p:nvPr/>
            </p:nvSpPr>
            <p:spPr bwMode="auto">
              <a:xfrm>
                <a:off x="488988" y="1074440"/>
                <a:ext cx="4543425" cy="4679950"/>
              </a:xfrm>
              <a:custGeom>
                <a:avLst/>
                <a:gdLst>
                  <a:gd name="T0" fmla="*/ 0 w 2794"/>
                  <a:gd name="T1" fmla="*/ 3857642 h 2470"/>
                  <a:gd name="T2" fmla="*/ 1961121 w 2794"/>
                  <a:gd name="T3" fmla="*/ 2493447 h 2470"/>
                  <a:gd name="T4" fmla="*/ 3510829 w 2794"/>
                  <a:gd name="T5" fmla="*/ 774939 h 2470"/>
                  <a:gd name="T6" fmla="*/ 3068519 w 2794"/>
                  <a:gd name="T7" fmla="*/ 687782 h 2470"/>
                  <a:gd name="T8" fmla="*/ 4174292 w 2794"/>
                  <a:gd name="T9" fmla="*/ 0 h 2470"/>
                  <a:gd name="T10" fmla="*/ 4543425 w 2794"/>
                  <a:gd name="T11" fmla="*/ 1117883 h 2470"/>
                  <a:gd name="T12" fmla="*/ 4101116 w 2794"/>
                  <a:gd name="T13" fmla="*/ 945463 h 2470"/>
                  <a:gd name="T14" fmla="*/ 2688003 w 2794"/>
                  <a:gd name="T15" fmla="*/ 3035336 h 2470"/>
                  <a:gd name="T16" fmla="*/ 1034223 w 2794"/>
                  <a:gd name="T17" fmla="*/ 4679950 h 2470"/>
                  <a:gd name="T18" fmla="*/ 0 w 2794"/>
                  <a:gd name="T19" fmla="*/ 3857642 h 24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794"/>
                  <a:gd name="T31" fmla="*/ 0 h 2470"/>
                  <a:gd name="T32" fmla="*/ 2794 w 2794"/>
                  <a:gd name="T33" fmla="*/ 2470 h 247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794" h="2470">
                    <a:moveTo>
                      <a:pt x="0" y="2036"/>
                    </a:moveTo>
                    <a:cubicBezTo>
                      <a:pt x="341" y="1896"/>
                      <a:pt x="828" y="1580"/>
                      <a:pt x="1206" y="1316"/>
                    </a:cubicBezTo>
                    <a:cubicBezTo>
                      <a:pt x="1584" y="1052"/>
                      <a:pt x="2046" y="568"/>
                      <a:pt x="2159" y="409"/>
                    </a:cubicBezTo>
                    <a:lnTo>
                      <a:pt x="1887" y="363"/>
                    </a:lnTo>
                    <a:lnTo>
                      <a:pt x="2567" y="0"/>
                    </a:lnTo>
                    <a:lnTo>
                      <a:pt x="2794" y="590"/>
                    </a:lnTo>
                    <a:lnTo>
                      <a:pt x="2522" y="499"/>
                    </a:lnTo>
                    <a:cubicBezTo>
                      <a:pt x="2332" y="668"/>
                      <a:pt x="1967" y="1274"/>
                      <a:pt x="1653" y="1602"/>
                    </a:cubicBezTo>
                    <a:cubicBezTo>
                      <a:pt x="1451" y="1819"/>
                      <a:pt x="1067" y="2184"/>
                      <a:pt x="636" y="2470"/>
                    </a:cubicBezTo>
                    <a:cubicBezTo>
                      <a:pt x="397" y="2327"/>
                      <a:pt x="232" y="2185"/>
                      <a:pt x="0" y="203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BC9800"/>
                  </a:gs>
                  <a:gs pos="100000">
                    <a:srgbClr val="FFFFCC"/>
                  </a:gs>
                </a:gsLst>
                <a:lin ang="5400000" scaled="1"/>
              </a:gradFill>
              <a:ln w="9525">
                <a:miter lim="800000"/>
              </a:ln>
              <a:scene3d>
                <a:camera prst="legacyPerspectiveBottom">
                  <a:rot lat="20699996" lon="0" rev="0"/>
                </a:camera>
                <a:lightRig rig="legacyFlat3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BC9800"/>
                </a:extrusionClr>
              </a:sp3d>
            </p:spPr>
            <p:txBody>
              <a:bodyPr>
                <a:flatTx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1754070" y="4425376"/>
                <a:ext cx="5262360" cy="1133721"/>
              </a:xfrm>
              <a:prstGeom prst="rect">
                <a:avLst/>
              </a:prstGeom>
              <a:gradFill rotWithShape="1">
                <a:gsLst>
                  <a:gs pos="0">
                    <a:srgbClr val="5EAA12">
                      <a:alpha val="3999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1"/>
              </a:gradFill>
              <a:ln w="9525" algn="ctr">
                <a:noFill/>
                <a:miter lim="800000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2951818" y="3303793"/>
                <a:ext cx="4396339" cy="1076318"/>
              </a:xfrm>
              <a:prstGeom prst="rect">
                <a:avLst/>
              </a:prstGeom>
              <a:gradFill rotWithShape="1">
                <a:gsLst>
                  <a:gs pos="0">
                    <a:srgbClr val="9EA517">
                      <a:alpha val="39998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0" scaled="1"/>
              </a:gradFill>
              <a:ln w="9525" algn="ctr">
                <a:noFill/>
                <a:miter lim="800000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4" name="AutoShape 22"/>
              <p:cNvSpPr>
                <a:spLocks noChangeArrowheads="1"/>
              </p:cNvSpPr>
              <p:nvPr/>
            </p:nvSpPr>
            <p:spPr bwMode="auto">
              <a:xfrm>
                <a:off x="236740" y="3535068"/>
                <a:ext cx="1996429" cy="1438402"/>
              </a:xfrm>
              <a:prstGeom prst="roundRect">
                <a:avLst>
                  <a:gd name="adj" fmla="val 4745"/>
                </a:avLst>
              </a:prstGeom>
              <a:gradFill rotWithShape="1">
                <a:gsLst>
                  <a:gs pos="0">
                    <a:schemeClr val="bg2"/>
                  </a:gs>
                  <a:gs pos="100000">
                    <a:srgbClr val="EAEAEA"/>
                  </a:gs>
                </a:gsLst>
                <a:lin ang="18900000" scaled="1"/>
              </a:gradFill>
              <a:ln w="9525">
                <a:round/>
              </a:ln>
              <a:scene3d>
                <a:camera prst="legacyPerspectiveTopRight">
                  <a:rot lat="0" lon="2700000" rev="0"/>
                </a:camera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5" name="AutoShape 24"/>
              <p:cNvSpPr>
                <a:spLocks noChangeArrowheads="1"/>
              </p:cNvSpPr>
              <p:nvPr/>
            </p:nvSpPr>
            <p:spPr bwMode="auto">
              <a:xfrm>
                <a:off x="1553158" y="3090742"/>
                <a:ext cx="1741977" cy="946608"/>
              </a:xfrm>
              <a:prstGeom prst="roundRect">
                <a:avLst>
                  <a:gd name="adj" fmla="val 4745"/>
                </a:avLst>
              </a:prstGeom>
              <a:gradFill rotWithShape="1">
                <a:gsLst>
                  <a:gs pos="0">
                    <a:schemeClr val="bg2"/>
                  </a:gs>
                  <a:gs pos="100000">
                    <a:srgbClr val="EAEAEA"/>
                  </a:gs>
                </a:gsLst>
                <a:lin ang="18900000" scaled="1"/>
              </a:gradFill>
              <a:ln w="9525">
                <a:round/>
              </a:ln>
              <a:scene3d>
                <a:camera prst="legacyPerspectiveTopRight">
                  <a:rot lat="0" lon="2700000" rev="0"/>
                </a:camera>
                <a:lightRig rig="legacyFlat3" dir="b"/>
              </a:scene3d>
              <a:sp3d extrusionH="125400" prstMaterial="legacyMatte">
                <a:bevelT w="13500" h="13500" prst="angle"/>
                <a:bevelB w="13500" h="13500" prst="angle"/>
                <a:extrusionClr>
                  <a:schemeClr val="bg2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27" name="Rectangle 31"/>
              <p:cNvSpPr>
                <a:spLocks noChangeArrowheads="1"/>
              </p:cNvSpPr>
              <p:nvPr/>
            </p:nvSpPr>
            <p:spPr bwMode="auto">
              <a:xfrm>
                <a:off x="3859814" y="3276586"/>
                <a:ext cx="3888432" cy="463550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Blip>
                    <a:blip r:embed="rId2"/>
                  </a:buBlip>
                </a:pPr>
                <a:r>
                  <a:rPr lang="en-US" altLang="ko-KR" sz="2200" b="1" dirty="0">
                    <a:solidFill>
                      <a:srgbClr val="0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Y헤드라인M"/>
                  </a:rPr>
                  <a:t> </a:t>
                </a:r>
                <a:r>
                  <a:rPr lang="zh-TW" altLang="en-US" sz="2200" b="1" dirty="0" smtClean="0">
                    <a:solidFill>
                      <a:srgbClr val="0000FF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Y헤드라인M"/>
                  </a:rPr>
                  <a:t>老客服务效能提升</a:t>
                </a:r>
                <a:r>
                  <a:rPr lang="en-US" altLang="zh-TW" sz="2200" b="1" dirty="0" smtClean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Y헤드라인M"/>
                  </a:rPr>
                  <a:t>20%</a:t>
                </a:r>
                <a:endParaRPr lang="ko-KR" altLang="en-US" sz="2200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HY헤드라인M"/>
                  <a:cs typeface="HY헤드라인M"/>
                </a:endParaRPr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2372183" y="4532418"/>
                <a:ext cx="3060340" cy="347663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buBlip>
                    <a:blip r:embed="rId2"/>
                  </a:buBlip>
                </a:pPr>
                <a:r>
                  <a:rPr lang="zh-TW" altLang="en-US" sz="2200" b="1" dirty="0" smtClean="0">
                    <a:solidFill>
                      <a:srgbClr val="000000"/>
                    </a:solidFill>
                    <a:latin typeface="Microsoft JhengHei" panose="020B0604030504040204" pitchFamily="34" charset="-120"/>
                    <a:ea typeface="HY헤드라인M"/>
                    <a:cs typeface="HY헤드라인M"/>
                  </a:rPr>
                  <a:t> </a:t>
                </a:r>
                <a:r>
                  <a:rPr lang="zh-TW" altLang="en-US" sz="2200" b="1" dirty="0" smtClean="0">
                    <a:solidFill>
                      <a:srgbClr val="0000FF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HY헤드라인M"/>
                  </a:rPr>
                  <a:t>更新效能提升</a:t>
                </a:r>
                <a:endParaRPr lang="ko-KR" altLang="en-US" sz="2200" b="1" dirty="0">
                  <a:solidFill>
                    <a:srgbClr val="FF0000"/>
                  </a:solidFill>
                  <a:latin typeface="Microsoft JhengHei" panose="020B0604030504040204" pitchFamily="34" charset="-120"/>
                  <a:ea typeface="HY헤드라인M"/>
                  <a:cs typeface="HY헤드라인M"/>
                </a:endParaRPr>
              </a:p>
            </p:txBody>
          </p:sp>
          <p:sp>
            <p:nvSpPr>
              <p:cNvPr id="31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731294" y="3638836"/>
                <a:ext cx="1022225" cy="1231418"/>
              </a:xfrm>
              <a:prstGeom prst="rect">
                <a:avLst/>
              </a:prstGeom>
            </p:spPr>
            <p:txBody>
              <a:bodyPr wrap="none" fromWordArt="1">
                <a:prstTxWarp prst="textSlantDown">
                  <a:avLst>
                    <a:gd name="adj" fmla="val 77153"/>
                  </a:avLst>
                </a:prstTxWarp>
              </a:bodyPr>
              <a:lstStyle/>
              <a:p>
                <a:pPr algn="ctr">
                  <a:defRPr/>
                </a:pPr>
                <a:r>
                  <a:rPr lang="zh-TW" altLang="en-US" sz="3600" b="1" kern="10" dirty="0" smtClean="0">
                    <a:ln w="9525">
                      <a:noFill/>
                      <a:round/>
                    </a:ln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00CC00"/>
                        </a:gs>
                      </a:gsLst>
                      <a:lin ang="5400000" scaled="1"/>
                    </a:gradFill>
                    <a:effectLst>
                      <a:outerShdw dist="17961" dir="2700000" algn="ctr" rotWithShape="0">
                        <a:srgbClr val="000000"/>
                      </a:outerShdw>
                    </a:effectLst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机制提效</a:t>
                </a:r>
                <a:endParaRPr lang="zh-CN" altLang="en-US" sz="3600" b="1" kern="10" dirty="0">
                  <a:ln w="9525">
                    <a:noFill/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00CC00"/>
                      </a:gs>
                    </a:gsLst>
                    <a:lin ang="5400000" scaled="1"/>
                  </a:gradFill>
                  <a:effectLst>
                    <a:outerShdw dist="17961" dir="2700000" algn="ctr" rotWithShape="0">
                      <a:srgbClr val="000000"/>
                    </a:outerShdw>
                  </a:effectLst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2" name="WordArt 25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15698" y="3090190"/>
                <a:ext cx="737415" cy="1027194"/>
              </a:xfrm>
              <a:prstGeom prst="rect">
                <a:avLst/>
              </a:prstGeom>
            </p:spPr>
            <p:txBody>
              <a:bodyPr wrap="none" fromWordArt="1">
                <a:prstTxWarp prst="textSlantDown">
                  <a:avLst>
                    <a:gd name="adj" fmla="val 79102"/>
                  </a:avLst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TW" altLang="en-US" sz="3600" b="1" kern="10" dirty="0" smtClean="0">
                    <a:ln w="9525">
                      <a:noFill/>
                      <a:round/>
                    </a:ln>
                    <a:gradFill rotWithShape="1">
                      <a:gsLst>
                        <a:gs pos="0">
                          <a:srgbClr val="FFFFFF"/>
                        </a:gs>
                        <a:gs pos="100000">
                          <a:srgbClr val="CCFF99"/>
                        </a:gs>
                      </a:gsLst>
                      <a:lin ang="5400000" scaled="1"/>
                    </a:gradFill>
                    <a:effectLst>
                      <a:outerShdw dist="35921" dir="2700000" algn="ctr" rotWithShape="0">
                        <a:srgbClr val="000000"/>
                      </a:outerShdw>
                    </a:effectLst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服务提效</a:t>
                </a:r>
                <a:endParaRPr lang="zh-CN" altLang="en-US" sz="3600" b="1" kern="10" dirty="0">
                  <a:ln w="9525">
                    <a:noFill/>
                    <a:round/>
                  </a:ln>
                  <a:gradFill rotWithShape="1">
                    <a:gsLst>
                      <a:gs pos="0">
                        <a:srgbClr val="FFFFFF"/>
                      </a:gs>
                      <a:gs pos="100000">
                        <a:srgbClr val="CCFF99"/>
                      </a:gs>
                    </a:gsLst>
                    <a:lin ang="5400000" scaled="1"/>
                  </a:gradFill>
                  <a:effectLst>
                    <a:outerShdw dist="35921" dir="2700000" algn="ctr" rotWithShape="0">
                      <a:srgbClr val="000000"/>
                    </a:outerShdw>
                  </a:effectLst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2233169" y="4870254"/>
                <a:ext cx="3594346" cy="740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eaLnBrk="0" hangingPunct="0">
                  <a:buFont typeface="Wingdings" panose="05000000000000000000" pitchFamily="2" charset="2"/>
                  <a:buChar char=""/>
                </a:pPr>
                <a:r>
                  <a:rPr lang="en-US" altLang="zh-TW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台湾区更新提效提升</a:t>
                </a:r>
                <a:r>
                  <a:rPr lang="en-US" altLang="zh-TW" sz="1600" dirty="0" smtClean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30%</a:t>
                </a:r>
                <a:endParaRPr lang="en-US" altLang="zh-TW" sz="1600" dirty="0" smtClean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Times New Roman" panose="02020603050405020304" pitchFamily="18" charset="0"/>
                </a:endParaRPr>
              </a:p>
              <a:p>
                <a:pPr lvl="1" eaLnBrk="0" hangingPunct="0">
                  <a:buFont typeface="Wingdings" panose="05000000000000000000" pitchFamily="2" charset="2"/>
                  <a:buChar char="n"/>
                </a:pPr>
                <a:r>
                  <a:rPr lang="en-US" altLang="zh-TW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大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陆</a:t>
                </a:r>
                <a:r>
                  <a:rPr lang="zh-TW" altLang="en-US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区更新</a:t>
                </a:r>
                <a:r>
                  <a:rPr lang="zh-TW" altLang="en-US" sz="16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约</a:t>
                </a:r>
                <a:r>
                  <a:rPr lang="en-US" altLang="zh-TW" sz="16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900hr</a:t>
                </a:r>
                <a:r>
                  <a:rPr lang="en-US" altLang="zh-TW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→</a:t>
                </a:r>
                <a:r>
                  <a:rPr lang="zh-TW" altLang="en-US" sz="1600" dirty="0" smtClean="0">
                    <a:solidFill>
                      <a:srgbClr val="0066FF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约</a:t>
                </a:r>
                <a:r>
                  <a:rPr lang="en-US" altLang="zh-TW" sz="1600" dirty="0" smtClean="0">
                    <a:solidFill>
                      <a:srgbClr val="0066FF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600hr</a:t>
                </a:r>
                <a:endParaRPr lang="en-US" altLang="zh-TW" sz="1600" dirty="0" smtClean="0">
                  <a:solidFill>
                    <a:srgbClr val="0066FF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Times New Roman" panose="02020603050405020304" pitchFamily="18" charset="0"/>
                </a:endParaRPr>
              </a:p>
              <a:p>
                <a:pPr lvl="1" eaLnBrk="0" hangingPunct="0">
                  <a:buFont typeface="Wingdings" panose="05000000000000000000" pitchFamily="2" charset="2"/>
                  <a:buChar char="n"/>
                </a:pPr>
                <a:r>
                  <a:rPr lang="en-US" altLang="zh-TW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客</a:t>
                </a:r>
                <a:r>
                  <a:rPr lang="zh-TW" altLang="en-US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制追单提效</a:t>
                </a:r>
                <a:r>
                  <a:rPr lang="en-US" altLang="zh-TW" sz="1600" dirty="0" smtClean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53%</a:t>
                </a:r>
                <a:r>
                  <a:rPr lang="en-US" altLang="zh-TW" sz="1600" dirty="0" smtClean="0">
                    <a:solidFill>
                      <a:srgbClr val="0066FF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6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330hr</a:t>
                </a:r>
                <a:r>
                  <a:rPr lang="en-US" altLang="zh-TW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→</a:t>
                </a:r>
                <a:r>
                  <a:rPr lang="en-US" altLang="zh-TW" sz="1600" dirty="0" smtClean="0">
                    <a:solidFill>
                      <a:srgbClr val="0066FF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150hr</a:t>
                </a:r>
                <a:endParaRPr lang="zh-TW" altLang="en-US" sz="1600" dirty="0" smtClean="0">
                  <a:solidFill>
                    <a:srgbClr val="0066FF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3787824" y="3623413"/>
                <a:ext cx="3671805" cy="740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eaLnBrk="0" hangingPunct="0">
                  <a:buFont typeface="Wingdings" panose="05000000000000000000" pitchFamily="2" charset="2"/>
                  <a:buChar char=""/>
                </a:pPr>
                <a:r>
                  <a:rPr lang="zh-TW" altLang="en-US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 客户问题反映数</a:t>
                </a:r>
                <a:r>
                  <a:rPr lang="en-US" altLang="zh-TW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  </a:t>
                </a:r>
                <a:r>
                  <a:rPr lang="zh-TW" altLang="en-US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每月</a:t>
                </a:r>
                <a:r>
                  <a:rPr lang="en-US" altLang="zh-TW" sz="16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24.3</a:t>
                </a:r>
                <a:r>
                  <a:rPr lang="zh-TW" altLang="en-US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件</a:t>
                </a:r>
                <a:r>
                  <a:rPr lang="en-US" altLang="zh-TW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→</a:t>
                </a:r>
                <a:r>
                  <a:rPr lang="en-US" altLang="zh-TW" sz="1600" dirty="0" smtClean="0">
                    <a:solidFill>
                      <a:srgbClr val="0066FF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19.3</a:t>
                </a:r>
                <a:r>
                  <a:rPr lang="zh-TW" altLang="en-US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件</a:t>
                </a:r>
                <a:endParaRPr lang="en-US" altLang="zh-TW" sz="1600" dirty="0" smtClean="0">
                  <a:solidFill>
                    <a:srgbClr val="0066FF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Times New Roman" panose="02020603050405020304" pitchFamily="18" charset="0"/>
                </a:endParaRPr>
              </a:p>
              <a:p>
                <a:pPr lvl="1" eaLnBrk="0" hangingPunct="0">
                  <a:buFont typeface="Wingdings" panose="05000000000000000000" pitchFamily="2" charset="2"/>
                  <a:buChar char=""/>
                </a:pPr>
                <a:r>
                  <a:rPr lang="en-US" altLang="zh-TW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zh-TW" altLang="en-US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产品类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问</a:t>
                </a:r>
                <a:r>
                  <a:rPr lang="zh-TW" altLang="en-US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题</a:t>
                </a:r>
                <a:r>
                  <a:rPr lang="zh-TW" altLang="en-US" sz="16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数</a:t>
                </a:r>
                <a:r>
                  <a:rPr lang="en-US" altLang="zh-TW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  </a:t>
                </a:r>
                <a:r>
                  <a:rPr lang="zh-TW" altLang="en-US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每月</a:t>
                </a:r>
                <a:r>
                  <a:rPr lang="en-US" altLang="zh-TW" sz="1600" dirty="0" smtClean="0">
                    <a:solidFill>
                      <a:schemeClr val="accent2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7.0</a:t>
                </a:r>
                <a:r>
                  <a:rPr lang="zh-TW" altLang="en-US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件</a:t>
                </a:r>
                <a:r>
                  <a:rPr lang="en-US" altLang="zh-TW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→</a:t>
                </a:r>
                <a:r>
                  <a:rPr lang="en-US" altLang="zh-TW" sz="1600" dirty="0" smtClean="0">
                    <a:solidFill>
                      <a:srgbClr val="0066FF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3.9</a:t>
                </a:r>
                <a:r>
                  <a:rPr lang="zh-TW" altLang="en-US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件</a:t>
                </a:r>
                <a:endParaRPr lang="en-US" altLang="zh-TW" sz="160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  <a:cs typeface="Times New Roman" panose="02020603050405020304" pitchFamily="18" charset="0"/>
                </a:endParaRPr>
              </a:p>
              <a:p>
                <a:pPr lvl="1" eaLnBrk="0" hangingPunct="0">
                  <a:buFont typeface="Wingdings" panose="05000000000000000000" pitchFamily="2" charset="2"/>
                  <a:buChar char=""/>
                </a:pPr>
                <a:r>
                  <a:rPr lang="zh-TW" altLang="en-US" sz="1600" dirty="0" smtClean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 台湾区自主更新、大陆区尚待努力</a:t>
                </a:r>
                <a:endParaRPr lang="zh-TW" altLang="en-US" sz="160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382" y="1896361"/>
              <a:ext cx="3204000" cy="10768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4254500" y="2348230"/>
            <a:ext cx="4540885" cy="1400175"/>
          </a:xfrm>
          <a:prstGeom prst="rect">
            <a:avLst/>
          </a:prstGeom>
          <a:gradFill rotWithShape="1">
            <a:gsLst>
              <a:gs pos="0">
                <a:srgbClr val="BF740F">
                  <a:alpha val="39998"/>
                </a:srgb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 algn="ctr">
            <a:noFill/>
            <a:miter lim="800000"/>
          </a:ln>
        </p:spPr>
        <p:txBody>
          <a:bodyPr wrap="none" anchor="ctr"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AutoShape 26"/>
          <p:cNvSpPr>
            <a:spLocks noChangeArrowheads="1"/>
          </p:cNvSpPr>
          <p:nvPr/>
        </p:nvSpPr>
        <p:spPr bwMode="auto">
          <a:xfrm>
            <a:off x="3086100" y="2670810"/>
            <a:ext cx="1363980" cy="840105"/>
          </a:xfrm>
          <a:prstGeom prst="roundRect">
            <a:avLst>
              <a:gd name="adj" fmla="val 4745"/>
            </a:avLst>
          </a:prstGeom>
          <a:gradFill rotWithShape="1">
            <a:gsLst>
              <a:gs pos="0">
                <a:schemeClr val="bg2"/>
              </a:gs>
              <a:gs pos="100000">
                <a:srgbClr val="EAEAEA"/>
              </a:gs>
            </a:gsLst>
            <a:lin ang="18900000" scaled="1"/>
          </a:gradFill>
          <a:ln w="9525">
            <a:round/>
          </a:ln>
          <a:scene3d>
            <a:camera prst="legacyPerspectiveTopRight">
              <a:rot lat="0" lon="2700000" rev="0"/>
            </a:camera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bg2"/>
            </a:extrusionClr>
          </a:sp3d>
        </p:spPr>
        <p:txBody>
          <a:bodyPr wrap="none" anchor="ctr">
            <a:flatTx/>
          </a:bodyPr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5333365" y="2548890"/>
            <a:ext cx="4806950" cy="405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p>
            <a:pPr eaLnBrk="0" hangingPunct="0">
              <a:buBlip>
                <a:blip r:embed="rId2"/>
              </a:buBlip>
            </a:pPr>
            <a:r>
              <a:rPr lang="zh-TW" altLang="en-US" sz="2000" b="1" dirty="0" smtClean="0">
                <a:solidFill>
                  <a:srgbClr val="1B25E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增加公司营收</a:t>
            </a:r>
            <a:endParaRPr lang="zh-TW" altLang="en-US" sz="2000" b="1" dirty="0" smtClean="0">
              <a:solidFill>
                <a:srgbClr val="1B25ED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127625" y="2887345"/>
            <a:ext cx="36099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eaLnBrk="0" hangingPunct="0">
              <a:buFont typeface="Wingdings" panose="05000000000000000000" pitchFamily="2" charset="2"/>
              <a:buChar char="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增购 映泰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智能制造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eaLnBrk="0" hangingPunct="0">
              <a:buFont typeface="Wingdings" panose="05000000000000000000" pitchFamily="2" charset="2"/>
              <a:buChar char=""/>
            </a:pP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维约 佳音、台欣、爱旺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lvl="1" eaLnBrk="0" hangingPunct="0">
              <a:buFont typeface="Wingdings" panose="05000000000000000000" pitchFamily="2" charset="2"/>
              <a:buChar char=""/>
            </a:pP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回款 安德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-80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万、优德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-21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万</a:t>
            </a:r>
            <a:endParaRPr lang="zh-TW" altLang="en-US" sz="1600" dirty="0" smtClean="0"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6" name="WordArt 27"/>
          <p:cNvSpPr>
            <a:spLocks noChangeArrowheads="1" noChangeShapeType="1" noTextEdit="1"/>
          </p:cNvSpPr>
          <p:nvPr/>
        </p:nvSpPr>
        <p:spPr bwMode="auto">
          <a:xfrm>
            <a:off x="3472180" y="2700655"/>
            <a:ext cx="662305" cy="810260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84676"/>
              </a:avLst>
            </a:prstTxWarp>
          </a:bodyPr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800" b="1" kern="10" dirty="0" smtClean="0">
                <a:ln w="9525">
                  <a:noFill/>
                  <a:rou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FFFF99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000000"/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运营提效</a:t>
            </a:r>
            <a:endParaRPr lang="zh-CN" altLang="en-US" sz="2800" b="1" kern="10" dirty="0">
              <a:ln w="9525">
                <a:noFill/>
                <a:round/>
              </a:ln>
              <a:gradFill rotWithShape="1">
                <a:gsLst>
                  <a:gs pos="0">
                    <a:srgbClr val="FFFFFF"/>
                  </a:gs>
                  <a:gs pos="100000">
                    <a:srgbClr val="FFFF99"/>
                  </a:gs>
                </a:gsLst>
                <a:lin ang="5400000" scaled="1"/>
              </a:gradFill>
              <a:effectLst>
                <a:outerShdw dist="35921" dir="2700000" algn="ctr" rotWithShape="0">
                  <a:srgbClr val="000000"/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TW" altLang="en-US" sz="1600" strike="noStrike" noProof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</a:rPr>
            </a:fld>
            <a:endParaRPr lang="zh-TW" altLang="en-US" sz="1600" strike="noStrike" noProof="1" dirty="0">
              <a:latin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906323" y="684407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结语 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群組 2"/>
          <p:cNvGrpSpPr/>
          <p:nvPr/>
        </p:nvGrpSpPr>
        <p:grpSpPr>
          <a:xfrm>
            <a:off x="2901979" y="1900048"/>
            <a:ext cx="7797726" cy="3522345"/>
            <a:chOff x="1293034" y="1701800"/>
            <a:chExt cx="7797726" cy="3522345"/>
          </a:xfrm>
        </p:grpSpPr>
        <p:pic>
          <p:nvPicPr>
            <p:cNvPr id="5" name="Picture 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3034" y="3709351"/>
              <a:ext cx="1512000" cy="1470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1291" y="2026903"/>
              <a:ext cx="1260000" cy="1259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2" name="群組 1"/>
            <p:cNvGrpSpPr/>
            <p:nvPr/>
          </p:nvGrpSpPr>
          <p:grpSpPr>
            <a:xfrm>
              <a:off x="2180690" y="1701800"/>
              <a:ext cx="6910070" cy="3522345"/>
              <a:chOff x="2180690" y="1701800"/>
              <a:chExt cx="6910070" cy="3522345"/>
            </a:xfrm>
          </p:grpSpPr>
          <p:sp>
            <p:nvSpPr>
              <p:cNvPr id="15" name="AutoShape 3"/>
              <p:cNvSpPr>
                <a:spLocks noChangeArrowheads="1"/>
              </p:cNvSpPr>
              <p:nvPr/>
            </p:nvSpPr>
            <p:spPr bwMode="gray">
              <a:xfrm>
                <a:off x="4089500" y="2224088"/>
                <a:ext cx="4991100" cy="1303337"/>
              </a:xfrm>
              <a:prstGeom prst="roundRect">
                <a:avLst>
                  <a:gd name="adj" fmla="val 9144"/>
                </a:avLst>
              </a:prstGeom>
              <a:solidFill>
                <a:srgbClr val="F8F8F8"/>
              </a:solidFill>
              <a:ln w="28575">
                <a:solidFill>
                  <a:srgbClr val="FFC319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AutoShape 5"/>
              <p:cNvSpPr>
                <a:spLocks noChangeArrowheads="1"/>
              </p:cNvSpPr>
              <p:nvPr/>
            </p:nvSpPr>
            <p:spPr bwMode="gray">
              <a:xfrm>
                <a:off x="3327500" y="1701800"/>
                <a:ext cx="2438400" cy="1785938"/>
              </a:xfrm>
              <a:prstGeom prst="upArrow">
                <a:avLst>
                  <a:gd name="adj1" fmla="val 50000"/>
                  <a:gd name="adj2" fmla="val 18667"/>
                </a:avLst>
              </a:prstGeom>
              <a:gradFill rotWithShape="1">
                <a:gsLst>
                  <a:gs pos="0">
                    <a:srgbClr val="FFC319">
                      <a:gamma/>
                      <a:shade val="66275"/>
                      <a:invGamma/>
                    </a:srgbClr>
                  </a:gs>
                  <a:gs pos="100000">
                    <a:srgbClr val="FFC319"/>
                  </a:gs>
                </a:gsLst>
                <a:lin ang="18900000" scaled="1"/>
              </a:gradFill>
              <a:ln w="19050">
                <a:noFill/>
                <a:miter lim="800000"/>
              </a:ln>
              <a:effectLst/>
              <a:scene3d>
                <a:camera prst="legacyPerspectiveBottomRight"/>
                <a:lightRig rig="legacyFlat1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C319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AutoShape 7"/>
              <p:cNvSpPr>
                <a:spLocks noChangeArrowheads="1"/>
              </p:cNvSpPr>
              <p:nvPr/>
            </p:nvSpPr>
            <p:spPr bwMode="gray">
              <a:xfrm>
                <a:off x="3428148" y="3786823"/>
                <a:ext cx="5662612" cy="1316037"/>
              </a:xfrm>
              <a:prstGeom prst="roundRect">
                <a:avLst>
                  <a:gd name="adj" fmla="val 9144"/>
                </a:avLst>
              </a:prstGeom>
              <a:solidFill>
                <a:srgbClr val="F8F8F8"/>
              </a:solidFill>
              <a:ln w="28575">
                <a:solidFill>
                  <a:srgbClr val="FF6161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Microsoft JhengHei" panose="020B0604030504040204" pitchFamily="34" charset="-120"/>
                  <a:cs typeface="Verdana" panose="020B0604030504040204" pitchFamily="34" charset="0"/>
                </a:endParaRPr>
              </a:p>
            </p:txBody>
          </p:sp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2180690" y="3438208"/>
                <a:ext cx="2438400" cy="1785937"/>
              </a:xfrm>
              <a:prstGeom prst="upArrow">
                <a:avLst>
                  <a:gd name="adj1" fmla="val 50000"/>
                  <a:gd name="adj2" fmla="val 18667"/>
                </a:avLst>
              </a:prstGeom>
              <a:gradFill rotWithShape="1">
                <a:gsLst>
                  <a:gs pos="0">
                    <a:srgbClr val="FF6161">
                      <a:gamma/>
                      <a:shade val="57255"/>
                      <a:invGamma/>
                    </a:srgbClr>
                  </a:gs>
                  <a:gs pos="100000">
                    <a:srgbClr val="FF6161"/>
                  </a:gs>
                </a:gsLst>
                <a:lin ang="18900000" scaled="1"/>
              </a:gradFill>
              <a:ln w="19050">
                <a:noFill/>
                <a:miter lim="800000"/>
              </a:ln>
              <a:effectLst/>
              <a:scene3d>
                <a:camera prst="legacyPerspectiveBottomRight"/>
                <a:lightRig rig="legacyFlat1" dir="t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616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" name="Text Box 15"/>
              <p:cNvSpPr txBox="1">
                <a:spLocks noChangeArrowheads="1"/>
              </p:cNvSpPr>
              <p:nvPr/>
            </p:nvSpPr>
            <p:spPr bwMode="gray">
              <a:xfrm>
                <a:off x="4214637" y="3869290"/>
                <a:ext cx="4740904" cy="1151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eaLnBrk="0" fontAlgn="base" hangingPunct="0"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eaLnBrk="0" fontAlgn="base" hangingPunct="0"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eaLnBrk="0" fontAlgn="base" hangingPunct="0"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eaLnBrk="0" fontAlgn="base" hangingPunct="0"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defRPr/>
                </a:pPr>
                <a:r>
                  <a:rPr kumimoji="0" lang="en-US" altLang="zh-CN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Arial" panose="020B0604020202020204" pitchFamily="34" charset="0"/>
                  </a:rPr>
                  <a:t>  </a:t>
                </a:r>
                <a:r>
                  <a:rPr kumimoji="0" lang="zh-TW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Arial" panose="020B0604020202020204" pitchFamily="34" charset="0"/>
                  </a:rPr>
                  <a:t>产品问题得到解决，稳定度提高，降低服务成本</a:t>
                </a:r>
                <a:endPara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defRPr/>
                </a:pPr>
                <a:r>
                  <a:rPr kumimoji="0" lang="en-US" altLang="zh-CN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Arial" panose="020B0604020202020204" pitchFamily="34" charset="0"/>
                  </a:rPr>
                  <a:t> </a:t>
                </a:r>
                <a:r>
                  <a:rPr kumimoji="0" lang="zh-TW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Arial" panose="020B0604020202020204" pitchFamily="34" charset="0"/>
                  </a:rPr>
                  <a:t>客制追单不再是恶梦，</a:t>
                </a:r>
                <a:r>
                  <a:rPr lang="zh-TW" altLang="en-US" sz="1600" b="1" kern="0" dirty="0" smtClean="0">
                    <a:solidFill>
                      <a:srgbClr val="0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Arial" panose="020B0604020202020204" pitchFamily="34" charset="0"/>
                  </a:rPr>
                  <a:t>但还能做的更简便些</a:t>
                </a:r>
                <a:endPara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defRPr/>
                </a:pPr>
                <a:r>
                  <a:rPr kumimoji="0" lang="en-US" altLang="zh-CN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Arial" panose="020B0604020202020204" pitchFamily="34" charset="0"/>
                  </a:rPr>
                  <a:t> </a:t>
                </a:r>
                <a:r>
                  <a:rPr kumimoji="0" lang="zh-TW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Arial" panose="020B0604020202020204" pitchFamily="34" charset="0"/>
                  </a:rPr>
                  <a:t>引导式</a:t>
                </a:r>
                <a:r>
                  <a:rPr kumimoji="0" lang="en-US" altLang="zh-TW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Arial" panose="020B0604020202020204" pitchFamily="34" charset="0"/>
                  </a:rPr>
                  <a:t>Patch</a:t>
                </a:r>
                <a:r>
                  <a:rPr kumimoji="0" lang="zh-TW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Arial" panose="020B0604020202020204" pitchFamily="34" charset="0"/>
                  </a:rPr>
                  <a:t>更新操作体验感大幅提升</a:t>
                </a:r>
                <a:endPara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 Box 16"/>
              <p:cNvSpPr txBox="1">
                <a:spLocks noChangeArrowheads="1"/>
              </p:cNvSpPr>
              <p:nvPr/>
            </p:nvSpPr>
            <p:spPr bwMode="gray">
              <a:xfrm>
                <a:off x="5529028" y="2312988"/>
                <a:ext cx="3561098" cy="1149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eaLnBrk="0" fontAlgn="base" hangingPunct="0"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eaLnBrk="0" fontAlgn="base" hangingPunct="0"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eaLnBrk="0" fontAlgn="base" hangingPunct="0"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eaLnBrk="0" fontAlgn="base" hangingPunct="0"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defRPr/>
                </a:pPr>
                <a:r>
                  <a:rPr kumimoji="0" lang="en-US" altLang="zh-CN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Verdana" panose="020B0604030504040204" pitchFamily="34" charset="0"/>
                  </a:rPr>
                  <a:t>  </a:t>
                </a:r>
                <a:r>
                  <a:rPr kumimoji="0" lang="zh-TW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Verdana" panose="020B0604030504040204" pitchFamily="34" charset="0"/>
                  </a:rPr>
                  <a:t>系统运作痛点终于得到彻底解决</a:t>
                </a:r>
                <a:endPara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Verdana" panose="020B0604030504040204" pitchFamily="34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defRPr/>
                </a:pPr>
                <a:r>
                  <a:rPr kumimoji="0" lang="zh-TW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Verdana" panose="020B0604030504040204" pitchFamily="34" charset="0"/>
                  </a:rPr>
                  <a:t>  应用流程梳理</a:t>
                </a:r>
                <a:endPara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Verdana" panose="020B0604030504040204" pitchFamily="34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Char char="•"/>
                  <a:defRPr/>
                </a:pPr>
                <a:r>
                  <a:rPr kumimoji="0" lang="en-US" altLang="zh-CN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Verdana" panose="020B0604030504040204" pitchFamily="34" charset="0"/>
                  </a:rPr>
                  <a:t> </a:t>
                </a:r>
                <a:r>
                  <a:rPr kumimoji="0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Verdana" panose="020B0604030504040204" pitchFamily="34" charset="0"/>
                  </a:rPr>
                  <a:t> </a:t>
                </a:r>
                <a:r>
                  <a:rPr lang="en-US" altLang="zh-TW" sz="1600" b="1" kern="0" dirty="0" smtClean="0">
                    <a:solidFill>
                      <a:srgbClr val="0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Verdana" panose="020B0604030504040204" pitchFamily="34" charset="0"/>
                  </a:rPr>
                  <a:t>Bug</a:t>
                </a:r>
                <a:r>
                  <a:rPr lang="zh-TW" altLang="en-US" sz="1600" b="1" kern="0" dirty="0" smtClean="0">
                    <a:solidFill>
                      <a:srgbClr val="00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Verdana" panose="020B0604030504040204" pitchFamily="34" charset="0"/>
                  </a:rPr>
                  <a:t>修复，</a:t>
                </a:r>
                <a:r>
                  <a:rPr kumimoji="0" lang="zh-TW" altLang="en-US" sz="16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Verdana" panose="020B0604030504040204" pitchFamily="34" charset="0"/>
                  </a:rPr>
                  <a:t>系统稳定运作</a:t>
                </a:r>
                <a:endPara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Verdana" panose="020B0604030504040204" pitchFamily="34" charset="0"/>
                </a:endParaRP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gray">
              <a:xfrm>
                <a:off x="3974000" y="2115690"/>
                <a:ext cx="1190135" cy="907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eaLnBrk="0" fontAlgn="base" hangingPunct="0"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eaLnBrk="0" fontAlgn="base" hangingPunct="0"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eaLnBrk="0" fontAlgn="base" hangingPunct="0"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eaLnBrk="0" fontAlgn="base" hangingPunct="0"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TW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客</a:t>
                </a:r>
                <a:endParaRPr kumimoji="0" lang="en-US" altLang="zh-TW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TW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户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       </a:t>
                </a:r>
                <a:endPara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gray">
              <a:xfrm>
                <a:off x="2804805" y="4194610"/>
                <a:ext cx="1190135" cy="9079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5pPr>
                <a:lvl6pPr eaLnBrk="0" fontAlgn="base" hangingPunct="0"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6pPr>
                <a:lvl7pPr eaLnBrk="0" fontAlgn="base" hangingPunct="0"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7pPr>
                <a:lvl8pPr eaLnBrk="0" fontAlgn="base" hangingPunct="0"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8pPr>
                <a:lvl9pPr eaLnBrk="0" fontAlgn="base" hangingPunct="0"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PMingLiU" panose="02020500000000000000" pitchFamily="18" charset="-12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TW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服</a:t>
                </a:r>
                <a:endParaRPr kumimoji="0" lang="en-US" altLang="zh-TW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TW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务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</a:rPr>
                  <a:t>       </a:t>
                </a:r>
                <a:endPara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53" y="2269024"/>
            <a:ext cx="2520000" cy="252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TW" altLang="en-US" sz="1600" strike="noStrike" noProof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</a:rPr>
            </a:fld>
            <a:endParaRPr lang="zh-TW" altLang="en-US" sz="1600" strike="noStrike" noProof="1" dirty="0">
              <a:latin typeface="Microsoft JhengHei" panose="020B0604030504040204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1869440" y="687705"/>
            <a:ext cx="7740650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zh-TW" sz="3600" kern="1200" cap="none" spc="-150" normalizeH="0" baseline="0" noProof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个人简介</a:t>
            </a:r>
            <a:endParaRPr kumimoji="1" lang="zh-CN" altLang="zh-TW" sz="3600" kern="1200" cap="none" spc="-150" normalizeH="0" baseline="0" noProof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41805" y="1998980"/>
          <a:ext cx="85191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575"/>
                <a:gridCol w="4634865"/>
                <a:gridCol w="1569720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zh-TW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期间</a:t>
                      </a:r>
                      <a:endParaRPr lang="zh-CN" altLang="zh-TW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0" marR="91450" marT="45798" marB="45798"/>
                </a:tc>
                <a:tc>
                  <a:txBody>
                    <a:bodyPr/>
                    <a:lstStyle/>
                    <a:p>
                      <a:r>
                        <a:rPr lang="zh-CN" altLang="zh-TW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学校</a:t>
                      </a:r>
                      <a:endParaRPr lang="zh-CN" altLang="zh-TW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0" marR="91450" marT="45798" marB="45798"/>
                </a:tc>
                <a:tc>
                  <a:txBody>
                    <a:bodyPr/>
                    <a:lstStyle/>
                    <a:p>
                      <a:r>
                        <a:rPr lang="zh-CN" altLang="zh-TW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学历</a:t>
                      </a:r>
                      <a:endParaRPr lang="zh-CN" altLang="zh-TW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0" marR="91450" marT="45798" marB="4579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2012.09-2016.07</a:t>
                      </a:r>
                      <a:endParaRPr lang="en-US" altLang="zh-CN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0" marR="91450" marT="45798" marB="45798"/>
                </a:tc>
                <a:tc>
                  <a:txBody>
                    <a:bodyPr/>
                    <a:lstStyle/>
                    <a:p>
                      <a:r>
                        <a:rPr lang="zh-CN" altLang="zh-TW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南京邮电大学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信管专业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0" marR="91450" marT="45798" marB="45798"/>
                </a:tc>
                <a:tc>
                  <a:txBody>
                    <a:bodyPr/>
                    <a:lstStyle/>
                    <a:p>
                      <a:r>
                        <a:rPr lang="zh-CN" altLang="zh-TW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本科</a:t>
                      </a:r>
                      <a:endParaRPr lang="zh-CN" altLang="zh-TW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50" marR="91450" marT="45798" marB="45798"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741805" y="1569085"/>
            <a:ext cx="2051050" cy="4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TW" altLang="en-US" sz="2200" b="1" kern="1200" cap="none" spc="-15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一、</a:t>
            </a:r>
            <a:r>
              <a:rPr kumimoji="1" lang="zh-CN" altLang="zh-TW" sz="2200" b="1" kern="1200" cap="none" spc="-15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学历</a:t>
            </a:r>
            <a:endParaRPr kumimoji="1" lang="zh-CN" altLang="zh-TW" sz="2200" b="1" kern="1200" cap="none" spc="-15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43075" y="2665730"/>
            <a:ext cx="2049780" cy="42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TW" altLang="en-US" sz="2200" b="1" kern="1200" cap="none" spc="-15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二、</a:t>
            </a:r>
            <a:r>
              <a:rPr kumimoji="1" lang="zh-CN" altLang="zh-TW" sz="2200" b="1" kern="1200" cap="none" spc="-15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经历</a:t>
            </a:r>
            <a:endParaRPr kumimoji="1" lang="zh-CN" altLang="zh-TW" sz="2200" b="1" kern="1200" cap="none" spc="-15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742440" y="3036570"/>
          <a:ext cx="8518525" cy="169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700"/>
                <a:gridCol w="2682875"/>
                <a:gridCol w="1964055"/>
                <a:gridCol w="1572895"/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zh-TW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期间</a:t>
                      </a:r>
                      <a:endParaRPr lang="zh-CN" altLang="zh-TW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zh-CN" altLang="zh-TW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部门</a:t>
                      </a:r>
                      <a:endParaRPr lang="zh-CN" altLang="zh-TW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733" marB="45733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工号</a:t>
                      </a: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姓名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733" marB="45733"/>
                </a:tc>
                <a:tc>
                  <a:txBody>
                    <a:bodyPr/>
                    <a:lstStyle/>
                    <a:p>
                      <a:r>
                        <a:rPr lang="zh-CN" altLang="zh-TW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职称</a:t>
                      </a:r>
                      <a:endParaRPr lang="zh-CN" altLang="zh-TW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733" marB="45733"/>
                </a:tc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2016.07-2017.07</a:t>
                      </a:r>
                      <a:endParaRPr lang="zh-TW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733" marB="45733" anchor="ctr" anchorCtr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产品中心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.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南京开发部</a:t>
                      </a:r>
                      <a:endParaRPr lang="zh-CN" altLang="en-US" sz="1800" dirty="0" smtClean="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42" marR="91442" marT="45733" marB="45733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08734/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张永玉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733" marB="45733" anchor="ctr" anchorCtr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TW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初级工程师</a:t>
                      </a:r>
                      <a:endParaRPr lang="zh-CN" altLang="zh-TW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733" marB="45733" anchor="ctr" anchorCtr="0"/>
                </a:tc>
              </a:tr>
              <a:tr h="69151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TW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2017.08-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至今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733" marB="45733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产品中心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.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上海服务部</a:t>
                      </a:r>
                      <a:endParaRPr lang="zh-CN" altLang="en-US" sz="1800" dirty="0" smtClean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733" marB="45733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1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08734/</a:t>
                      </a:r>
                      <a:r>
                        <a:rPr lang="zh-CN" altLang="en-US" sz="18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张永玉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733" marB="45733"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zh-TW" sz="18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中级工程师</a:t>
                      </a:r>
                      <a:endParaRPr lang="zh-CN" altLang="zh-TW" sz="18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91442" marR="91442" marT="45733" marB="45733" anchor="ctr" anchorCtr="0"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743710" y="4702175"/>
            <a:ext cx="2579370" cy="42989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buFontTx/>
              <a:defRPr/>
            </a:pPr>
            <a:r>
              <a:rPr kumimoji="1" lang="zh-TW" altLang="en-US" sz="2200" b="1" kern="1200" cap="none" spc="-15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三、</a:t>
            </a:r>
            <a:r>
              <a:rPr kumimoji="1" lang="zh-CN" altLang="zh-TW" sz="2200" b="1" kern="1200" cap="none" spc="-15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工作内容</a:t>
            </a:r>
            <a:endParaRPr kumimoji="1" lang="zh-CN" altLang="zh-TW" sz="2200" b="1" kern="1200" cap="none" spc="-15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7929" name="文字方塊 7"/>
          <p:cNvSpPr txBox="1"/>
          <p:nvPr/>
        </p:nvSpPr>
        <p:spPr>
          <a:xfrm>
            <a:off x="2638425" y="5756593"/>
            <a:ext cx="68421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endParaRPr lang="zh-TW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" name="表格 12"/>
          <p:cNvGraphicFramePr>
            <a:graphicFrameLocks noGrp="1"/>
          </p:cNvGraphicFramePr>
          <p:nvPr/>
        </p:nvGraphicFramePr>
        <p:xfrm>
          <a:off x="1723390" y="5131435"/>
          <a:ext cx="8536940" cy="1583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6940"/>
              </a:tblGrid>
              <a:tr h="557530">
                <a:tc>
                  <a:txBody>
                    <a:bodyPr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T100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产品线上问题分析处理以及程式修改</a:t>
                      </a:r>
                      <a:endParaRPr lang="zh-CN" altLang="zh-CN" sz="18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42" marR="91442" marT="45733" marB="45733" anchor="ctr" anchorCtr="0">
                    <a:solidFill>
                      <a:srgbClr val="D0D8E8"/>
                    </a:solidFill>
                  </a:tcPr>
                </a:tc>
              </a:tr>
              <a:tr h="499745">
                <a:tc>
                  <a:txBody>
                    <a:bodyPr/>
                    <a:p>
                      <a:pPr algn="l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T100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产品客户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patch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更新，产中例行性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patch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打包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42" marR="91442" marT="45733" marB="45733" anchor="ctr" anchorCtr="0">
                    <a:solidFill>
                      <a:srgbClr val="D0D8E8"/>
                    </a:solidFill>
                  </a:tcPr>
                </a:tc>
              </a:tr>
              <a:tr h="5257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T100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老客更新任务，主要负责客户版本更新及问题处理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91442" marR="91442" marT="45733" marB="45733" anchor="ctr" anchorCtr="0"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37938" name="灯片编号占位符 5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fld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25955" y="770890"/>
            <a:ext cx="4761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后续努力方向</a:t>
            </a:r>
            <a:r>
              <a:rPr lang="en-US" altLang="zh-CN" sz="3200"/>
              <a:t>-</a:t>
            </a:r>
            <a:r>
              <a:rPr lang="zh-CN" altLang="en-US" sz="3200"/>
              <a:t>个人建议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302260" y="2129790"/>
            <a:ext cx="5701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目前程式追单可以通过不同的方法来达到快速完成客制程式追单，但是对于画面档来说，只能通过对比产中画面档和客户家画面档来进行栏位的追单，此种方法花费时间较长，会出现漏追追错的情况。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8275" y="4517390"/>
            <a:ext cx="57289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未来希望可以同程式追单一样，使用追单工具直接在客户环境进行差异比对追上相应的栏位。</a:t>
            </a:r>
            <a:endParaRPr lang="zh-CN" altLang="en-US"/>
          </a:p>
          <a:p>
            <a:r>
              <a:rPr lang="zh-CN" altLang="en-US"/>
              <a:t>目前已把此想法提供给工具部，待工具部开发完成对其工具进行测试完善使其达到要求</a:t>
            </a:r>
            <a:endParaRPr lang="zh-CN" altLang="en-US"/>
          </a:p>
        </p:txBody>
      </p:sp>
      <p:pic>
        <p:nvPicPr>
          <p:cNvPr id="7" name="图片 6" descr="AB6A%{T7MHZ08HND2D})IX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3925" y="1643380"/>
            <a:ext cx="6058535" cy="5057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0505" y="4119880"/>
            <a:ext cx="252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解决方案：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2260" y="1761490"/>
            <a:ext cx="1915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问题：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TW" altLang="en-US" sz="1600" strike="noStrike" noProof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</a:rPr>
            </a:fld>
            <a:endParaRPr lang="zh-TW" altLang="en-US" sz="1600" strike="noStrike" noProof="1" dirty="0">
              <a:latin typeface="Microsoft JhengHei" panose="020B0604030504040204" pitchFamily="34" charset="-120"/>
            </a:endParaRPr>
          </a:p>
        </p:txBody>
      </p:sp>
    </p:spTree>
  </p:cSld>
  <p:clrMapOvr>
    <a:masterClrMapping/>
  </p:clrMapOvr>
  <p:transition>
    <p:sndAc>
      <p:stSnd>
        <p:snd r:embed="rId2" name="explode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" name="图片 1" descr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26"/>
            <a:ext cx="12156522" cy="68493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1910080" y="717550"/>
            <a:ext cx="875792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zh-TW" sz="3600" kern="1200" cap="none" spc="-150" normalizeH="0" baseline="0" noProof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内容大纲</a:t>
            </a:r>
            <a:endParaRPr kumimoji="1" lang="zh-CN" altLang="zh-TW" sz="3600" kern="1200" cap="none" spc="-150" normalizeH="0" baseline="0" noProof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9938" name="圖片 8" descr="數位價值_P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2113" y="5770563"/>
            <a:ext cx="3457575" cy="754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文字版面配置區 1"/>
          <p:cNvSpPr>
            <a:spLocks noGrp="1"/>
          </p:cNvSpPr>
          <p:nvPr/>
        </p:nvSpPr>
        <p:spPr>
          <a:xfrm>
            <a:off x="1981200" y="1600200"/>
            <a:ext cx="8229600" cy="50688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indent="0" eaLnBrk="0" fontAlgn="base" hangingPunct="0">
              <a:spcBef>
                <a:spcPct val="20000"/>
              </a:spcBef>
              <a:buFont typeface="宋体" panose="02010600030101010101" pitchFamily="2" charset="-122"/>
              <a:buNone/>
            </a:pPr>
            <a:endParaRPr lang="zh-CN" altLang="en-US" sz="2800" strike="noStrike" noProof="1" dirty="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黑体" panose="02010609060101010101" charset="-122"/>
            </a:endParaRPr>
          </a:p>
          <a:p>
            <a:pPr lvl="1" eaLnBrk="0" fontAlgn="base" hangingPunct="0">
              <a:lnSpc>
                <a:spcPct val="150000"/>
              </a:lnSpc>
            </a:pPr>
            <a:endParaRPr lang="zh-CN" altLang="en-US" sz="2800" strike="noStrike" noProof="1" dirty="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黑体" panose="02010609060101010101" charset="-122"/>
            </a:endParaRPr>
          </a:p>
        </p:txBody>
      </p:sp>
      <p:sp>
        <p:nvSpPr>
          <p:cNvPr id="39940" name="灯片编号占位符 1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fld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811629" y="1948898"/>
            <a:ext cx="637825" cy="73234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 w="9525" algn="ctr">
            <a:noFill/>
            <a:rou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553285" y="1948898"/>
            <a:ext cx="6458344" cy="7323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rou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811629" y="2787453"/>
            <a:ext cx="637825" cy="73234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 w="9525" algn="ctr">
            <a:noFill/>
            <a:rou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553285" y="2787453"/>
            <a:ext cx="6458344" cy="7323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rou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811629" y="3645111"/>
            <a:ext cx="637825" cy="73234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 w="9525" algn="ctr">
            <a:noFill/>
            <a:rou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553285" y="3645111"/>
            <a:ext cx="6458344" cy="7323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rou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1845745" y="1987978"/>
            <a:ext cx="571075" cy="346631"/>
          </a:xfrm>
          <a:prstGeom prst="roundRect">
            <a:avLst>
              <a:gd name="adj" fmla="val 25981"/>
            </a:avLst>
          </a:prstGeom>
          <a:gradFill rotWithShape="1">
            <a:gsLst>
              <a:gs pos="0">
                <a:srgbClr val="FFFFFF">
                  <a:alpha val="75000"/>
                </a:srgbClr>
              </a:gs>
              <a:gs pos="100000">
                <a:srgbClr val="FFFF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1845745" y="2826534"/>
            <a:ext cx="571075" cy="346631"/>
          </a:xfrm>
          <a:prstGeom prst="roundRect">
            <a:avLst>
              <a:gd name="adj" fmla="val 25981"/>
            </a:avLst>
          </a:prstGeom>
          <a:gradFill rotWithShape="1">
            <a:gsLst>
              <a:gs pos="0">
                <a:srgbClr val="FFFFFF">
                  <a:alpha val="75000"/>
                </a:srgbClr>
              </a:gs>
              <a:gs pos="100000">
                <a:srgbClr val="FFFF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1845745" y="3693082"/>
            <a:ext cx="571075" cy="346631"/>
          </a:xfrm>
          <a:prstGeom prst="roundRect">
            <a:avLst>
              <a:gd name="adj" fmla="val 25981"/>
            </a:avLst>
          </a:prstGeom>
          <a:gradFill rotWithShape="1">
            <a:gsLst>
              <a:gs pos="0">
                <a:srgbClr val="FFFFFF">
                  <a:alpha val="75000"/>
                </a:srgbClr>
              </a:gs>
              <a:gs pos="100000">
                <a:srgbClr val="FFFF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21" name="WordArt 20"/>
          <p:cNvSpPr>
            <a:spLocks noChangeArrowheads="1" noChangeShapeType="1" noTextEdit="1"/>
          </p:cNvSpPr>
          <p:nvPr/>
        </p:nvSpPr>
        <p:spPr bwMode="auto">
          <a:xfrm>
            <a:off x="2033505" y="2140904"/>
            <a:ext cx="200248" cy="34663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p>
            <a:pPr algn="ctr"/>
            <a:r>
              <a:rPr lang="en-US" altLang="zh-TW" sz="1400" kern="10" spc="-7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1400" kern="10" spc="-7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WordArt 21"/>
          <p:cNvSpPr>
            <a:spLocks noChangeArrowheads="1" noChangeShapeType="1" noTextEdit="1"/>
          </p:cNvSpPr>
          <p:nvPr/>
        </p:nvSpPr>
        <p:spPr bwMode="auto">
          <a:xfrm>
            <a:off x="2014843" y="2979459"/>
            <a:ext cx="234363" cy="34663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p>
            <a:pPr algn="ctr"/>
            <a:r>
              <a:rPr lang="en-US" altLang="zh-TW" sz="1400" kern="10" spc="-7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sz="1400" kern="10" spc="-7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WordArt 22"/>
          <p:cNvSpPr>
            <a:spLocks noChangeArrowheads="1" noChangeShapeType="1" noTextEdit="1"/>
          </p:cNvSpPr>
          <p:nvPr/>
        </p:nvSpPr>
        <p:spPr bwMode="auto">
          <a:xfrm>
            <a:off x="2014843" y="3837117"/>
            <a:ext cx="234363" cy="34663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p>
            <a:pPr algn="ctr"/>
            <a:r>
              <a:rPr lang="en-US" altLang="zh-TW" sz="1400" kern="10" spc="-7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TW" altLang="en-US" sz="1400" kern="10" spc="-7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2585918" y="1987978"/>
            <a:ext cx="6391594" cy="346631"/>
          </a:xfrm>
          <a:prstGeom prst="roundRect">
            <a:avLst>
              <a:gd name="adj" fmla="val 25981"/>
            </a:avLst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FFFF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2585918" y="2826534"/>
            <a:ext cx="6391594" cy="346631"/>
          </a:xfrm>
          <a:prstGeom prst="roundRect">
            <a:avLst>
              <a:gd name="adj" fmla="val 25981"/>
            </a:avLst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FFFF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2585918" y="3693082"/>
            <a:ext cx="6391594" cy="346631"/>
          </a:xfrm>
          <a:prstGeom prst="roundRect">
            <a:avLst>
              <a:gd name="adj" fmla="val 25981"/>
            </a:avLst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FFFF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608840" y="2912327"/>
            <a:ext cx="373888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TW" sz="2800" dirty="0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黑体" panose="02010609060101010101" charset="-122"/>
              </a:rPr>
              <a:t>更新专案的执行及改善</a:t>
            </a:r>
            <a:endParaRPr kumimoji="0" lang="zh-CN" altLang="zh-TW" sz="2800" b="1" kern="0" dirty="0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黑体" panose="02010609060101010101" charset="-122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629607" y="3769986"/>
            <a:ext cx="196088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黑体" panose="02010609060101010101" charset="-122"/>
              </a:rPr>
              <a:t>成果及结语</a:t>
            </a:r>
            <a:endParaRPr kumimoji="0" lang="zh-CN" altLang="en-US" sz="2800" b="1" kern="0" dirty="0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黑体" panose="02010609060101010101" charset="-122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598457" y="2064442"/>
            <a:ext cx="267208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TW" sz="280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黑体" panose="02010609060101010101" charset="-122"/>
              </a:rPr>
              <a:t>更新专案的概况</a:t>
            </a:r>
            <a:r>
              <a:rPr kumimoji="0" lang="zh-TW" altLang="en-US" sz="2800" b="1" kern="0" dirty="0" smtClean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0" lang="en-US" altLang="ko-KR" sz="2800" b="1" kern="0" dirty="0">
              <a:solidFill>
                <a:srgbClr val="FFFF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1910080" y="717550"/>
            <a:ext cx="875792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zh-TW" sz="3600" kern="1200" cap="none" spc="-150" normalizeH="0" baseline="0" noProof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内容大纲</a:t>
            </a:r>
            <a:endParaRPr kumimoji="1" lang="zh-CN" altLang="zh-TW" sz="3600" kern="1200" cap="none" spc="-150" normalizeH="0" baseline="0" noProof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1986" name="圖片 8" descr="數位價值_P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2113" y="5770563"/>
            <a:ext cx="3457575" cy="754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文字版面配置區 1"/>
          <p:cNvSpPr>
            <a:spLocks noGrp="1"/>
          </p:cNvSpPr>
          <p:nvPr/>
        </p:nvSpPr>
        <p:spPr>
          <a:xfrm>
            <a:off x="1981200" y="1600200"/>
            <a:ext cx="8229600" cy="50688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indent="0" eaLnBrk="0" fontAlgn="base" hangingPunct="0">
              <a:spcBef>
                <a:spcPct val="20000"/>
              </a:spcBef>
              <a:buFont typeface="宋体" panose="02010600030101010101" pitchFamily="2" charset="-122"/>
              <a:buNone/>
            </a:pPr>
            <a:endParaRPr lang="zh-CN" altLang="zh-TW" sz="2800" strike="noStrike" noProof="1" dirty="0">
              <a:latin typeface="微软雅黑" panose="020B0503020204020204" charset="-122"/>
              <a:ea typeface="微软雅黑" panose="020B0503020204020204" charset="-122"/>
              <a:sym typeface="黑体" panose="02010609060101010101" charset="-122"/>
            </a:endParaRPr>
          </a:p>
          <a:p>
            <a:pPr lvl="0" eaLnBrk="0" fontAlgn="base" hangingPunct="0">
              <a:spcBef>
                <a:spcPct val="20000"/>
              </a:spcBef>
              <a:buFont typeface="宋体" panose="02010600030101010101" pitchFamily="2" charset="-122"/>
            </a:pPr>
            <a:endParaRPr lang="zh-CN" altLang="en-US" sz="2800" strike="noStrike" noProof="1" dirty="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黑体" panose="02010609060101010101" charset="-122"/>
            </a:endParaRPr>
          </a:p>
          <a:p>
            <a:pPr lvl="1" eaLnBrk="0" fontAlgn="base" hangingPunct="0">
              <a:lnSpc>
                <a:spcPct val="150000"/>
              </a:lnSpc>
            </a:pPr>
            <a:endParaRPr lang="zh-CN" altLang="en-US" sz="2800" strike="noStrike" noProof="1" dirty="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黑体" panose="02010609060101010101" charset="-122"/>
            </a:endParaRPr>
          </a:p>
        </p:txBody>
      </p:sp>
      <p:sp>
        <p:nvSpPr>
          <p:cNvPr id="41988" name="灯片编号占位符 1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fld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811629" y="1948898"/>
            <a:ext cx="637825" cy="73234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 w="9525" algn="ctr">
            <a:noFill/>
            <a:rou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553285" y="1948898"/>
            <a:ext cx="6458344" cy="7323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rou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1845745" y="1987978"/>
            <a:ext cx="571075" cy="346631"/>
          </a:xfrm>
          <a:prstGeom prst="roundRect">
            <a:avLst>
              <a:gd name="adj" fmla="val 25981"/>
            </a:avLst>
          </a:prstGeom>
          <a:gradFill rotWithShape="1">
            <a:gsLst>
              <a:gs pos="0">
                <a:srgbClr val="FFFFFF">
                  <a:alpha val="75000"/>
                </a:srgbClr>
              </a:gs>
              <a:gs pos="100000">
                <a:srgbClr val="FFFF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21" name="WordArt 20"/>
          <p:cNvSpPr>
            <a:spLocks noChangeArrowheads="1" noChangeShapeType="1" noTextEdit="1"/>
          </p:cNvSpPr>
          <p:nvPr/>
        </p:nvSpPr>
        <p:spPr bwMode="auto">
          <a:xfrm>
            <a:off x="2033505" y="2140904"/>
            <a:ext cx="200248" cy="34663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p>
            <a:pPr algn="ctr"/>
            <a:r>
              <a:rPr lang="en-US" altLang="zh-TW" sz="1400" kern="10" spc="-7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endParaRPr lang="zh-TW" altLang="en-US" sz="1400" kern="10" spc="-7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2585918" y="1987978"/>
            <a:ext cx="6391594" cy="346631"/>
          </a:xfrm>
          <a:prstGeom prst="roundRect">
            <a:avLst>
              <a:gd name="adj" fmla="val 25981"/>
            </a:avLst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FFFF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598457" y="2064442"/>
            <a:ext cx="267208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TW" sz="2800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黑体" panose="02010609060101010101" charset="-122"/>
              </a:rPr>
              <a:t>更新专案的概况</a:t>
            </a:r>
            <a:r>
              <a:rPr kumimoji="0" lang="zh-TW" altLang="en-US" sz="2800" b="1" kern="0" dirty="0" smtClean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0" lang="en-US" altLang="ko-KR" sz="2800" b="1" kern="0" dirty="0">
              <a:solidFill>
                <a:srgbClr val="FFFF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1969823" y="695202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情境  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5368" y="3182591"/>
            <a:ext cx="6206118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软雅黑" panose="020B0503020204020204" charset="-122"/>
                <a:ea typeface="微软雅黑" panose="020B0503020204020204" charset="-122"/>
              </a:rPr>
              <a:t>过</a:t>
            </a:r>
            <a:r>
              <a:rPr lang="zh-TW" altLang="en-US" dirty="0">
                <a:latin typeface="微软雅黑" panose="020B0503020204020204" charset="-122"/>
                <a:ea typeface="微软雅黑" panose="020B0503020204020204" charset="-122"/>
              </a:rPr>
              <a:t>去</a:t>
            </a:r>
            <a:r>
              <a:rPr lang="en-US" altLang="zh-TW" dirty="0">
                <a:latin typeface="微软雅黑" panose="020B0503020204020204" charset="-122"/>
                <a:ea typeface="微软雅黑" panose="020B0503020204020204" charset="-122"/>
              </a:rPr>
              <a:t>T100</a:t>
            </a:r>
            <a:r>
              <a:rPr lang="zh-TW" altLang="en-US" dirty="0" smtClean="0"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r>
              <a:rPr lang="zh-TW" altLang="en-US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质量议题与功能不足</a:t>
            </a:r>
            <a:r>
              <a:rPr lang="zh-TW" altLang="en-US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zh-TW" dirty="0" smtClean="0">
                <a:latin typeface="微软雅黑" panose="020B0503020204020204" charset="-122"/>
                <a:ea typeface="微软雅黑" panose="020B0503020204020204" charset="-122"/>
              </a:rPr>
              <a:t>导致老客回款状况不佳。</a:t>
            </a:r>
            <a:endParaRPr lang="zh-TW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TW" altLang="en-US" dirty="0">
                <a:latin typeface="微软雅黑" panose="020B0503020204020204" charset="-122"/>
                <a:ea typeface="微软雅黑" panose="020B0503020204020204" charset="-122"/>
              </a:rPr>
              <a:t>希望透过有效率的更新方式，提升老版客户的满意</a:t>
            </a:r>
            <a:r>
              <a:rPr lang="zh-TW" altLang="en-US" dirty="0" smtClean="0">
                <a:latin typeface="微软雅黑" panose="020B0503020204020204" charset="-122"/>
                <a:ea typeface="微软雅黑" panose="020B0503020204020204" charset="-122"/>
              </a:rPr>
              <a:t>度，</a:t>
            </a:r>
            <a:r>
              <a:rPr lang="zh-CN" altLang="zh-TW" dirty="0" smtClean="0">
                <a:latin typeface="微软雅黑" panose="020B0503020204020204" charset="-122"/>
                <a:ea typeface="微软雅黑" panose="020B0503020204020204" charset="-122"/>
              </a:rPr>
              <a:t>解决老客系统使用过程中出现的问题，从而达到回款的目标。</a:t>
            </a:r>
            <a:endParaRPr lang="zh-TW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TW" altLang="en-US" dirty="0" smtClean="0">
                <a:latin typeface="微软雅黑" panose="020B0503020204020204" charset="-122"/>
                <a:ea typeface="微软雅黑" panose="020B0503020204020204" charset="-122"/>
              </a:rPr>
              <a:t>也提升新版客户的更新效能</a:t>
            </a:r>
            <a:r>
              <a:rPr lang="en-US" altLang="zh-TW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TW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TW" altLang="en-US" sz="8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老客</a:t>
            </a:r>
            <a:r>
              <a:rPr lang="en-US" altLang="zh-TW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TW" altLang="en-US" sz="2000" dirty="0" smtClean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可以快速取得优化后的功能或新功能</a:t>
            </a:r>
            <a:endParaRPr lang="zh-TW" altLang="en-US" sz="2000" dirty="0">
              <a:solidFill>
                <a:srgbClr val="0066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TW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新客</a:t>
            </a:r>
            <a:r>
              <a:rPr lang="en-US" altLang="zh-TW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: </a:t>
            </a:r>
            <a:r>
              <a:rPr lang="zh-TW" altLang="en-US" sz="2000" dirty="0" smtClean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辅导过程快速的小包更新</a:t>
            </a:r>
            <a:endParaRPr lang="en-US" altLang="zh-TW" sz="2000" dirty="0">
              <a:solidFill>
                <a:srgbClr val="0066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TW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50" y="1924367"/>
            <a:ext cx="1080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文本框 2"/>
          <p:cNvSpPr txBox="1">
            <a:spLocks noChangeArrowheads="1"/>
          </p:cNvSpPr>
          <p:nvPr/>
        </p:nvSpPr>
        <p:spPr bwMode="auto">
          <a:xfrm>
            <a:off x="1640789" y="2149409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TW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客户需求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934" y="3182761"/>
            <a:ext cx="5400000" cy="30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960" y="1906975"/>
            <a:ext cx="828000" cy="1107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文本框 2"/>
          <p:cNvSpPr txBox="1">
            <a:spLocks noChangeArrowheads="1"/>
          </p:cNvSpPr>
          <p:nvPr/>
        </p:nvSpPr>
        <p:spPr bwMode="auto">
          <a:xfrm>
            <a:off x="7724618" y="2143182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zh-TW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任务执行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TW" altLang="en-US" sz="1600" strike="noStrike" noProof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</a:rPr>
            </a:fld>
            <a:endParaRPr lang="zh-TW" altLang="en-US" sz="1600" strike="noStrike" noProof="1" dirty="0">
              <a:latin typeface="Microsoft JhengHei" panose="020B0604030504040204" pitchFamily="34" charset="-120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449" y="2370242"/>
            <a:ext cx="3960000" cy="400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2011098" y="685042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TW" sz="3200" dirty="0">
                <a:latin typeface="微软雅黑" panose="020B0503020204020204" charset="-122"/>
                <a:ea typeface="微软雅黑" panose="020B0503020204020204" charset="-122"/>
              </a:rPr>
              <a:t>更新目标</a:t>
            </a:r>
            <a:r>
              <a:rPr lang="zh-TW" altLang="en-US" sz="32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8552818" y="1783334"/>
            <a:ext cx="3636000" cy="4872982"/>
            <a:chOff x="7712713" y="1573149"/>
            <a:chExt cx="3636000" cy="4872982"/>
          </a:xfrm>
        </p:grpSpPr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713" y="1573149"/>
              <a:ext cx="3636000" cy="24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文字方塊 29"/>
            <p:cNvSpPr txBox="1"/>
            <p:nvPr/>
          </p:nvSpPr>
          <p:spPr>
            <a:xfrm>
              <a:off x="8080942" y="3981499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未来目标</a:t>
              </a:r>
              <a:endPara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8084046" y="4507139"/>
              <a:ext cx="223651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根本解决客户痛点</a:t>
              </a:r>
              <a:endParaRPr lang="en-US" altLang="zh-TW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lang="zh-TW" altLang="en-US" sz="200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提升服务效率</a:t>
              </a:r>
              <a:endParaRPr lang="en-US" altLang="zh-TW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lang="zh-TW" altLang="en-US" sz="200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新手上路</a:t>
              </a:r>
              <a:endParaRPr lang="en-US" altLang="zh-TW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lang="zh-TW" altLang="en-US" sz="200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提升更新效率</a:t>
              </a:r>
              <a:endParaRPr lang="en-US" altLang="zh-TW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lang="zh-TW" altLang="en-US" sz="2000" dirty="0" smtClean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自主更新</a:t>
              </a:r>
              <a:endParaRPr lang="en-US" altLang="zh-TW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lang="zh-TW" altLang="en-US" sz="2000" dirty="0" smtClean="0">
                  <a:solidFill>
                    <a:srgbClr val="FF000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完善机制</a:t>
              </a:r>
              <a:endParaRPr lang="zh-TW" altLang="en-US" sz="2000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94897" y="1666824"/>
            <a:ext cx="3262432" cy="5150342"/>
            <a:chOff x="1007292" y="1317574"/>
            <a:chExt cx="3262432" cy="5150342"/>
          </a:xfrm>
        </p:grpSpPr>
        <p:sp>
          <p:nvSpPr>
            <p:cNvPr id="28" name="文字方塊 27"/>
            <p:cNvSpPr txBox="1"/>
            <p:nvPr/>
          </p:nvSpPr>
          <p:spPr>
            <a:xfrm>
              <a:off x="1013519" y="3984622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dirty="0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现况问题</a:t>
              </a:r>
              <a:endParaRPr lang="zh-TW" altLang="en-US" sz="28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007292" y="4528924"/>
              <a:ext cx="3262432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老版本问题多，客户抱怨大</a:t>
              </a:r>
              <a:endParaRPr lang="en-US" altLang="zh-TW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lang="zh-TW" altLang="en-US" sz="200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老版本服务成本高</a:t>
              </a:r>
              <a:endParaRPr lang="en-US" altLang="zh-TW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老</a:t>
              </a:r>
              <a:r>
                <a:rPr lang="zh-TW" altLang="en-US" sz="200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版本更新不易</a:t>
              </a:r>
              <a:endParaRPr lang="en-US" altLang="zh-TW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老版本更新耗</a:t>
              </a:r>
              <a:r>
                <a:rPr lang="zh-TW" altLang="en-US" sz="200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时大</a:t>
              </a:r>
              <a:endParaRPr lang="en-US" altLang="zh-TW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老</a:t>
              </a:r>
              <a:r>
                <a:rPr lang="zh-TW" altLang="en-US" sz="2000" dirty="0" smtClean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版本更新无法独立作业</a:t>
              </a:r>
              <a:endParaRPr lang="en-US" altLang="zh-TW" sz="20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r>
                <a:rPr lang="zh-TW" altLang="en-US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缺乏相关配套措施</a:t>
              </a:r>
              <a:endParaRPr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493" y="1317574"/>
              <a:ext cx="3240000" cy="2656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文字方塊 3"/>
          <p:cNvSpPr txBox="1"/>
          <p:nvPr/>
        </p:nvSpPr>
        <p:spPr>
          <a:xfrm>
            <a:off x="4137912" y="1666765"/>
            <a:ext cx="4414991" cy="707886"/>
          </a:xfrm>
          <a:prstGeom prst="rect">
            <a:avLst/>
          </a:prstGeom>
          <a:noFill/>
        </p:spPr>
        <p:txBody>
          <a:bodyPr wrap="none" rtlCol="0">
            <a:prstTxWarp prst="textWave4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TW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想要做到</a:t>
            </a:r>
            <a:r>
              <a:rPr lang="en-US" altLang="zh-TW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………….</a:t>
            </a:r>
            <a:endParaRPr lang="zh-TW" alt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904418" y="634242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sz="3200" dirty="0" smtClean="0">
                <a:latin typeface="微软雅黑" panose="020B0503020204020204" charset="-122"/>
                <a:ea typeface="微软雅黑" panose="020B0503020204020204" charset="-122"/>
              </a:rPr>
              <a:t>更新方案</a:t>
            </a:r>
            <a:endParaRPr lang="zh-CN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791597" y="4814590"/>
            <a:ext cx="2414444" cy="1523624"/>
            <a:chOff x="791597" y="4814590"/>
            <a:chExt cx="2414444" cy="1523624"/>
          </a:xfrm>
        </p:grpSpPr>
        <p:sp>
          <p:nvSpPr>
            <p:cNvPr id="38" name="文本框 91"/>
            <p:cNvSpPr txBox="1"/>
            <p:nvPr/>
          </p:nvSpPr>
          <p:spPr>
            <a:xfrm>
              <a:off x="791597" y="4814590"/>
              <a:ext cx="2414444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TW" sz="220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1.</a:t>
              </a:r>
              <a:r>
                <a:rPr kumimoji="1" lang="zh-TW" altLang="en-US" sz="220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理现况、整需求</a:t>
              </a:r>
              <a:endParaRPr kumimoji="1" lang="zh-CN" altLang="en-US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文本框 92"/>
            <p:cNvSpPr txBox="1"/>
            <p:nvPr/>
          </p:nvSpPr>
          <p:spPr>
            <a:xfrm>
              <a:off x="853328" y="5167909"/>
              <a:ext cx="1855252" cy="117030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zh-TW" dirty="0" smtClean="0">
                  <a:latin typeface="微软雅黑" panose="020B0503020204020204" charset="-122"/>
                  <a:ea typeface="微软雅黑" panose="020B0503020204020204" charset="-122"/>
                </a:rPr>
                <a:t>倾</a:t>
              </a:r>
              <a:r>
                <a:rPr kumimoji="1" lang="zh-TW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听各方声音</a:t>
              </a:r>
              <a:endParaRPr kumimoji="1" lang="en-US" altLang="zh-TW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TW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了解关键痛点</a:t>
              </a:r>
              <a:endParaRPr kumimoji="1" lang="en-US" altLang="zh-TW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TW" altLang="en-US" dirty="0">
                  <a:latin typeface="微软雅黑" panose="020B0503020204020204" charset="-122"/>
                  <a:ea typeface="微软雅黑" panose="020B0503020204020204" charset="-122"/>
                </a:rPr>
                <a:t>明</a:t>
              </a:r>
              <a:r>
                <a:rPr kumimoji="1" lang="zh-TW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确需求标的</a:t>
              </a:r>
              <a:endParaRPr kumimoji="1"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4888117" y="4814590"/>
            <a:ext cx="2414444" cy="1534411"/>
            <a:chOff x="4888117" y="4814590"/>
            <a:chExt cx="2414444" cy="1534411"/>
          </a:xfrm>
        </p:grpSpPr>
        <p:sp>
          <p:nvSpPr>
            <p:cNvPr id="40" name="文本框 94"/>
            <p:cNvSpPr txBox="1"/>
            <p:nvPr/>
          </p:nvSpPr>
          <p:spPr>
            <a:xfrm>
              <a:off x="4888117" y="4814590"/>
              <a:ext cx="2414444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TW" sz="220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3.</a:t>
              </a:r>
              <a:r>
                <a:rPr kumimoji="1" lang="zh-TW" altLang="en-US" sz="220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定架构、出方案</a:t>
              </a:r>
              <a:endParaRPr kumimoji="1" lang="zh-CN" altLang="en-US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文本框 95"/>
            <p:cNvSpPr txBox="1"/>
            <p:nvPr/>
          </p:nvSpPr>
          <p:spPr>
            <a:xfrm>
              <a:off x="4949848" y="5176372"/>
              <a:ext cx="1855252" cy="11726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TW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规划整体架构</a:t>
              </a:r>
              <a:endParaRPr kumimoji="1" lang="en-US" altLang="zh-TW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TW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订定因应方案</a:t>
              </a:r>
              <a:endParaRPr kumimoji="1" lang="en-US" altLang="zh-TW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TW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产出评核标准</a:t>
              </a:r>
              <a:endParaRPr kumimoji="1"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8984639" y="4814590"/>
            <a:ext cx="2414444" cy="1534411"/>
            <a:chOff x="8984639" y="4814590"/>
            <a:chExt cx="2414444" cy="1534411"/>
          </a:xfrm>
        </p:grpSpPr>
        <p:sp>
          <p:nvSpPr>
            <p:cNvPr id="42" name="文本框 97"/>
            <p:cNvSpPr txBox="1"/>
            <p:nvPr/>
          </p:nvSpPr>
          <p:spPr>
            <a:xfrm>
              <a:off x="8984639" y="4814590"/>
              <a:ext cx="2414444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TW" sz="220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5.</a:t>
              </a:r>
              <a:r>
                <a:rPr kumimoji="1" lang="zh-TW" altLang="en-US" sz="220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成机制、实落地</a:t>
              </a:r>
              <a:endParaRPr kumimoji="1" lang="zh-CN" altLang="en-US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文本框 98"/>
            <p:cNvSpPr txBox="1"/>
            <p:nvPr/>
          </p:nvSpPr>
          <p:spPr>
            <a:xfrm>
              <a:off x="9046369" y="5176372"/>
              <a:ext cx="1855252" cy="11726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TW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项目实做验证</a:t>
              </a:r>
              <a:endParaRPr kumimoji="1" lang="en-US" altLang="zh-TW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TW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关键管制确效</a:t>
              </a:r>
              <a:endParaRPr kumimoji="1" lang="en-US" altLang="zh-TW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TW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自主更新养成</a:t>
              </a:r>
              <a:r>
                <a:rPr kumimoji="1" lang="en-US" altLang="zh-CN" dirty="0" smtClean="0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kumimoji="1"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2771713" y="1520401"/>
            <a:ext cx="2414444" cy="1553661"/>
            <a:chOff x="2771713" y="1333711"/>
            <a:chExt cx="2414444" cy="1553661"/>
          </a:xfrm>
        </p:grpSpPr>
        <p:sp>
          <p:nvSpPr>
            <p:cNvPr id="44" name="文本框 100"/>
            <p:cNvSpPr txBox="1"/>
            <p:nvPr/>
          </p:nvSpPr>
          <p:spPr>
            <a:xfrm>
              <a:off x="2771713" y="1333711"/>
              <a:ext cx="2414444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TW" sz="220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2.</a:t>
              </a:r>
              <a:r>
                <a:rPr kumimoji="1" lang="zh-TW" altLang="en-US" sz="220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拟策略、展计划</a:t>
              </a:r>
              <a:endParaRPr kumimoji="1" lang="zh-CN" altLang="en-US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文本框 101"/>
            <p:cNvSpPr txBox="1"/>
            <p:nvPr/>
          </p:nvSpPr>
          <p:spPr>
            <a:xfrm>
              <a:off x="2785319" y="1714743"/>
              <a:ext cx="1855252" cy="11726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TW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确认更新政策</a:t>
              </a:r>
              <a:endParaRPr kumimoji="1" lang="en-US" altLang="zh-TW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TW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制定更新策略</a:t>
              </a:r>
              <a:endParaRPr kumimoji="1" lang="en-US" altLang="zh-TW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TW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展开项目计划</a:t>
              </a:r>
              <a:endParaRPr kumimoji="1"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916504" y="1511511"/>
            <a:ext cx="2414444" cy="1553661"/>
            <a:chOff x="6916504" y="1333711"/>
            <a:chExt cx="2414444" cy="1553661"/>
          </a:xfrm>
        </p:grpSpPr>
        <p:sp>
          <p:nvSpPr>
            <p:cNvPr id="46" name="文本框 103"/>
            <p:cNvSpPr txBox="1"/>
            <p:nvPr/>
          </p:nvSpPr>
          <p:spPr>
            <a:xfrm>
              <a:off x="6916504" y="1333711"/>
              <a:ext cx="2414444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TW" sz="220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4.</a:t>
              </a:r>
              <a:r>
                <a:rPr kumimoji="1" lang="zh-TW" altLang="en-US" sz="2200" b="1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立执行、论进度</a:t>
              </a:r>
              <a:endParaRPr kumimoji="1" lang="zh-CN" altLang="en-US" sz="2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文本框 104"/>
            <p:cNvSpPr txBox="1"/>
            <p:nvPr/>
          </p:nvSpPr>
          <p:spPr>
            <a:xfrm>
              <a:off x="6930110" y="1714743"/>
              <a:ext cx="1855252" cy="117262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TW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阶段任务推动</a:t>
              </a:r>
              <a:endParaRPr kumimoji="1" lang="en-US" altLang="zh-TW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TW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项目进度追踪</a:t>
              </a:r>
              <a:endParaRPr kumimoji="1" lang="en-US" altLang="zh-TW" dirty="0" smtClean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30000"/>
                </a:lnSpc>
              </a:pPr>
              <a:r>
                <a:rPr kumimoji="1" lang="zh-TW" altLang="en-US" dirty="0" smtClean="0">
                  <a:latin typeface="微软雅黑" panose="020B0503020204020204" charset="-122"/>
                  <a:ea typeface="微软雅黑" panose="020B0503020204020204" charset="-122"/>
                </a:rPr>
                <a:t>风险因应调整</a:t>
              </a:r>
              <a:endParaRPr kumimoji="1"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440685" y="2518957"/>
            <a:ext cx="11600177" cy="2372709"/>
            <a:chOff x="440685" y="2518957"/>
            <a:chExt cx="11600177" cy="2372709"/>
          </a:xfrm>
        </p:grpSpPr>
        <p:sp>
          <p:nvSpPr>
            <p:cNvPr id="7" name="椭圆 59"/>
            <p:cNvSpPr/>
            <p:nvPr/>
          </p:nvSpPr>
          <p:spPr>
            <a:xfrm>
              <a:off x="980424" y="3097803"/>
              <a:ext cx="1309133" cy="130913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54000" dist="50800" dir="5400000" algn="ctr" rotWithShape="0">
                <a:schemeClr val="tx1">
                  <a:alpha val="2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椭圆 60"/>
            <p:cNvSpPr/>
            <p:nvPr/>
          </p:nvSpPr>
          <p:spPr>
            <a:xfrm flipV="1">
              <a:off x="3051576" y="3041803"/>
              <a:ext cx="1309133" cy="130913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254000" dist="50800" dir="5400000" algn="ctr" rotWithShape="0">
                <a:schemeClr val="tx1">
                  <a:alpha val="2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椭圆 61"/>
            <p:cNvSpPr/>
            <p:nvPr/>
          </p:nvSpPr>
          <p:spPr>
            <a:xfrm>
              <a:off x="5125215" y="3082885"/>
              <a:ext cx="1309133" cy="130913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54000" dist="50800" dir="5400000" algn="ctr" rotWithShape="0">
                <a:schemeClr val="tx1">
                  <a:alpha val="2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椭圆 62"/>
            <p:cNvSpPr/>
            <p:nvPr/>
          </p:nvSpPr>
          <p:spPr>
            <a:xfrm flipV="1">
              <a:off x="7196367" y="3026885"/>
              <a:ext cx="1309133" cy="130913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54000" dist="50800" dir="5400000" algn="ctr" rotWithShape="0">
                <a:schemeClr val="tx1">
                  <a:alpha val="2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椭圆 63"/>
            <p:cNvSpPr/>
            <p:nvPr/>
          </p:nvSpPr>
          <p:spPr>
            <a:xfrm>
              <a:off x="9270005" y="3059687"/>
              <a:ext cx="1309133" cy="130913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54000" dist="50800" dir="5400000" algn="ctr" rotWithShape="0">
                <a:schemeClr val="tx1">
                  <a:alpha val="2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任意形状 64"/>
            <p:cNvSpPr/>
            <p:nvPr/>
          </p:nvSpPr>
          <p:spPr>
            <a:xfrm flipV="1">
              <a:off x="8730266" y="2518957"/>
              <a:ext cx="2541387" cy="1468581"/>
            </a:xfrm>
            <a:custGeom>
              <a:avLst/>
              <a:gdLst>
                <a:gd name="connsiteX0" fmla="*/ 1495053 w 3181348"/>
                <a:gd name="connsiteY0" fmla="*/ 1838394 h 1838394"/>
                <a:gd name="connsiteX1" fmla="*/ 2983619 w 3181348"/>
                <a:gd name="connsiteY1" fmla="*/ 495090 h 1838394"/>
                <a:gd name="connsiteX2" fmla="*/ 2990107 w 3181348"/>
                <a:gd name="connsiteY2" fmla="*/ 366615 h 1838394"/>
                <a:gd name="connsiteX3" fmla="*/ 3181348 w 3181348"/>
                <a:gd name="connsiteY3" fmla="*/ 366615 h 1838394"/>
                <a:gd name="connsiteX4" fmla="*/ 2795400 w 3181348"/>
                <a:gd name="connsiteY4" fmla="*/ 0 h 1838394"/>
                <a:gd name="connsiteX5" fmla="*/ 2409452 w 3181348"/>
                <a:gd name="connsiteY5" fmla="*/ 366615 h 1838394"/>
                <a:gd name="connsiteX6" fmla="*/ 2599424 w 3181348"/>
                <a:gd name="connsiteY6" fmla="*/ 366615 h 1838394"/>
                <a:gd name="connsiteX7" fmla="*/ 2594954 w 3181348"/>
                <a:gd name="connsiteY7" fmla="*/ 455145 h 1838394"/>
                <a:gd name="connsiteX8" fmla="*/ 1495053 w 3181348"/>
                <a:gd name="connsiteY8" fmla="*/ 1447712 h 1838394"/>
                <a:gd name="connsiteX9" fmla="*/ 395152 w 3181348"/>
                <a:gd name="connsiteY9" fmla="*/ 455145 h 1838394"/>
                <a:gd name="connsiteX10" fmla="*/ 390682 w 3181348"/>
                <a:gd name="connsiteY10" fmla="*/ 366615 h 1838394"/>
                <a:gd name="connsiteX11" fmla="*/ 0 w 3181348"/>
                <a:gd name="connsiteY11" fmla="*/ 366615 h 1838394"/>
                <a:gd name="connsiteX12" fmla="*/ 6487 w 3181348"/>
                <a:gd name="connsiteY12" fmla="*/ 495090 h 1838394"/>
                <a:gd name="connsiteX13" fmla="*/ 1495053 w 3181348"/>
                <a:gd name="connsiteY13" fmla="*/ 1838394 h 18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1348" h="1838394">
                  <a:moveTo>
                    <a:pt x="1495053" y="1838394"/>
                  </a:moveTo>
                  <a:cubicBezTo>
                    <a:pt x="2269783" y="1838394"/>
                    <a:pt x="2906994" y="1249604"/>
                    <a:pt x="2983619" y="495090"/>
                  </a:cubicBezTo>
                  <a:lnTo>
                    <a:pt x="2990107" y="366615"/>
                  </a:lnTo>
                  <a:lnTo>
                    <a:pt x="3181348" y="366615"/>
                  </a:lnTo>
                  <a:lnTo>
                    <a:pt x="2795400" y="0"/>
                  </a:lnTo>
                  <a:lnTo>
                    <a:pt x="2409452" y="366615"/>
                  </a:lnTo>
                  <a:lnTo>
                    <a:pt x="2599424" y="366615"/>
                  </a:lnTo>
                  <a:lnTo>
                    <a:pt x="2594954" y="455145"/>
                  </a:lnTo>
                  <a:cubicBezTo>
                    <a:pt x="2538336" y="1012655"/>
                    <a:pt x="2067501" y="1447712"/>
                    <a:pt x="1495053" y="1447712"/>
                  </a:cubicBezTo>
                  <a:cubicBezTo>
                    <a:pt x="922605" y="1447712"/>
                    <a:pt x="451771" y="1012655"/>
                    <a:pt x="395152" y="455145"/>
                  </a:cubicBezTo>
                  <a:lnTo>
                    <a:pt x="390682" y="366615"/>
                  </a:lnTo>
                  <a:lnTo>
                    <a:pt x="0" y="366615"/>
                  </a:lnTo>
                  <a:lnTo>
                    <a:pt x="6487" y="495090"/>
                  </a:lnTo>
                  <a:cubicBezTo>
                    <a:pt x="83112" y="1249604"/>
                    <a:pt x="720323" y="1838394"/>
                    <a:pt x="1495053" y="18383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54000" dist="50800" dir="5400000" algn="ctr" rotWithShape="0">
                <a:schemeClr val="tx1">
                  <a:alpha val="2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形状 65"/>
            <p:cNvSpPr/>
            <p:nvPr/>
          </p:nvSpPr>
          <p:spPr>
            <a:xfrm>
              <a:off x="6656628" y="3408166"/>
              <a:ext cx="2541387" cy="1468581"/>
            </a:xfrm>
            <a:custGeom>
              <a:avLst/>
              <a:gdLst>
                <a:gd name="connsiteX0" fmla="*/ 1495053 w 3181348"/>
                <a:gd name="connsiteY0" fmla="*/ 1838394 h 1838394"/>
                <a:gd name="connsiteX1" fmla="*/ 2983619 w 3181348"/>
                <a:gd name="connsiteY1" fmla="*/ 495090 h 1838394"/>
                <a:gd name="connsiteX2" fmla="*/ 2990107 w 3181348"/>
                <a:gd name="connsiteY2" fmla="*/ 366615 h 1838394"/>
                <a:gd name="connsiteX3" fmla="*/ 3181348 w 3181348"/>
                <a:gd name="connsiteY3" fmla="*/ 366615 h 1838394"/>
                <a:gd name="connsiteX4" fmla="*/ 2795400 w 3181348"/>
                <a:gd name="connsiteY4" fmla="*/ 0 h 1838394"/>
                <a:gd name="connsiteX5" fmla="*/ 2409452 w 3181348"/>
                <a:gd name="connsiteY5" fmla="*/ 366615 h 1838394"/>
                <a:gd name="connsiteX6" fmla="*/ 2599424 w 3181348"/>
                <a:gd name="connsiteY6" fmla="*/ 366615 h 1838394"/>
                <a:gd name="connsiteX7" fmla="*/ 2594954 w 3181348"/>
                <a:gd name="connsiteY7" fmla="*/ 455145 h 1838394"/>
                <a:gd name="connsiteX8" fmla="*/ 1495053 w 3181348"/>
                <a:gd name="connsiteY8" fmla="*/ 1447712 h 1838394"/>
                <a:gd name="connsiteX9" fmla="*/ 395152 w 3181348"/>
                <a:gd name="connsiteY9" fmla="*/ 455145 h 1838394"/>
                <a:gd name="connsiteX10" fmla="*/ 390682 w 3181348"/>
                <a:gd name="connsiteY10" fmla="*/ 366615 h 1838394"/>
                <a:gd name="connsiteX11" fmla="*/ 0 w 3181348"/>
                <a:gd name="connsiteY11" fmla="*/ 366615 h 1838394"/>
                <a:gd name="connsiteX12" fmla="*/ 6487 w 3181348"/>
                <a:gd name="connsiteY12" fmla="*/ 495090 h 1838394"/>
                <a:gd name="connsiteX13" fmla="*/ 1495053 w 3181348"/>
                <a:gd name="connsiteY13" fmla="*/ 1838394 h 18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1348" h="1838394">
                  <a:moveTo>
                    <a:pt x="1495053" y="1838394"/>
                  </a:moveTo>
                  <a:cubicBezTo>
                    <a:pt x="2269783" y="1838394"/>
                    <a:pt x="2906994" y="1249604"/>
                    <a:pt x="2983619" y="495090"/>
                  </a:cubicBezTo>
                  <a:lnTo>
                    <a:pt x="2990107" y="366615"/>
                  </a:lnTo>
                  <a:lnTo>
                    <a:pt x="3181348" y="366615"/>
                  </a:lnTo>
                  <a:lnTo>
                    <a:pt x="2795400" y="0"/>
                  </a:lnTo>
                  <a:lnTo>
                    <a:pt x="2409452" y="366615"/>
                  </a:lnTo>
                  <a:lnTo>
                    <a:pt x="2599424" y="366615"/>
                  </a:lnTo>
                  <a:lnTo>
                    <a:pt x="2594954" y="455145"/>
                  </a:lnTo>
                  <a:cubicBezTo>
                    <a:pt x="2538336" y="1012655"/>
                    <a:pt x="2067501" y="1447712"/>
                    <a:pt x="1495053" y="1447712"/>
                  </a:cubicBezTo>
                  <a:cubicBezTo>
                    <a:pt x="922605" y="1447712"/>
                    <a:pt x="451771" y="1012655"/>
                    <a:pt x="395152" y="455145"/>
                  </a:cubicBezTo>
                  <a:lnTo>
                    <a:pt x="390682" y="366615"/>
                  </a:lnTo>
                  <a:lnTo>
                    <a:pt x="0" y="366615"/>
                  </a:lnTo>
                  <a:lnTo>
                    <a:pt x="6487" y="495090"/>
                  </a:lnTo>
                  <a:cubicBezTo>
                    <a:pt x="83112" y="1249604"/>
                    <a:pt x="720323" y="1838394"/>
                    <a:pt x="1495053" y="18383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54000" dist="50800" dir="5400000" algn="ctr" rotWithShape="0">
                <a:schemeClr val="tx1">
                  <a:alpha val="2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任意形状 66"/>
            <p:cNvSpPr/>
            <p:nvPr/>
          </p:nvSpPr>
          <p:spPr>
            <a:xfrm flipV="1">
              <a:off x="4585476" y="2542155"/>
              <a:ext cx="2541387" cy="1468581"/>
            </a:xfrm>
            <a:custGeom>
              <a:avLst/>
              <a:gdLst>
                <a:gd name="connsiteX0" fmla="*/ 1495053 w 3181348"/>
                <a:gd name="connsiteY0" fmla="*/ 1838394 h 1838394"/>
                <a:gd name="connsiteX1" fmla="*/ 2983619 w 3181348"/>
                <a:gd name="connsiteY1" fmla="*/ 495090 h 1838394"/>
                <a:gd name="connsiteX2" fmla="*/ 2990107 w 3181348"/>
                <a:gd name="connsiteY2" fmla="*/ 366615 h 1838394"/>
                <a:gd name="connsiteX3" fmla="*/ 3181348 w 3181348"/>
                <a:gd name="connsiteY3" fmla="*/ 366615 h 1838394"/>
                <a:gd name="connsiteX4" fmla="*/ 2795400 w 3181348"/>
                <a:gd name="connsiteY4" fmla="*/ 0 h 1838394"/>
                <a:gd name="connsiteX5" fmla="*/ 2409452 w 3181348"/>
                <a:gd name="connsiteY5" fmla="*/ 366615 h 1838394"/>
                <a:gd name="connsiteX6" fmla="*/ 2599424 w 3181348"/>
                <a:gd name="connsiteY6" fmla="*/ 366615 h 1838394"/>
                <a:gd name="connsiteX7" fmla="*/ 2594954 w 3181348"/>
                <a:gd name="connsiteY7" fmla="*/ 455145 h 1838394"/>
                <a:gd name="connsiteX8" fmla="*/ 1495053 w 3181348"/>
                <a:gd name="connsiteY8" fmla="*/ 1447712 h 1838394"/>
                <a:gd name="connsiteX9" fmla="*/ 395152 w 3181348"/>
                <a:gd name="connsiteY9" fmla="*/ 455145 h 1838394"/>
                <a:gd name="connsiteX10" fmla="*/ 390682 w 3181348"/>
                <a:gd name="connsiteY10" fmla="*/ 366615 h 1838394"/>
                <a:gd name="connsiteX11" fmla="*/ 0 w 3181348"/>
                <a:gd name="connsiteY11" fmla="*/ 366615 h 1838394"/>
                <a:gd name="connsiteX12" fmla="*/ 6487 w 3181348"/>
                <a:gd name="connsiteY12" fmla="*/ 495090 h 1838394"/>
                <a:gd name="connsiteX13" fmla="*/ 1495053 w 3181348"/>
                <a:gd name="connsiteY13" fmla="*/ 1838394 h 18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1348" h="1838394">
                  <a:moveTo>
                    <a:pt x="1495053" y="1838394"/>
                  </a:moveTo>
                  <a:cubicBezTo>
                    <a:pt x="2269783" y="1838394"/>
                    <a:pt x="2906994" y="1249604"/>
                    <a:pt x="2983619" y="495090"/>
                  </a:cubicBezTo>
                  <a:lnTo>
                    <a:pt x="2990107" y="366615"/>
                  </a:lnTo>
                  <a:lnTo>
                    <a:pt x="3181348" y="366615"/>
                  </a:lnTo>
                  <a:lnTo>
                    <a:pt x="2795400" y="0"/>
                  </a:lnTo>
                  <a:lnTo>
                    <a:pt x="2409452" y="366615"/>
                  </a:lnTo>
                  <a:lnTo>
                    <a:pt x="2599424" y="366615"/>
                  </a:lnTo>
                  <a:lnTo>
                    <a:pt x="2594954" y="455145"/>
                  </a:lnTo>
                  <a:cubicBezTo>
                    <a:pt x="2538336" y="1012655"/>
                    <a:pt x="2067501" y="1447712"/>
                    <a:pt x="1495053" y="1447712"/>
                  </a:cubicBezTo>
                  <a:cubicBezTo>
                    <a:pt x="922605" y="1447712"/>
                    <a:pt x="451771" y="1012655"/>
                    <a:pt x="395152" y="455145"/>
                  </a:cubicBezTo>
                  <a:lnTo>
                    <a:pt x="390682" y="366615"/>
                  </a:lnTo>
                  <a:lnTo>
                    <a:pt x="0" y="366615"/>
                  </a:lnTo>
                  <a:lnTo>
                    <a:pt x="6487" y="495090"/>
                  </a:lnTo>
                  <a:cubicBezTo>
                    <a:pt x="83112" y="1249604"/>
                    <a:pt x="720323" y="1838394"/>
                    <a:pt x="1495053" y="18383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54000" dist="50800" dir="5400000" algn="ctr" rotWithShape="0">
                <a:schemeClr val="tx1">
                  <a:alpha val="2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形状 67"/>
            <p:cNvSpPr/>
            <p:nvPr/>
          </p:nvSpPr>
          <p:spPr>
            <a:xfrm>
              <a:off x="2511837" y="3423085"/>
              <a:ext cx="2541387" cy="1468581"/>
            </a:xfrm>
            <a:custGeom>
              <a:avLst/>
              <a:gdLst>
                <a:gd name="connsiteX0" fmla="*/ 1495053 w 3181348"/>
                <a:gd name="connsiteY0" fmla="*/ 1838394 h 1838394"/>
                <a:gd name="connsiteX1" fmla="*/ 2983619 w 3181348"/>
                <a:gd name="connsiteY1" fmla="*/ 495090 h 1838394"/>
                <a:gd name="connsiteX2" fmla="*/ 2990107 w 3181348"/>
                <a:gd name="connsiteY2" fmla="*/ 366615 h 1838394"/>
                <a:gd name="connsiteX3" fmla="*/ 3181348 w 3181348"/>
                <a:gd name="connsiteY3" fmla="*/ 366615 h 1838394"/>
                <a:gd name="connsiteX4" fmla="*/ 2795400 w 3181348"/>
                <a:gd name="connsiteY4" fmla="*/ 0 h 1838394"/>
                <a:gd name="connsiteX5" fmla="*/ 2409452 w 3181348"/>
                <a:gd name="connsiteY5" fmla="*/ 366615 h 1838394"/>
                <a:gd name="connsiteX6" fmla="*/ 2599424 w 3181348"/>
                <a:gd name="connsiteY6" fmla="*/ 366615 h 1838394"/>
                <a:gd name="connsiteX7" fmla="*/ 2594954 w 3181348"/>
                <a:gd name="connsiteY7" fmla="*/ 455145 h 1838394"/>
                <a:gd name="connsiteX8" fmla="*/ 1495053 w 3181348"/>
                <a:gd name="connsiteY8" fmla="*/ 1447712 h 1838394"/>
                <a:gd name="connsiteX9" fmla="*/ 395152 w 3181348"/>
                <a:gd name="connsiteY9" fmla="*/ 455145 h 1838394"/>
                <a:gd name="connsiteX10" fmla="*/ 390682 w 3181348"/>
                <a:gd name="connsiteY10" fmla="*/ 366615 h 1838394"/>
                <a:gd name="connsiteX11" fmla="*/ 0 w 3181348"/>
                <a:gd name="connsiteY11" fmla="*/ 366615 h 1838394"/>
                <a:gd name="connsiteX12" fmla="*/ 6487 w 3181348"/>
                <a:gd name="connsiteY12" fmla="*/ 495090 h 1838394"/>
                <a:gd name="connsiteX13" fmla="*/ 1495053 w 3181348"/>
                <a:gd name="connsiteY13" fmla="*/ 1838394 h 18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1348" h="1838394">
                  <a:moveTo>
                    <a:pt x="1495053" y="1838394"/>
                  </a:moveTo>
                  <a:cubicBezTo>
                    <a:pt x="2269783" y="1838394"/>
                    <a:pt x="2906994" y="1249604"/>
                    <a:pt x="2983619" y="495090"/>
                  </a:cubicBezTo>
                  <a:lnTo>
                    <a:pt x="2990107" y="366615"/>
                  </a:lnTo>
                  <a:lnTo>
                    <a:pt x="3181348" y="366615"/>
                  </a:lnTo>
                  <a:lnTo>
                    <a:pt x="2795400" y="0"/>
                  </a:lnTo>
                  <a:lnTo>
                    <a:pt x="2409452" y="366615"/>
                  </a:lnTo>
                  <a:lnTo>
                    <a:pt x="2599424" y="366615"/>
                  </a:lnTo>
                  <a:lnTo>
                    <a:pt x="2594954" y="455145"/>
                  </a:lnTo>
                  <a:cubicBezTo>
                    <a:pt x="2538336" y="1012655"/>
                    <a:pt x="2067501" y="1447712"/>
                    <a:pt x="1495053" y="1447712"/>
                  </a:cubicBezTo>
                  <a:cubicBezTo>
                    <a:pt x="922605" y="1447712"/>
                    <a:pt x="451771" y="1012655"/>
                    <a:pt x="395152" y="455145"/>
                  </a:cubicBezTo>
                  <a:lnTo>
                    <a:pt x="390682" y="366615"/>
                  </a:lnTo>
                  <a:lnTo>
                    <a:pt x="0" y="366615"/>
                  </a:lnTo>
                  <a:lnTo>
                    <a:pt x="6487" y="495090"/>
                  </a:lnTo>
                  <a:cubicBezTo>
                    <a:pt x="83112" y="1249604"/>
                    <a:pt x="720323" y="1838394"/>
                    <a:pt x="1495053" y="18383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54000" dist="50800" dir="5400000" algn="ctr" rotWithShape="0">
                <a:schemeClr val="tx1">
                  <a:alpha val="2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形状 68"/>
            <p:cNvSpPr/>
            <p:nvPr/>
          </p:nvSpPr>
          <p:spPr>
            <a:xfrm flipV="1">
              <a:off x="440685" y="2557073"/>
              <a:ext cx="2541387" cy="1468581"/>
            </a:xfrm>
            <a:custGeom>
              <a:avLst/>
              <a:gdLst>
                <a:gd name="connsiteX0" fmla="*/ 1495053 w 3181348"/>
                <a:gd name="connsiteY0" fmla="*/ 1838394 h 1838394"/>
                <a:gd name="connsiteX1" fmla="*/ 2983619 w 3181348"/>
                <a:gd name="connsiteY1" fmla="*/ 495090 h 1838394"/>
                <a:gd name="connsiteX2" fmla="*/ 2990107 w 3181348"/>
                <a:gd name="connsiteY2" fmla="*/ 366615 h 1838394"/>
                <a:gd name="connsiteX3" fmla="*/ 3181348 w 3181348"/>
                <a:gd name="connsiteY3" fmla="*/ 366615 h 1838394"/>
                <a:gd name="connsiteX4" fmla="*/ 2795400 w 3181348"/>
                <a:gd name="connsiteY4" fmla="*/ 0 h 1838394"/>
                <a:gd name="connsiteX5" fmla="*/ 2409452 w 3181348"/>
                <a:gd name="connsiteY5" fmla="*/ 366615 h 1838394"/>
                <a:gd name="connsiteX6" fmla="*/ 2599424 w 3181348"/>
                <a:gd name="connsiteY6" fmla="*/ 366615 h 1838394"/>
                <a:gd name="connsiteX7" fmla="*/ 2594954 w 3181348"/>
                <a:gd name="connsiteY7" fmla="*/ 455145 h 1838394"/>
                <a:gd name="connsiteX8" fmla="*/ 1495053 w 3181348"/>
                <a:gd name="connsiteY8" fmla="*/ 1447712 h 1838394"/>
                <a:gd name="connsiteX9" fmla="*/ 395152 w 3181348"/>
                <a:gd name="connsiteY9" fmla="*/ 455145 h 1838394"/>
                <a:gd name="connsiteX10" fmla="*/ 390682 w 3181348"/>
                <a:gd name="connsiteY10" fmla="*/ 366615 h 1838394"/>
                <a:gd name="connsiteX11" fmla="*/ 0 w 3181348"/>
                <a:gd name="connsiteY11" fmla="*/ 366615 h 1838394"/>
                <a:gd name="connsiteX12" fmla="*/ 6487 w 3181348"/>
                <a:gd name="connsiteY12" fmla="*/ 495090 h 1838394"/>
                <a:gd name="connsiteX13" fmla="*/ 1495053 w 3181348"/>
                <a:gd name="connsiteY13" fmla="*/ 1838394 h 183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1348" h="1838394">
                  <a:moveTo>
                    <a:pt x="1495053" y="1838394"/>
                  </a:moveTo>
                  <a:cubicBezTo>
                    <a:pt x="2269783" y="1838394"/>
                    <a:pt x="2906994" y="1249604"/>
                    <a:pt x="2983619" y="495090"/>
                  </a:cubicBezTo>
                  <a:lnTo>
                    <a:pt x="2990107" y="366615"/>
                  </a:lnTo>
                  <a:lnTo>
                    <a:pt x="3181348" y="366615"/>
                  </a:lnTo>
                  <a:lnTo>
                    <a:pt x="2795400" y="0"/>
                  </a:lnTo>
                  <a:lnTo>
                    <a:pt x="2409452" y="366615"/>
                  </a:lnTo>
                  <a:lnTo>
                    <a:pt x="2599424" y="366615"/>
                  </a:lnTo>
                  <a:lnTo>
                    <a:pt x="2594954" y="455145"/>
                  </a:lnTo>
                  <a:cubicBezTo>
                    <a:pt x="2538336" y="1012655"/>
                    <a:pt x="2067501" y="1447712"/>
                    <a:pt x="1495053" y="1447712"/>
                  </a:cubicBezTo>
                  <a:cubicBezTo>
                    <a:pt x="922605" y="1447712"/>
                    <a:pt x="451771" y="1012655"/>
                    <a:pt x="395152" y="455145"/>
                  </a:cubicBezTo>
                  <a:lnTo>
                    <a:pt x="390682" y="366615"/>
                  </a:lnTo>
                  <a:lnTo>
                    <a:pt x="0" y="366615"/>
                  </a:lnTo>
                  <a:lnTo>
                    <a:pt x="6487" y="495090"/>
                  </a:lnTo>
                  <a:cubicBezTo>
                    <a:pt x="83112" y="1249604"/>
                    <a:pt x="720323" y="1838394"/>
                    <a:pt x="1495053" y="18383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54000" dist="50800" dir="5400000" algn="ctr" rotWithShape="0">
                <a:schemeClr val="tx1">
                  <a:alpha val="2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7" name="组 69"/>
            <p:cNvGrpSpPr/>
            <p:nvPr/>
          </p:nvGrpSpPr>
          <p:grpSpPr>
            <a:xfrm>
              <a:off x="1438073" y="3451480"/>
              <a:ext cx="393835" cy="631619"/>
              <a:chOff x="898525" y="1076325"/>
              <a:chExt cx="504825" cy="809625"/>
            </a:xfrm>
            <a:solidFill>
              <a:schemeClr val="bg1"/>
            </a:solidFill>
          </p:grpSpPr>
          <p:sp>
            <p:nvSpPr>
              <p:cNvPr id="18" name="Freeform 44"/>
              <p:cNvSpPr/>
              <p:nvPr/>
            </p:nvSpPr>
            <p:spPr bwMode="auto">
              <a:xfrm>
                <a:off x="1028700" y="1736725"/>
                <a:ext cx="247650" cy="50800"/>
              </a:xfrm>
              <a:custGeom>
                <a:avLst/>
                <a:gdLst/>
                <a:ahLst/>
                <a:cxnLst>
                  <a:cxn ang="0">
                    <a:pos x="140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0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2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2"/>
                  </a:cxn>
                  <a:cxn ang="0">
                    <a:pos x="140" y="32"/>
                  </a:cxn>
                  <a:cxn ang="0">
                    <a:pos x="140" y="32"/>
                  </a:cxn>
                  <a:cxn ang="0">
                    <a:pos x="146" y="32"/>
                  </a:cxn>
                  <a:cxn ang="0">
                    <a:pos x="152" y="28"/>
                  </a:cxn>
                  <a:cxn ang="0">
                    <a:pos x="154" y="22"/>
                  </a:cxn>
                  <a:cxn ang="0">
                    <a:pos x="156" y="16"/>
                  </a:cxn>
                  <a:cxn ang="0">
                    <a:pos x="156" y="16"/>
                  </a:cxn>
                  <a:cxn ang="0">
                    <a:pos x="154" y="10"/>
                  </a:cxn>
                  <a:cxn ang="0">
                    <a:pos x="152" y="4"/>
                  </a:cxn>
                  <a:cxn ang="0">
                    <a:pos x="146" y="0"/>
                  </a:cxn>
                  <a:cxn ang="0">
                    <a:pos x="140" y="0"/>
                  </a:cxn>
                  <a:cxn ang="0">
                    <a:pos x="140" y="0"/>
                  </a:cxn>
                </a:cxnLst>
                <a:rect l="0" t="0" r="r" b="b"/>
                <a:pathLst>
                  <a:path w="156" h="32">
                    <a:moveTo>
                      <a:pt x="140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0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2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2"/>
                    </a:lnTo>
                    <a:lnTo>
                      <a:pt x="140" y="32"/>
                    </a:lnTo>
                    <a:lnTo>
                      <a:pt x="140" y="32"/>
                    </a:lnTo>
                    <a:lnTo>
                      <a:pt x="146" y="32"/>
                    </a:lnTo>
                    <a:lnTo>
                      <a:pt x="152" y="28"/>
                    </a:lnTo>
                    <a:lnTo>
                      <a:pt x="154" y="22"/>
                    </a:lnTo>
                    <a:lnTo>
                      <a:pt x="156" y="16"/>
                    </a:lnTo>
                    <a:lnTo>
                      <a:pt x="156" y="16"/>
                    </a:lnTo>
                    <a:lnTo>
                      <a:pt x="154" y="10"/>
                    </a:lnTo>
                    <a:lnTo>
                      <a:pt x="152" y="4"/>
                    </a:lnTo>
                    <a:lnTo>
                      <a:pt x="146" y="0"/>
                    </a:lnTo>
                    <a:lnTo>
                      <a:pt x="140" y="0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3200" u="sng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" name="Freeform 45"/>
              <p:cNvSpPr/>
              <p:nvPr/>
            </p:nvSpPr>
            <p:spPr bwMode="auto">
              <a:xfrm>
                <a:off x="1028700" y="1831975"/>
                <a:ext cx="247650" cy="53975"/>
              </a:xfrm>
              <a:custGeom>
                <a:avLst/>
                <a:gdLst/>
                <a:ahLst/>
                <a:cxnLst>
                  <a:cxn ang="0">
                    <a:pos x="140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10" y="2"/>
                  </a:cxn>
                  <a:cxn ang="0">
                    <a:pos x="4" y="4"/>
                  </a:cxn>
                  <a:cxn ang="0">
                    <a:pos x="2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2" y="24"/>
                  </a:cxn>
                  <a:cxn ang="0">
                    <a:pos x="4" y="28"/>
                  </a:cxn>
                  <a:cxn ang="0">
                    <a:pos x="10" y="32"/>
                  </a:cxn>
                  <a:cxn ang="0">
                    <a:pos x="16" y="34"/>
                  </a:cxn>
                  <a:cxn ang="0">
                    <a:pos x="140" y="34"/>
                  </a:cxn>
                  <a:cxn ang="0">
                    <a:pos x="140" y="34"/>
                  </a:cxn>
                  <a:cxn ang="0">
                    <a:pos x="146" y="32"/>
                  </a:cxn>
                  <a:cxn ang="0">
                    <a:pos x="152" y="28"/>
                  </a:cxn>
                  <a:cxn ang="0">
                    <a:pos x="154" y="24"/>
                  </a:cxn>
                  <a:cxn ang="0">
                    <a:pos x="156" y="16"/>
                  </a:cxn>
                  <a:cxn ang="0">
                    <a:pos x="156" y="16"/>
                  </a:cxn>
                  <a:cxn ang="0">
                    <a:pos x="154" y="10"/>
                  </a:cxn>
                  <a:cxn ang="0">
                    <a:pos x="152" y="4"/>
                  </a:cxn>
                  <a:cxn ang="0">
                    <a:pos x="146" y="2"/>
                  </a:cxn>
                  <a:cxn ang="0">
                    <a:pos x="140" y="0"/>
                  </a:cxn>
                  <a:cxn ang="0">
                    <a:pos x="140" y="0"/>
                  </a:cxn>
                </a:cxnLst>
                <a:rect l="0" t="0" r="r" b="b"/>
                <a:pathLst>
                  <a:path w="156" h="34">
                    <a:moveTo>
                      <a:pt x="140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10" y="2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2" y="24"/>
                    </a:lnTo>
                    <a:lnTo>
                      <a:pt x="4" y="28"/>
                    </a:lnTo>
                    <a:lnTo>
                      <a:pt x="10" y="32"/>
                    </a:lnTo>
                    <a:lnTo>
                      <a:pt x="16" y="34"/>
                    </a:lnTo>
                    <a:lnTo>
                      <a:pt x="140" y="34"/>
                    </a:lnTo>
                    <a:lnTo>
                      <a:pt x="140" y="34"/>
                    </a:lnTo>
                    <a:lnTo>
                      <a:pt x="146" y="32"/>
                    </a:lnTo>
                    <a:lnTo>
                      <a:pt x="152" y="28"/>
                    </a:lnTo>
                    <a:lnTo>
                      <a:pt x="154" y="24"/>
                    </a:lnTo>
                    <a:lnTo>
                      <a:pt x="156" y="16"/>
                    </a:lnTo>
                    <a:lnTo>
                      <a:pt x="156" y="16"/>
                    </a:lnTo>
                    <a:lnTo>
                      <a:pt x="154" y="10"/>
                    </a:lnTo>
                    <a:lnTo>
                      <a:pt x="152" y="4"/>
                    </a:lnTo>
                    <a:lnTo>
                      <a:pt x="146" y="2"/>
                    </a:lnTo>
                    <a:lnTo>
                      <a:pt x="140" y="0"/>
                    </a:lnTo>
                    <a:lnTo>
                      <a:pt x="14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3200" u="sng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0" name="Freeform 46"/>
              <p:cNvSpPr>
                <a:spLocks noEditPoints="1"/>
              </p:cNvSpPr>
              <p:nvPr/>
            </p:nvSpPr>
            <p:spPr bwMode="auto">
              <a:xfrm>
                <a:off x="898525" y="1076325"/>
                <a:ext cx="504825" cy="615950"/>
              </a:xfrm>
              <a:custGeom>
                <a:avLst/>
                <a:gdLst/>
                <a:ahLst/>
                <a:cxnLst>
                  <a:cxn ang="0">
                    <a:pos x="160" y="0"/>
                  </a:cxn>
                  <a:cxn ang="0">
                    <a:pos x="152" y="0"/>
                  </a:cxn>
                  <a:cxn ang="0">
                    <a:pos x="106" y="10"/>
                  </a:cxn>
                  <a:cxn ang="0">
                    <a:pos x="66" y="30"/>
                  </a:cxn>
                  <a:cxn ang="0">
                    <a:pos x="34" y="60"/>
                  </a:cxn>
                  <a:cxn ang="0">
                    <a:pos x="12" y="98"/>
                  </a:cxn>
                  <a:cxn ang="0">
                    <a:pos x="2" y="144"/>
                  </a:cxn>
                  <a:cxn ang="0">
                    <a:pos x="2" y="176"/>
                  </a:cxn>
                  <a:cxn ang="0">
                    <a:pos x="18" y="226"/>
                  </a:cxn>
                  <a:cxn ang="0">
                    <a:pos x="60" y="282"/>
                  </a:cxn>
                  <a:cxn ang="0">
                    <a:pos x="74" y="300"/>
                  </a:cxn>
                  <a:cxn ang="0">
                    <a:pos x="80" y="322"/>
                  </a:cxn>
                  <a:cxn ang="0">
                    <a:pos x="82" y="354"/>
                  </a:cxn>
                  <a:cxn ang="0">
                    <a:pos x="88" y="372"/>
                  </a:cxn>
                  <a:cxn ang="0">
                    <a:pos x="102" y="384"/>
                  </a:cxn>
                  <a:cxn ang="0">
                    <a:pos x="158" y="388"/>
                  </a:cxn>
                  <a:cxn ang="0">
                    <a:pos x="202" y="388"/>
                  </a:cxn>
                  <a:cxn ang="0">
                    <a:pos x="222" y="382"/>
                  </a:cxn>
                  <a:cxn ang="0">
                    <a:pos x="234" y="366"/>
                  </a:cxn>
                  <a:cxn ang="0">
                    <a:pos x="236" y="340"/>
                  </a:cxn>
                  <a:cxn ang="0">
                    <a:pos x="242" y="306"/>
                  </a:cxn>
                  <a:cxn ang="0">
                    <a:pos x="250" y="292"/>
                  </a:cxn>
                  <a:cxn ang="0">
                    <a:pos x="282" y="256"/>
                  </a:cxn>
                  <a:cxn ang="0">
                    <a:pos x="308" y="210"/>
                  </a:cxn>
                  <a:cxn ang="0">
                    <a:pos x="318" y="158"/>
                  </a:cxn>
                  <a:cxn ang="0">
                    <a:pos x="314" y="128"/>
                  </a:cxn>
                  <a:cxn ang="0">
                    <a:pos x="300" y="86"/>
                  </a:cxn>
                  <a:cxn ang="0">
                    <a:pos x="274" y="50"/>
                  </a:cxn>
                  <a:cxn ang="0">
                    <a:pos x="240" y="22"/>
                  </a:cxn>
                  <a:cxn ang="0">
                    <a:pos x="198" y="6"/>
                  </a:cxn>
                  <a:cxn ang="0">
                    <a:pos x="168" y="0"/>
                  </a:cxn>
                  <a:cxn ang="0">
                    <a:pos x="258" y="164"/>
                  </a:cxn>
                  <a:cxn ang="0">
                    <a:pos x="246" y="146"/>
                  </a:cxn>
                  <a:cxn ang="0">
                    <a:pos x="240" y="120"/>
                  </a:cxn>
                  <a:cxn ang="0">
                    <a:pos x="216" y="88"/>
                  </a:cxn>
                  <a:cxn ang="0">
                    <a:pos x="178" y="74"/>
                  </a:cxn>
                  <a:cxn ang="0">
                    <a:pos x="164" y="68"/>
                  </a:cxn>
                  <a:cxn ang="0">
                    <a:pos x="158" y="52"/>
                  </a:cxn>
                  <a:cxn ang="0">
                    <a:pos x="172" y="34"/>
                  </a:cxn>
                  <a:cxn ang="0">
                    <a:pos x="202" y="36"/>
                  </a:cxn>
                  <a:cxn ang="0">
                    <a:pos x="256" y="68"/>
                  </a:cxn>
                  <a:cxn ang="0">
                    <a:pos x="284" y="124"/>
                  </a:cxn>
                  <a:cxn ang="0">
                    <a:pos x="284" y="154"/>
                  </a:cxn>
                  <a:cxn ang="0">
                    <a:pos x="266" y="166"/>
                  </a:cxn>
                </a:cxnLst>
                <a:rect l="0" t="0" r="r" b="b"/>
                <a:pathLst>
                  <a:path w="318" h="388">
                    <a:moveTo>
                      <a:pt x="168" y="0"/>
                    </a:moveTo>
                    <a:lnTo>
                      <a:pt x="168" y="0"/>
                    </a:lnTo>
                    <a:lnTo>
                      <a:pt x="160" y="0"/>
                    </a:lnTo>
                    <a:lnTo>
                      <a:pt x="160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36" y="2"/>
                    </a:lnTo>
                    <a:lnTo>
                      <a:pt x="120" y="4"/>
                    </a:lnTo>
                    <a:lnTo>
                      <a:pt x="106" y="10"/>
                    </a:lnTo>
                    <a:lnTo>
                      <a:pt x="92" y="16"/>
                    </a:lnTo>
                    <a:lnTo>
                      <a:pt x="80" y="22"/>
                    </a:lnTo>
                    <a:lnTo>
                      <a:pt x="66" y="30"/>
                    </a:lnTo>
                    <a:lnTo>
                      <a:pt x="56" y="40"/>
                    </a:lnTo>
                    <a:lnTo>
                      <a:pt x="44" y="50"/>
                    </a:lnTo>
                    <a:lnTo>
                      <a:pt x="34" y="60"/>
                    </a:lnTo>
                    <a:lnTo>
                      <a:pt x="26" y="72"/>
                    </a:lnTo>
                    <a:lnTo>
                      <a:pt x="18" y="86"/>
                    </a:lnTo>
                    <a:lnTo>
                      <a:pt x="12" y="98"/>
                    </a:lnTo>
                    <a:lnTo>
                      <a:pt x="8" y="114"/>
                    </a:lnTo>
                    <a:lnTo>
                      <a:pt x="4" y="128"/>
                    </a:lnTo>
                    <a:lnTo>
                      <a:pt x="2" y="144"/>
                    </a:lnTo>
                    <a:lnTo>
                      <a:pt x="0" y="158"/>
                    </a:lnTo>
                    <a:lnTo>
                      <a:pt x="0" y="158"/>
                    </a:lnTo>
                    <a:lnTo>
                      <a:pt x="2" y="176"/>
                    </a:lnTo>
                    <a:lnTo>
                      <a:pt x="6" y="192"/>
                    </a:lnTo>
                    <a:lnTo>
                      <a:pt x="10" y="210"/>
                    </a:lnTo>
                    <a:lnTo>
                      <a:pt x="18" y="226"/>
                    </a:lnTo>
                    <a:lnTo>
                      <a:pt x="26" y="240"/>
                    </a:lnTo>
                    <a:lnTo>
                      <a:pt x="36" y="256"/>
                    </a:lnTo>
                    <a:lnTo>
                      <a:pt x="60" y="282"/>
                    </a:lnTo>
                    <a:lnTo>
                      <a:pt x="60" y="282"/>
                    </a:lnTo>
                    <a:lnTo>
                      <a:pt x="68" y="292"/>
                    </a:lnTo>
                    <a:lnTo>
                      <a:pt x="74" y="300"/>
                    </a:lnTo>
                    <a:lnTo>
                      <a:pt x="78" y="306"/>
                    </a:lnTo>
                    <a:lnTo>
                      <a:pt x="78" y="306"/>
                    </a:lnTo>
                    <a:lnTo>
                      <a:pt x="80" y="322"/>
                    </a:lnTo>
                    <a:lnTo>
                      <a:pt x="82" y="340"/>
                    </a:lnTo>
                    <a:lnTo>
                      <a:pt x="82" y="354"/>
                    </a:lnTo>
                    <a:lnTo>
                      <a:pt x="82" y="354"/>
                    </a:lnTo>
                    <a:lnTo>
                      <a:pt x="82" y="360"/>
                    </a:lnTo>
                    <a:lnTo>
                      <a:pt x="84" y="366"/>
                    </a:lnTo>
                    <a:lnTo>
                      <a:pt x="88" y="372"/>
                    </a:lnTo>
                    <a:lnTo>
                      <a:pt x="92" y="378"/>
                    </a:lnTo>
                    <a:lnTo>
                      <a:pt x="96" y="382"/>
                    </a:lnTo>
                    <a:lnTo>
                      <a:pt x="102" y="384"/>
                    </a:lnTo>
                    <a:lnTo>
                      <a:pt x="110" y="386"/>
                    </a:lnTo>
                    <a:lnTo>
                      <a:pt x="116" y="388"/>
                    </a:lnTo>
                    <a:lnTo>
                      <a:pt x="158" y="388"/>
                    </a:lnTo>
                    <a:lnTo>
                      <a:pt x="160" y="388"/>
                    </a:lnTo>
                    <a:lnTo>
                      <a:pt x="202" y="388"/>
                    </a:lnTo>
                    <a:lnTo>
                      <a:pt x="202" y="388"/>
                    </a:lnTo>
                    <a:lnTo>
                      <a:pt x="210" y="386"/>
                    </a:lnTo>
                    <a:lnTo>
                      <a:pt x="216" y="384"/>
                    </a:lnTo>
                    <a:lnTo>
                      <a:pt x="222" y="382"/>
                    </a:lnTo>
                    <a:lnTo>
                      <a:pt x="226" y="378"/>
                    </a:lnTo>
                    <a:lnTo>
                      <a:pt x="230" y="372"/>
                    </a:lnTo>
                    <a:lnTo>
                      <a:pt x="234" y="366"/>
                    </a:lnTo>
                    <a:lnTo>
                      <a:pt x="236" y="360"/>
                    </a:lnTo>
                    <a:lnTo>
                      <a:pt x="236" y="354"/>
                    </a:lnTo>
                    <a:lnTo>
                      <a:pt x="236" y="340"/>
                    </a:lnTo>
                    <a:lnTo>
                      <a:pt x="236" y="340"/>
                    </a:lnTo>
                    <a:lnTo>
                      <a:pt x="238" y="322"/>
                    </a:lnTo>
                    <a:lnTo>
                      <a:pt x="242" y="306"/>
                    </a:lnTo>
                    <a:lnTo>
                      <a:pt x="242" y="306"/>
                    </a:lnTo>
                    <a:lnTo>
                      <a:pt x="244" y="300"/>
                    </a:lnTo>
                    <a:lnTo>
                      <a:pt x="250" y="292"/>
                    </a:lnTo>
                    <a:lnTo>
                      <a:pt x="260" y="282"/>
                    </a:lnTo>
                    <a:lnTo>
                      <a:pt x="260" y="282"/>
                    </a:lnTo>
                    <a:lnTo>
                      <a:pt x="282" y="256"/>
                    </a:lnTo>
                    <a:lnTo>
                      <a:pt x="292" y="240"/>
                    </a:lnTo>
                    <a:lnTo>
                      <a:pt x="300" y="226"/>
                    </a:lnTo>
                    <a:lnTo>
                      <a:pt x="308" y="210"/>
                    </a:lnTo>
                    <a:lnTo>
                      <a:pt x="312" y="192"/>
                    </a:lnTo>
                    <a:lnTo>
                      <a:pt x="316" y="176"/>
                    </a:lnTo>
                    <a:lnTo>
                      <a:pt x="318" y="158"/>
                    </a:lnTo>
                    <a:lnTo>
                      <a:pt x="318" y="158"/>
                    </a:lnTo>
                    <a:lnTo>
                      <a:pt x="316" y="144"/>
                    </a:lnTo>
                    <a:lnTo>
                      <a:pt x="314" y="128"/>
                    </a:lnTo>
                    <a:lnTo>
                      <a:pt x="312" y="114"/>
                    </a:lnTo>
                    <a:lnTo>
                      <a:pt x="306" y="100"/>
                    </a:lnTo>
                    <a:lnTo>
                      <a:pt x="300" y="86"/>
                    </a:lnTo>
                    <a:lnTo>
                      <a:pt x="292" y="72"/>
                    </a:lnTo>
                    <a:lnTo>
                      <a:pt x="284" y="60"/>
                    </a:lnTo>
                    <a:lnTo>
                      <a:pt x="274" y="50"/>
                    </a:lnTo>
                    <a:lnTo>
                      <a:pt x="264" y="40"/>
                    </a:lnTo>
                    <a:lnTo>
                      <a:pt x="252" y="30"/>
                    </a:lnTo>
                    <a:lnTo>
                      <a:pt x="240" y="22"/>
                    </a:lnTo>
                    <a:lnTo>
                      <a:pt x="226" y="16"/>
                    </a:lnTo>
                    <a:lnTo>
                      <a:pt x="212" y="10"/>
                    </a:lnTo>
                    <a:lnTo>
                      <a:pt x="198" y="6"/>
                    </a:lnTo>
                    <a:lnTo>
                      <a:pt x="184" y="2"/>
                    </a:lnTo>
                    <a:lnTo>
                      <a:pt x="168" y="0"/>
                    </a:lnTo>
                    <a:lnTo>
                      <a:pt x="168" y="0"/>
                    </a:lnTo>
                    <a:close/>
                    <a:moveTo>
                      <a:pt x="266" y="166"/>
                    </a:moveTo>
                    <a:lnTo>
                      <a:pt x="266" y="166"/>
                    </a:lnTo>
                    <a:lnTo>
                      <a:pt x="258" y="164"/>
                    </a:lnTo>
                    <a:lnTo>
                      <a:pt x="252" y="160"/>
                    </a:lnTo>
                    <a:lnTo>
                      <a:pt x="248" y="154"/>
                    </a:lnTo>
                    <a:lnTo>
                      <a:pt x="246" y="146"/>
                    </a:lnTo>
                    <a:lnTo>
                      <a:pt x="246" y="146"/>
                    </a:lnTo>
                    <a:lnTo>
                      <a:pt x="244" y="132"/>
                    </a:lnTo>
                    <a:lnTo>
                      <a:pt x="240" y="120"/>
                    </a:lnTo>
                    <a:lnTo>
                      <a:pt x="234" y="108"/>
                    </a:lnTo>
                    <a:lnTo>
                      <a:pt x="226" y="96"/>
                    </a:lnTo>
                    <a:lnTo>
                      <a:pt x="216" y="88"/>
                    </a:lnTo>
                    <a:lnTo>
                      <a:pt x="204" y="80"/>
                    </a:lnTo>
                    <a:lnTo>
                      <a:pt x="192" y="76"/>
                    </a:lnTo>
                    <a:lnTo>
                      <a:pt x="178" y="74"/>
                    </a:lnTo>
                    <a:lnTo>
                      <a:pt x="178" y="74"/>
                    </a:lnTo>
                    <a:lnTo>
                      <a:pt x="170" y="72"/>
                    </a:lnTo>
                    <a:lnTo>
                      <a:pt x="164" y="68"/>
                    </a:lnTo>
                    <a:lnTo>
                      <a:pt x="160" y="60"/>
                    </a:lnTo>
                    <a:lnTo>
                      <a:pt x="158" y="52"/>
                    </a:lnTo>
                    <a:lnTo>
                      <a:pt x="158" y="52"/>
                    </a:lnTo>
                    <a:lnTo>
                      <a:pt x="160" y="44"/>
                    </a:lnTo>
                    <a:lnTo>
                      <a:pt x="166" y="38"/>
                    </a:lnTo>
                    <a:lnTo>
                      <a:pt x="172" y="34"/>
                    </a:lnTo>
                    <a:lnTo>
                      <a:pt x="180" y="34"/>
                    </a:lnTo>
                    <a:lnTo>
                      <a:pt x="180" y="34"/>
                    </a:lnTo>
                    <a:lnTo>
                      <a:pt x="202" y="36"/>
                    </a:lnTo>
                    <a:lnTo>
                      <a:pt x="222" y="44"/>
                    </a:lnTo>
                    <a:lnTo>
                      <a:pt x="240" y="54"/>
                    </a:lnTo>
                    <a:lnTo>
                      <a:pt x="256" y="68"/>
                    </a:lnTo>
                    <a:lnTo>
                      <a:pt x="268" y="86"/>
                    </a:lnTo>
                    <a:lnTo>
                      <a:pt x="278" y="104"/>
                    </a:lnTo>
                    <a:lnTo>
                      <a:pt x="284" y="124"/>
                    </a:lnTo>
                    <a:lnTo>
                      <a:pt x="286" y="146"/>
                    </a:lnTo>
                    <a:lnTo>
                      <a:pt x="286" y="146"/>
                    </a:lnTo>
                    <a:lnTo>
                      <a:pt x="284" y="154"/>
                    </a:lnTo>
                    <a:lnTo>
                      <a:pt x="280" y="160"/>
                    </a:lnTo>
                    <a:lnTo>
                      <a:pt x="274" y="164"/>
                    </a:lnTo>
                    <a:lnTo>
                      <a:pt x="266" y="166"/>
                    </a:lnTo>
                    <a:lnTo>
                      <a:pt x="266" y="16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3200" u="sng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1" name="组 73"/>
            <p:cNvGrpSpPr/>
            <p:nvPr/>
          </p:nvGrpSpPr>
          <p:grpSpPr>
            <a:xfrm>
              <a:off x="3380756" y="3423086"/>
              <a:ext cx="663469" cy="660013"/>
              <a:chOff x="8328025" y="3667125"/>
              <a:chExt cx="609600" cy="606425"/>
            </a:xfrm>
            <a:solidFill>
              <a:schemeClr val="bg1"/>
            </a:solidFill>
          </p:grpSpPr>
          <p:sp>
            <p:nvSpPr>
              <p:cNvPr id="22" name="Freeform 213"/>
              <p:cNvSpPr>
                <a:spLocks noEditPoints="1"/>
              </p:cNvSpPr>
              <p:nvPr/>
            </p:nvSpPr>
            <p:spPr bwMode="auto">
              <a:xfrm>
                <a:off x="8328025" y="3667125"/>
                <a:ext cx="609600" cy="606425"/>
              </a:xfrm>
              <a:custGeom>
                <a:avLst/>
                <a:gdLst/>
                <a:ahLst/>
                <a:cxnLst>
                  <a:cxn ang="0">
                    <a:pos x="64" y="0"/>
                  </a:cxn>
                  <a:cxn ang="0">
                    <a:pos x="52" y="0"/>
                  </a:cxn>
                  <a:cxn ang="0">
                    <a:pos x="28" y="10"/>
                  </a:cxn>
                  <a:cxn ang="0">
                    <a:pos x="10" y="28"/>
                  </a:cxn>
                  <a:cxn ang="0">
                    <a:pos x="2" y="50"/>
                  </a:cxn>
                  <a:cxn ang="0">
                    <a:pos x="0" y="232"/>
                  </a:cxn>
                  <a:cxn ang="0">
                    <a:pos x="2" y="244"/>
                  </a:cxn>
                  <a:cxn ang="0">
                    <a:pos x="10" y="266"/>
                  </a:cxn>
                  <a:cxn ang="0">
                    <a:pos x="28" y="284"/>
                  </a:cxn>
                  <a:cxn ang="0">
                    <a:pos x="52" y="294"/>
                  </a:cxn>
                  <a:cxn ang="0">
                    <a:pos x="124" y="296"/>
                  </a:cxn>
                  <a:cxn ang="0">
                    <a:pos x="230" y="296"/>
                  </a:cxn>
                  <a:cxn ang="0">
                    <a:pos x="320" y="296"/>
                  </a:cxn>
                  <a:cxn ang="0">
                    <a:pos x="344" y="290"/>
                  </a:cxn>
                  <a:cxn ang="0">
                    <a:pos x="364" y="276"/>
                  </a:cxn>
                  <a:cxn ang="0">
                    <a:pos x="378" y="256"/>
                  </a:cxn>
                  <a:cxn ang="0">
                    <a:pos x="384" y="232"/>
                  </a:cxn>
                  <a:cxn ang="0">
                    <a:pos x="384" y="64"/>
                  </a:cxn>
                  <a:cxn ang="0">
                    <a:pos x="378" y="38"/>
                  </a:cxn>
                  <a:cxn ang="0">
                    <a:pos x="364" y="18"/>
                  </a:cxn>
                  <a:cxn ang="0">
                    <a:pos x="344" y="4"/>
                  </a:cxn>
                  <a:cxn ang="0">
                    <a:pos x="320" y="0"/>
                  </a:cxn>
                  <a:cxn ang="0">
                    <a:pos x="344" y="232"/>
                  </a:cxn>
                  <a:cxn ang="0">
                    <a:pos x="342" y="240"/>
                  </a:cxn>
                  <a:cxn ang="0">
                    <a:pos x="328" y="254"/>
                  </a:cxn>
                  <a:cxn ang="0">
                    <a:pos x="230" y="256"/>
                  </a:cxn>
                  <a:cxn ang="0">
                    <a:pos x="204" y="264"/>
                  </a:cxn>
                  <a:cxn ang="0">
                    <a:pos x="164" y="296"/>
                  </a:cxn>
                  <a:cxn ang="0">
                    <a:pos x="124" y="256"/>
                  </a:cxn>
                  <a:cxn ang="0">
                    <a:pos x="64" y="256"/>
                  </a:cxn>
                  <a:cxn ang="0">
                    <a:pos x="48" y="248"/>
                  </a:cxn>
                  <a:cxn ang="0">
                    <a:pos x="40" y="232"/>
                  </a:cxn>
                  <a:cxn ang="0">
                    <a:pos x="40" y="64"/>
                  </a:cxn>
                  <a:cxn ang="0">
                    <a:pos x="48" y="46"/>
                  </a:cxn>
                  <a:cxn ang="0">
                    <a:pos x="64" y="40"/>
                  </a:cxn>
                  <a:cxn ang="0">
                    <a:pos x="320" y="40"/>
                  </a:cxn>
                  <a:cxn ang="0">
                    <a:pos x="336" y="46"/>
                  </a:cxn>
                  <a:cxn ang="0">
                    <a:pos x="344" y="64"/>
                  </a:cxn>
                  <a:cxn ang="0">
                    <a:pos x="344" y="232"/>
                  </a:cxn>
                </a:cxnLst>
                <a:rect l="0" t="0" r="r" b="b"/>
                <a:pathLst>
                  <a:path w="384" h="382">
                    <a:moveTo>
                      <a:pt x="320" y="0"/>
                    </a:moveTo>
                    <a:lnTo>
                      <a:pt x="64" y="0"/>
                    </a:lnTo>
                    <a:lnTo>
                      <a:pt x="64" y="0"/>
                    </a:lnTo>
                    <a:lnTo>
                      <a:pt x="52" y="0"/>
                    </a:lnTo>
                    <a:lnTo>
                      <a:pt x="40" y="4"/>
                    </a:lnTo>
                    <a:lnTo>
                      <a:pt x="28" y="10"/>
                    </a:lnTo>
                    <a:lnTo>
                      <a:pt x="18" y="18"/>
                    </a:lnTo>
                    <a:lnTo>
                      <a:pt x="10" y="28"/>
                    </a:lnTo>
                    <a:lnTo>
                      <a:pt x="6" y="38"/>
                    </a:lnTo>
                    <a:lnTo>
                      <a:pt x="2" y="50"/>
                    </a:lnTo>
                    <a:lnTo>
                      <a:pt x="0" y="64"/>
                    </a:lnTo>
                    <a:lnTo>
                      <a:pt x="0" y="232"/>
                    </a:lnTo>
                    <a:lnTo>
                      <a:pt x="0" y="232"/>
                    </a:lnTo>
                    <a:lnTo>
                      <a:pt x="2" y="244"/>
                    </a:lnTo>
                    <a:lnTo>
                      <a:pt x="6" y="256"/>
                    </a:lnTo>
                    <a:lnTo>
                      <a:pt x="10" y="266"/>
                    </a:lnTo>
                    <a:lnTo>
                      <a:pt x="18" y="276"/>
                    </a:lnTo>
                    <a:lnTo>
                      <a:pt x="28" y="284"/>
                    </a:lnTo>
                    <a:lnTo>
                      <a:pt x="40" y="290"/>
                    </a:lnTo>
                    <a:lnTo>
                      <a:pt x="52" y="294"/>
                    </a:lnTo>
                    <a:lnTo>
                      <a:pt x="64" y="296"/>
                    </a:lnTo>
                    <a:lnTo>
                      <a:pt x="124" y="296"/>
                    </a:lnTo>
                    <a:lnTo>
                      <a:pt x="124" y="382"/>
                    </a:lnTo>
                    <a:lnTo>
                      <a:pt x="230" y="296"/>
                    </a:lnTo>
                    <a:lnTo>
                      <a:pt x="320" y="296"/>
                    </a:lnTo>
                    <a:lnTo>
                      <a:pt x="320" y="296"/>
                    </a:lnTo>
                    <a:lnTo>
                      <a:pt x="332" y="294"/>
                    </a:lnTo>
                    <a:lnTo>
                      <a:pt x="344" y="290"/>
                    </a:lnTo>
                    <a:lnTo>
                      <a:pt x="356" y="284"/>
                    </a:lnTo>
                    <a:lnTo>
                      <a:pt x="364" y="276"/>
                    </a:lnTo>
                    <a:lnTo>
                      <a:pt x="372" y="266"/>
                    </a:lnTo>
                    <a:lnTo>
                      <a:pt x="378" y="256"/>
                    </a:lnTo>
                    <a:lnTo>
                      <a:pt x="382" y="244"/>
                    </a:lnTo>
                    <a:lnTo>
                      <a:pt x="384" y="232"/>
                    </a:lnTo>
                    <a:lnTo>
                      <a:pt x="384" y="64"/>
                    </a:lnTo>
                    <a:lnTo>
                      <a:pt x="384" y="64"/>
                    </a:lnTo>
                    <a:lnTo>
                      <a:pt x="382" y="50"/>
                    </a:lnTo>
                    <a:lnTo>
                      <a:pt x="378" y="38"/>
                    </a:lnTo>
                    <a:lnTo>
                      <a:pt x="372" y="28"/>
                    </a:lnTo>
                    <a:lnTo>
                      <a:pt x="364" y="18"/>
                    </a:lnTo>
                    <a:lnTo>
                      <a:pt x="356" y="10"/>
                    </a:lnTo>
                    <a:lnTo>
                      <a:pt x="344" y="4"/>
                    </a:lnTo>
                    <a:lnTo>
                      <a:pt x="332" y="0"/>
                    </a:lnTo>
                    <a:lnTo>
                      <a:pt x="320" y="0"/>
                    </a:lnTo>
                    <a:lnTo>
                      <a:pt x="320" y="0"/>
                    </a:lnTo>
                    <a:close/>
                    <a:moveTo>
                      <a:pt x="344" y="232"/>
                    </a:moveTo>
                    <a:lnTo>
                      <a:pt x="344" y="232"/>
                    </a:lnTo>
                    <a:lnTo>
                      <a:pt x="342" y="240"/>
                    </a:lnTo>
                    <a:lnTo>
                      <a:pt x="336" y="248"/>
                    </a:lnTo>
                    <a:lnTo>
                      <a:pt x="328" y="254"/>
                    </a:lnTo>
                    <a:lnTo>
                      <a:pt x="320" y="256"/>
                    </a:lnTo>
                    <a:lnTo>
                      <a:pt x="230" y="256"/>
                    </a:lnTo>
                    <a:lnTo>
                      <a:pt x="216" y="256"/>
                    </a:lnTo>
                    <a:lnTo>
                      <a:pt x="204" y="264"/>
                    </a:lnTo>
                    <a:lnTo>
                      <a:pt x="164" y="298"/>
                    </a:lnTo>
                    <a:lnTo>
                      <a:pt x="164" y="296"/>
                    </a:lnTo>
                    <a:lnTo>
                      <a:pt x="164" y="256"/>
                    </a:lnTo>
                    <a:lnTo>
                      <a:pt x="124" y="256"/>
                    </a:lnTo>
                    <a:lnTo>
                      <a:pt x="64" y="256"/>
                    </a:lnTo>
                    <a:lnTo>
                      <a:pt x="64" y="256"/>
                    </a:lnTo>
                    <a:lnTo>
                      <a:pt x="54" y="254"/>
                    </a:lnTo>
                    <a:lnTo>
                      <a:pt x="48" y="248"/>
                    </a:lnTo>
                    <a:lnTo>
                      <a:pt x="42" y="240"/>
                    </a:lnTo>
                    <a:lnTo>
                      <a:pt x="40" y="232"/>
                    </a:lnTo>
                    <a:lnTo>
                      <a:pt x="40" y="64"/>
                    </a:lnTo>
                    <a:lnTo>
                      <a:pt x="40" y="64"/>
                    </a:lnTo>
                    <a:lnTo>
                      <a:pt x="42" y="54"/>
                    </a:lnTo>
                    <a:lnTo>
                      <a:pt x="48" y="46"/>
                    </a:lnTo>
                    <a:lnTo>
                      <a:pt x="54" y="42"/>
                    </a:lnTo>
                    <a:lnTo>
                      <a:pt x="64" y="40"/>
                    </a:lnTo>
                    <a:lnTo>
                      <a:pt x="320" y="40"/>
                    </a:lnTo>
                    <a:lnTo>
                      <a:pt x="320" y="40"/>
                    </a:lnTo>
                    <a:lnTo>
                      <a:pt x="328" y="42"/>
                    </a:lnTo>
                    <a:lnTo>
                      <a:pt x="336" y="46"/>
                    </a:lnTo>
                    <a:lnTo>
                      <a:pt x="342" y="54"/>
                    </a:lnTo>
                    <a:lnTo>
                      <a:pt x="344" y="64"/>
                    </a:lnTo>
                    <a:lnTo>
                      <a:pt x="344" y="232"/>
                    </a:lnTo>
                    <a:lnTo>
                      <a:pt x="344" y="23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3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Freeform 214"/>
              <p:cNvSpPr/>
              <p:nvPr/>
            </p:nvSpPr>
            <p:spPr bwMode="auto">
              <a:xfrm>
                <a:off x="8464550" y="3863975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0" y="6"/>
                  </a:cxn>
                  <a:cxn ang="0">
                    <a:pos x="46" y="14"/>
                  </a:cxn>
                  <a:cxn ang="0">
                    <a:pos x="46" y="24"/>
                  </a:cxn>
                  <a:cxn ang="0">
                    <a:pos x="46" y="24"/>
                  </a:cxn>
                  <a:cxn ang="0">
                    <a:pos x="46" y="32"/>
                  </a:cxn>
                  <a:cxn ang="0">
                    <a:pos x="40" y="40"/>
                  </a:cxn>
                  <a:cxn ang="0">
                    <a:pos x="32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14" y="44"/>
                  </a:cxn>
                  <a:cxn ang="0">
                    <a:pos x="8" y="40"/>
                  </a:cxn>
                  <a:cxn ang="0">
                    <a:pos x="2" y="32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14"/>
                  </a:cxn>
                  <a:cxn ang="0">
                    <a:pos x="8" y="6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32" y="2"/>
                    </a:lnTo>
                    <a:lnTo>
                      <a:pt x="40" y="6"/>
                    </a:lnTo>
                    <a:lnTo>
                      <a:pt x="46" y="14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32"/>
                    </a:lnTo>
                    <a:lnTo>
                      <a:pt x="40" y="40"/>
                    </a:lnTo>
                    <a:lnTo>
                      <a:pt x="32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14" y="44"/>
                    </a:lnTo>
                    <a:lnTo>
                      <a:pt x="8" y="40"/>
                    </a:lnTo>
                    <a:lnTo>
                      <a:pt x="2" y="3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8" y="6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3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Freeform 215"/>
              <p:cNvSpPr/>
              <p:nvPr/>
            </p:nvSpPr>
            <p:spPr bwMode="auto">
              <a:xfrm>
                <a:off x="8594725" y="3863975"/>
                <a:ext cx="73025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0" y="6"/>
                  </a:cxn>
                  <a:cxn ang="0">
                    <a:pos x="46" y="14"/>
                  </a:cxn>
                  <a:cxn ang="0">
                    <a:pos x="46" y="24"/>
                  </a:cxn>
                  <a:cxn ang="0">
                    <a:pos x="46" y="24"/>
                  </a:cxn>
                  <a:cxn ang="0">
                    <a:pos x="46" y="32"/>
                  </a:cxn>
                  <a:cxn ang="0">
                    <a:pos x="40" y="40"/>
                  </a:cxn>
                  <a:cxn ang="0">
                    <a:pos x="32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14" y="44"/>
                  </a:cxn>
                  <a:cxn ang="0">
                    <a:pos x="8" y="40"/>
                  </a:cxn>
                  <a:cxn ang="0">
                    <a:pos x="2" y="32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14"/>
                  </a:cxn>
                  <a:cxn ang="0">
                    <a:pos x="8" y="6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46" h="46">
                    <a:moveTo>
                      <a:pt x="24" y="0"/>
                    </a:moveTo>
                    <a:lnTo>
                      <a:pt x="24" y="0"/>
                    </a:lnTo>
                    <a:lnTo>
                      <a:pt x="32" y="2"/>
                    </a:lnTo>
                    <a:lnTo>
                      <a:pt x="40" y="6"/>
                    </a:lnTo>
                    <a:lnTo>
                      <a:pt x="46" y="14"/>
                    </a:lnTo>
                    <a:lnTo>
                      <a:pt x="46" y="24"/>
                    </a:lnTo>
                    <a:lnTo>
                      <a:pt x="46" y="24"/>
                    </a:lnTo>
                    <a:lnTo>
                      <a:pt x="46" y="32"/>
                    </a:lnTo>
                    <a:lnTo>
                      <a:pt x="40" y="40"/>
                    </a:lnTo>
                    <a:lnTo>
                      <a:pt x="32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14" y="44"/>
                    </a:lnTo>
                    <a:lnTo>
                      <a:pt x="8" y="40"/>
                    </a:lnTo>
                    <a:lnTo>
                      <a:pt x="2" y="3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8" y="6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3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" name="Freeform 216"/>
              <p:cNvSpPr/>
              <p:nvPr/>
            </p:nvSpPr>
            <p:spPr bwMode="auto">
              <a:xfrm>
                <a:off x="8724900" y="3863975"/>
                <a:ext cx="76200" cy="7302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0"/>
                  </a:cxn>
                  <a:cxn ang="0">
                    <a:pos x="32" y="2"/>
                  </a:cxn>
                  <a:cxn ang="0">
                    <a:pos x="40" y="6"/>
                  </a:cxn>
                  <a:cxn ang="0">
                    <a:pos x="46" y="14"/>
                  </a:cxn>
                  <a:cxn ang="0">
                    <a:pos x="48" y="24"/>
                  </a:cxn>
                  <a:cxn ang="0">
                    <a:pos x="48" y="24"/>
                  </a:cxn>
                  <a:cxn ang="0">
                    <a:pos x="46" y="32"/>
                  </a:cxn>
                  <a:cxn ang="0">
                    <a:pos x="40" y="40"/>
                  </a:cxn>
                  <a:cxn ang="0">
                    <a:pos x="32" y="44"/>
                  </a:cxn>
                  <a:cxn ang="0">
                    <a:pos x="24" y="46"/>
                  </a:cxn>
                  <a:cxn ang="0">
                    <a:pos x="24" y="46"/>
                  </a:cxn>
                  <a:cxn ang="0">
                    <a:pos x="14" y="44"/>
                  </a:cxn>
                  <a:cxn ang="0">
                    <a:pos x="8" y="40"/>
                  </a:cxn>
                  <a:cxn ang="0">
                    <a:pos x="2" y="32"/>
                  </a:cxn>
                  <a:cxn ang="0">
                    <a:pos x="0" y="24"/>
                  </a:cxn>
                  <a:cxn ang="0">
                    <a:pos x="0" y="24"/>
                  </a:cxn>
                  <a:cxn ang="0">
                    <a:pos x="2" y="14"/>
                  </a:cxn>
                  <a:cxn ang="0">
                    <a:pos x="8" y="6"/>
                  </a:cxn>
                  <a:cxn ang="0">
                    <a:pos x="14" y="2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48" h="46">
                    <a:moveTo>
                      <a:pt x="24" y="0"/>
                    </a:moveTo>
                    <a:lnTo>
                      <a:pt x="24" y="0"/>
                    </a:lnTo>
                    <a:lnTo>
                      <a:pt x="32" y="2"/>
                    </a:lnTo>
                    <a:lnTo>
                      <a:pt x="40" y="6"/>
                    </a:lnTo>
                    <a:lnTo>
                      <a:pt x="46" y="14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6" y="32"/>
                    </a:lnTo>
                    <a:lnTo>
                      <a:pt x="40" y="40"/>
                    </a:lnTo>
                    <a:lnTo>
                      <a:pt x="32" y="44"/>
                    </a:lnTo>
                    <a:lnTo>
                      <a:pt x="24" y="46"/>
                    </a:lnTo>
                    <a:lnTo>
                      <a:pt x="24" y="46"/>
                    </a:lnTo>
                    <a:lnTo>
                      <a:pt x="14" y="44"/>
                    </a:lnTo>
                    <a:lnTo>
                      <a:pt x="8" y="40"/>
                    </a:lnTo>
                    <a:lnTo>
                      <a:pt x="2" y="32"/>
                    </a:lnTo>
                    <a:lnTo>
                      <a:pt x="0" y="24"/>
                    </a:lnTo>
                    <a:lnTo>
                      <a:pt x="0" y="24"/>
                    </a:lnTo>
                    <a:lnTo>
                      <a:pt x="2" y="14"/>
                    </a:lnTo>
                    <a:lnTo>
                      <a:pt x="8" y="6"/>
                    </a:lnTo>
                    <a:lnTo>
                      <a:pt x="14" y="2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3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6" name="组 78"/>
            <p:cNvGrpSpPr/>
            <p:nvPr/>
          </p:nvGrpSpPr>
          <p:grpSpPr>
            <a:xfrm>
              <a:off x="5573703" y="3423086"/>
              <a:ext cx="412157" cy="582336"/>
              <a:chOff x="7912100" y="117475"/>
              <a:chExt cx="492125" cy="695325"/>
            </a:xfrm>
            <a:solidFill>
              <a:schemeClr val="bg1"/>
            </a:solidFill>
          </p:grpSpPr>
          <p:sp>
            <p:nvSpPr>
              <p:cNvPr id="27" name="Freeform 75"/>
              <p:cNvSpPr/>
              <p:nvPr/>
            </p:nvSpPr>
            <p:spPr bwMode="auto">
              <a:xfrm>
                <a:off x="8248650" y="117475"/>
                <a:ext cx="155575" cy="180975"/>
              </a:xfrm>
              <a:custGeom>
                <a:avLst/>
                <a:gdLst/>
                <a:ahLst/>
                <a:cxnLst>
                  <a:cxn ang="0">
                    <a:pos x="16" y="114"/>
                  </a:cxn>
                  <a:cxn ang="0">
                    <a:pos x="98" y="114"/>
                  </a:cxn>
                  <a:cxn ang="0">
                    <a:pos x="0" y="0"/>
                  </a:cxn>
                  <a:cxn ang="0">
                    <a:pos x="0" y="98"/>
                  </a:cxn>
                  <a:cxn ang="0">
                    <a:pos x="0" y="98"/>
                  </a:cxn>
                  <a:cxn ang="0">
                    <a:pos x="0" y="104"/>
                  </a:cxn>
                  <a:cxn ang="0">
                    <a:pos x="4" y="110"/>
                  </a:cxn>
                  <a:cxn ang="0">
                    <a:pos x="10" y="112"/>
                  </a:cxn>
                  <a:cxn ang="0">
                    <a:pos x="16" y="114"/>
                  </a:cxn>
                  <a:cxn ang="0">
                    <a:pos x="16" y="114"/>
                  </a:cxn>
                </a:cxnLst>
                <a:rect l="0" t="0" r="r" b="b"/>
                <a:pathLst>
                  <a:path w="98" h="114">
                    <a:moveTo>
                      <a:pt x="16" y="114"/>
                    </a:moveTo>
                    <a:lnTo>
                      <a:pt x="98" y="114"/>
                    </a:lnTo>
                    <a:lnTo>
                      <a:pt x="0" y="0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0" y="104"/>
                    </a:lnTo>
                    <a:lnTo>
                      <a:pt x="4" y="110"/>
                    </a:lnTo>
                    <a:lnTo>
                      <a:pt x="10" y="112"/>
                    </a:lnTo>
                    <a:lnTo>
                      <a:pt x="16" y="114"/>
                    </a:lnTo>
                    <a:lnTo>
                      <a:pt x="16" y="1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3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Freeform 76"/>
              <p:cNvSpPr>
                <a:spLocks noEditPoints="1"/>
              </p:cNvSpPr>
              <p:nvPr/>
            </p:nvSpPr>
            <p:spPr bwMode="auto">
              <a:xfrm>
                <a:off x="7912100" y="117475"/>
                <a:ext cx="492125" cy="695325"/>
              </a:xfrm>
              <a:custGeom>
                <a:avLst/>
                <a:gdLst/>
                <a:ahLst/>
                <a:cxnLst>
                  <a:cxn ang="0">
                    <a:pos x="196" y="0"/>
                  </a:cxn>
                  <a:cxn ang="0">
                    <a:pos x="34" y="0"/>
                  </a:cxn>
                  <a:cxn ang="0">
                    <a:pos x="20" y="4"/>
                  </a:cxn>
                  <a:cxn ang="0">
                    <a:pos x="10" y="10"/>
                  </a:cxn>
                  <a:cxn ang="0">
                    <a:pos x="4" y="20"/>
                  </a:cxn>
                  <a:cxn ang="0">
                    <a:pos x="0" y="34"/>
                  </a:cxn>
                  <a:cxn ang="0">
                    <a:pos x="0" y="406"/>
                  </a:cxn>
                  <a:cxn ang="0">
                    <a:pos x="4" y="418"/>
                  </a:cxn>
                  <a:cxn ang="0">
                    <a:pos x="10" y="428"/>
                  </a:cxn>
                  <a:cxn ang="0">
                    <a:pos x="20" y="436"/>
                  </a:cxn>
                  <a:cxn ang="0">
                    <a:pos x="34" y="438"/>
                  </a:cxn>
                  <a:cxn ang="0">
                    <a:pos x="276" y="438"/>
                  </a:cxn>
                  <a:cxn ang="0">
                    <a:pos x="290" y="436"/>
                  </a:cxn>
                  <a:cxn ang="0">
                    <a:pos x="300" y="430"/>
                  </a:cxn>
                  <a:cxn ang="0">
                    <a:pos x="306" y="418"/>
                  </a:cxn>
                  <a:cxn ang="0">
                    <a:pos x="310" y="406"/>
                  </a:cxn>
                  <a:cxn ang="0">
                    <a:pos x="228" y="130"/>
                  </a:cxn>
                  <a:cxn ang="0">
                    <a:pos x="222" y="130"/>
                  </a:cxn>
                  <a:cxn ang="0">
                    <a:pos x="210" y="124"/>
                  </a:cxn>
                  <a:cxn ang="0">
                    <a:pos x="202" y="116"/>
                  </a:cxn>
                  <a:cxn ang="0">
                    <a:pos x="196" y="104"/>
                  </a:cxn>
                  <a:cxn ang="0">
                    <a:pos x="196" y="98"/>
                  </a:cxn>
                  <a:cxn ang="0">
                    <a:pos x="164" y="66"/>
                  </a:cxn>
                  <a:cxn ang="0">
                    <a:pos x="50" y="82"/>
                  </a:cxn>
                  <a:cxn ang="0">
                    <a:pos x="50" y="114"/>
                  </a:cxn>
                  <a:cxn ang="0">
                    <a:pos x="130" y="130"/>
                  </a:cxn>
                  <a:cxn ang="0">
                    <a:pos x="50" y="114"/>
                  </a:cxn>
                  <a:cxn ang="0">
                    <a:pos x="212" y="212"/>
                  </a:cxn>
                  <a:cxn ang="0">
                    <a:pos x="50" y="228"/>
                  </a:cxn>
                  <a:cxn ang="0">
                    <a:pos x="50" y="308"/>
                  </a:cxn>
                  <a:cxn ang="0">
                    <a:pos x="196" y="324"/>
                  </a:cxn>
                  <a:cxn ang="0">
                    <a:pos x="50" y="308"/>
                  </a:cxn>
                  <a:cxn ang="0">
                    <a:pos x="50" y="374"/>
                  </a:cxn>
                  <a:cxn ang="0">
                    <a:pos x="260" y="358"/>
                  </a:cxn>
                  <a:cxn ang="0">
                    <a:pos x="260" y="276"/>
                  </a:cxn>
                  <a:cxn ang="0">
                    <a:pos x="50" y="260"/>
                  </a:cxn>
                  <a:cxn ang="0">
                    <a:pos x="260" y="276"/>
                  </a:cxn>
                  <a:cxn ang="0">
                    <a:pos x="50" y="178"/>
                  </a:cxn>
                  <a:cxn ang="0">
                    <a:pos x="260" y="162"/>
                  </a:cxn>
                </a:cxnLst>
                <a:rect l="0" t="0" r="r" b="b"/>
                <a:pathLst>
                  <a:path w="310" h="438">
                    <a:moveTo>
                      <a:pt x="196" y="98"/>
                    </a:moveTo>
                    <a:lnTo>
                      <a:pt x="196" y="0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26" y="2"/>
                    </a:lnTo>
                    <a:lnTo>
                      <a:pt x="20" y="4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4"/>
                    </a:lnTo>
                    <a:lnTo>
                      <a:pt x="4" y="20"/>
                    </a:lnTo>
                    <a:lnTo>
                      <a:pt x="2" y="26"/>
                    </a:lnTo>
                    <a:lnTo>
                      <a:pt x="0" y="34"/>
                    </a:lnTo>
                    <a:lnTo>
                      <a:pt x="0" y="406"/>
                    </a:lnTo>
                    <a:lnTo>
                      <a:pt x="0" y="406"/>
                    </a:lnTo>
                    <a:lnTo>
                      <a:pt x="2" y="412"/>
                    </a:lnTo>
                    <a:lnTo>
                      <a:pt x="4" y="418"/>
                    </a:lnTo>
                    <a:lnTo>
                      <a:pt x="6" y="424"/>
                    </a:lnTo>
                    <a:lnTo>
                      <a:pt x="10" y="428"/>
                    </a:lnTo>
                    <a:lnTo>
                      <a:pt x="16" y="432"/>
                    </a:lnTo>
                    <a:lnTo>
                      <a:pt x="20" y="436"/>
                    </a:lnTo>
                    <a:lnTo>
                      <a:pt x="26" y="438"/>
                    </a:lnTo>
                    <a:lnTo>
                      <a:pt x="34" y="438"/>
                    </a:lnTo>
                    <a:lnTo>
                      <a:pt x="276" y="438"/>
                    </a:lnTo>
                    <a:lnTo>
                      <a:pt x="276" y="438"/>
                    </a:lnTo>
                    <a:lnTo>
                      <a:pt x="284" y="438"/>
                    </a:lnTo>
                    <a:lnTo>
                      <a:pt x="290" y="436"/>
                    </a:lnTo>
                    <a:lnTo>
                      <a:pt x="294" y="432"/>
                    </a:lnTo>
                    <a:lnTo>
                      <a:pt x="300" y="430"/>
                    </a:lnTo>
                    <a:lnTo>
                      <a:pt x="304" y="424"/>
                    </a:lnTo>
                    <a:lnTo>
                      <a:pt x="306" y="418"/>
                    </a:lnTo>
                    <a:lnTo>
                      <a:pt x="308" y="412"/>
                    </a:lnTo>
                    <a:lnTo>
                      <a:pt x="310" y="406"/>
                    </a:lnTo>
                    <a:lnTo>
                      <a:pt x="310" y="130"/>
                    </a:lnTo>
                    <a:lnTo>
                      <a:pt x="228" y="130"/>
                    </a:lnTo>
                    <a:lnTo>
                      <a:pt x="228" y="130"/>
                    </a:lnTo>
                    <a:lnTo>
                      <a:pt x="222" y="130"/>
                    </a:lnTo>
                    <a:lnTo>
                      <a:pt x="216" y="128"/>
                    </a:lnTo>
                    <a:lnTo>
                      <a:pt x="210" y="124"/>
                    </a:lnTo>
                    <a:lnTo>
                      <a:pt x="206" y="120"/>
                    </a:lnTo>
                    <a:lnTo>
                      <a:pt x="202" y="116"/>
                    </a:lnTo>
                    <a:lnTo>
                      <a:pt x="198" y="110"/>
                    </a:lnTo>
                    <a:lnTo>
                      <a:pt x="196" y="104"/>
                    </a:lnTo>
                    <a:lnTo>
                      <a:pt x="196" y="98"/>
                    </a:lnTo>
                    <a:lnTo>
                      <a:pt x="196" y="98"/>
                    </a:lnTo>
                    <a:close/>
                    <a:moveTo>
                      <a:pt x="50" y="66"/>
                    </a:moveTo>
                    <a:lnTo>
                      <a:pt x="164" y="66"/>
                    </a:lnTo>
                    <a:lnTo>
                      <a:pt x="164" y="82"/>
                    </a:lnTo>
                    <a:lnTo>
                      <a:pt x="50" y="82"/>
                    </a:lnTo>
                    <a:lnTo>
                      <a:pt x="50" y="66"/>
                    </a:lnTo>
                    <a:close/>
                    <a:moveTo>
                      <a:pt x="50" y="114"/>
                    </a:moveTo>
                    <a:lnTo>
                      <a:pt x="130" y="114"/>
                    </a:lnTo>
                    <a:lnTo>
                      <a:pt x="130" y="130"/>
                    </a:lnTo>
                    <a:lnTo>
                      <a:pt x="50" y="130"/>
                    </a:lnTo>
                    <a:lnTo>
                      <a:pt x="50" y="114"/>
                    </a:lnTo>
                    <a:close/>
                    <a:moveTo>
                      <a:pt x="50" y="212"/>
                    </a:moveTo>
                    <a:lnTo>
                      <a:pt x="212" y="212"/>
                    </a:lnTo>
                    <a:lnTo>
                      <a:pt x="212" y="228"/>
                    </a:lnTo>
                    <a:lnTo>
                      <a:pt x="50" y="228"/>
                    </a:lnTo>
                    <a:lnTo>
                      <a:pt x="50" y="212"/>
                    </a:lnTo>
                    <a:close/>
                    <a:moveTo>
                      <a:pt x="50" y="308"/>
                    </a:moveTo>
                    <a:lnTo>
                      <a:pt x="196" y="308"/>
                    </a:lnTo>
                    <a:lnTo>
                      <a:pt x="196" y="324"/>
                    </a:lnTo>
                    <a:lnTo>
                      <a:pt x="50" y="324"/>
                    </a:lnTo>
                    <a:lnTo>
                      <a:pt x="50" y="308"/>
                    </a:lnTo>
                    <a:close/>
                    <a:moveTo>
                      <a:pt x="260" y="374"/>
                    </a:moveTo>
                    <a:lnTo>
                      <a:pt x="50" y="374"/>
                    </a:lnTo>
                    <a:lnTo>
                      <a:pt x="50" y="358"/>
                    </a:lnTo>
                    <a:lnTo>
                      <a:pt x="260" y="358"/>
                    </a:lnTo>
                    <a:lnTo>
                      <a:pt x="260" y="374"/>
                    </a:lnTo>
                    <a:close/>
                    <a:moveTo>
                      <a:pt x="260" y="276"/>
                    </a:moveTo>
                    <a:lnTo>
                      <a:pt x="50" y="276"/>
                    </a:lnTo>
                    <a:lnTo>
                      <a:pt x="50" y="260"/>
                    </a:lnTo>
                    <a:lnTo>
                      <a:pt x="260" y="260"/>
                    </a:lnTo>
                    <a:lnTo>
                      <a:pt x="260" y="276"/>
                    </a:lnTo>
                    <a:close/>
                    <a:moveTo>
                      <a:pt x="260" y="178"/>
                    </a:moveTo>
                    <a:lnTo>
                      <a:pt x="50" y="178"/>
                    </a:lnTo>
                    <a:lnTo>
                      <a:pt x="50" y="162"/>
                    </a:lnTo>
                    <a:lnTo>
                      <a:pt x="260" y="162"/>
                    </a:lnTo>
                    <a:lnTo>
                      <a:pt x="260" y="17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3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9" name="组 81"/>
            <p:cNvGrpSpPr/>
            <p:nvPr/>
          </p:nvGrpSpPr>
          <p:grpSpPr>
            <a:xfrm>
              <a:off x="7568517" y="3392415"/>
              <a:ext cx="564832" cy="572136"/>
              <a:chOff x="7639243" y="2325084"/>
              <a:chExt cx="726802" cy="736201"/>
            </a:xfrm>
          </p:grpSpPr>
          <p:sp>
            <p:nvSpPr>
              <p:cNvPr id="30" name="Freeform 9"/>
              <p:cNvSpPr>
                <a:spLocks noEditPoints="1"/>
              </p:cNvSpPr>
              <p:nvPr/>
            </p:nvSpPr>
            <p:spPr bwMode="auto">
              <a:xfrm>
                <a:off x="7639243" y="2621131"/>
                <a:ext cx="440154" cy="440154"/>
              </a:xfrm>
              <a:custGeom>
                <a:avLst/>
                <a:gdLst>
                  <a:gd name="T0" fmla="*/ 508 w 562"/>
                  <a:gd name="T1" fmla="*/ 110 h 562"/>
                  <a:gd name="T2" fmla="*/ 398 w 562"/>
                  <a:gd name="T3" fmla="*/ 108 h 562"/>
                  <a:gd name="T4" fmla="*/ 380 w 562"/>
                  <a:gd name="T5" fmla="*/ 98 h 562"/>
                  <a:gd name="T6" fmla="*/ 340 w 562"/>
                  <a:gd name="T7" fmla="*/ 82 h 562"/>
                  <a:gd name="T8" fmla="*/ 320 w 562"/>
                  <a:gd name="T9" fmla="*/ 0 h 562"/>
                  <a:gd name="T10" fmla="*/ 242 w 562"/>
                  <a:gd name="T11" fmla="*/ 76 h 562"/>
                  <a:gd name="T12" fmla="*/ 220 w 562"/>
                  <a:gd name="T13" fmla="*/ 82 h 562"/>
                  <a:gd name="T14" fmla="*/ 182 w 562"/>
                  <a:gd name="T15" fmla="*/ 98 h 562"/>
                  <a:gd name="T16" fmla="*/ 110 w 562"/>
                  <a:gd name="T17" fmla="*/ 54 h 562"/>
                  <a:gd name="T18" fmla="*/ 108 w 562"/>
                  <a:gd name="T19" fmla="*/ 164 h 562"/>
                  <a:gd name="T20" fmla="*/ 98 w 562"/>
                  <a:gd name="T21" fmla="*/ 182 h 562"/>
                  <a:gd name="T22" fmla="*/ 82 w 562"/>
                  <a:gd name="T23" fmla="*/ 220 h 562"/>
                  <a:gd name="T24" fmla="*/ 0 w 562"/>
                  <a:gd name="T25" fmla="*/ 242 h 562"/>
                  <a:gd name="T26" fmla="*/ 78 w 562"/>
                  <a:gd name="T27" fmla="*/ 320 h 562"/>
                  <a:gd name="T28" fmla="*/ 82 w 562"/>
                  <a:gd name="T29" fmla="*/ 340 h 562"/>
                  <a:gd name="T30" fmla="*/ 98 w 562"/>
                  <a:gd name="T31" fmla="*/ 378 h 562"/>
                  <a:gd name="T32" fmla="*/ 54 w 562"/>
                  <a:gd name="T33" fmla="*/ 452 h 562"/>
                  <a:gd name="T34" fmla="*/ 164 w 562"/>
                  <a:gd name="T35" fmla="*/ 452 h 562"/>
                  <a:gd name="T36" fmla="*/ 182 w 562"/>
                  <a:gd name="T37" fmla="*/ 464 h 562"/>
                  <a:gd name="T38" fmla="*/ 220 w 562"/>
                  <a:gd name="T39" fmla="*/ 480 h 562"/>
                  <a:gd name="T40" fmla="*/ 242 w 562"/>
                  <a:gd name="T41" fmla="*/ 562 h 562"/>
                  <a:gd name="T42" fmla="*/ 320 w 562"/>
                  <a:gd name="T43" fmla="*/ 484 h 562"/>
                  <a:gd name="T44" fmla="*/ 340 w 562"/>
                  <a:gd name="T45" fmla="*/ 478 h 562"/>
                  <a:gd name="T46" fmla="*/ 380 w 562"/>
                  <a:gd name="T47" fmla="*/ 464 h 562"/>
                  <a:gd name="T48" fmla="*/ 452 w 562"/>
                  <a:gd name="T49" fmla="*/ 506 h 562"/>
                  <a:gd name="T50" fmla="*/ 452 w 562"/>
                  <a:gd name="T51" fmla="*/ 396 h 562"/>
                  <a:gd name="T52" fmla="*/ 464 w 562"/>
                  <a:gd name="T53" fmla="*/ 378 h 562"/>
                  <a:gd name="T54" fmla="*/ 480 w 562"/>
                  <a:gd name="T55" fmla="*/ 340 h 562"/>
                  <a:gd name="T56" fmla="*/ 562 w 562"/>
                  <a:gd name="T57" fmla="*/ 320 h 562"/>
                  <a:gd name="T58" fmla="*/ 484 w 562"/>
                  <a:gd name="T59" fmla="*/ 240 h 562"/>
                  <a:gd name="T60" fmla="*/ 480 w 562"/>
                  <a:gd name="T61" fmla="*/ 220 h 562"/>
                  <a:gd name="T62" fmla="*/ 464 w 562"/>
                  <a:gd name="T63" fmla="*/ 182 h 562"/>
                  <a:gd name="T64" fmla="*/ 452 w 562"/>
                  <a:gd name="T65" fmla="*/ 164 h 562"/>
                  <a:gd name="T66" fmla="*/ 280 w 562"/>
                  <a:gd name="T67" fmla="*/ 366 h 562"/>
                  <a:gd name="T68" fmla="*/ 248 w 562"/>
                  <a:gd name="T69" fmla="*/ 360 h 562"/>
                  <a:gd name="T70" fmla="*/ 220 w 562"/>
                  <a:gd name="T71" fmla="*/ 342 h 562"/>
                  <a:gd name="T72" fmla="*/ 202 w 562"/>
                  <a:gd name="T73" fmla="*/ 314 h 562"/>
                  <a:gd name="T74" fmla="*/ 194 w 562"/>
                  <a:gd name="T75" fmla="*/ 280 h 562"/>
                  <a:gd name="T76" fmla="*/ 196 w 562"/>
                  <a:gd name="T77" fmla="*/ 262 h 562"/>
                  <a:gd name="T78" fmla="*/ 210 w 562"/>
                  <a:gd name="T79" fmla="*/ 232 h 562"/>
                  <a:gd name="T80" fmla="*/ 232 w 562"/>
                  <a:gd name="T81" fmla="*/ 210 h 562"/>
                  <a:gd name="T82" fmla="*/ 264 w 562"/>
                  <a:gd name="T83" fmla="*/ 196 h 562"/>
                  <a:gd name="T84" fmla="*/ 280 w 562"/>
                  <a:gd name="T85" fmla="*/ 194 h 562"/>
                  <a:gd name="T86" fmla="*/ 314 w 562"/>
                  <a:gd name="T87" fmla="*/ 202 h 562"/>
                  <a:gd name="T88" fmla="*/ 342 w 562"/>
                  <a:gd name="T89" fmla="*/ 220 h 562"/>
                  <a:gd name="T90" fmla="*/ 360 w 562"/>
                  <a:gd name="T91" fmla="*/ 246 h 562"/>
                  <a:gd name="T92" fmla="*/ 366 w 562"/>
                  <a:gd name="T93" fmla="*/ 280 h 562"/>
                  <a:gd name="T94" fmla="*/ 366 w 562"/>
                  <a:gd name="T95" fmla="*/ 298 h 562"/>
                  <a:gd name="T96" fmla="*/ 352 w 562"/>
                  <a:gd name="T97" fmla="*/ 328 h 562"/>
                  <a:gd name="T98" fmla="*/ 328 w 562"/>
                  <a:gd name="T99" fmla="*/ 352 h 562"/>
                  <a:gd name="T100" fmla="*/ 298 w 562"/>
                  <a:gd name="T101" fmla="*/ 364 h 562"/>
                  <a:gd name="T102" fmla="*/ 280 w 562"/>
                  <a:gd name="T103" fmla="*/ 3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2" h="562">
                    <a:moveTo>
                      <a:pt x="452" y="164"/>
                    </a:moveTo>
                    <a:lnTo>
                      <a:pt x="508" y="110"/>
                    </a:lnTo>
                    <a:lnTo>
                      <a:pt x="452" y="54"/>
                    </a:lnTo>
                    <a:lnTo>
                      <a:pt x="398" y="108"/>
                    </a:lnTo>
                    <a:lnTo>
                      <a:pt x="398" y="108"/>
                    </a:lnTo>
                    <a:lnTo>
                      <a:pt x="380" y="98"/>
                    </a:lnTo>
                    <a:lnTo>
                      <a:pt x="360" y="88"/>
                    </a:lnTo>
                    <a:lnTo>
                      <a:pt x="340" y="82"/>
                    </a:lnTo>
                    <a:lnTo>
                      <a:pt x="320" y="76"/>
                    </a:lnTo>
                    <a:lnTo>
                      <a:pt x="320" y="0"/>
                    </a:lnTo>
                    <a:lnTo>
                      <a:pt x="242" y="0"/>
                    </a:lnTo>
                    <a:lnTo>
                      <a:pt x="242" y="76"/>
                    </a:lnTo>
                    <a:lnTo>
                      <a:pt x="242" y="76"/>
                    </a:lnTo>
                    <a:lnTo>
                      <a:pt x="220" y="82"/>
                    </a:lnTo>
                    <a:lnTo>
                      <a:pt x="202" y="88"/>
                    </a:lnTo>
                    <a:lnTo>
                      <a:pt x="182" y="98"/>
                    </a:lnTo>
                    <a:lnTo>
                      <a:pt x="164" y="108"/>
                    </a:lnTo>
                    <a:lnTo>
                      <a:pt x="110" y="54"/>
                    </a:lnTo>
                    <a:lnTo>
                      <a:pt x="54" y="110"/>
                    </a:lnTo>
                    <a:lnTo>
                      <a:pt x="108" y="164"/>
                    </a:lnTo>
                    <a:lnTo>
                      <a:pt x="108" y="164"/>
                    </a:lnTo>
                    <a:lnTo>
                      <a:pt x="98" y="182"/>
                    </a:lnTo>
                    <a:lnTo>
                      <a:pt x="90" y="200"/>
                    </a:lnTo>
                    <a:lnTo>
                      <a:pt x="82" y="220"/>
                    </a:lnTo>
                    <a:lnTo>
                      <a:pt x="78" y="242"/>
                    </a:lnTo>
                    <a:lnTo>
                      <a:pt x="0" y="242"/>
                    </a:lnTo>
                    <a:lnTo>
                      <a:pt x="0" y="320"/>
                    </a:lnTo>
                    <a:lnTo>
                      <a:pt x="78" y="320"/>
                    </a:lnTo>
                    <a:lnTo>
                      <a:pt x="78" y="320"/>
                    </a:lnTo>
                    <a:lnTo>
                      <a:pt x="82" y="340"/>
                    </a:lnTo>
                    <a:lnTo>
                      <a:pt x="90" y="360"/>
                    </a:lnTo>
                    <a:lnTo>
                      <a:pt x="98" y="378"/>
                    </a:lnTo>
                    <a:lnTo>
                      <a:pt x="108" y="396"/>
                    </a:lnTo>
                    <a:lnTo>
                      <a:pt x="54" y="452"/>
                    </a:lnTo>
                    <a:lnTo>
                      <a:pt x="110" y="506"/>
                    </a:lnTo>
                    <a:lnTo>
                      <a:pt x="164" y="452"/>
                    </a:lnTo>
                    <a:lnTo>
                      <a:pt x="164" y="452"/>
                    </a:lnTo>
                    <a:lnTo>
                      <a:pt x="182" y="464"/>
                    </a:lnTo>
                    <a:lnTo>
                      <a:pt x="202" y="472"/>
                    </a:lnTo>
                    <a:lnTo>
                      <a:pt x="220" y="480"/>
                    </a:lnTo>
                    <a:lnTo>
                      <a:pt x="242" y="484"/>
                    </a:lnTo>
                    <a:lnTo>
                      <a:pt x="242" y="562"/>
                    </a:lnTo>
                    <a:lnTo>
                      <a:pt x="320" y="562"/>
                    </a:lnTo>
                    <a:lnTo>
                      <a:pt x="320" y="484"/>
                    </a:lnTo>
                    <a:lnTo>
                      <a:pt x="320" y="484"/>
                    </a:lnTo>
                    <a:lnTo>
                      <a:pt x="340" y="478"/>
                    </a:lnTo>
                    <a:lnTo>
                      <a:pt x="360" y="472"/>
                    </a:lnTo>
                    <a:lnTo>
                      <a:pt x="380" y="464"/>
                    </a:lnTo>
                    <a:lnTo>
                      <a:pt x="398" y="452"/>
                    </a:lnTo>
                    <a:lnTo>
                      <a:pt x="452" y="506"/>
                    </a:lnTo>
                    <a:lnTo>
                      <a:pt x="508" y="452"/>
                    </a:lnTo>
                    <a:lnTo>
                      <a:pt x="452" y="396"/>
                    </a:lnTo>
                    <a:lnTo>
                      <a:pt x="452" y="396"/>
                    </a:lnTo>
                    <a:lnTo>
                      <a:pt x="464" y="378"/>
                    </a:lnTo>
                    <a:lnTo>
                      <a:pt x="472" y="360"/>
                    </a:lnTo>
                    <a:lnTo>
                      <a:pt x="480" y="340"/>
                    </a:lnTo>
                    <a:lnTo>
                      <a:pt x="484" y="320"/>
                    </a:lnTo>
                    <a:lnTo>
                      <a:pt x="562" y="320"/>
                    </a:lnTo>
                    <a:lnTo>
                      <a:pt x="562" y="240"/>
                    </a:lnTo>
                    <a:lnTo>
                      <a:pt x="484" y="240"/>
                    </a:lnTo>
                    <a:lnTo>
                      <a:pt x="484" y="240"/>
                    </a:lnTo>
                    <a:lnTo>
                      <a:pt x="480" y="220"/>
                    </a:lnTo>
                    <a:lnTo>
                      <a:pt x="472" y="200"/>
                    </a:lnTo>
                    <a:lnTo>
                      <a:pt x="464" y="182"/>
                    </a:lnTo>
                    <a:lnTo>
                      <a:pt x="452" y="164"/>
                    </a:lnTo>
                    <a:lnTo>
                      <a:pt x="452" y="164"/>
                    </a:lnTo>
                    <a:close/>
                    <a:moveTo>
                      <a:pt x="280" y="366"/>
                    </a:moveTo>
                    <a:lnTo>
                      <a:pt x="280" y="366"/>
                    </a:lnTo>
                    <a:lnTo>
                      <a:pt x="264" y="364"/>
                    </a:lnTo>
                    <a:lnTo>
                      <a:pt x="248" y="360"/>
                    </a:lnTo>
                    <a:lnTo>
                      <a:pt x="232" y="352"/>
                    </a:lnTo>
                    <a:lnTo>
                      <a:pt x="220" y="342"/>
                    </a:lnTo>
                    <a:lnTo>
                      <a:pt x="210" y="328"/>
                    </a:lnTo>
                    <a:lnTo>
                      <a:pt x="202" y="314"/>
                    </a:lnTo>
                    <a:lnTo>
                      <a:pt x="196" y="298"/>
                    </a:lnTo>
                    <a:lnTo>
                      <a:pt x="194" y="280"/>
                    </a:lnTo>
                    <a:lnTo>
                      <a:pt x="194" y="280"/>
                    </a:lnTo>
                    <a:lnTo>
                      <a:pt x="196" y="262"/>
                    </a:lnTo>
                    <a:lnTo>
                      <a:pt x="202" y="246"/>
                    </a:lnTo>
                    <a:lnTo>
                      <a:pt x="210" y="232"/>
                    </a:lnTo>
                    <a:lnTo>
                      <a:pt x="220" y="220"/>
                    </a:lnTo>
                    <a:lnTo>
                      <a:pt x="232" y="210"/>
                    </a:lnTo>
                    <a:lnTo>
                      <a:pt x="248" y="202"/>
                    </a:lnTo>
                    <a:lnTo>
                      <a:pt x="264" y="196"/>
                    </a:lnTo>
                    <a:lnTo>
                      <a:pt x="280" y="194"/>
                    </a:lnTo>
                    <a:lnTo>
                      <a:pt x="280" y="194"/>
                    </a:lnTo>
                    <a:lnTo>
                      <a:pt x="298" y="196"/>
                    </a:lnTo>
                    <a:lnTo>
                      <a:pt x="314" y="202"/>
                    </a:lnTo>
                    <a:lnTo>
                      <a:pt x="328" y="210"/>
                    </a:lnTo>
                    <a:lnTo>
                      <a:pt x="342" y="220"/>
                    </a:lnTo>
                    <a:lnTo>
                      <a:pt x="352" y="232"/>
                    </a:lnTo>
                    <a:lnTo>
                      <a:pt x="360" y="246"/>
                    </a:lnTo>
                    <a:lnTo>
                      <a:pt x="366" y="262"/>
                    </a:lnTo>
                    <a:lnTo>
                      <a:pt x="366" y="280"/>
                    </a:lnTo>
                    <a:lnTo>
                      <a:pt x="366" y="280"/>
                    </a:lnTo>
                    <a:lnTo>
                      <a:pt x="366" y="298"/>
                    </a:lnTo>
                    <a:lnTo>
                      <a:pt x="360" y="314"/>
                    </a:lnTo>
                    <a:lnTo>
                      <a:pt x="352" y="328"/>
                    </a:lnTo>
                    <a:lnTo>
                      <a:pt x="342" y="342"/>
                    </a:lnTo>
                    <a:lnTo>
                      <a:pt x="328" y="352"/>
                    </a:lnTo>
                    <a:lnTo>
                      <a:pt x="314" y="360"/>
                    </a:lnTo>
                    <a:lnTo>
                      <a:pt x="298" y="364"/>
                    </a:lnTo>
                    <a:lnTo>
                      <a:pt x="280" y="366"/>
                    </a:lnTo>
                    <a:lnTo>
                      <a:pt x="280" y="3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3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Freeform 10"/>
              <p:cNvSpPr>
                <a:spLocks noEditPoints="1"/>
              </p:cNvSpPr>
              <p:nvPr/>
            </p:nvSpPr>
            <p:spPr bwMode="auto">
              <a:xfrm>
                <a:off x="7799014" y="2325084"/>
                <a:ext cx="567031" cy="570164"/>
              </a:xfrm>
              <a:custGeom>
                <a:avLst/>
                <a:gdLst>
                  <a:gd name="T0" fmla="*/ 704 w 724"/>
                  <a:gd name="T1" fmla="*/ 616 h 728"/>
                  <a:gd name="T2" fmla="*/ 706 w 724"/>
                  <a:gd name="T3" fmla="*/ 616 h 728"/>
                  <a:gd name="T4" fmla="*/ 322 w 724"/>
                  <a:gd name="T5" fmla="*/ 232 h 728"/>
                  <a:gd name="T6" fmla="*/ 322 w 724"/>
                  <a:gd name="T7" fmla="*/ 50 h 728"/>
                  <a:gd name="T8" fmla="*/ 136 w 724"/>
                  <a:gd name="T9" fmla="*/ 0 h 728"/>
                  <a:gd name="T10" fmla="*/ 116 w 724"/>
                  <a:gd name="T11" fmla="*/ 20 h 728"/>
                  <a:gd name="T12" fmla="*/ 214 w 724"/>
                  <a:gd name="T13" fmla="*/ 118 h 728"/>
                  <a:gd name="T14" fmla="*/ 118 w 724"/>
                  <a:gd name="T15" fmla="*/ 214 h 728"/>
                  <a:gd name="T16" fmla="*/ 20 w 724"/>
                  <a:gd name="T17" fmla="*/ 116 h 728"/>
                  <a:gd name="T18" fmla="*/ 0 w 724"/>
                  <a:gd name="T19" fmla="*/ 136 h 728"/>
                  <a:gd name="T20" fmla="*/ 50 w 724"/>
                  <a:gd name="T21" fmla="*/ 322 h 728"/>
                  <a:gd name="T22" fmla="*/ 226 w 724"/>
                  <a:gd name="T23" fmla="*/ 322 h 728"/>
                  <a:gd name="T24" fmla="*/ 226 w 724"/>
                  <a:gd name="T25" fmla="*/ 322 h 728"/>
                  <a:gd name="T26" fmla="*/ 610 w 724"/>
                  <a:gd name="T27" fmla="*/ 710 h 728"/>
                  <a:gd name="T28" fmla="*/ 612 w 724"/>
                  <a:gd name="T29" fmla="*/ 710 h 728"/>
                  <a:gd name="T30" fmla="*/ 612 w 724"/>
                  <a:gd name="T31" fmla="*/ 710 h 728"/>
                  <a:gd name="T32" fmla="*/ 622 w 724"/>
                  <a:gd name="T33" fmla="*/ 718 h 728"/>
                  <a:gd name="T34" fmla="*/ 634 w 724"/>
                  <a:gd name="T35" fmla="*/ 724 h 728"/>
                  <a:gd name="T36" fmla="*/ 646 w 724"/>
                  <a:gd name="T37" fmla="*/ 728 h 728"/>
                  <a:gd name="T38" fmla="*/ 658 w 724"/>
                  <a:gd name="T39" fmla="*/ 728 h 728"/>
                  <a:gd name="T40" fmla="*/ 670 w 724"/>
                  <a:gd name="T41" fmla="*/ 728 h 728"/>
                  <a:gd name="T42" fmla="*/ 682 w 724"/>
                  <a:gd name="T43" fmla="*/ 724 h 728"/>
                  <a:gd name="T44" fmla="*/ 694 w 724"/>
                  <a:gd name="T45" fmla="*/ 718 h 728"/>
                  <a:gd name="T46" fmla="*/ 704 w 724"/>
                  <a:gd name="T47" fmla="*/ 710 h 728"/>
                  <a:gd name="T48" fmla="*/ 704 w 724"/>
                  <a:gd name="T49" fmla="*/ 710 h 728"/>
                  <a:gd name="T50" fmla="*/ 712 w 724"/>
                  <a:gd name="T51" fmla="*/ 700 h 728"/>
                  <a:gd name="T52" fmla="*/ 718 w 724"/>
                  <a:gd name="T53" fmla="*/ 688 h 728"/>
                  <a:gd name="T54" fmla="*/ 722 w 724"/>
                  <a:gd name="T55" fmla="*/ 676 h 728"/>
                  <a:gd name="T56" fmla="*/ 724 w 724"/>
                  <a:gd name="T57" fmla="*/ 664 h 728"/>
                  <a:gd name="T58" fmla="*/ 722 w 724"/>
                  <a:gd name="T59" fmla="*/ 652 h 728"/>
                  <a:gd name="T60" fmla="*/ 718 w 724"/>
                  <a:gd name="T61" fmla="*/ 638 h 728"/>
                  <a:gd name="T62" fmla="*/ 712 w 724"/>
                  <a:gd name="T63" fmla="*/ 628 h 728"/>
                  <a:gd name="T64" fmla="*/ 704 w 724"/>
                  <a:gd name="T65" fmla="*/ 616 h 728"/>
                  <a:gd name="T66" fmla="*/ 704 w 724"/>
                  <a:gd name="T67" fmla="*/ 616 h 728"/>
                  <a:gd name="T68" fmla="*/ 680 w 724"/>
                  <a:gd name="T69" fmla="*/ 686 h 728"/>
                  <a:gd name="T70" fmla="*/ 680 w 724"/>
                  <a:gd name="T71" fmla="*/ 686 h 728"/>
                  <a:gd name="T72" fmla="*/ 670 w 724"/>
                  <a:gd name="T73" fmla="*/ 692 h 728"/>
                  <a:gd name="T74" fmla="*/ 658 w 724"/>
                  <a:gd name="T75" fmla="*/ 694 h 728"/>
                  <a:gd name="T76" fmla="*/ 648 w 724"/>
                  <a:gd name="T77" fmla="*/ 692 h 728"/>
                  <a:gd name="T78" fmla="*/ 642 w 724"/>
                  <a:gd name="T79" fmla="*/ 690 h 728"/>
                  <a:gd name="T80" fmla="*/ 638 w 724"/>
                  <a:gd name="T81" fmla="*/ 686 h 728"/>
                  <a:gd name="T82" fmla="*/ 638 w 724"/>
                  <a:gd name="T83" fmla="*/ 686 h 728"/>
                  <a:gd name="T84" fmla="*/ 632 w 724"/>
                  <a:gd name="T85" fmla="*/ 676 h 728"/>
                  <a:gd name="T86" fmla="*/ 630 w 724"/>
                  <a:gd name="T87" fmla="*/ 664 h 728"/>
                  <a:gd name="T88" fmla="*/ 632 w 724"/>
                  <a:gd name="T89" fmla="*/ 654 h 728"/>
                  <a:gd name="T90" fmla="*/ 638 w 724"/>
                  <a:gd name="T91" fmla="*/ 644 h 728"/>
                  <a:gd name="T92" fmla="*/ 638 w 724"/>
                  <a:gd name="T93" fmla="*/ 644 h 728"/>
                  <a:gd name="T94" fmla="*/ 648 w 724"/>
                  <a:gd name="T95" fmla="*/ 638 h 728"/>
                  <a:gd name="T96" fmla="*/ 658 w 724"/>
                  <a:gd name="T97" fmla="*/ 636 h 728"/>
                  <a:gd name="T98" fmla="*/ 670 w 724"/>
                  <a:gd name="T99" fmla="*/ 638 h 728"/>
                  <a:gd name="T100" fmla="*/ 680 w 724"/>
                  <a:gd name="T101" fmla="*/ 644 h 728"/>
                  <a:gd name="T102" fmla="*/ 680 w 724"/>
                  <a:gd name="T103" fmla="*/ 644 h 728"/>
                  <a:gd name="T104" fmla="*/ 686 w 724"/>
                  <a:gd name="T105" fmla="*/ 654 h 728"/>
                  <a:gd name="T106" fmla="*/ 688 w 724"/>
                  <a:gd name="T107" fmla="*/ 664 h 728"/>
                  <a:gd name="T108" fmla="*/ 686 w 724"/>
                  <a:gd name="T109" fmla="*/ 676 h 728"/>
                  <a:gd name="T110" fmla="*/ 684 w 724"/>
                  <a:gd name="T111" fmla="*/ 680 h 728"/>
                  <a:gd name="T112" fmla="*/ 680 w 724"/>
                  <a:gd name="T113" fmla="*/ 686 h 728"/>
                  <a:gd name="T114" fmla="*/ 680 w 724"/>
                  <a:gd name="T115" fmla="*/ 686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4" h="728">
                    <a:moveTo>
                      <a:pt x="704" y="616"/>
                    </a:moveTo>
                    <a:lnTo>
                      <a:pt x="706" y="616"/>
                    </a:lnTo>
                    <a:lnTo>
                      <a:pt x="322" y="232"/>
                    </a:lnTo>
                    <a:lnTo>
                      <a:pt x="322" y="50"/>
                    </a:lnTo>
                    <a:lnTo>
                      <a:pt x="136" y="0"/>
                    </a:lnTo>
                    <a:lnTo>
                      <a:pt x="116" y="20"/>
                    </a:lnTo>
                    <a:lnTo>
                      <a:pt x="214" y="118"/>
                    </a:lnTo>
                    <a:lnTo>
                      <a:pt x="118" y="214"/>
                    </a:lnTo>
                    <a:lnTo>
                      <a:pt x="20" y="116"/>
                    </a:lnTo>
                    <a:lnTo>
                      <a:pt x="0" y="136"/>
                    </a:lnTo>
                    <a:lnTo>
                      <a:pt x="50" y="322"/>
                    </a:lnTo>
                    <a:lnTo>
                      <a:pt x="226" y="322"/>
                    </a:lnTo>
                    <a:lnTo>
                      <a:pt x="226" y="322"/>
                    </a:lnTo>
                    <a:lnTo>
                      <a:pt x="610" y="710"/>
                    </a:lnTo>
                    <a:lnTo>
                      <a:pt x="612" y="710"/>
                    </a:lnTo>
                    <a:lnTo>
                      <a:pt x="612" y="710"/>
                    </a:lnTo>
                    <a:lnTo>
                      <a:pt x="622" y="718"/>
                    </a:lnTo>
                    <a:lnTo>
                      <a:pt x="634" y="724"/>
                    </a:lnTo>
                    <a:lnTo>
                      <a:pt x="646" y="728"/>
                    </a:lnTo>
                    <a:lnTo>
                      <a:pt x="658" y="728"/>
                    </a:lnTo>
                    <a:lnTo>
                      <a:pt x="670" y="728"/>
                    </a:lnTo>
                    <a:lnTo>
                      <a:pt x="682" y="724"/>
                    </a:lnTo>
                    <a:lnTo>
                      <a:pt x="694" y="718"/>
                    </a:lnTo>
                    <a:lnTo>
                      <a:pt x="704" y="710"/>
                    </a:lnTo>
                    <a:lnTo>
                      <a:pt x="704" y="710"/>
                    </a:lnTo>
                    <a:lnTo>
                      <a:pt x="712" y="700"/>
                    </a:lnTo>
                    <a:lnTo>
                      <a:pt x="718" y="688"/>
                    </a:lnTo>
                    <a:lnTo>
                      <a:pt x="722" y="676"/>
                    </a:lnTo>
                    <a:lnTo>
                      <a:pt x="724" y="664"/>
                    </a:lnTo>
                    <a:lnTo>
                      <a:pt x="722" y="652"/>
                    </a:lnTo>
                    <a:lnTo>
                      <a:pt x="718" y="638"/>
                    </a:lnTo>
                    <a:lnTo>
                      <a:pt x="712" y="628"/>
                    </a:lnTo>
                    <a:lnTo>
                      <a:pt x="704" y="616"/>
                    </a:lnTo>
                    <a:lnTo>
                      <a:pt x="704" y="616"/>
                    </a:lnTo>
                    <a:close/>
                    <a:moveTo>
                      <a:pt x="680" y="686"/>
                    </a:moveTo>
                    <a:lnTo>
                      <a:pt x="680" y="686"/>
                    </a:lnTo>
                    <a:lnTo>
                      <a:pt x="670" y="692"/>
                    </a:lnTo>
                    <a:lnTo>
                      <a:pt x="658" y="694"/>
                    </a:lnTo>
                    <a:lnTo>
                      <a:pt x="648" y="692"/>
                    </a:lnTo>
                    <a:lnTo>
                      <a:pt x="642" y="690"/>
                    </a:lnTo>
                    <a:lnTo>
                      <a:pt x="638" y="686"/>
                    </a:lnTo>
                    <a:lnTo>
                      <a:pt x="638" y="686"/>
                    </a:lnTo>
                    <a:lnTo>
                      <a:pt x="632" y="676"/>
                    </a:lnTo>
                    <a:lnTo>
                      <a:pt x="630" y="664"/>
                    </a:lnTo>
                    <a:lnTo>
                      <a:pt x="632" y="654"/>
                    </a:lnTo>
                    <a:lnTo>
                      <a:pt x="638" y="644"/>
                    </a:lnTo>
                    <a:lnTo>
                      <a:pt x="638" y="644"/>
                    </a:lnTo>
                    <a:lnTo>
                      <a:pt x="648" y="638"/>
                    </a:lnTo>
                    <a:lnTo>
                      <a:pt x="658" y="636"/>
                    </a:lnTo>
                    <a:lnTo>
                      <a:pt x="670" y="638"/>
                    </a:lnTo>
                    <a:lnTo>
                      <a:pt x="680" y="644"/>
                    </a:lnTo>
                    <a:lnTo>
                      <a:pt x="680" y="644"/>
                    </a:lnTo>
                    <a:lnTo>
                      <a:pt x="686" y="654"/>
                    </a:lnTo>
                    <a:lnTo>
                      <a:pt x="688" y="664"/>
                    </a:lnTo>
                    <a:lnTo>
                      <a:pt x="686" y="676"/>
                    </a:lnTo>
                    <a:lnTo>
                      <a:pt x="684" y="680"/>
                    </a:lnTo>
                    <a:lnTo>
                      <a:pt x="680" y="686"/>
                    </a:lnTo>
                    <a:lnTo>
                      <a:pt x="680" y="6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3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2" name="组 84"/>
            <p:cNvGrpSpPr/>
            <p:nvPr/>
          </p:nvGrpSpPr>
          <p:grpSpPr>
            <a:xfrm>
              <a:off x="9619064" y="3451481"/>
              <a:ext cx="611016" cy="577988"/>
              <a:chOff x="4321175" y="111125"/>
              <a:chExt cx="704850" cy="666750"/>
            </a:xfrm>
            <a:solidFill>
              <a:schemeClr val="bg1"/>
            </a:solidFill>
          </p:grpSpPr>
          <p:sp>
            <p:nvSpPr>
              <p:cNvPr id="33" name="Freeform 34"/>
              <p:cNvSpPr>
                <a:spLocks noEditPoints="1"/>
              </p:cNvSpPr>
              <p:nvPr/>
            </p:nvSpPr>
            <p:spPr bwMode="auto">
              <a:xfrm>
                <a:off x="4321175" y="111125"/>
                <a:ext cx="704850" cy="666750"/>
              </a:xfrm>
              <a:custGeom>
                <a:avLst/>
                <a:gdLst/>
                <a:ahLst/>
                <a:cxnLst>
                  <a:cxn ang="0">
                    <a:pos x="444" y="0"/>
                  </a:cxn>
                  <a:cxn ang="0">
                    <a:pos x="0" y="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36" y="330"/>
                  </a:cxn>
                  <a:cxn ang="0">
                    <a:pos x="194" y="330"/>
                  </a:cxn>
                  <a:cxn ang="0">
                    <a:pos x="194" y="368"/>
                  </a:cxn>
                  <a:cxn ang="0">
                    <a:pos x="194" y="368"/>
                  </a:cxn>
                  <a:cxn ang="0">
                    <a:pos x="172" y="374"/>
                  </a:cxn>
                  <a:cxn ang="0">
                    <a:pos x="154" y="382"/>
                  </a:cxn>
                  <a:cxn ang="0">
                    <a:pos x="148" y="386"/>
                  </a:cxn>
                  <a:cxn ang="0">
                    <a:pos x="144" y="392"/>
                  </a:cxn>
                  <a:cxn ang="0">
                    <a:pos x="140" y="398"/>
                  </a:cxn>
                  <a:cxn ang="0">
                    <a:pos x="140" y="404"/>
                  </a:cxn>
                  <a:cxn ang="0">
                    <a:pos x="140" y="404"/>
                  </a:cxn>
                  <a:cxn ang="0">
                    <a:pos x="142" y="408"/>
                  </a:cxn>
                  <a:cxn ang="0">
                    <a:pos x="146" y="410"/>
                  </a:cxn>
                  <a:cxn ang="0">
                    <a:pos x="166" y="416"/>
                  </a:cxn>
                  <a:cxn ang="0">
                    <a:pos x="192" y="418"/>
                  </a:cxn>
                  <a:cxn ang="0">
                    <a:pos x="222" y="420"/>
                  </a:cxn>
                  <a:cxn ang="0">
                    <a:pos x="252" y="418"/>
                  </a:cxn>
                  <a:cxn ang="0">
                    <a:pos x="278" y="416"/>
                  </a:cxn>
                  <a:cxn ang="0">
                    <a:pos x="298" y="410"/>
                  </a:cxn>
                  <a:cxn ang="0">
                    <a:pos x="302" y="408"/>
                  </a:cxn>
                  <a:cxn ang="0">
                    <a:pos x="304" y="404"/>
                  </a:cxn>
                  <a:cxn ang="0">
                    <a:pos x="304" y="404"/>
                  </a:cxn>
                  <a:cxn ang="0">
                    <a:pos x="304" y="398"/>
                  </a:cxn>
                  <a:cxn ang="0">
                    <a:pos x="300" y="392"/>
                  </a:cxn>
                  <a:cxn ang="0">
                    <a:pos x="296" y="386"/>
                  </a:cxn>
                  <a:cxn ang="0">
                    <a:pos x="290" y="382"/>
                  </a:cxn>
                  <a:cxn ang="0">
                    <a:pos x="272" y="374"/>
                  </a:cxn>
                  <a:cxn ang="0">
                    <a:pos x="250" y="368"/>
                  </a:cxn>
                  <a:cxn ang="0">
                    <a:pos x="250" y="330"/>
                  </a:cxn>
                  <a:cxn ang="0">
                    <a:pos x="408" y="330"/>
                  </a:cxn>
                  <a:cxn ang="0">
                    <a:pos x="408" y="54"/>
                  </a:cxn>
                  <a:cxn ang="0">
                    <a:pos x="444" y="54"/>
                  </a:cxn>
                  <a:cxn ang="0">
                    <a:pos x="444" y="0"/>
                  </a:cxn>
                  <a:cxn ang="0">
                    <a:pos x="444" y="0"/>
                  </a:cxn>
                  <a:cxn ang="0">
                    <a:pos x="378" y="300"/>
                  </a:cxn>
                  <a:cxn ang="0">
                    <a:pos x="66" y="300"/>
                  </a:cxn>
                  <a:cxn ang="0">
                    <a:pos x="66" y="56"/>
                  </a:cxn>
                  <a:cxn ang="0">
                    <a:pos x="378" y="56"/>
                  </a:cxn>
                  <a:cxn ang="0">
                    <a:pos x="378" y="300"/>
                  </a:cxn>
                  <a:cxn ang="0">
                    <a:pos x="378" y="300"/>
                  </a:cxn>
                </a:cxnLst>
                <a:rect l="0" t="0" r="r" b="b"/>
                <a:pathLst>
                  <a:path w="444" h="420">
                    <a:moveTo>
                      <a:pt x="444" y="0"/>
                    </a:moveTo>
                    <a:lnTo>
                      <a:pt x="0" y="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36" y="330"/>
                    </a:lnTo>
                    <a:lnTo>
                      <a:pt x="194" y="330"/>
                    </a:lnTo>
                    <a:lnTo>
                      <a:pt x="194" y="368"/>
                    </a:lnTo>
                    <a:lnTo>
                      <a:pt x="194" y="368"/>
                    </a:lnTo>
                    <a:lnTo>
                      <a:pt x="172" y="374"/>
                    </a:lnTo>
                    <a:lnTo>
                      <a:pt x="154" y="382"/>
                    </a:lnTo>
                    <a:lnTo>
                      <a:pt x="148" y="386"/>
                    </a:lnTo>
                    <a:lnTo>
                      <a:pt x="144" y="392"/>
                    </a:lnTo>
                    <a:lnTo>
                      <a:pt x="140" y="398"/>
                    </a:lnTo>
                    <a:lnTo>
                      <a:pt x="140" y="404"/>
                    </a:lnTo>
                    <a:lnTo>
                      <a:pt x="140" y="404"/>
                    </a:lnTo>
                    <a:lnTo>
                      <a:pt x="142" y="408"/>
                    </a:lnTo>
                    <a:lnTo>
                      <a:pt x="146" y="410"/>
                    </a:lnTo>
                    <a:lnTo>
                      <a:pt x="166" y="416"/>
                    </a:lnTo>
                    <a:lnTo>
                      <a:pt x="192" y="418"/>
                    </a:lnTo>
                    <a:lnTo>
                      <a:pt x="222" y="420"/>
                    </a:lnTo>
                    <a:lnTo>
                      <a:pt x="252" y="418"/>
                    </a:lnTo>
                    <a:lnTo>
                      <a:pt x="278" y="416"/>
                    </a:lnTo>
                    <a:lnTo>
                      <a:pt x="298" y="410"/>
                    </a:lnTo>
                    <a:lnTo>
                      <a:pt x="302" y="408"/>
                    </a:lnTo>
                    <a:lnTo>
                      <a:pt x="304" y="404"/>
                    </a:lnTo>
                    <a:lnTo>
                      <a:pt x="304" y="404"/>
                    </a:lnTo>
                    <a:lnTo>
                      <a:pt x="304" y="398"/>
                    </a:lnTo>
                    <a:lnTo>
                      <a:pt x="300" y="392"/>
                    </a:lnTo>
                    <a:lnTo>
                      <a:pt x="296" y="386"/>
                    </a:lnTo>
                    <a:lnTo>
                      <a:pt x="290" y="382"/>
                    </a:lnTo>
                    <a:lnTo>
                      <a:pt x="272" y="374"/>
                    </a:lnTo>
                    <a:lnTo>
                      <a:pt x="250" y="368"/>
                    </a:lnTo>
                    <a:lnTo>
                      <a:pt x="250" y="330"/>
                    </a:lnTo>
                    <a:lnTo>
                      <a:pt x="408" y="330"/>
                    </a:lnTo>
                    <a:lnTo>
                      <a:pt x="408" y="54"/>
                    </a:lnTo>
                    <a:lnTo>
                      <a:pt x="444" y="54"/>
                    </a:lnTo>
                    <a:lnTo>
                      <a:pt x="444" y="0"/>
                    </a:lnTo>
                    <a:lnTo>
                      <a:pt x="444" y="0"/>
                    </a:lnTo>
                    <a:close/>
                    <a:moveTo>
                      <a:pt x="378" y="300"/>
                    </a:moveTo>
                    <a:lnTo>
                      <a:pt x="66" y="300"/>
                    </a:lnTo>
                    <a:lnTo>
                      <a:pt x="66" y="56"/>
                    </a:lnTo>
                    <a:lnTo>
                      <a:pt x="378" y="56"/>
                    </a:lnTo>
                    <a:lnTo>
                      <a:pt x="378" y="300"/>
                    </a:lnTo>
                    <a:lnTo>
                      <a:pt x="378" y="30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3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" name="Rectangle 35"/>
              <p:cNvSpPr>
                <a:spLocks noChangeArrowheads="1"/>
              </p:cNvSpPr>
              <p:nvPr/>
            </p:nvSpPr>
            <p:spPr bwMode="auto">
              <a:xfrm>
                <a:off x="4476750" y="276225"/>
                <a:ext cx="139700" cy="142875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3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" name="Rectangle 36"/>
              <p:cNvSpPr>
                <a:spLocks noChangeArrowheads="1"/>
              </p:cNvSpPr>
              <p:nvPr/>
            </p:nvSpPr>
            <p:spPr bwMode="auto">
              <a:xfrm>
                <a:off x="4667250" y="276225"/>
                <a:ext cx="203200" cy="508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3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4667250" y="368300"/>
                <a:ext cx="203200" cy="508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3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4476750" y="460375"/>
                <a:ext cx="393700" cy="5080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32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49" name="文字方塊 48"/>
            <p:cNvSpPr txBox="1"/>
            <p:nvPr/>
          </p:nvSpPr>
          <p:spPr>
            <a:xfrm>
              <a:off x="11517642" y="2733565"/>
              <a:ext cx="523220" cy="178510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2200" b="1" dirty="0" smtClean="0">
                  <a:solidFill>
                    <a:srgbClr val="0066FF"/>
                  </a:solidFill>
                  <a:latin typeface="微软雅黑" panose="020B0503020204020204" charset="-122"/>
                  <a:ea typeface="微软雅黑" panose="020B0503020204020204" charset="-122"/>
                </a:rPr>
                <a:t>持续改善推进</a:t>
              </a:r>
              <a:endParaRPr lang="zh-TW" altLang="en-US" sz="2200" b="1" dirty="0">
                <a:solidFill>
                  <a:srgbClr val="0066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TW" altLang="en-US" sz="1600" strike="noStrike" noProof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</a:rPr>
            </a:fld>
            <a:endParaRPr lang="zh-TW" altLang="en-US" sz="1600" strike="noStrike" noProof="1" dirty="0">
              <a:latin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字方塊 2"/>
          <p:cNvSpPr txBox="1"/>
          <p:nvPr/>
        </p:nvSpPr>
        <p:spPr>
          <a:xfrm>
            <a:off x="1906905" y="717550"/>
            <a:ext cx="876109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zh-TW" sz="3600" kern="1200" cap="none" spc="-150" normalizeH="0" baseline="0" noProof="0" dirty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内容大纲</a:t>
            </a:r>
            <a:endParaRPr kumimoji="1" lang="zh-CN" altLang="zh-TW" sz="3600" kern="1200" cap="none" spc="-150" normalizeH="0" baseline="0" noProof="0" dirty="0"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1986" name="圖片 8" descr="數位價值_P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2113" y="5770563"/>
            <a:ext cx="3457575" cy="754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文字版面配置區 1"/>
          <p:cNvSpPr>
            <a:spLocks noGrp="1"/>
          </p:cNvSpPr>
          <p:nvPr/>
        </p:nvSpPr>
        <p:spPr>
          <a:xfrm>
            <a:off x="1981200" y="1600200"/>
            <a:ext cx="8229600" cy="5068888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pPr lvl="0" indent="0" eaLnBrk="0" fontAlgn="base" hangingPunct="0">
              <a:spcBef>
                <a:spcPct val="20000"/>
              </a:spcBef>
              <a:buFont typeface="宋体" panose="02010600030101010101" pitchFamily="2" charset="-122"/>
              <a:buNone/>
            </a:pPr>
            <a:endParaRPr lang="zh-CN" altLang="zh-TW" sz="2800" strike="noStrike" noProof="1" dirty="0">
              <a:latin typeface="微软雅黑" panose="020B0503020204020204" charset="-122"/>
              <a:ea typeface="微软雅黑" panose="020B0503020204020204" charset="-122"/>
              <a:sym typeface="黑体" panose="02010609060101010101" charset="-122"/>
            </a:endParaRPr>
          </a:p>
          <a:p>
            <a:pPr lvl="0" eaLnBrk="0" fontAlgn="base" hangingPunct="0">
              <a:spcBef>
                <a:spcPct val="20000"/>
              </a:spcBef>
              <a:buFont typeface="宋体" panose="02010600030101010101" pitchFamily="2" charset="-122"/>
            </a:pPr>
            <a:endParaRPr lang="zh-CN" altLang="en-US" sz="2800" strike="noStrike" noProof="1" dirty="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黑体" panose="02010609060101010101" charset="-122"/>
            </a:endParaRPr>
          </a:p>
          <a:p>
            <a:pPr lvl="1" eaLnBrk="0" fontAlgn="base" hangingPunct="0">
              <a:lnSpc>
                <a:spcPct val="150000"/>
              </a:lnSpc>
            </a:pPr>
            <a:endParaRPr lang="zh-CN" altLang="en-US" sz="2800" strike="noStrike" noProof="1" dirty="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黑体" panose="02010609060101010101" charset="-122"/>
            </a:endParaRPr>
          </a:p>
        </p:txBody>
      </p:sp>
      <p:sp>
        <p:nvSpPr>
          <p:cNvPr id="41988" name="灯片编号占位符 1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fld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811629" y="2120703"/>
            <a:ext cx="637825" cy="73234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  <a:ln w="9525" algn="ctr">
            <a:noFill/>
            <a:rou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553285" y="2120703"/>
            <a:ext cx="6458344" cy="73234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0" scaled="1"/>
          </a:gradFill>
          <a:ln w="9525" algn="ctr">
            <a:noFill/>
            <a:rou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1845745" y="2159784"/>
            <a:ext cx="571075" cy="346631"/>
          </a:xfrm>
          <a:prstGeom prst="roundRect">
            <a:avLst>
              <a:gd name="adj" fmla="val 25981"/>
            </a:avLst>
          </a:prstGeom>
          <a:gradFill rotWithShape="1">
            <a:gsLst>
              <a:gs pos="0">
                <a:srgbClr val="FFFFFF">
                  <a:alpha val="75000"/>
                </a:srgbClr>
              </a:gs>
              <a:gs pos="100000">
                <a:srgbClr val="FFFF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 algn="ctr">
            <a:noFill/>
            <a:round/>
          </a:ln>
          <a:effectLst/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22" name="WordArt 21"/>
          <p:cNvSpPr>
            <a:spLocks noChangeArrowheads="1" noChangeShapeType="1" noTextEdit="1"/>
          </p:cNvSpPr>
          <p:nvPr/>
        </p:nvSpPr>
        <p:spPr bwMode="auto">
          <a:xfrm>
            <a:off x="2014843" y="2312709"/>
            <a:ext cx="234363" cy="34663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p>
            <a:pPr algn="ctr"/>
            <a:r>
              <a:rPr lang="en-US" altLang="zh-TW" sz="1400" kern="10" spc="-70" dirty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sz="1400" kern="10" spc="-70" dirty="0">
              <a:solidFill>
                <a:srgbClr val="00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2585918" y="2159784"/>
            <a:ext cx="6391594" cy="346631"/>
          </a:xfrm>
          <a:prstGeom prst="roundRect">
            <a:avLst>
              <a:gd name="adj" fmla="val 25981"/>
            </a:avLst>
          </a:prstGeom>
          <a:gradFill rotWithShape="1">
            <a:gsLst>
              <a:gs pos="0">
                <a:srgbClr val="FFFFFF">
                  <a:alpha val="50000"/>
                </a:srgbClr>
              </a:gs>
              <a:gs pos="100000">
                <a:srgbClr val="FFFFFF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sysClr val="windowText" lastClr="000000"/>
              </a:solidFill>
              <a:latin typeface="Microsoft JhengHei" panose="020B0604030504040204" pitchFamily="34" charset="-120"/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2608840" y="2245577"/>
            <a:ext cx="373888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TW" sz="2800" dirty="0">
                <a:ln>
                  <a:noFill/>
                </a:ln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黑体" panose="02010609060101010101" charset="-122"/>
              </a:rPr>
              <a:t>更新专案的执行及改善</a:t>
            </a:r>
            <a:endParaRPr kumimoji="0" lang="zh-CN" altLang="zh-TW" sz="2800" b="1" kern="0" dirty="0">
              <a:ln>
                <a:noFill/>
              </a:ln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938655" y="756920"/>
            <a:ext cx="8913495" cy="648335"/>
          </a:xfrm>
        </p:spPr>
        <p:txBody>
          <a:bodyPr anchor="ctr"/>
          <a:lstStyle/>
          <a:p>
            <a:pPr algn="l"/>
            <a:r>
              <a:rPr lang="zh-TW" altLang="en-US" dirty="0"/>
              <a:t>全面更新周期与需要人力资源</a:t>
            </a:r>
            <a:endParaRPr lang="zh-TW" altLang="en-US" dirty="0"/>
          </a:p>
        </p:txBody>
      </p:sp>
      <p:sp>
        <p:nvSpPr>
          <p:cNvPr id="4" name="矩形: 圓角 3"/>
          <p:cNvSpPr/>
          <p:nvPr/>
        </p:nvSpPr>
        <p:spPr>
          <a:xfrm>
            <a:off x="1690395" y="3714290"/>
            <a:ext cx="914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事前评估准备</a:t>
            </a:r>
            <a:endParaRPr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: 圓角 4"/>
          <p:cNvSpPr/>
          <p:nvPr/>
        </p:nvSpPr>
        <p:spPr>
          <a:xfrm>
            <a:off x="3401309" y="3714290"/>
            <a:ext cx="9144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测试区更新</a:t>
            </a:r>
            <a:endParaRPr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矩形: 圓角 5"/>
          <p:cNvSpPr/>
          <p:nvPr/>
        </p:nvSpPr>
        <p:spPr>
          <a:xfrm>
            <a:off x="5165974" y="3714290"/>
            <a:ext cx="914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内部</a:t>
            </a:r>
            <a:endParaRPr lang="en-US" altLang="zh-TW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验证</a:t>
            </a:r>
            <a:endParaRPr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: 圓角 6"/>
          <p:cNvSpPr/>
          <p:nvPr/>
        </p:nvSpPr>
        <p:spPr>
          <a:xfrm>
            <a:off x="7032875" y="3714290"/>
            <a:ext cx="914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客户</a:t>
            </a:r>
            <a:endParaRPr lang="en-US" altLang="zh-TW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验证</a:t>
            </a:r>
            <a:endParaRPr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: 圓角 7"/>
          <p:cNvSpPr/>
          <p:nvPr/>
        </p:nvSpPr>
        <p:spPr>
          <a:xfrm>
            <a:off x="9027522" y="3714290"/>
            <a:ext cx="914400" cy="914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正式区更新</a:t>
            </a:r>
            <a:endParaRPr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: 圓角 8"/>
          <p:cNvSpPr/>
          <p:nvPr/>
        </p:nvSpPr>
        <p:spPr>
          <a:xfrm>
            <a:off x="10925799" y="3696630"/>
            <a:ext cx="914400" cy="914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维护</a:t>
            </a:r>
            <a:endParaRPr lang="en-US" altLang="zh-TW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16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支持</a:t>
            </a:r>
            <a:r>
              <a:rPr lang="en-US" altLang="zh-TW" sz="16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6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月结</a:t>
            </a:r>
            <a:r>
              <a:rPr lang="en-US" altLang="zh-TW" sz="1600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箭號: 燕尾形向右 9"/>
          <p:cNvSpPr/>
          <p:nvPr/>
        </p:nvSpPr>
        <p:spPr>
          <a:xfrm>
            <a:off x="2732057" y="3956337"/>
            <a:ext cx="600635" cy="484632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箭號: 燕尾形向右 10"/>
          <p:cNvSpPr/>
          <p:nvPr/>
        </p:nvSpPr>
        <p:spPr>
          <a:xfrm>
            <a:off x="4446556" y="3956337"/>
            <a:ext cx="600635" cy="484632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箭號: 燕尾形向右 11"/>
          <p:cNvSpPr/>
          <p:nvPr/>
        </p:nvSpPr>
        <p:spPr>
          <a:xfrm>
            <a:off x="6256307" y="3929174"/>
            <a:ext cx="600635" cy="484632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箭號: 燕尾形向右 12"/>
          <p:cNvSpPr/>
          <p:nvPr/>
        </p:nvSpPr>
        <p:spPr>
          <a:xfrm>
            <a:off x="8178117" y="3947641"/>
            <a:ext cx="600635" cy="484632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箭號: 燕尾形向右 13"/>
          <p:cNvSpPr/>
          <p:nvPr/>
        </p:nvSpPr>
        <p:spPr>
          <a:xfrm>
            <a:off x="10163799" y="3929174"/>
            <a:ext cx="600635" cy="484632"/>
          </a:xfrm>
          <a:prstGeom prst="notch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96458" y="4861020"/>
            <a:ext cx="13296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投入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周期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6458" y="5915011"/>
            <a:ext cx="13296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投入资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源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675719" y="5642604"/>
            <a:ext cx="9099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制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顾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财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顾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服务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938782" y="4643622"/>
            <a:ext cx="417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7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334445" y="5659440"/>
            <a:ext cx="1027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服务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15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165974" y="5642604"/>
            <a:ext cx="9099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制顾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财顾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服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务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6956932" y="5642603"/>
            <a:ext cx="10274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制顾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</a:t>
            </a: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财顾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8</a:t>
            </a: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服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务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15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9038525" y="5652424"/>
            <a:ext cx="9099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服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务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925799" y="5549928"/>
            <a:ext cx="10274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制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顾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财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顾</a:t>
            </a:r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6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服</a:t>
            </a:r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务</a:t>
            </a:r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15</a:t>
            </a:r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20614" y="1675360"/>
            <a:ext cx="77914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000" b="1" dirty="0" smtClean="0">
                <a:solidFill>
                  <a:srgbClr val="0000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以更新启动至第一个月结完成结案估算 </a:t>
            </a:r>
            <a:endParaRPr lang="en-US" altLang="zh-TW" sz="2000" b="1" dirty="0" smtClean="0">
              <a:solidFill>
                <a:srgbClr val="0000FF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个项目周期需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个半月</a:t>
            </a:r>
            <a:endParaRPr lang="en-US" altLang="zh-TW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需搭配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位制造顾问、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位财务顾问，</a:t>
            </a:r>
            <a:r>
              <a:rPr lang="en-US" altLang="zh-TW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位服</a:t>
            </a:r>
            <a:r>
              <a:rPr lang="zh-TW" altLang="en-US" sz="20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务</a:t>
            </a:r>
            <a:endParaRPr lang="zh-TW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040552" y="1689953"/>
            <a:ext cx="1517434" cy="10763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合计</a:t>
            </a:r>
            <a:endParaRPr lang="en-US" altLang="zh-TW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制顾</a:t>
            </a:r>
            <a:r>
              <a:rPr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约</a:t>
            </a:r>
            <a:r>
              <a:rPr lang="en-US" altLang="zh-TW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</a:t>
            </a:r>
            <a:r>
              <a:rPr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财顾</a:t>
            </a:r>
            <a:r>
              <a:rPr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约</a:t>
            </a:r>
            <a:r>
              <a:rPr lang="en-US" altLang="zh-TW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</a:t>
            </a:r>
            <a:r>
              <a:rPr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en-US" altLang="zh-TW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服务</a:t>
            </a:r>
            <a:r>
              <a:rPr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约</a:t>
            </a:r>
            <a:r>
              <a:rPr lang="en-US" altLang="zh-TW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57</a:t>
            </a:r>
            <a:r>
              <a:rPr lang="zh-TW" altLang="en-US" sz="16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endParaRPr lang="zh-TW" altLang="en-US" sz="1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1" name="左大括弧 30"/>
          <p:cNvSpPr/>
          <p:nvPr/>
        </p:nvSpPr>
        <p:spPr>
          <a:xfrm rot="5400000">
            <a:off x="6497722" y="-1241542"/>
            <a:ext cx="338553" cy="93577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6174868" y="2924669"/>
            <a:ext cx="9747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6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TW" altLang="en-US" sz="1600" dirty="0" smtClean="0">
                <a:latin typeface="微软雅黑" panose="020B0503020204020204" charset="-122"/>
                <a:ea typeface="微软雅黑" panose="020B0503020204020204" charset="-122"/>
              </a:rPr>
              <a:t>个半月</a:t>
            </a:r>
            <a:endParaRPr lang="zh-TW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52961" y="4633044"/>
            <a:ext cx="386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标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低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649459" y="4646726"/>
            <a:ext cx="417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15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471756" y="4646726"/>
            <a:ext cx="3003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272991" y="4649830"/>
            <a:ext cx="417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10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9340998" y="4643603"/>
            <a:ext cx="30035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1188888" y="4646707"/>
            <a:ext cx="4178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15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altLang="zh-TW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356065" y="5569248"/>
            <a:ext cx="386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标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准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预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估</a:t>
            </a:r>
            <a:endParaRPr lang="en-US" altLang="zh-TW" sz="1600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TW" altLang="en-US" sz="1600" strike="noStrike" noProof="1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+mn-ea"/>
              </a:rPr>
            </a:fld>
            <a:endParaRPr lang="zh-TW" altLang="en-US" sz="1600" strike="noStrike" noProof="1" dirty="0">
              <a:latin typeface="Microsoft JhengHei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SLIDE_MODEL_TYPE" val="dynamicNum"/>
</p:tagLst>
</file>

<file path=ppt/tags/tag63.xml><?xml version="1.0" encoding="utf-8"?>
<p:tagLst xmlns:p="http://schemas.openxmlformats.org/presentationml/2006/main">
  <p:tag name="KSO_WPP_MARK_KEY" val="89c7b0f2-6863-41f0-9202-3b50d0c6f57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2592</Words>
  <Application>WPS 演示</Application>
  <PresentationFormat>宽屏</PresentationFormat>
  <Paragraphs>502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Microsoft JhengHei</vt:lpstr>
      <vt:lpstr>微软雅黑</vt:lpstr>
      <vt:lpstr>Calibri</vt:lpstr>
      <vt:lpstr>PMingLiU</vt:lpstr>
      <vt:lpstr>PMingLiU-ExtB</vt:lpstr>
      <vt:lpstr>黑体</vt:lpstr>
      <vt:lpstr>Wingdings</vt:lpstr>
      <vt:lpstr>Arial Unicode MS</vt:lpstr>
      <vt:lpstr>HY헤드라인M</vt:lpstr>
      <vt:lpstr>Segoe Print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全面更新周期与需要人力资源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刘继承</cp:lastModifiedBy>
  <cp:revision>68</cp:revision>
  <dcterms:created xsi:type="dcterms:W3CDTF">2019-09-02T02:19:00Z</dcterms:created>
  <dcterms:modified xsi:type="dcterms:W3CDTF">2023-05-19T10:49:36Z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9C32CCC6FE754F0D95007D36E5E10594_13</vt:lpwstr>
  </property>
</Properties>
</file>