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69" r:id="rId5"/>
    <p:sldId id="259" r:id="rId6"/>
    <p:sldId id="279" r:id="rId7"/>
    <p:sldId id="260" r:id="rId8"/>
    <p:sldId id="261" r:id="rId9"/>
    <p:sldId id="262" r:id="rId10"/>
    <p:sldId id="263" r:id="rId11"/>
    <p:sldId id="264" r:id="rId12"/>
    <p:sldId id="265" r:id="rId13"/>
    <p:sldId id="266" r:id="rId14"/>
    <p:sldId id="267" r:id="rId15"/>
    <p:sldId id="268" r:id="rId16"/>
    <p:sldId id="270" r:id="rId17"/>
    <p:sldId id="271" r:id="rId18"/>
    <p:sldId id="272" r:id="rId19"/>
    <p:sldId id="273" r:id="rId20"/>
    <p:sldId id="274" r:id="rId21"/>
    <p:sldId id="275" r:id="rId22"/>
    <p:sldId id="276" r:id="rId23"/>
    <p:sldId id="277" r:id="rId24"/>
    <p:sldId id="278"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BD08C25E-A1C0-4F26-8838-B1B0434E7993}" type="datetimeFigureOut">
              <a:rPr lang="en-US" smtClean="0"/>
              <a:pPr/>
              <a:t>4/1/2020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1C4E721-5B96-4E95-BB45-8D1BB2280C3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D08C25E-A1C0-4F26-8838-B1B0434E7993}" type="datetimeFigureOut">
              <a:rPr lang="en-US" smtClean="0"/>
              <a:pPr/>
              <a:t>4/1/2020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C4E721-5B96-4E95-BB45-8D1BB2280C3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D08C25E-A1C0-4F26-8838-B1B0434E7993}" type="datetimeFigureOut">
              <a:rPr lang="en-US" smtClean="0"/>
              <a:pPr/>
              <a:t>4/1/2020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C4E721-5B96-4E95-BB45-8D1BB2280C3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D08C25E-A1C0-4F26-8838-B1B0434E7993}" type="datetimeFigureOut">
              <a:rPr lang="en-US" smtClean="0"/>
              <a:pPr/>
              <a:t>4/1/2020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C4E721-5B96-4E95-BB45-8D1BB2280C3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D08C25E-A1C0-4F26-8838-B1B0434E7993}" type="datetimeFigureOut">
              <a:rPr lang="en-US" smtClean="0"/>
              <a:pPr/>
              <a:t>4/1/2020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C4E721-5B96-4E95-BB45-8D1BB2280C3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D08C25E-A1C0-4F26-8838-B1B0434E7993}" type="datetimeFigureOut">
              <a:rPr lang="en-US" smtClean="0"/>
              <a:pPr/>
              <a:t>4/1/2020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C4E721-5B96-4E95-BB45-8D1BB2280C3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D08C25E-A1C0-4F26-8838-B1B0434E7993}" type="datetimeFigureOut">
              <a:rPr lang="en-US" smtClean="0"/>
              <a:pPr/>
              <a:t>4/1/2020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C4E721-5B96-4E95-BB45-8D1BB2280C3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D08C25E-A1C0-4F26-8838-B1B0434E7993}" type="datetimeFigureOut">
              <a:rPr lang="en-US" smtClean="0"/>
              <a:pPr/>
              <a:t>4/1/2020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C4E721-5B96-4E95-BB45-8D1BB2280C3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08C25E-A1C0-4F26-8838-B1B0434E7993}" type="datetimeFigureOut">
              <a:rPr lang="en-US" smtClean="0"/>
              <a:pPr/>
              <a:t>4/1/2020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C4E721-5B96-4E95-BB45-8D1BB2280C3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D08C25E-A1C0-4F26-8838-B1B0434E7993}" type="datetimeFigureOut">
              <a:rPr lang="en-US" smtClean="0"/>
              <a:pPr/>
              <a:t>4/1/2020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C4E721-5B96-4E95-BB45-8D1BB2280C3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D08C25E-A1C0-4F26-8838-B1B0434E7993}" type="datetimeFigureOut">
              <a:rPr lang="en-US" smtClean="0"/>
              <a:pPr/>
              <a:t>4/1/2020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1C4E721-5B96-4E95-BB45-8D1BB2280C31}"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D08C25E-A1C0-4F26-8838-B1B0434E7993}" type="datetimeFigureOut">
              <a:rPr lang="en-US" smtClean="0"/>
              <a:pPr/>
              <a:t>4/1/2020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1C4E721-5B96-4E95-BB45-8D1BB2280C31}"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1000108"/>
            <a:ext cx="7772400" cy="1470025"/>
          </a:xfrm>
        </p:spPr>
        <p:txBody>
          <a:bodyPr/>
          <a:lstStyle/>
          <a:p>
            <a:r>
              <a:rPr lang="en-IN" dirty="0" smtClean="0"/>
              <a:t>Case Study Solution</a:t>
            </a:r>
            <a:endParaRPr lang="en-US" dirty="0"/>
          </a:p>
        </p:txBody>
      </p:sp>
      <p:sp>
        <p:nvSpPr>
          <p:cNvPr id="3" name="Subtitle 2"/>
          <p:cNvSpPr>
            <a:spLocks noGrp="1"/>
          </p:cNvSpPr>
          <p:nvPr>
            <p:ph type="subTitle" idx="1"/>
          </p:nvPr>
        </p:nvSpPr>
        <p:spPr>
          <a:xfrm>
            <a:off x="1357290" y="2571744"/>
            <a:ext cx="6400800" cy="642942"/>
          </a:xfrm>
        </p:spPr>
        <p:txBody>
          <a:bodyPr>
            <a:noAutofit/>
          </a:bodyPr>
          <a:lstStyle/>
          <a:p>
            <a:r>
              <a:rPr lang="en-IN" sz="4000" dirty="0" smtClean="0"/>
              <a:t>Random Ltd</a:t>
            </a:r>
            <a:endParaRPr lang="en-US" sz="4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nvSpPr>
        <p:spPr>
          <a:xfrm>
            <a:off x="457200" y="631828"/>
            <a:ext cx="8229600" cy="511156"/>
          </a:xfrm>
          <a:prstGeom prst="rect">
            <a:avLst/>
          </a:prstGeom>
        </p:spPr>
        <p:txBody>
          <a:bodyPr vert="horz" lIns="0" rIns="0" bIns="0" anchor="b">
            <a:normAutofit fontScale="90000" lnSpcReduction="1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IN" sz="3600" b="0" i="0" u="none" strike="noStrike" kern="1200" cap="none" spc="0" normalizeH="0" baseline="0" noProof="0" dirty="0" smtClean="0">
                <a:ln>
                  <a:noFill/>
                </a:ln>
                <a:solidFill>
                  <a:schemeClr val="tx2"/>
                </a:solidFill>
                <a:effectLst/>
                <a:uLnTx/>
                <a:uFillTx/>
                <a:latin typeface="+mj-lt"/>
                <a:ea typeface="+mj-ea"/>
                <a:cs typeface="+mj-cs"/>
              </a:rPr>
              <a:t>Insights</a:t>
            </a:r>
            <a:r>
              <a:rPr kumimoji="0" lang="en-IN" sz="3600" b="0" i="0" u="none" strike="noStrike" kern="1200" cap="none" spc="0" normalizeH="0" noProof="0" dirty="0" smtClean="0">
                <a:ln>
                  <a:noFill/>
                </a:ln>
                <a:solidFill>
                  <a:schemeClr val="tx2"/>
                </a:solidFill>
                <a:effectLst/>
                <a:uLnTx/>
                <a:uFillTx/>
                <a:latin typeface="+mj-lt"/>
                <a:ea typeface="+mj-ea"/>
                <a:cs typeface="+mj-cs"/>
              </a:rPr>
              <a:t> Gathered From Invoice </a:t>
            </a:r>
            <a:r>
              <a:rPr lang="en-IN" sz="3600" dirty="0" smtClean="0">
                <a:solidFill>
                  <a:schemeClr val="tx2"/>
                </a:solidFill>
                <a:latin typeface="+mj-lt"/>
                <a:ea typeface="+mj-ea"/>
                <a:cs typeface="+mj-cs"/>
              </a:rPr>
              <a:t>Amount</a:t>
            </a:r>
            <a:endParaRPr kumimoji="0" lang="en-US" sz="3600" b="0" i="0" u="none" strike="noStrike" kern="1200" cap="none" spc="0" normalizeH="0" baseline="0" noProof="0" dirty="0">
              <a:ln>
                <a:noFill/>
              </a:ln>
              <a:solidFill>
                <a:schemeClr val="tx2"/>
              </a:solidFill>
              <a:effectLst/>
              <a:uLnTx/>
              <a:uFillTx/>
              <a:latin typeface="+mj-lt"/>
              <a:ea typeface="+mj-ea"/>
              <a:cs typeface="+mj-cs"/>
            </a:endParaRPr>
          </a:p>
        </p:txBody>
      </p:sp>
      <p:sp>
        <p:nvSpPr>
          <p:cNvPr id="12" name="Content Placeholder 3"/>
          <p:cNvSpPr txBox="1">
            <a:spLocks/>
          </p:cNvSpPr>
          <p:nvPr/>
        </p:nvSpPr>
        <p:spPr>
          <a:xfrm>
            <a:off x="4572000" y="1428736"/>
            <a:ext cx="4114800" cy="5143536"/>
          </a:xfrm>
          <a:prstGeom prst="rect">
            <a:avLst/>
          </a:prstGeom>
        </p:spPr>
        <p:txBody>
          <a:bodyPr vert="horz">
            <a:normAutofit fontScale="925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IN" sz="1400" b="0" i="0" u="none" strike="noStrike" kern="1200" cap="none" spc="0" normalizeH="0" baseline="0" noProof="0" dirty="0" smtClean="0">
                <a:ln>
                  <a:noFill/>
                </a:ln>
                <a:solidFill>
                  <a:schemeClr val="tx1"/>
                </a:solidFill>
                <a:effectLst/>
                <a:uLnTx/>
                <a:uFillTx/>
                <a:latin typeface="+mn-lt"/>
                <a:ea typeface="+mn-ea"/>
                <a:cs typeface="+mn-cs"/>
              </a:rPr>
              <a:t>Here our assumption</a:t>
            </a:r>
            <a:r>
              <a:rPr kumimoji="0" lang="en-IN" sz="1400" b="0" i="0" u="none" strike="noStrike" kern="1200" cap="none" spc="0" normalizeH="0" noProof="0" dirty="0" smtClean="0">
                <a:ln>
                  <a:noFill/>
                </a:ln>
                <a:solidFill>
                  <a:schemeClr val="tx1"/>
                </a:solidFill>
                <a:effectLst/>
                <a:uLnTx/>
                <a:uFillTx/>
                <a:latin typeface="+mn-lt"/>
                <a:ea typeface="+mn-ea"/>
                <a:cs typeface="+mn-cs"/>
              </a:rPr>
              <a:t> is that invoices with smaller amount tend to be delayed in making payments comparing to large amount invoices.</a:t>
            </a:r>
            <a:endParaRPr kumimoji="0" lang="en-IN" sz="14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IN" sz="1400" b="0" i="0" u="none" strike="noStrike" kern="1200" cap="none" spc="0" normalizeH="0" baseline="0" noProof="0" dirty="0" smtClean="0">
                <a:ln>
                  <a:noFill/>
                </a:ln>
                <a:solidFill>
                  <a:schemeClr val="tx1"/>
                </a:solidFill>
                <a:effectLst/>
                <a:uLnTx/>
                <a:uFillTx/>
                <a:latin typeface="+mn-lt"/>
                <a:ea typeface="+mn-ea"/>
                <a:cs typeface="+mn-cs"/>
              </a:rPr>
              <a:t>Invoice</a:t>
            </a:r>
            <a:r>
              <a:rPr kumimoji="0" lang="en-IN" sz="1400" b="0" i="0" u="none" strike="noStrike" kern="1200" cap="none" spc="0" normalizeH="0" noProof="0" dirty="0" smtClean="0">
                <a:ln>
                  <a:noFill/>
                </a:ln>
                <a:solidFill>
                  <a:schemeClr val="tx1"/>
                </a:solidFill>
                <a:effectLst/>
                <a:uLnTx/>
                <a:uFillTx/>
                <a:latin typeface="+mn-lt"/>
                <a:ea typeface="+mn-ea"/>
                <a:cs typeface="+mn-cs"/>
              </a:rPr>
              <a:t> samples provided in data has a very large range from a minimum of $0.00011 to $6806902</a:t>
            </a:r>
            <a:endParaRPr kumimoji="0" lang="en-IN" sz="14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lang="en-IN" sz="1400" dirty="0" smtClean="0"/>
              <a:t>Average invoice amount over all samples is $29040 and 50% of the invoice amounts lie below $7936 and 75% lie below $30635</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IN" sz="1400" b="0" i="0" u="none" strike="noStrike" kern="1200" cap="none" spc="0" normalizeH="0" baseline="0" noProof="0" dirty="0" err="1" smtClean="0">
                <a:ln>
                  <a:noFill/>
                </a:ln>
                <a:solidFill>
                  <a:schemeClr val="tx1"/>
                </a:solidFill>
                <a:effectLst/>
                <a:uLnTx/>
                <a:uFillTx/>
                <a:latin typeface="+mn-lt"/>
                <a:ea typeface="+mn-ea"/>
                <a:cs typeface="+mn-cs"/>
              </a:rPr>
              <a:t>Boxplot</a:t>
            </a:r>
            <a:r>
              <a:rPr kumimoji="0" lang="en-IN" sz="1400" b="0" i="0" u="none" strike="noStrike" kern="1200" cap="none" spc="0" normalizeH="0" noProof="0" dirty="0" smtClean="0">
                <a:ln>
                  <a:noFill/>
                </a:ln>
                <a:solidFill>
                  <a:schemeClr val="tx1"/>
                </a:solidFill>
                <a:effectLst/>
                <a:uLnTx/>
                <a:uFillTx/>
                <a:latin typeface="+mn-lt"/>
                <a:ea typeface="+mn-ea"/>
                <a:cs typeface="+mn-cs"/>
              </a:rPr>
              <a:t> created taking log of invoice amount shows that there are a lot outliers amounts on min and max side lying out of IQR</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lang="en-IN" sz="1400" dirty="0" smtClean="0"/>
              <a:t>Box plot is giving a hint of the fact that invoices with smaller amounts tend to be paid late (since log of invoice amount is used, it is less evident).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lang="en-IN" sz="1400" dirty="0" smtClean="0"/>
              <a:t>The below bar chart confirm our suspicion as it shows clearly that invoices delayed over a month or not paid are having least average amount ($20447)</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lang="en-IN" sz="1400" dirty="0" smtClean="0"/>
              <a:t>The most apparent reason goes with the fact that most of these small amount invoices are issued for small size distributors/retailer with tight deadlines in making their payment (as seen earlier) causing delay and affecting cash flow negatively</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lang="en-IN" sz="1400" dirty="0" smtClean="0"/>
              <a:t>Our assumption holds true!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lang="en-IN" sz="1400" dirty="0" smtClean="0"/>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IN" sz="1400" b="0" i="0" u="none" strike="noStrike" kern="1200" cap="none" spc="0" normalizeH="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US" sz="1400" b="0" i="0" u="none" strike="noStrike" kern="1200" cap="none" spc="0" normalizeH="0" baseline="0" noProof="0" dirty="0">
              <a:ln>
                <a:noFill/>
              </a:ln>
              <a:solidFill>
                <a:schemeClr val="tx1"/>
              </a:solidFill>
              <a:effectLst/>
              <a:uLnTx/>
              <a:uFillTx/>
              <a:latin typeface="+mn-lt"/>
              <a:ea typeface="+mn-ea"/>
              <a:cs typeface="+mn-cs"/>
            </a:endParaRPr>
          </a:p>
        </p:txBody>
      </p:sp>
      <p:pic>
        <p:nvPicPr>
          <p:cNvPr id="8" name="Content Placeholder 7" descr="Invoice Amount Distribution - Box plot.png"/>
          <p:cNvPicPr>
            <a:picLocks noGrp="1" noChangeAspect="1"/>
          </p:cNvPicPr>
          <p:nvPr>
            <p:ph sz="half" idx="1"/>
          </p:nvPr>
        </p:nvPicPr>
        <p:blipFill>
          <a:blip r:embed="rId2"/>
          <a:stretch>
            <a:fillRect/>
          </a:stretch>
        </p:blipFill>
        <p:spPr>
          <a:xfrm>
            <a:off x="428596" y="1357298"/>
            <a:ext cx="4110038" cy="2428892"/>
          </a:xfrm>
        </p:spPr>
      </p:pic>
      <p:pic>
        <p:nvPicPr>
          <p:cNvPr id="11" name="Content Placeholder 10" descr="average invoice amount by payment status.png"/>
          <p:cNvPicPr>
            <a:picLocks noGrp="1" noChangeAspect="1"/>
          </p:cNvPicPr>
          <p:nvPr>
            <p:ph sz="half" idx="2"/>
          </p:nvPr>
        </p:nvPicPr>
        <p:blipFill>
          <a:blip r:embed="rId3"/>
          <a:stretch>
            <a:fillRect/>
          </a:stretch>
        </p:blipFill>
        <p:spPr>
          <a:xfrm>
            <a:off x="428596" y="3857628"/>
            <a:ext cx="4071966" cy="2594093"/>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929190" y="1428736"/>
            <a:ext cx="3757610" cy="5072098"/>
          </a:xfrm>
        </p:spPr>
        <p:txBody>
          <a:bodyPr>
            <a:normAutofit fontScale="92500"/>
          </a:bodyPr>
          <a:lstStyle/>
          <a:p>
            <a:r>
              <a:rPr lang="en-IN" sz="1400" dirty="0" smtClean="0"/>
              <a:t>Country with ID 77 is showing a clear distinction keeping up with trend seen on pervious slide. Average invoice amount for invoices delayed over a month or not paid is $33231 which is 32-36% lower than invoices paid within due date or within same month.</a:t>
            </a:r>
          </a:p>
          <a:p>
            <a:r>
              <a:rPr lang="en-IN" sz="1400" dirty="0" smtClean="0"/>
              <a:t>Countries with ID 66 and 83 are also more or less keeping up with the same trend but distinction is not much clear.</a:t>
            </a:r>
          </a:p>
          <a:p>
            <a:r>
              <a:rPr lang="en-IN" sz="1400" dirty="0" smtClean="0"/>
              <a:t>Invoices got delayed over a month or not paid are having the least average invoice amount in Country ID 83 ($10892) which also has the highest concentration of such invoices (47%) as seen earlier. This supports our belief that this country is having a large number of small distributors/retailers making delay in paying their invoice due to stringent payment terms.</a:t>
            </a:r>
          </a:p>
          <a:p>
            <a:r>
              <a:rPr lang="en-IN" sz="1400" dirty="0" smtClean="0"/>
              <a:t>Our major concern should be around country ID 77 with highest average invoice amount $33231. We have see that this country contributes to 40% of invoices (approx. 24k) delayed over a month or not paid. With such higher average invoice amount (3 times comparing to 83), it seems more riskier.</a:t>
            </a:r>
          </a:p>
          <a:p>
            <a:endParaRPr lang="en-US" sz="1400" dirty="0"/>
          </a:p>
        </p:txBody>
      </p:sp>
      <p:sp>
        <p:nvSpPr>
          <p:cNvPr id="5" name="Title 1"/>
          <p:cNvSpPr>
            <a:spLocks noGrp="1"/>
          </p:cNvSpPr>
          <p:nvPr>
            <p:ph type="title"/>
          </p:nvPr>
        </p:nvSpPr>
        <p:spPr>
          <a:xfrm>
            <a:off x="457200" y="714356"/>
            <a:ext cx="8229600" cy="357190"/>
          </a:xfrm>
        </p:spPr>
        <p:txBody>
          <a:bodyPr>
            <a:normAutofit/>
          </a:bodyPr>
          <a:lstStyle/>
          <a:p>
            <a:r>
              <a:rPr lang="en-IN" sz="1800" dirty="0" smtClean="0"/>
              <a:t>Average invoice amount by payment status across countries</a:t>
            </a:r>
            <a:endParaRPr lang="en-US" sz="1800" dirty="0"/>
          </a:p>
        </p:txBody>
      </p:sp>
      <p:graphicFrame>
        <p:nvGraphicFramePr>
          <p:cNvPr id="7" name="Table 6"/>
          <p:cNvGraphicFramePr>
            <a:graphicFrameLocks noGrp="1"/>
          </p:cNvGraphicFramePr>
          <p:nvPr/>
        </p:nvGraphicFramePr>
        <p:xfrm>
          <a:off x="285721" y="4000504"/>
          <a:ext cx="4500593" cy="2548425"/>
        </p:xfrm>
        <a:graphic>
          <a:graphicData uri="http://schemas.openxmlformats.org/drawingml/2006/table">
            <a:tbl>
              <a:tblPr firstRow="1" bandRow="1">
                <a:tableStyleId>{5C22544A-7EE6-4342-B048-85BDC9FD1C3A}</a:tableStyleId>
              </a:tblPr>
              <a:tblGrid>
                <a:gridCol w="969358"/>
                <a:gridCol w="2215677"/>
                <a:gridCol w="1315558"/>
              </a:tblGrid>
              <a:tr h="235745">
                <a:tc>
                  <a:txBody>
                    <a:bodyPr/>
                    <a:lstStyle/>
                    <a:p>
                      <a:r>
                        <a:rPr lang="en-IN" sz="1100" dirty="0" err="1" smtClean="0"/>
                        <a:t>Country_ID</a:t>
                      </a:r>
                      <a:endParaRPr lang="en-US" sz="1100" dirty="0"/>
                    </a:p>
                  </a:txBody>
                  <a:tcPr/>
                </a:tc>
                <a:tc>
                  <a:txBody>
                    <a:bodyPr/>
                    <a:lstStyle/>
                    <a:p>
                      <a:r>
                        <a:rPr lang="en-IN" sz="1100" dirty="0" smtClean="0"/>
                        <a:t>Payment Status</a:t>
                      </a:r>
                      <a:endParaRPr lang="en-US" sz="1100" dirty="0"/>
                    </a:p>
                  </a:txBody>
                  <a:tcPr/>
                </a:tc>
                <a:tc>
                  <a:txBody>
                    <a:bodyPr/>
                    <a:lstStyle/>
                    <a:p>
                      <a:r>
                        <a:rPr lang="en-IN" sz="1100" dirty="0" err="1" smtClean="0"/>
                        <a:t>Avg</a:t>
                      </a:r>
                      <a:r>
                        <a:rPr lang="en-IN" sz="1100" baseline="0" dirty="0" smtClean="0"/>
                        <a:t> Invoice Due Days</a:t>
                      </a:r>
                      <a:endParaRPr lang="en-US" sz="1100" dirty="0"/>
                    </a:p>
                  </a:txBody>
                  <a:tcPr/>
                </a:tc>
              </a:tr>
              <a:tr h="235745">
                <a:tc>
                  <a:txBody>
                    <a:bodyPr/>
                    <a:lstStyle/>
                    <a:p>
                      <a:r>
                        <a:rPr lang="en-IN" sz="900" dirty="0" smtClean="0"/>
                        <a:t>66</a:t>
                      </a:r>
                      <a:endParaRPr lang="en-US" sz="900" dirty="0"/>
                    </a:p>
                  </a:txBody>
                  <a:tcPr/>
                </a:tc>
                <a:tc>
                  <a:txBody>
                    <a:bodyPr/>
                    <a:lstStyle/>
                    <a:p>
                      <a:r>
                        <a:rPr lang="en-IN" sz="900" dirty="0" err="1" smtClean="0"/>
                        <a:t>Invoice_paid_in_same_month</a:t>
                      </a:r>
                      <a:endParaRPr lang="en-US" sz="900" dirty="0"/>
                    </a:p>
                  </a:txBody>
                  <a:tcPr/>
                </a:tc>
                <a:tc>
                  <a:txBody>
                    <a:bodyPr/>
                    <a:lstStyle/>
                    <a:p>
                      <a:r>
                        <a:rPr lang="en-IN" sz="900" dirty="0" smtClean="0">
                          <a:latin typeface="+mj-lt"/>
                        </a:rPr>
                        <a:t>20530</a:t>
                      </a:r>
                    </a:p>
                  </a:txBody>
                  <a:tcPr/>
                </a:tc>
              </a:tr>
              <a:tr h="235745">
                <a:tc>
                  <a:txBody>
                    <a:bodyPr/>
                    <a:lstStyle/>
                    <a:p>
                      <a:r>
                        <a:rPr lang="en-IN" sz="900" dirty="0" smtClean="0"/>
                        <a:t>66</a:t>
                      </a:r>
                      <a:endParaRPr lang="en-US" sz="900" dirty="0"/>
                    </a:p>
                  </a:txBody>
                  <a:tcPr/>
                </a:tc>
                <a:tc>
                  <a:txBody>
                    <a:bodyPr/>
                    <a:lstStyle/>
                    <a:p>
                      <a:r>
                        <a:rPr lang="en-IN" sz="900" dirty="0" err="1" smtClean="0"/>
                        <a:t>Invoice_paid_in_time</a:t>
                      </a:r>
                      <a:endParaRPr lang="en-US" sz="900" dirty="0"/>
                    </a:p>
                  </a:txBody>
                  <a:tcPr/>
                </a:tc>
                <a:tc>
                  <a:txBody>
                    <a:bodyPr/>
                    <a:lstStyle/>
                    <a:p>
                      <a:r>
                        <a:rPr lang="en-IN" sz="900" dirty="0" smtClean="0">
                          <a:latin typeface="+mj-lt"/>
                        </a:rPr>
                        <a:t>15763</a:t>
                      </a:r>
                      <a:endParaRPr lang="en-US" sz="900" dirty="0">
                        <a:latin typeface="+mj-lt"/>
                      </a:endParaRPr>
                    </a:p>
                  </a:txBody>
                  <a:tcPr/>
                </a:tc>
              </a:tr>
              <a:tr h="235745">
                <a:tc>
                  <a:txBody>
                    <a:bodyPr/>
                    <a:lstStyle/>
                    <a:p>
                      <a:r>
                        <a:rPr lang="en-IN" sz="900" dirty="0" smtClean="0"/>
                        <a:t>66</a:t>
                      </a:r>
                      <a:endParaRPr lang="en-US" sz="900" dirty="0"/>
                    </a:p>
                  </a:txBody>
                  <a:tcPr/>
                </a:tc>
                <a:tc>
                  <a:txBody>
                    <a:bodyPr/>
                    <a:lstStyle/>
                    <a:p>
                      <a:r>
                        <a:rPr kumimoji="0" lang="en-US" sz="900" b="0" i="0" u="none" strike="noStrike" kern="1200" dirty="0" err="1" smtClean="0">
                          <a:solidFill>
                            <a:schemeClr val="dk1"/>
                          </a:solidFill>
                          <a:latin typeface="+mn-lt"/>
                          <a:ea typeface="+mn-ea"/>
                          <a:cs typeface="+mn-cs"/>
                        </a:rPr>
                        <a:t>invoice_paid_over_month_or_not_paid</a:t>
                      </a:r>
                      <a:endParaRPr lang="en-US" sz="900" dirty="0"/>
                    </a:p>
                  </a:txBody>
                  <a:tcPr/>
                </a:tc>
                <a:tc>
                  <a:txBody>
                    <a:bodyPr/>
                    <a:lstStyle/>
                    <a:p>
                      <a:r>
                        <a:rPr lang="en-IN" sz="900" dirty="0" smtClean="0">
                          <a:latin typeface="+mj-lt"/>
                        </a:rPr>
                        <a:t>15142</a:t>
                      </a:r>
                      <a:endParaRPr lang="en-US" sz="900" dirty="0">
                        <a:latin typeface="+mj-lt"/>
                      </a:endParaRPr>
                    </a:p>
                  </a:txBody>
                  <a:tcPr/>
                </a:tc>
              </a:tr>
              <a:tr h="235745">
                <a:tc>
                  <a:txBody>
                    <a:bodyPr/>
                    <a:lstStyle/>
                    <a:p>
                      <a:r>
                        <a:rPr lang="en-IN" sz="900" dirty="0" smtClean="0"/>
                        <a:t>77</a:t>
                      </a:r>
                      <a:endParaRPr lang="en-US" sz="900" dirty="0"/>
                    </a:p>
                  </a:txBody>
                  <a:tcPr/>
                </a:tc>
                <a:tc>
                  <a:txBody>
                    <a:bodyPr/>
                    <a:lstStyle/>
                    <a:p>
                      <a:r>
                        <a:rPr lang="en-IN" sz="900" dirty="0" err="1" smtClean="0"/>
                        <a:t>Invoice_paid_in_same_month</a:t>
                      </a:r>
                      <a:endParaRPr lang="en-US" sz="900" dirty="0"/>
                    </a:p>
                  </a:txBody>
                  <a:tcPr/>
                </a:tc>
                <a:tc>
                  <a:txBody>
                    <a:bodyPr/>
                    <a:lstStyle/>
                    <a:p>
                      <a:r>
                        <a:rPr lang="en-IN" sz="900" dirty="0" smtClean="0">
                          <a:latin typeface="+mj-lt"/>
                        </a:rPr>
                        <a:t>48875</a:t>
                      </a:r>
                      <a:endParaRPr lang="en-US" sz="900" dirty="0">
                        <a:latin typeface="+mj-lt"/>
                      </a:endParaRPr>
                    </a:p>
                  </a:txBody>
                  <a:tcPr/>
                </a:tc>
              </a:tr>
              <a:tr h="235745">
                <a:tc>
                  <a:txBody>
                    <a:bodyPr/>
                    <a:lstStyle/>
                    <a:p>
                      <a:r>
                        <a:rPr lang="en-IN" sz="900" dirty="0" smtClean="0"/>
                        <a:t>77</a:t>
                      </a:r>
                      <a:endParaRPr lang="en-US" sz="900" dirty="0"/>
                    </a:p>
                  </a:txBody>
                  <a:tcPr/>
                </a:tc>
                <a:tc>
                  <a:txBody>
                    <a:bodyPr/>
                    <a:lstStyle/>
                    <a:p>
                      <a:r>
                        <a:rPr lang="en-IN" sz="900" dirty="0" err="1" smtClean="0"/>
                        <a:t>Invoice_paid_in_time</a:t>
                      </a:r>
                      <a:endParaRPr lang="en-US" sz="900" dirty="0"/>
                    </a:p>
                  </a:txBody>
                  <a:tcPr/>
                </a:tc>
                <a:tc>
                  <a:txBody>
                    <a:bodyPr/>
                    <a:lstStyle/>
                    <a:p>
                      <a:r>
                        <a:rPr lang="en-IN" sz="900" dirty="0" smtClean="0">
                          <a:latin typeface="+mj-lt"/>
                        </a:rPr>
                        <a:t>51938</a:t>
                      </a:r>
                      <a:endParaRPr lang="en-US" sz="900" dirty="0">
                        <a:latin typeface="+mj-lt"/>
                      </a:endParaRPr>
                    </a:p>
                  </a:txBody>
                  <a:tcPr/>
                </a:tc>
              </a:tr>
              <a:tr h="235745">
                <a:tc>
                  <a:txBody>
                    <a:bodyPr/>
                    <a:lstStyle/>
                    <a:p>
                      <a:r>
                        <a:rPr lang="en-IN" sz="900" dirty="0" smtClean="0"/>
                        <a:t>77</a:t>
                      </a:r>
                      <a:endParaRPr lang="en-US" sz="900" dirty="0"/>
                    </a:p>
                  </a:txBody>
                  <a:tcPr/>
                </a:tc>
                <a:tc>
                  <a:txBody>
                    <a:bodyPr/>
                    <a:lstStyle/>
                    <a:p>
                      <a:r>
                        <a:rPr kumimoji="0" lang="en-US" sz="900" b="0" i="0" u="none" strike="noStrike" kern="1200" dirty="0" err="1" smtClean="0">
                          <a:solidFill>
                            <a:schemeClr val="dk1"/>
                          </a:solidFill>
                          <a:latin typeface="+mn-lt"/>
                          <a:ea typeface="+mn-ea"/>
                          <a:cs typeface="+mn-cs"/>
                        </a:rPr>
                        <a:t>invoice_paid_over_month_or_not_paid</a:t>
                      </a:r>
                      <a:endParaRPr lang="en-US" sz="900" dirty="0"/>
                    </a:p>
                  </a:txBody>
                  <a:tcPr/>
                </a:tc>
                <a:tc>
                  <a:txBody>
                    <a:bodyPr/>
                    <a:lstStyle/>
                    <a:p>
                      <a:r>
                        <a:rPr lang="en-IN" sz="900" dirty="0" smtClean="0">
                          <a:latin typeface="+mj-lt"/>
                        </a:rPr>
                        <a:t>33231</a:t>
                      </a:r>
                      <a:endParaRPr lang="en-US" sz="900" dirty="0">
                        <a:latin typeface="+mj-lt"/>
                      </a:endParaRPr>
                    </a:p>
                  </a:txBody>
                  <a:tcPr/>
                </a:tc>
              </a:tr>
              <a:tr h="235745">
                <a:tc>
                  <a:txBody>
                    <a:bodyPr/>
                    <a:lstStyle/>
                    <a:p>
                      <a:r>
                        <a:rPr lang="en-IN" sz="900" dirty="0" smtClean="0"/>
                        <a:t>83</a:t>
                      </a:r>
                      <a:endParaRPr lang="en-US" sz="900" dirty="0"/>
                    </a:p>
                  </a:txBody>
                  <a:tcPr/>
                </a:tc>
                <a:tc>
                  <a:txBody>
                    <a:bodyPr/>
                    <a:lstStyle/>
                    <a:p>
                      <a:r>
                        <a:rPr lang="en-IN" sz="900" dirty="0" err="1" smtClean="0"/>
                        <a:t>Invoice_paid_in_same_month</a:t>
                      </a:r>
                      <a:endParaRPr lang="en-US" sz="900" dirty="0"/>
                    </a:p>
                  </a:txBody>
                  <a:tcPr/>
                </a:tc>
                <a:tc>
                  <a:txBody>
                    <a:bodyPr/>
                    <a:lstStyle/>
                    <a:p>
                      <a:r>
                        <a:rPr lang="en-IN" sz="900" dirty="0" smtClean="0">
                          <a:latin typeface="+mj-lt"/>
                        </a:rPr>
                        <a:t>5768</a:t>
                      </a:r>
                      <a:endParaRPr lang="en-US" sz="900" dirty="0">
                        <a:latin typeface="+mj-lt"/>
                      </a:endParaRPr>
                    </a:p>
                  </a:txBody>
                  <a:tcPr/>
                </a:tc>
              </a:tr>
              <a:tr h="235745">
                <a:tc>
                  <a:txBody>
                    <a:bodyPr/>
                    <a:lstStyle/>
                    <a:p>
                      <a:r>
                        <a:rPr lang="en-IN" sz="900" dirty="0" smtClean="0"/>
                        <a:t>83</a:t>
                      </a:r>
                      <a:endParaRPr lang="en-US" sz="900" dirty="0"/>
                    </a:p>
                  </a:txBody>
                  <a:tcPr/>
                </a:tc>
                <a:tc>
                  <a:txBody>
                    <a:bodyPr/>
                    <a:lstStyle/>
                    <a:p>
                      <a:r>
                        <a:rPr lang="en-IN" sz="900" dirty="0" err="1" smtClean="0"/>
                        <a:t>Invoice_paid_in_time</a:t>
                      </a:r>
                      <a:endParaRPr lang="en-US" sz="900" dirty="0"/>
                    </a:p>
                  </a:txBody>
                  <a:tcPr/>
                </a:tc>
                <a:tc>
                  <a:txBody>
                    <a:bodyPr/>
                    <a:lstStyle/>
                    <a:p>
                      <a:r>
                        <a:rPr lang="en-IN" sz="900" dirty="0" smtClean="0">
                          <a:latin typeface="+mj-lt"/>
                        </a:rPr>
                        <a:t>17612</a:t>
                      </a:r>
                      <a:endParaRPr lang="en-US" sz="900" dirty="0">
                        <a:latin typeface="+mj-lt"/>
                      </a:endParaRPr>
                    </a:p>
                  </a:txBody>
                  <a:tcPr/>
                </a:tc>
              </a:tr>
              <a:tr h="235745">
                <a:tc>
                  <a:txBody>
                    <a:bodyPr/>
                    <a:lstStyle/>
                    <a:p>
                      <a:r>
                        <a:rPr lang="en-IN" sz="900" dirty="0" smtClean="0"/>
                        <a:t>83</a:t>
                      </a:r>
                      <a:endParaRPr lang="en-US" sz="900" dirty="0"/>
                    </a:p>
                  </a:txBody>
                  <a:tcPr/>
                </a:tc>
                <a:tc>
                  <a:txBody>
                    <a:bodyPr/>
                    <a:lstStyle/>
                    <a:p>
                      <a:r>
                        <a:rPr kumimoji="0" lang="en-US" sz="900" b="0" i="0" u="none" strike="noStrike" kern="1200" dirty="0" err="1" smtClean="0">
                          <a:solidFill>
                            <a:schemeClr val="dk1"/>
                          </a:solidFill>
                          <a:latin typeface="+mn-lt"/>
                          <a:ea typeface="+mn-ea"/>
                          <a:cs typeface="+mn-cs"/>
                        </a:rPr>
                        <a:t>invoice_paid_over_month_or_not_paid</a:t>
                      </a:r>
                      <a:endParaRPr lang="en-US" sz="900" dirty="0"/>
                    </a:p>
                  </a:txBody>
                  <a:tcPr/>
                </a:tc>
                <a:tc>
                  <a:txBody>
                    <a:bodyPr/>
                    <a:lstStyle/>
                    <a:p>
                      <a:r>
                        <a:rPr lang="en-IN" sz="900" dirty="0" smtClean="0">
                          <a:latin typeface="+mj-lt"/>
                        </a:rPr>
                        <a:t>10892</a:t>
                      </a:r>
                      <a:endParaRPr lang="en-US" sz="900" dirty="0">
                        <a:latin typeface="+mj-lt"/>
                      </a:endParaRPr>
                    </a:p>
                  </a:txBody>
                  <a:tcPr/>
                </a:tc>
              </a:tr>
            </a:tbl>
          </a:graphicData>
        </a:graphic>
      </p:graphicFrame>
      <p:pic>
        <p:nvPicPr>
          <p:cNvPr id="9" name="Content Placeholder 8" descr="Avg invoice amount by payment status across countries.png"/>
          <p:cNvPicPr>
            <a:picLocks noGrp="1" noChangeAspect="1"/>
          </p:cNvPicPr>
          <p:nvPr>
            <p:ph sz="half" idx="1"/>
          </p:nvPr>
        </p:nvPicPr>
        <p:blipFill>
          <a:blip r:embed="rId2"/>
          <a:stretch>
            <a:fillRect/>
          </a:stretch>
        </p:blipFill>
        <p:spPr>
          <a:xfrm>
            <a:off x="285720" y="1357298"/>
            <a:ext cx="4500594" cy="2571768"/>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verage Delay in paying invoices in days.png"/>
          <p:cNvPicPr>
            <a:picLocks noGrp="1" noChangeAspect="1"/>
          </p:cNvPicPr>
          <p:nvPr>
            <p:ph sz="half" idx="1"/>
          </p:nvPr>
        </p:nvPicPr>
        <p:blipFill>
          <a:blip r:embed="rId2"/>
          <a:stretch>
            <a:fillRect/>
          </a:stretch>
        </p:blipFill>
        <p:spPr>
          <a:xfrm>
            <a:off x="457200" y="1428736"/>
            <a:ext cx="4038600" cy="2075367"/>
          </a:xfrm>
        </p:spPr>
      </p:pic>
      <p:graphicFrame>
        <p:nvGraphicFramePr>
          <p:cNvPr id="7" name="Content Placeholder 6"/>
          <p:cNvGraphicFramePr>
            <a:graphicFrameLocks noGrp="1"/>
          </p:cNvGraphicFramePr>
          <p:nvPr>
            <p:ph sz="half" idx="2"/>
          </p:nvPr>
        </p:nvGraphicFramePr>
        <p:xfrm>
          <a:off x="428596" y="3571876"/>
          <a:ext cx="4357718" cy="2773680"/>
        </p:xfrm>
        <a:graphic>
          <a:graphicData uri="http://schemas.openxmlformats.org/drawingml/2006/table">
            <a:tbl>
              <a:tblPr firstRow="1" bandRow="1">
                <a:tableStyleId>{5C22544A-7EE6-4342-B048-85BDC9FD1C3A}</a:tableStyleId>
              </a:tblPr>
              <a:tblGrid>
                <a:gridCol w="928694"/>
                <a:gridCol w="2357454"/>
                <a:gridCol w="1071570"/>
              </a:tblGrid>
              <a:tr h="370840">
                <a:tc>
                  <a:txBody>
                    <a:bodyPr/>
                    <a:lstStyle/>
                    <a:p>
                      <a:r>
                        <a:rPr lang="en-IN" sz="1000" dirty="0" err="1" smtClean="0"/>
                        <a:t>Country_ID</a:t>
                      </a:r>
                      <a:endParaRPr lang="en-US" sz="1000" dirty="0"/>
                    </a:p>
                  </a:txBody>
                  <a:tcPr/>
                </a:tc>
                <a:tc>
                  <a:txBody>
                    <a:bodyPr/>
                    <a:lstStyle/>
                    <a:p>
                      <a:r>
                        <a:rPr lang="en-IN" sz="1000" dirty="0" err="1" smtClean="0"/>
                        <a:t>Payment_Status</a:t>
                      </a:r>
                      <a:endParaRPr lang="en-US" sz="1000" dirty="0"/>
                    </a:p>
                  </a:txBody>
                  <a:tcPr/>
                </a:tc>
                <a:tc>
                  <a:txBody>
                    <a:bodyPr/>
                    <a:lstStyle/>
                    <a:p>
                      <a:r>
                        <a:rPr lang="en-IN" sz="1000" dirty="0" smtClean="0"/>
                        <a:t>Average</a:t>
                      </a:r>
                      <a:r>
                        <a:rPr lang="en-IN" sz="1000" baseline="0" dirty="0" smtClean="0"/>
                        <a:t> payment delay (in days)</a:t>
                      </a:r>
                      <a:endParaRPr lang="en-US" sz="1000" dirty="0"/>
                    </a:p>
                  </a:txBody>
                  <a:tcPr/>
                </a:tc>
              </a:tr>
              <a:tr h="370840">
                <a:tc>
                  <a:txBody>
                    <a:bodyPr/>
                    <a:lstStyle/>
                    <a:p>
                      <a:r>
                        <a:rPr lang="en-IN" sz="1000" dirty="0" smtClean="0"/>
                        <a:t>66</a:t>
                      </a:r>
                      <a:endParaRPr 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000" b="0" dirty="0" err="1" smtClean="0"/>
                        <a:t>Invoice_paid_in_same_month</a:t>
                      </a:r>
                      <a:endParaRPr lang="en-US" sz="1000" b="0" dirty="0" smtClean="0"/>
                    </a:p>
                  </a:txBody>
                  <a:tcPr/>
                </a:tc>
                <a:tc>
                  <a:txBody>
                    <a:bodyPr/>
                    <a:lstStyle/>
                    <a:p>
                      <a:r>
                        <a:rPr lang="en-IN" sz="1000" dirty="0" smtClean="0">
                          <a:latin typeface="+mj-lt"/>
                        </a:rPr>
                        <a:t>4.84</a:t>
                      </a:r>
                      <a:endParaRPr lang="en-US" sz="1000" dirty="0">
                        <a:latin typeface="+mj-lt"/>
                      </a:endParaRPr>
                    </a:p>
                  </a:txBody>
                  <a:tcPr/>
                </a:tc>
              </a:tr>
              <a:tr h="370840">
                <a:tc>
                  <a:txBody>
                    <a:bodyPr/>
                    <a:lstStyle/>
                    <a:p>
                      <a:r>
                        <a:rPr lang="en-IN" sz="1000" dirty="0" smtClean="0"/>
                        <a:t>66</a:t>
                      </a:r>
                      <a:endParaRPr 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000" b="0" kern="1200" dirty="0" err="1" smtClean="0">
                          <a:solidFill>
                            <a:schemeClr val="dk1"/>
                          </a:solidFill>
                          <a:latin typeface="+mn-lt"/>
                          <a:ea typeface="+mn-ea"/>
                          <a:cs typeface="+mn-cs"/>
                        </a:rPr>
                        <a:t>invoice_paid_over_month_or_not_paid</a:t>
                      </a:r>
                      <a:endParaRPr kumimoji="0" lang="en-US" sz="1000" b="0" kern="1200" dirty="0" smtClean="0">
                        <a:solidFill>
                          <a:schemeClr val="dk1"/>
                        </a:solidFill>
                        <a:latin typeface="+mn-lt"/>
                        <a:ea typeface="+mn-ea"/>
                        <a:cs typeface="+mn-cs"/>
                      </a:endParaRPr>
                    </a:p>
                  </a:txBody>
                  <a:tcPr/>
                </a:tc>
                <a:tc>
                  <a:txBody>
                    <a:bodyPr/>
                    <a:lstStyle/>
                    <a:p>
                      <a:r>
                        <a:rPr lang="en-IN" sz="1000" dirty="0" smtClean="0">
                          <a:latin typeface="+mj-lt"/>
                        </a:rPr>
                        <a:t>39.71</a:t>
                      </a:r>
                      <a:endParaRPr lang="en-US" sz="1000" dirty="0">
                        <a:latin typeface="+mj-lt"/>
                      </a:endParaRPr>
                    </a:p>
                  </a:txBody>
                  <a:tcPr/>
                </a:tc>
              </a:tr>
              <a:tr h="370840">
                <a:tc>
                  <a:txBody>
                    <a:bodyPr/>
                    <a:lstStyle/>
                    <a:p>
                      <a:r>
                        <a:rPr lang="en-IN" sz="1000" dirty="0" smtClean="0"/>
                        <a:t>77</a:t>
                      </a:r>
                      <a:endParaRPr 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000" b="0" dirty="0" err="1" smtClean="0"/>
                        <a:t>Invoice_paid_in_same_month</a:t>
                      </a:r>
                      <a:endParaRPr lang="en-US" sz="1000" b="0" dirty="0" smtClean="0"/>
                    </a:p>
                  </a:txBody>
                  <a:tcPr/>
                </a:tc>
                <a:tc>
                  <a:txBody>
                    <a:bodyPr/>
                    <a:lstStyle/>
                    <a:p>
                      <a:r>
                        <a:rPr lang="en-IN" sz="1000" dirty="0" smtClean="0">
                          <a:latin typeface="+mj-lt"/>
                        </a:rPr>
                        <a:t>5</a:t>
                      </a:r>
                      <a:endParaRPr lang="en-US" sz="1000" dirty="0">
                        <a:latin typeface="+mj-lt"/>
                      </a:endParaRPr>
                    </a:p>
                  </a:txBody>
                  <a:tcPr/>
                </a:tc>
              </a:tr>
              <a:tr h="370840">
                <a:tc>
                  <a:txBody>
                    <a:bodyPr/>
                    <a:lstStyle/>
                    <a:p>
                      <a:r>
                        <a:rPr lang="en-IN" sz="1000" dirty="0" smtClean="0"/>
                        <a:t>77</a:t>
                      </a:r>
                      <a:endParaRPr 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000" b="0" kern="1200" dirty="0" err="1" smtClean="0">
                          <a:solidFill>
                            <a:schemeClr val="dk1"/>
                          </a:solidFill>
                          <a:latin typeface="+mn-lt"/>
                          <a:ea typeface="+mn-ea"/>
                          <a:cs typeface="+mn-cs"/>
                        </a:rPr>
                        <a:t>invoice_paid_over_month_or_not_paid</a:t>
                      </a:r>
                      <a:endParaRPr kumimoji="0" lang="en-US" sz="1000" b="0" kern="1200" dirty="0" smtClean="0">
                        <a:solidFill>
                          <a:schemeClr val="dk1"/>
                        </a:solidFill>
                        <a:latin typeface="+mn-lt"/>
                        <a:ea typeface="+mn-ea"/>
                        <a:cs typeface="+mn-cs"/>
                      </a:endParaRPr>
                    </a:p>
                  </a:txBody>
                  <a:tcPr/>
                </a:tc>
                <a:tc>
                  <a:txBody>
                    <a:bodyPr/>
                    <a:lstStyle/>
                    <a:p>
                      <a:r>
                        <a:rPr lang="en-IN" sz="1000" dirty="0" smtClean="0">
                          <a:latin typeface="+mj-lt"/>
                        </a:rPr>
                        <a:t>35.26</a:t>
                      </a:r>
                      <a:endParaRPr lang="en-US" sz="1000" dirty="0">
                        <a:latin typeface="+mj-lt"/>
                      </a:endParaRPr>
                    </a:p>
                  </a:txBody>
                  <a:tcPr/>
                </a:tc>
              </a:tr>
              <a:tr h="370840">
                <a:tc>
                  <a:txBody>
                    <a:bodyPr/>
                    <a:lstStyle/>
                    <a:p>
                      <a:r>
                        <a:rPr lang="en-IN" sz="1000" dirty="0" smtClean="0"/>
                        <a:t>83</a:t>
                      </a:r>
                      <a:endParaRPr 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000" b="0" dirty="0" err="1" smtClean="0"/>
                        <a:t>Invoice_paid_in_same_month</a:t>
                      </a:r>
                      <a:endParaRPr lang="en-US" sz="1000" b="0" dirty="0" smtClean="0"/>
                    </a:p>
                  </a:txBody>
                  <a:tcPr/>
                </a:tc>
                <a:tc>
                  <a:txBody>
                    <a:bodyPr/>
                    <a:lstStyle/>
                    <a:p>
                      <a:r>
                        <a:rPr lang="en-IN" sz="1000" dirty="0" smtClean="0">
                          <a:latin typeface="+mj-lt"/>
                        </a:rPr>
                        <a:t>5.6</a:t>
                      </a:r>
                      <a:endParaRPr lang="en-US" sz="1000" dirty="0">
                        <a:latin typeface="+mj-lt"/>
                      </a:endParaRPr>
                    </a:p>
                  </a:txBody>
                  <a:tcPr/>
                </a:tc>
              </a:tr>
              <a:tr h="370840">
                <a:tc>
                  <a:txBody>
                    <a:bodyPr/>
                    <a:lstStyle/>
                    <a:p>
                      <a:r>
                        <a:rPr lang="en-IN" sz="1000" dirty="0" smtClean="0"/>
                        <a:t>83</a:t>
                      </a:r>
                      <a:endParaRPr 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000" b="0" kern="1200" dirty="0" err="1" smtClean="0">
                          <a:solidFill>
                            <a:schemeClr val="dk1"/>
                          </a:solidFill>
                          <a:latin typeface="+mn-lt"/>
                          <a:ea typeface="+mn-ea"/>
                          <a:cs typeface="+mn-cs"/>
                        </a:rPr>
                        <a:t>invoice_paid_over_month_or_not_paid</a:t>
                      </a:r>
                      <a:endParaRPr kumimoji="0" lang="en-US" sz="1000" b="0" kern="1200" dirty="0" smtClean="0">
                        <a:solidFill>
                          <a:schemeClr val="dk1"/>
                        </a:solidFill>
                        <a:latin typeface="+mn-lt"/>
                        <a:ea typeface="+mn-ea"/>
                        <a:cs typeface="+mn-cs"/>
                      </a:endParaRPr>
                    </a:p>
                  </a:txBody>
                  <a:tcPr/>
                </a:tc>
                <a:tc>
                  <a:txBody>
                    <a:bodyPr/>
                    <a:lstStyle/>
                    <a:p>
                      <a:r>
                        <a:rPr lang="en-IN" sz="1000" dirty="0" smtClean="0">
                          <a:latin typeface="+mj-lt"/>
                        </a:rPr>
                        <a:t>42.67</a:t>
                      </a:r>
                      <a:endParaRPr lang="en-US" sz="1000" dirty="0">
                        <a:latin typeface="+mj-lt"/>
                      </a:endParaRPr>
                    </a:p>
                  </a:txBody>
                  <a:tcPr/>
                </a:tc>
              </a:tr>
            </a:tbl>
          </a:graphicData>
        </a:graphic>
      </p:graphicFrame>
      <p:sp>
        <p:nvSpPr>
          <p:cNvPr id="5" name="Title 2"/>
          <p:cNvSpPr txBox="1">
            <a:spLocks/>
          </p:cNvSpPr>
          <p:nvPr/>
        </p:nvSpPr>
        <p:spPr>
          <a:xfrm>
            <a:off x="457200" y="631828"/>
            <a:ext cx="8229600" cy="511156"/>
          </a:xfrm>
          <a:prstGeom prst="rect">
            <a:avLst/>
          </a:prstGeom>
        </p:spPr>
        <p:txBody>
          <a:bodyPr vert="horz" lIns="0" rIns="0" bIns="0" anchor="b">
            <a:normAutofit fontScale="90000" lnSpcReduction="1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IN" sz="3600" b="0" i="0" u="none" strike="noStrike" kern="1200" cap="none" spc="0" normalizeH="0" baseline="0" noProof="0" dirty="0" smtClean="0">
                <a:ln>
                  <a:noFill/>
                </a:ln>
                <a:solidFill>
                  <a:schemeClr val="tx2"/>
                </a:solidFill>
                <a:effectLst/>
                <a:uLnTx/>
                <a:uFillTx/>
                <a:latin typeface="+mj-lt"/>
                <a:ea typeface="+mj-ea"/>
                <a:cs typeface="+mj-cs"/>
              </a:rPr>
              <a:t>Insights</a:t>
            </a:r>
            <a:r>
              <a:rPr kumimoji="0" lang="en-IN" sz="3600" b="0" i="0" u="none" strike="noStrike" kern="1200" cap="none" spc="0" normalizeH="0" noProof="0" dirty="0" smtClean="0">
                <a:ln>
                  <a:noFill/>
                </a:ln>
                <a:solidFill>
                  <a:schemeClr val="tx2"/>
                </a:solidFill>
                <a:effectLst/>
                <a:uLnTx/>
                <a:uFillTx/>
                <a:latin typeface="+mj-lt"/>
                <a:ea typeface="+mj-ea"/>
                <a:cs typeface="+mj-cs"/>
              </a:rPr>
              <a:t> Gathered From Payment Delay in Days</a:t>
            </a:r>
            <a:endParaRPr kumimoji="0" lang="en-US" sz="3600" b="0" i="0" u="none" strike="noStrike" kern="1200" cap="none" spc="0" normalizeH="0" baseline="0" noProof="0" dirty="0">
              <a:ln>
                <a:noFill/>
              </a:ln>
              <a:solidFill>
                <a:schemeClr val="tx2"/>
              </a:solidFill>
              <a:effectLst/>
              <a:uLnTx/>
              <a:uFillTx/>
              <a:latin typeface="+mj-lt"/>
              <a:ea typeface="+mj-ea"/>
              <a:cs typeface="+mj-cs"/>
            </a:endParaRPr>
          </a:p>
        </p:txBody>
      </p:sp>
      <p:sp>
        <p:nvSpPr>
          <p:cNvPr id="8" name="Content Placeholder 3"/>
          <p:cNvSpPr txBox="1">
            <a:spLocks/>
          </p:cNvSpPr>
          <p:nvPr/>
        </p:nvSpPr>
        <p:spPr>
          <a:xfrm>
            <a:off x="4929190" y="1428736"/>
            <a:ext cx="3757610" cy="4926189"/>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IN" sz="1400" b="0" i="0" u="none" strike="noStrike" kern="1200" cap="none" spc="0" normalizeH="0" baseline="0" noProof="0" dirty="0" smtClean="0">
                <a:ln>
                  <a:noFill/>
                </a:ln>
                <a:solidFill>
                  <a:schemeClr val="tx1"/>
                </a:solidFill>
                <a:effectLst/>
                <a:uLnTx/>
                <a:uFillTx/>
                <a:latin typeface="+mn-lt"/>
                <a:ea typeface="+mn-ea"/>
                <a:cs typeface="+mn-cs"/>
              </a:rPr>
              <a:t>All 3 countries are showing</a:t>
            </a:r>
            <a:r>
              <a:rPr kumimoji="0" lang="en-IN" sz="1400" b="0" i="0" u="none" strike="noStrike" kern="1200" cap="none" spc="0" normalizeH="0" noProof="0" dirty="0" smtClean="0">
                <a:ln>
                  <a:noFill/>
                </a:ln>
                <a:solidFill>
                  <a:schemeClr val="tx1"/>
                </a:solidFill>
                <a:effectLst/>
                <a:uLnTx/>
                <a:uFillTx/>
                <a:latin typeface="+mn-lt"/>
                <a:ea typeface="+mn-ea"/>
                <a:cs typeface="+mn-cs"/>
              </a:rPr>
              <a:t> that invoices which got paid within month are paid on average with a delay close to 5 days from due date.</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lang="en-IN" sz="1400" baseline="0" dirty="0" smtClean="0"/>
              <a:t>Invoices which got delayed</a:t>
            </a:r>
            <a:r>
              <a:rPr lang="en-IN" sz="1400" dirty="0" smtClean="0"/>
              <a:t> over a month or not paid got paid on average within 35 to 43 days after due date (if got paid).</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lang="en-IN" sz="1400" dirty="0" smtClean="0"/>
              <a:t>Customers in country ID 83 are paying their invoices with highest average delay compared to other 2 countries which supports our belief that these are small size distributors/retailers with aggressive due date timeline to pay their invoices (~29 days on average) causing them higher delay in making payment. </a:t>
            </a:r>
            <a:endParaRPr kumimoji="0" lang="en-IN" sz="14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US" sz="1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sz="half" idx="2"/>
          </p:nvPr>
        </p:nvGraphicFramePr>
        <p:xfrm>
          <a:off x="571472" y="3929066"/>
          <a:ext cx="4038600" cy="2595880"/>
        </p:xfrm>
        <a:graphic>
          <a:graphicData uri="http://schemas.openxmlformats.org/drawingml/2006/table">
            <a:tbl>
              <a:tblPr firstRow="1" bandRow="1">
                <a:tableStyleId>{5C22544A-7EE6-4342-B048-85BDC9FD1C3A}</a:tableStyleId>
              </a:tblPr>
              <a:tblGrid>
                <a:gridCol w="2571768"/>
                <a:gridCol w="1466832"/>
              </a:tblGrid>
              <a:tr h="370840">
                <a:tc>
                  <a:txBody>
                    <a:bodyPr/>
                    <a:lstStyle/>
                    <a:p>
                      <a:r>
                        <a:rPr lang="en-IN" sz="1000" dirty="0" smtClean="0"/>
                        <a:t>Number of invoices per customer</a:t>
                      </a:r>
                      <a:endParaRPr lang="en-US" sz="1000" dirty="0"/>
                    </a:p>
                  </a:txBody>
                  <a:tcPr/>
                </a:tc>
                <a:tc>
                  <a:txBody>
                    <a:bodyPr/>
                    <a:lstStyle/>
                    <a:p>
                      <a:r>
                        <a:rPr lang="en-IN" sz="1000" dirty="0" smtClean="0"/>
                        <a:t>Impurity Index</a:t>
                      </a:r>
                      <a:endParaRPr lang="en-US" sz="1000" dirty="0"/>
                    </a:p>
                  </a:txBody>
                  <a:tcPr/>
                </a:tc>
              </a:tr>
              <a:tr h="370840">
                <a:tc>
                  <a:txBody>
                    <a:bodyPr/>
                    <a:lstStyle/>
                    <a:p>
                      <a:r>
                        <a:rPr lang="en-IN" sz="1200" dirty="0" smtClean="0"/>
                        <a:t>Less than 10</a:t>
                      </a:r>
                      <a:endParaRPr lang="en-US" sz="1200" dirty="0"/>
                    </a:p>
                  </a:txBody>
                  <a:tcPr/>
                </a:tc>
                <a:tc>
                  <a:txBody>
                    <a:bodyPr/>
                    <a:lstStyle/>
                    <a:p>
                      <a:r>
                        <a:rPr lang="en-IN" sz="1400" dirty="0" smtClean="0">
                          <a:latin typeface="+mj-lt"/>
                        </a:rPr>
                        <a:t>0.3051</a:t>
                      </a:r>
                      <a:endParaRPr lang="en-US" sz="1400" dirty="0">
                        <a:latin typeface="+mj-lt"/>
                      </a:endParaRPr>
                    </a:p>
                  </a:txBody>
                  <a:tcPr/>
                </a:tc>
              </a:tr>
              <a:tr h="370840">
                <a:tc>
                  <a:txBody>
                    <a:bodyPr/>
                    <a:lstStyle/>
                    <a:p>
                      <a:pPr marL="0" algn="l" rtl="0" eaLnBrk="1" latinLnBrk="0" hangingPunct="1"/>
                      <a:r>
                        <a:rPr kumimoji="0" lang="en-IN" sz="1200" kern="1200" dirty="0" smtClean="0">
                          <a:solidFill>
                            <a:schemeClr val="dk1"/>
                          </a:solidFill>
                          <a:latin typeface="+mn-lt"/>
                          <a:ea typeface="+mn-ea"/>
                          <a:cs typeface="+mn-cs"/>
                        </a:rPr>
                        <a:t>Between 10 to 25</a:t>
                      </a:r>
                      <a:endParaRPr kumimoji="0" lang="en-US" sz="1200" kern="1200" dirty="0" smtClean="0">
                        <a:solidFill>
                          <a:schemeClr val="dk1"/>
                        </a:solidFill>
                        <a:latin typeface="+mn-lt"/>
                        <a:ea typeface="+mn-ea"/>
                        <a:cs typeface="+mn-cs"/>
                      </a:endParaRPr>
                    </a:p>
                  </a:txBody>
                  <a:tcPr/>
                </a:tc>
                <a:tc>
                  <a:txBody>
                    <a:bodyPr/>
                    <a:lstStyle/>
                    <a:p>
                      <a:r>
                        <a:rPr lang="en-IN" sz="1400" dirty="0" smtClean="0">
                          <a:latin typeface="+mj-lt"/>
                        </a:rPr>
                        <a:t>0.4741</a:t>
                      </a:r>
                      <a:endParaRPr lang="en-US" sz="1400" dirty="0">
                        <a:latin typeface="+mj-lt"/>
                      </a:endParaRPr>
                    </a:p>
                  </a:txBody>
                  <a:tcPr/>
                </a:tc>
              </a:tr>
              <a:tr h="370840">
                <a:tc>
                  <a:txBody>
                    <a:bodyPr/>
                    <a:lstStyle/>
                    <a:p>
                      <a:pPr marL="0" algn="l" rtl="0" eaLnBrk="1" latinLnBrk="0" hangingPunct="1"/>
                      <a:r>
                        <a:rPr kumimoji="0" lang="en-IN" sz="1200" kern="1200" dirty="0" smtClean="0">
                          <a:solidFill>
                            <a:schemeClr val="dk1"/>
                          </a:solidFill>
                          <a:latin typeface="+mn-lt"/>
                          <a:ea typeface="+mn-ea"/>
                          <a:cs typeface="+mn-cs"/>
                        </a:rPr>
                        <a:t>Between 25 to 50</a:t>
                      </a:r>
                      <a:endParaRPr kumimoji="0" lang="en-US" sz="1200" kern="1200" dirty="0" smtClean="0">
                        <a:solidFill>
                          <a:schemeClr val="dk1"/>
                        </a:solidFill>
                        <a:latin typeface="+mn-lt"/>
                        <a:ea typeface="+mn-ea"/>
                        <a:cs typeface="+mn-cs"/>
                      </a:endParaRPr>
                    </a:p>
                  </a:txBody>
                  <a:tcPr/>
                </a:tc>
                <a:tc>
                  <a:txBody>
                    <a:bodyPr/>
                    <a:lstStyle/>
                    <a:p>
                      <a:r>
                        <a:rPr lang="en-IN" sz="1400" dirty="0" smtClean="0">
                          <a:latin typeface="+mj-lt"/>
                        </a:rPr>
                        <a:t>0.5372</a:t>
                      </a:r>
                      <a:endParaRPr lang="en-US" sz="1400" dirty="0">
                        <a:latin typeface="+mj-lt"/>
                      </a:endParaRPr>
                    </a:p>
                  </a:txBody>
                  <a:tcPr/>
                </a:tc>
              </a:tr>
              <a:tr h="370840">
                <a:tc>
                  <a:txBody>
                    <a:bodyPr/>
                    <a:lstStyle/>
                    <a:p>
                      <a:pPr marL="0" algn="l" rtl="0" eaLnBrk="1" latinLnBrk="0" hangingPunct="1"/>
                      <a:r>
                        <a:rPr kumimoji="0" lang="en-IN" sz="1200" kern="1200" dirty="0" smtClean="0">
                          <a:solidFill>
                            <a:schemeClr val="dk1"/>
                          </a:solidFill>
                          <a:latin typeface="+mn-lt"/>
                          <a:ea typeface="+mn-ea"/>
                          <a:cs typeface="+mn-cs"/>
                        </a:rPr>
                        <a:t>Between 50 to 100</a:t>
                      </a:r>
                      <a:endParaRPr kumimoji="0" lang="en-US" sz="1200" kern="1200" dirty="0" smtClean="0">
                        <a:solidFill>
                          <a:schemeClr val="dk1"/>
                        </a:solidFill>
                        <a:latin typeface="+mn-lt"/>
                        <a:ea typeface="+mn-ea"/>
                        <a:cs typeface="+mn-cs"/>
                      </a:endParaRPr>
                    </a:p>
                  </a:txBody>
                  <a:tcPr/>
                </a:tc>
                <a:tc>
                  <a:txBody>
                    <a:bodyPr/>
                    <a:lstStyle/>
                    <a:p>
                      <a:r>
                        <a:rPr lang="en-IN" sz="1400" dirty="0" smtClean="0">
                          <a:latin typeface="+mj-lt"/>
                        </a:rPr>
                        <a:t>0.5877</a:t>
                      </a:r>
                      <a:endParaRPr lang="en-US" sz="1400" dirty="0">
                        <a:latin typeface="+mj-lt"/>
                      </a:endParaRPr>
                    </a:p>
                  </a:txBody>
                  <a:tcPr/>
                </a:tc>
              </a:tr>
              <a:tr h="370840">
                <a:tc>
                  <a:txBody>
                    <a:bodyPr/>
                    <a:lstStyle/>
                    <a:p>
                      <a:pPr marL="0" algn="l" rtl="0" eaLnBrk="1" latinLnBrk="0" hangingPunct="1"/>
                      <a:r>
                        <a:rPr kumimoji="0" lang="en-IN" sz="1200" kern="1200" dirty="0" smtClean="0">
                          <a:solidFill>
                            <a:schemeClr val="dk1"/>
                          </a:solidFill>
                          <a:latin typeface="+mn-lt"/>
                          <a:ea typeface="+mn-ea"/>
                          <a:cs typeface="+mn-cs"/>
                        </a:rPr>
                        <a:t>Between 100 to 200</a:t>
                      </a:r>
                      <a:endParaRPr kumimoji="0" lang="en-US" sz="1200" kern="1200" dirty="0" smtClean="0">
                        <a:solidFill>
                          <a:schemeClr val="dk1"/>
                        </a:solidFill>
                        <a:latin typeface="+mn-lt"/>
                        <a:ea typeface="+mn-ea"/>
                        <a:cs typeface="+mn-cs"/>
                      </a:endParaRPr>
                    </a:p>
                  </a:txBody>
                  <a:tcPr/>
                </a:tc>
                <a:tc>
                  <a:txBody>
                    <a:bodyPr/>
                    <a:lstStyle/>
                    <a:p>
                      <a:r>
                        <a:rPr lang="en-IN" sz="1400" dirty="0" smtClean="0">
                          <a:latin typeface="+mj-lt"/>
                        </a:rPr>
                        <a:t>0.5360</a:t>
                      </a:r>
                      <a:endParaRPr lang="en-US" sz="1400" dirty="0">
                        <a:latin typeface="+mj-lt"/>
                      </a:endParaRPr>
                    </a:p>
                  </a:txBody>
                  <a:tcPr/>
                </a:tc>
              </a:tr>
              <a:tr h="370840">
                <a:tc>
                  <a:txBody>
                    <a:bodyPr/>
                    <a:lstStyle/>
                    <a:p>
                      <a:pPr marL="0" algn="l" rtl="0" eaLnBrk="1" latinLnBrk="0" hangingPunct="1"/>
                      <a:r>
                        <a:rPr kumimoji="0" lang="en-IN" sz="1200" kern="1200" dirty="0" smtClean="0">
                          <a:solidFill>
                            <a:schemeClr val="dk1"/>
                          </a:solidFill>
                          <a:latin typeface="+mn-lt"/>
                          <a:ea typeface="+mn-ea"/>
                          <a:cs typeface="+mn-cs"/>
                        </a:rPr>
                        <a:t>More than 200</a:t>
                      </a:r>
                      <a:endParaRPr kumimoji="0" lang="en-US" sz="1200" kern="1200" dirty="0" smtClean="0">
                        <a:solidFill>
                          <a:schemeClr val="dk1"/>
                        </a:solidFill>
                        <a:latin typeface="+mn-lt"/>
                        <a:ea typeface="+mn-ea"/>
                        <a:cs typeface="+mn-cs"/>
                      </a:endParaRPr>
                    </a:p>
                  </a:txBody>
                  <a:tcPr/>
                </a:tc>
                <a:tc>
                  <a:txBody>
                    <a:bodyPr/>
                    <a:lstStyle/>
                    <a:p>
                      <a:r>
                        <a:rPr lang="en-IN" sz="1400" dirty="0" smtClean="0">
                          <a:latin typeface="+mj-lt"/>
                        </a:rPr>
                        <a:t>0.5571</a:t>
                      </a:r>
                      <a:endParaRPr lang="en-US" sz="1400" dirty="0">
                        <a:latin typeface="+mj-lt"/>
                      </a:endParaRPr>
                    </a:p>
                  </a:txBody>
                  <a:tcPr/>
                </a:tc>
              </a:tr>
            </a:tbl>
          </a:graphicData>
        </a:graphic>
      </p:graphicFrame>
      <p:sp>
        <p:nvSpPr>
          <p:cNvPr id="5" name="Title 2"/>
          <p:cNvSpPr txBox="1">
            <a:spLocks/>
          </p:cNvSpPr>
          <p:nvPr/>
        </p:nvSpPr>
        <p:spPr>
          <a:xfrm>
            <a:off x="457200" y="631828"/>
            <a:ext cx="8229600" cy="511156"/>
          </a:xfrm>
          <a:prstGeom prst="rect">
            <a:avLst/>
          </a:prstGeom>
        </p:spPr>
        <p:txBody>
          <a:bodyPr vert="horz" lIns="0" rIns="0" bIns="0" anchor="b">
            <a:normAutofit fontScale="90000" lnSpcReduction="1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IN" sz="3600" b="0" i="0" u="none" strike="noStrike" kern="1200" cap="none" spc="0" normalizeH="0" baseline="0" noProof="0" dirty="0" smtClean="0">
                <a:ln>
                  <a:noFill/>
                </a:ln>
                <a:solidFill>
                  <a:schemeClr val="tx2"/>
                </a:solidFill>
                <a:effectLst/>
                <a:uLnTx/>
                <a:uFillTx/>
                <a:latin typeface="+mj-lt"/>
                <a:ea typeface="+mj-ea"/>
                <a:cs typeface="+mj-cs"/>
              </a:rPr>
              <a:t>Insights</a:t>
            </a:r>
            <a:r>
              <a:rPr kumimoji="0" lang="en-IN" sz="3600" b="0" i="0" u="none" strike="noStrike" kern="1200" cap="none" spc="0" normalizeH="0" noProof="0" dirty="0" smtClean="0">
                <a:ln>
                  <a:noFill/>
                </a:ln>
                <a:solidFill>
                  <a:schemeClr val="tx2"/>
                </a:solidFill>
                <a:effectLst/>
                <a:uLnTx/>
                <a:uFillTx/>
                <a:latin typeface="+mj-lt"/>
                <a:ea typeface="+mj-ea"/>
                <a:cs typeface="+mj-cs"/>
              </a:rPr>
              <a:t> Gathered From Impurity Index</a:t>
            </a:r>
            <a:endParaRPr kumimoji="0" lang="en-US" sz="3600" b="0" i="0" u="none" strike="noStrike" kern="1200" cap="none" spc="0" normalizeH="0" baseline="0" noProof="0" dirty="0">
              <a:ln>
                <a:noFill/>
              </a:ln>
              <a:solidFill>
                <a:schemeClr val="tx2"/>
              </a:solidFill>
              <a:effectLst/>
              <a:uLnTx/>
              <a:uFillTx/>
              <a:latin typeface="+mj-lt"/>
              <a:ea typeface="+mj-ea"/>
              <a:cs typeface="+mj-cs"/>
            </a:endParaRPr>
          </a:p>
        </p:txBody>
      </p:sp>
      <p:sp>
        <p:nvSpPr>
          <p:cNvPr id="8" name="Content Placeholder 3"/>
          <p:cNvSpPr txBox="1">
            <a:spLocks/>
          </p:cNvSpPr>
          <p:nvPr/>
        </p:nvSpPr>
        <p:spPr>
          <a:xfrm>
            <a:off x="4929190" y="1428736"/>
            <a:ext cx="3757610" cy="4926189"/>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IN" sz="1400" b="0" i="0" u="none" strike="noStrike" kern="1200" cap="none" spc="0" normalizeH="0" baseline="0" noProof="0" dirty="0" smtClean="0">
                <a:ln>
                  <a:noFill/>
                </a:ln>
                <a:solidFill>
                  <a:schemeClr val="tx1"/>
                </a:solidFill>
                <a:effectLst/>
                <a:uLnTx/>
                <a:uFillTx/>
                <a:latin typeface="+mn-lt"/>
                <a:ea typeface="+mn-ea"/>
                <a:cs typeface="+mn-cs"/>
              </a:rPr>
              <a:t>Impurity index is calculated based on formula</a:t>
            </a:r>
          </a:p>
          <a:p>
            <a:pPr marL="274320" marR="0" lvl="0" indent="-274320" algn="l" defTabSz="914400" rtl="0" eaLnBrk="1" fontAlgn="auto" latinLnBrk="0" hangingPunct="1">
              <a:lnSpc>
                <a:spcPct val="100000"/>
              </a:lnSpc>
              <a:spcBef>
                <a:spcPct val="20000"/>
              </a:spcBef>
              <a:spcAft>
                <a:spcPts val="0"/>
              </a:spcAft>
              <a:buClr>
                <a:schemeClr val="accent3"/>
              </a:buClr>
              <a:buSzPct val="95000"/>
              <a:tabLst/>
              <a:defRPr/>
            </a:pPr>
            <a:r>
              <a:rPr lang="en-IN" sz="1400" dirty="0" smtClean="0"/>
              <a:t>       (num of invoices delayed over month +</a:t>
            </a:r>
          </a:p>
          <a:p>
            <a:pPr marL="274320" marR="0" lvl="0" indent="-274320" algn="l" defTabSz="914400" rtl="0" eaLnBrk="1" fontAlgn="auto" latinLnBrk="0" hangingPunct="1">
              <a:lnSpc>
                <a:spcPct val="100000"/>
              </a:lnSpc>
              <a:spcBef>
                <a:spcPct val="20000"/>
              </a:spcBef>
              <a:spcAft>
                <a:spcPts val="0"/>
              </a:spcAft>
              <a:buClr>
                <a:schemeClr val="accent3"/>
              </a:buClr>
              <a:buSzPct val="95000"/>
              <a:tabLst/>
              <a:defRPr/>
            </a:pPr>
            <a:r>
              <a:rPr kumimoji="0" lang="en-IN" sz="1400" b="0" i="0" u="none" strike="noStrike" kern="1200" cap="none" spc="0" normalizeH="0" noProof="0" dirty="0" smtClean="0">
                <a:ln>
                  <a:noFill/>
                </a:ln>
                <a:solidFill>
                  <a:schemeClr val="tx1"/>
                </a:solidFill>
                <a:effectLst/>
                <a:uLnTx/>
                <a:uFillTx/>
                <a:latin typeface="+mn-lt"/>
                <a:ea typeface="+mn-ea"/>
                <a:cs typeface="+mn-cs"/>
              </a:rPr>
              <a:t>       num of invoices paid with same month)/</a:t>
            </a:r>
          </a:p>
          <a:p>
            <a:pPr marL="274320" marR="0" lvl="0" indent="-274320" algn="l" defTabSz="914400" rtl="0" eaLnBrk="1" fontAlgn="auto" latinLnBrk="0" hangingPunct="1">
              <a:lnSpc>
                <a:spcPct val="100000"/>
              </a:lnSpc>
              <a:spcBef>
                <a:spcPct val="20000"/>
              </a:spcBef>
              <a:spcAft>
                <a:spcPts val="0"/>
              </a:spcAft>
              <a:buClr>
                <a:schemeClr val="accent3"/>
              </a:buClr>
              <a:buSzPct val="95000"/>
              <a:tabLst/>
              <a:defRPr/>
            </a:pPr>
            <a:r>
              <a:rPr lang="en-IN" sz="1400" dirty="0" smtClean="0"/>
              <a:t>       total num of invoices</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r>
              <a:rPr lang="en-IN" sz="1400" dirty="0" smtClean="0"/>
              <a:t>It ranges from 0 to 1</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r>
              <a:rPr lang="en-IN" sz="1400" dirty="0" smtClean="0"/>
              <a:t>A value close to 0 means customer is ideal and paying invoices within due date and a value close to 1 means customer is paying all of it’s invoices after due date.</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r>
              <a:rPr lang="en-IN" sz="1400" dirty="0" smtClean="0"/>
              <a:t>Based on plot, we can infer that customers with less number of invoices are more inclined to pay there invoices within due date while customers with number of invoices &gt; 25 pay more than half of their invoices after due date.</a:t>
            </a:r>
            <a:endParaRPr kumimoji="0" lang="en-IN" sz="1400" b="0" i="0" u="none" strike="noStrike" kern="1200" cap="none" spc="0" normalizeH="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US" sz="1400" b="0" i="0" u="none" strike="noStrike" kern="1200" cap="none" spc="0" normalizeH="0" baseline="0" noProof="0" dirty="0">
              <a:ln>
                <a:noFill/>
              </a:ln>
              <a:solidFill>
                <a:schemeClr val="tx1"/>
              </a:solidFill>
              <a:effectLst/>
              <a:uLnTx/>
              <a:uFillTx/>
              <a:latin typeface="+mn-lt"/>
              <a:ea typeface="+mn-ea"/>
              <a:cs typeface="+mn-cs"/>
            </a:endParaRPr>
          </a:p>
        </p:txBody>
      </p:sp>
      <p:pic>
        <p:nvPicPr>
          <p:cNvPr id="10" name="Content Placeholder 9" descr="Purity index by number of invoices.png"/>
          <p:cNvPicPr>
            <a:picLocks noGrp="1" noChangeAspect="1"/>
          </p:cNvPicPr>
          <p:nvPr>
            <p:ph sz="half" idx="1"/>
          </p:nvPr>
        </p:nvPicPr>
        <p:blipFill>
          <a:blip r:embed="rId2"/>
          <a:stretch>
            <a:fillRect/>
          </a:stretch>
        </p:blipFill>
        <p:spPr>
          <a:xfrm>
            <a:off x="571472" y="1214422"/>
            <a:ext cx="4038600" cy="2597597"/>
          </a:xfr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285860"/>
            <a:ext cx="8115328" cy="5286412"/>
          </a:xfrm>
        </p:spPr>
        <p:txBody>
          <a:bodyPr>
            <a:normAutofit lnSpcReduction="10000"/>
          </a:bodyPr>
          <a:lstStyle/>
          <a:p>
            <a:r>
              <a:rPr lang="en-IN" sz="1400" dirty="0" smtClean="0"/>
              <a:t>A riskiness score is computed for all 3 countries for both ‘invoice delayed over month’ and ‘invoice paid in same month’ as:</a:t>
            </a:r>
          </a:p>
          <a:p>
            <a:pPr>
              <a:buNone/>
            </a:pPr>
            <a:r>
              <a:rPr lang="en-IN" sz="1400" dirty="0" smtClean="0"/>
              <a:t>             </a:t>
            </a:r>
            <a:r>
              <a:rPr lang="en-IN" sz="1400" u="sng" dirty="0" smtClean="0"/>
              <a:t>Invoice delayed over month</a:t>
            </a:r>
          </a:p>
          <a:p>
            <a:pPr>
              <a:buNone/>
            </a:pPr>
            <a:endParaRPr lang="en-IN" sz="1400" dirty="0" smtClean="0"/>
          </a:p>
          <a:p>
            <a:pPr>
              <a:buNone/>
            </a:pPr>
            <a:r>
              <a:rPr lang="en-IN" sz="1400" dirty="0" smtClean="0"/>
              <a:t> </a:t>
            </a:r>
          </a:p>
          <a:p>
            <a:pPr>
              <a:buNone/>
            </a:pPr>
            <a:r>
              <a:rPr lang="en-IN" sz="1400" dirty="0" smtClean="0"/>
              <a:t>       </a:t>
            </a:r>
          </a:p>
          <a:p>
            <a:pPr>
              <a:buNone/>
            </a:pPr>
            <a:endParaRPr lang="en-IN" sz="1400" dirty="0" smtClean="0"/>
          </a:p>
          <a:p>
            <a:pPr>
              <a:buNone/>
            </a:pPr>
            <a:endParaRPr lang="en-IN" sz="1400" dirty="0" smtClean="0"/>
          </a:p>
          <a:p>
            <a:pPr>
              <a:buNone/>
            </a:pPr>
            <a:endParaRPr lang="en-IN" sz="1400" dirty="0" smtClean="0"/>
          </a:p>
          <a:p>
            <a:pPr>
              <a:buNone/>
            </a:pPr>
            <a:endParaRPr lang="en-IN" sz="1400" dirty="0" smtClean="0"/>
          </a:p>
          <a:p>
            <a:pPr>
              <a:buNone/>
            </a:pPr>
            <a:r>
              <a:rPr lang="en-IN" sz="1400" dirty="0" smtClean="0"/>
              <a:t>             </a:t>
            </a:r>
            <a:r>
              <a:rPr lang="en-IN" sz="1400" u="sng" dirty="0" smtClean="0"/>
              <a:t>Invoice paid within same month</a:t>
            </a:r>
          </a:p>
          <a:p>
            <a:pPr>
              <a:buNone/>
            </a:pPr>
            <a:endParaRPr lang="en-IN" sz="1400" u="sng" dirty="0" smtClean="0"/>
          </a:p>
          <a:p>
            <a:pPr>
              <a:buNone/>
            </a:pPr>
            <a:endParaRPr lang="en-IN" sz="1400" u="sng" dirty="0" smtClean="0"/>
          </a:p>
          <a:p>
            <a:pPr>
              <a:buNone/>
            </a:pPr>
            <a:endParaRPr lang="en-IN" sz="1400" u="sng" dirty="0" smtClean="0"/>
          </a:p>
          <a:p>
            <a:pPr>
              <a:buNone/>
            </a:pPr>
            <a:endParaRPr lang="en-IN" sz="1400" u="sng" dirty="0" smtClean="0"/>
          </a:p>
          <a:p>
            <a:pPr>
              <a:buNone/>
            </a:pPr>
            <a:endParaRPr lang="en-IN" sz="1400" u="sng" dirty="0" smtClean="0"/>
          </a:p>
          <a:p>
            <a:pPr>
              <a:buNone/>
            </a:pPr>
            <a:endParaRPr lang="en-IN" sz="1400" u="sng" dirty="0" smtClean="0"/>
          </a:p>
          <a:p>
            <a:pPr>
              <a:buNone/>
            </a:pPr>
            <a:endParaRPr lang="en-IN" sz="1400" u="sng" dirty="0" smtClean="0"/>
          </a:p>
          <a:p>
            <a:r>
              <a:rPr lang="en-IN" sz="1400" dirty="0" smtClean="0"/>
              <a:t>In both case of delay in payment ‘invoice delayed over month’ &amp; ‘Invoice paid </a:t>
            </a:r>
            <a:r>
              <a:rPr lang="en-IN" sz="1400" dirty="0" smtClean="0"/>
              <a:t>within </a:t>
            </a:r>
            <a:r>
              <a:rPr lang="en-IN" sz="1400" dirty="0" smtClean="0"/>
              <a:t>same month’, country with ID 77 is high in riskiness. Factors responsible for this is higher </a:t>
            </a:r>
            <a:r>
              <a:rPr lang="en-IN" sz="1400" dirty="0" smtClean="0"/>
              <a:t>number of </a:t>
            </a:r>
            <a:r>
              <a:rPr lang="en-IN" sz="1400" dirty="0" smtClean="0"/>
              <a:t>such invoices (40% &amp; 41%) and high average invoice amount ($33231 &amp; $48875)</a:t>
            </a:r>
          </a:p>
        </p:txBody>
      </p:sp>
      <p:sp>
        <p:nvSpPr>
          <p:cNvPr id="5" name="Title 2"/>
          <p:cNvSpPr txBox="1">
            <a:spLocks/>
          </p:cNvSpPr>
          <p:nvPr/>
        </p:nvSpPr>
        <p:spPr>
          <a:xfrm>
            <a:off x="457200" y="631828"/>
            <a:ext cx="8229600" cy="511156"/>
          </a:xfrm>
          <a:prstGeom prst="rect">
            <a:avLst/>
          </a:prstGeom>
        </p:spPr>
        <p:txBody>
          <a:bodyPr vert="horz" lIns="0" rIns="0" bIns="0" anchor="b">
            <a:normAutofit fontScale="90000" lnSpcReduction="1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IN" sz="3600" b="0" i="0" u="none" strike="noStrike" kern="1200" cap="none" spc="0" normalizeH="0" baseline="0" noProof="0" dirty="0" smtClean="0">
                <a:ln>
                  <a:noFill/>
                </a:ln>
                <a:solidFill>
                  <a:schemeClr val="tx2"/>
                </a:solidFill>
                <a:effectLst/>
                <a:uLnTx/>
                <a:uFillTx/>
                <a:latin typeface="+mj-lt"/>
                <a:ea typeface="+mj-ea"/>
                <a:cs typeface="+mj-cs"/>
              </a:rPr>
              <a:t>Key</a:t>
            </a:r>
            <a:r>
              <a:rPr kumimoji="0" lang="en-IN" sz="3600" b="0" i="0" u="none" strike="noStrike" kern="1200" cap="none" spc="0" normalizeH="0" noProof="0" dirty="0" smtClean="0">
                <a:ln>
                  <a:noFill/>
                </a:ln>
                <a:solidFill>
                  <a:schemeClr val="tx2"/>
                </a:solidFill>
                <a:effectLst/>
                <a:uLnTx/>
                <a:uFillTx/>
                <a:latin typeface="+mj-lt"/>
                <a:ea typeface="+mj-ea"/>
                <a:cs typeface="+mj-cs"/>
              </a:rPr>
              <a:t> Takeaways</a:t>
            </a:r>
            <a:endParaRPr kumimoji="0" lang="en-US" sz="3600" b="0" i="0" u="none" strike="noStrike" kern="1200" cap="none" spc="0" normalizeH="0" baseline="0" noProof="0" dirty="0">
              <a:ln>
                <a:noFill/>
              </a:ln>
              <a:solidFill>
                <a:schemeClr val="tx2"/>
              </a:solidFill>
              <a:effectLst/>
              <a:uLnTx/>
              <a:uFillTx/>
              <a:latin typeface="+mj-lt"/>
              <a:ea typeface="+mj-ea"/>
              <a:cs typeface="+mj-cs"/>
            </a:endParaRPr>
          </a:p>
        </p:txBody>
      </p:sp>
      <p:graphicFrame>
        <p:nvGraphicFramePr>
          <p:cNvPr id="6" name="Table 5"/>
          <p:cNvGraphicFramePr>
            <a:graphicFrameLocks noGrp="1"/>
          </p:cNvGraphicFramePr>
          <p:nvPr/>
        </p:nvGraphicFramePr>
        <p:xfrm>
          <a:off x="785786" y="2146864"/>
          <a:ext cx="7500992" cy="1425012"/>
        </p:xfrm>
        <a:graphic>
          <a:graphicData uri="http://schemas.openxmlformats.org/drawingml/2006/table">
            <a:tbl>
              <a:tblPr firstRow="1" bandRow="1">
                <a:tableStyleId>{5C22544A-7EE6-4342-B048-85BDC9FD1C3A}</a:tableStyleId>
              </a:tblPr>
              <a:tblGrid>
                <a:gridCol w="937624"/>
                <a:gridCol w="937624"/>
                <a:gridCol w="937624"/>
                <a:gridCol w="1044780"/>
                <a:gridCol w="1071570"/>
                <a:gridCol w="928694"/>
                <a:gridCol w="857256"/>
                <a:gridCol w="785820"/>
              </a:tblGrid>
              <a:tr h="521974">
                <a:tc>
                  <a:txBody>
                    <a:bodyPr/>
                    <a:lstStyle/>
                    <a:p>
                      <a:r>
                        <a:rPr lang="en-IN" sz="1000" dirty="0" smtClean="0"/>
                        <a:t>Country ID</a:t>
                      </a:r>
                      <a:endParaRPr lang="en-US" sz="1000" dirty="0"/>
                    </a:p>
                  </a:txBody>
                  <a:tcPr/>
                </a:tc>
                <a:tc>
                  <a:txBody>
                    <a:bodyPr/>
                    <a:lstStyle/>
                    <a:p>
                      <a:r>
                        <a:rPr lang="en-IN" sz="1000" dirty="0" smtClean="0"/>
                        <a:t>Pct of invoices</a:t>
                      </a:r>
                      <a:endParaRPr lang="en-US" sz="1000" dirty="0"/>
                    </a:p>
                  </a:txBody>
                  <a:tcPr/>
                </a:tc>
                <a:tc>
                  <a:txBody>
                    <a:bodyPr/>
                    <a:lstStyle/>
                    <a:p>
                      <a:r>
                        <a:rPr lang="en-IN" sz="1000" dirty="0" smtClean="0"/>
                        <a:t>Number of invoices</a:t>
                      </a:r>
                      <a:endParaRPr lang="en-US" sz="1000" dirty="0"/>
                    </a:p>
                  </a:txBody>
                  <a:tcPr/>
                </a:tc>
                <a:tc>
                  <a:txBody>
                    <a:bodyPr/>
                    <a:lstStyle/>
                    <a:p>
                      <a:r>
                        <a:rPr lang="en-IN" sz="1000" dirty="0" smtClean="0"/>
                        <a:t> Invoice amount (normalized)</a:t>
                      </a:r>
                      <a:endParaRPr lang="en-US" sz="1000" dirty="0"/>
                    </a:p>
                  </a:txBody>
                  <a:tcPr/>
                </a:tc>
                <a:tc>
                  <a:txBody>
                    <a:bodyPr/>
                    <a:lstStyle/>
                    <a:p>
                      <a:r>
                        <a:rPr lang="en-IN" sz="1000" dirty="0" smtClean="0"/>
                        <a:t>Delay in payment (normalized)</a:t>
                      </a:r>
                      <a:endParaRPr lang="en-US" sz="1000" dirty="0"/>
                    </a:p>
                  </a:txBody>
                  <a:tcPr/>
                </a:tc>
                <a:tc>
                  <a:txBody>
                    <a:bodyPr/>
                    <a:lstStyle/>
                    <a:p>
                      <a:r>
                        <a:rPr lang="en-IN" sz="1000" dirty="0" smtClean="0"/>
                        <a:t>Col</a:t>
                      </a:r>
                      <a:r>
                        <a:rPr lang="en-IN" sz="1000" baseline="0" dirty="0" smtClean="0"/>
                        <a:t> 2 * Col3 * Col 4 * Col 5</a:t>
                      </a:r>
                      <a:endParaRPr lang="en-US" sz="1000" dirty="0"/>
                    </a:p>
                  </a:txBody>
                  <a:tcPr/>
                </a:tc>
                <a:tc>
                  <a:txBody>
                    <a:bodyPr/>
                    <a:lstStyle/>
                    <a:p>
                      <a:r>
                        <a:rPr lang="en-IN" sz="1000" dirty="0" smtClean="0"/>
                        <a:t>Average</a:t>
                      </a:r>
                      <a:r>
                        <a:rPr lang="en-IN" sz="1000" baseline="0" dirty="0" smtClean="0"/>
                        <a:t> </a:t>
                      </a:r>
                      <a:r>
                        <a:rPr lang="en-IN" sz="1000" dirty="0" smtClean="0"/>
                        <a:t>invoice amount</a:t>
                      </a:r>
                      <a:endParaRPr lang="en-US" sz="1000" dirty="0"/>
                    </a:p>
                  </a:txBody>
                  <a:tcPr/>
                </a:tc>
                <a:tc>
                  <a:txBody>
                    <a:bodyPr/>
                    <a:lstStyle/>
                    <a:p>
                      <a:r>
                        <a:rPr lang="en-IN" sz="1000" dirty="0" smtClean="0"/>
                        <a:t>Riskiness</a:t>
                      </a:r>
                      <a:endParaRPr lang="en-US" sz="1000" dirty="0"/>
                    </a:p>
                  </a:txBody>
                  <a:tcPr/>
                </a:tc>
              </a:tr>
              <a:tr h="292124">
                <a:tc>
                  <a:txBody>
                    <a:bodyPr/>
                    <a:lstStyle/>
                    <a:p>
                      <a:r>
                        <a:rPr lang="en-IN" sz="1000" dirty="0" smtClean="0"/>
                        <a:t>66</a:t>
                      </a:r>
                      <a:endParaRPr lang="en-US" sz="1000" dirty="0"/>
                    </a:p>
                  </a:txBody>
                  <a:tcPr/>
                </a:tc>
                <a:tc>
                  <a:txBody>
                    <a:bodyPr/>
                    <a:lstStyle/>
                    <a:p>
                      <a:r>
                        <a:rPr kumimoji="0" lang="en-IN" sz="1100" b="0" i="0" u="none" strike="noStrike" kern="1200" dirty="0" smtClean="0">
                          <a:solidFill>
                            <a:srgbClr val="000000"/>
                          </a:solidFill>
                          <a:latin typeface="Calibri"/>
                          <a:ea typeface="+mn-ea"/>
                          <a:cs typeface="+mn-cs"/>
                        </a:rPr>
                        <a:t>0.12</a:t>
                      </a:r>
                      <a:endParaRPr kumimoji="0" lang="en-US" sz="1100" b="0" i="0" u="none" strike="noStrike" kern="1200" dirty="0">
                        <a:solidFill>
                          <a:srgbClr val="000000"/>
                        </a:solidFill>
                        <a:latin typeface="Calibri"/>
                        <a:ea typeface="+mn-ea"/>
                        <a:cs typeface="+mn-cs"/>
                      </a:endParaRPr>
                    </a:p>
                  </a:txBody>
                  <a:tcPr/>
                </a:tc>
                <a:tc>
                  <a:txBody>
                    <a:bodyPr/>
                    <a:lstStyle/>
                    <a:p>
                      <a:r>
                        <a:rPr kumimoji="0" lang="en-IN" sz="1100" b="0" i="0" u="none" strike="noStrike" kern="1200" dirty="0" smtClean="0">
                          <a:solidFill>
                            <a:srgbClr val="000000"/>
                          </a:solidFill>
                          <a:latin typeface="Calibri"/>
                          <a:ea typeface="+mn-ea"/>
                          <a:cs typeface="+mn-cs"/>
                        </a:rPr>
                        <a:t>53061</a:t>
                      </a:r>
                      <a:endParaRPr kumimoji="0" lang="en-US" sz="1100" b="0" i="0" u="none" strike="noStrike" kern="1200" dirty="0">
                        <a:solidFill>
                          <a:srgbClr val="000000"/>
                        </a:solidFill>
                        <a:latin typeface="Calibri"/>
                        <a:ea typeface="+mn-ea"/>
                        <a:cs typeface="+mn-cs"/>
                      </a:endParaRPr>
                    </a:p>
                  </a:txBody>
                  <a:tcPr/>
                </a:tc>
                <a:tc>
                  <a:txBody>
                    <a:bodyPr/>
                    <a:lstStyle/>
                    <a:p>
                      <a:pPr algn="l" fontAlgn="b"/>
                      <a:r>
                        <a:rPr lang="en-US" sz="1100" b="0" i="0" u="none" strike="noStrike">
                          <a:solidFill>
                            <a:srgbClr val="000000"/>
                          </a:solidFill>
                          <a:latin typeface="Calibri"/>
                        </a:rPr>
                        <a:t>0.740548736</a:t>
                      </a:r>
                    </a:p>
                  </a:txBody>
                  <a:tcPr marL="7620" marR="7620" marT="7620" marB="0"/>
                </a:tc>
                <a:tc>
                  <a:txBody>
                    <a:bodyPr/>
                    <a:lstStyle/>
                    <a:p>
                      <a:pPr algn="l" fontAlgn="b"/>
                      <a:r>
                        <a:rPr lang="en-US" sz="1100" b="0" i="0" u="none" strike="noStrike">
                          <a:solidFill>
                            <a:srgbClr val="000000"/>
                          </a:solidFill>
                          <a:latin typeface="Calibri"/>
                        </a:rPr>
                        <a:t>1.004706001</a:t>
                      </a:r>
                    </a:p>
                  </a:txBody>
                  <a:tcPr marL="7620" marR="7620" marT="7620" marB="0"/>
                </a:tc>
                <a:tc>
                  <a:txBody>
                    <a:bodyPr/>
                    <a:lstStyle/>
                    <a:p>
                      <a:pPr algn="l" fontAlgn="b"/>
                      <a:r>
                        <a:rPr lang="en-US" sz="1100" b="0" i="0" u="none" strike="noStrike">
                          <a:solidFill>
                            <a:srgbClr val="000000"/>
                          </a:solidFill>
                          <a:latin typeface="Calibri"/>
                        </a:rPr>
                        <a:t>4820</a:t>
                      </a:r>
                    </a:p>
                  </a:txBody>
                  <a:tcPr marL="7620" marR="7620" marT="7620" marB="0"/>
                </a:tc>
                <a:tc>
                  <a:txBody>
                    <a:bodyPr/>
                    <a:lstStyle/>
                    <a:p>
                      <a:pPr algn="l" fontAlgn="b"/>
                      <a:r>
                        <a:rPr lang="en-US" sz="1100" b="0" i="0" u="none" strike="noStrike">
                          <a:solidFill>
                            <a:srgbClr val="000000"/>
                          </a:solidFill>
                          <a:latin typeface="Calibri"/>
                        </a:rPr>
                        <a:t>20447</a:t>
                      </a:r>
                    </a:p>
                  </a:txBody>
                  <a:tcPr marL="7620" marR="7620" marT="7620" marB="0"/>
                </a:tc>
                <a:tc>
                  <a:txBody>
                    <a:bodyPr/>
                    <a:lstStyle/>
                    <a:p>
                      <a:pPr algn="l" fontAlgn="b"/>
                      <a:r>
                        <a:rPr lang="en-US" sz="1100" b="0" i="0" u="none" strike="noStrike">
                          <a:solidFill>
                            <a:srgbClr val="000000"/>
                          </a:solidFill>
                          <a:latin typeface="Calibri"/>
                        </a:rPr>
                        <a:t>0.24</a:t>
                      </a:r>
                    </a:p>
                  </a:txBody>
                  <a:tcPr marL="7620" marR="7620" marT="7620" marB="0"/>
                </a:tc>
              </a:tr>
              <a:tr h="292124">
                <a:tc>
                  <a:txBody>
                    <a:bodyPr/>
                    <a:lstStyle/>
                    <a:p>
                      <a:r>
                        <a:rPr lang="en-IN" sz="1000" dirty="0" smtClean="0"/>
                        <a:t>77</a:t>
                      </a:r>
                      <a:endParaRPr lang="en-US" sz="1000" dirty="0"/>
                    </a:p>
                  </a:txBody>
                  <a:tcPr/>
                </a:tc>
                <a:tc>
                  <a:txBody>
                    <a:bodyPr/>
                    <a:lstStyle/>
                    <a:p>
                      <a:r>
                        <a:rPr kumimoji="0" lang="en-IN" sz="1100" b="0" i="0" u="none" strike="noStrike" kern="1200" dirty="0" smtClean="0">
                          <a:solidFill>
                            <a:srgbClr val="000000"/>
                          </a:solidFill>
                          <a:latin typeface="Calibri"/>
                          <a:ea typeface="+mn-ea"/>
                          <a:cs typeface="+mn-cs"/>
                        </a:rPr>
                        <a:t>0.4</a:t>
                      </a:r>
                    </a:p>
                  </a:txBody>
                  <a:tcPr/>
                </a:tc>
                <a:tc>
                  <a:txBody>
                    <a:bodyPr/>
                    <a:lstStyle/>
                    <a:p>
                      <a:r>
                        <a:rPr kumimoji="0" lang="en-IN" sz="1100" b="0" i="0" u="none" strike="noStrike" kern="1200" dirty="0" smtClean="0">
                          <a:solidFill>
                            <a:srgbClr val="000000"/>
                          </a:solidFill>
                          <a:latin typeface="Calibri"/>
                          <a:ea typeface="+mn-ea"/>
                          <a:cs typeface="+mn-cs"/>
                        </a:rPr>
                        <a:t>53061</a:t>
                      </a:r>
                    </a:p>
                  </a:txBody>
                  <a:tcPr/>
                </a:tc>
                <a:tc>
                  <a:txBody>
                    <a:bodyPr/>
                    <a:lstStyle/>
                    <a:p>
                      <a:pPr algn="l" fontAlgn="b"/>
                      <a:r>
                        <a:rPr lang="en-US" sz="1100" b="0" i="0" u="none" strike="noStrike">
                          <a:solidFill>
                            <a:srgbClr val="000000"/>
                          </a:solidFill>
                          <a:latin typeface="Calibri"/>
                        </a:rPr>
                        <a:t>1.625226195</a:t>
                      </a:r>
                    </a:p>
                  </a:txBody>
                  <a:tcPr marL="7620" marR="7620" marT="7620" marB="0"/>
                </a:tc>
                <a:tc>
                  <a:txBody>
                    <a:bodyPr/>
                    <a:lstStyle/>
                    <a:p>
                      <a:pPr algn="l" fontAlgn="b"/>
                      <a:r>
                        <a:rPr lang="en-US" sz="1100" b="0" i="0" u="none" strike="noStrike">
                          <a:solidFill>
                            <a:srgbClr val="000000"/>
                          </a:solidFill>
                          <a:latin typeface="Calibri"/>
                        </a:rPr>
                        <a:t>0.892116183</a:t>
                      </a:r>
                    </a:p>
                  </a:txBody>
                  <a:tcPr marL="7620" marR="7620" marT="7620" marB="0"/>
                </a:tc>
                <a:tc>
                  <a:txBody>
                    <a:bodyPr/>
                    <a:lstStyle/>
                    <a:p>
                      <a:pPr algn="l" fontAlgn="b"/>
                      <a:r>
                        <a:rPr lang="en-US" sz="1100" b="0" i="0" u="none" strike="noStrike">
                          <a:solidFill>
                            <a:srgbClr val="000000"/>
                          </a:solidFill>
                          <a:latin typeface="Calibri"/>
                        </a:rPr>
                        <a:t>31004</a:t>
                      </a:r>
                    </a:p>
                  </a:txBody>
                  <a:tcPr marL="7620" marR="7620" marT="7620" marB="0"/>
                </a:tc>
                <a:tc>
                  <a:txBody>
                    <a:bodyPr/>
                    <a:lstStyle/>
                    <a:p>
                      <a:pPr algn="l" fontAlgn="b"/>
                      <a:r>
                        <a:rPr lang="en-US" sz="1100" b="0" i="0" u="none" strike="noStrike">
                          <a:solidFill>
                            <a:srgbClr val="000000"/>
                          </a:solidFill>
                          <a:latin typeface="Calibri"/>
                        </a:rPr>
                        <a:t>20447</a:t>
                      </a:r>
                    </a:p>
                  </a:txBody>
                  <a:tcPr marL="7620" marR="7620" marT="7620" marB="0"/>
                </a:tc>
                <a:tc>
                  <a:txBody>
                    <a:bodyPr/>
                    <a:lstStyle/>
                    <a:p>
                      <a:pPr algn="l" fontAlgn="b"/>
                      <a:r>
                        <a:rPr lang="en-US" sz="1100" b="0" i="0" u="none" strike="noStrike">
                          <a:solidFill>
                            <a:srgbClr val="000000"/>
                          </a:solidFill>
                          <a:latin typeface="Calibri"/>
                        </a:rPr>
                        <a:t>1.52</a:t>
                      </a:r>
                    </a:p>
                  </a:txBody>
                  <a:tcPr marL="7620" marR="7620" marT="7620" marB="0"/>
                </a:tc>
              </a:tr>
              <a:tr h="292124">
                <a:tc>
                  <a:txBody>
                    <a:bodyPr/>
                    <a:lstStyle/>
                    <a:p>
                      <a:r>
                        <a:rPr lang="en-IN" sz="1000" dirty="0" smtClean="0"/>
                        <a:t>83</a:t>
                      </a:r>
                      <a:endParaRPr lang="en-US" sz="1000" dirty="0"/>
                    </a:p>
                  </a:txBody>
                  <a:tcPr/>
                </a:tc>
                <a:tc>
                  <a:txBody>
                    <a:bodyPr/>
                    <a:lstStyle/>
                    <a:p>
                      <a:r>
                        <a:rPr kumimoji="0" lang="en-IN" sz="1100" b="0" i="0" u="none" strike="noStrike" kern="1200" dirty="0" smtClean="0">
                          <a:solidFill>
                            <a:srgbClr val="000000"/>
                          </a:solidFill>
                          <a:latin typeface="Calibri"/>
                          <a:ea typeface="+mn-ea"/>
                          <a:cs typeface="+mn-cs"/>
                        </a:rPr>
                        <a:t>0.47</a:t>
                      </a:r>
                      <a:endParaRPr kumimoji="0" lang="en-US" sz="1100" b="0" i="0" u="none" strike="noStrike" kern="1200" dirty="0">
                        <a:solidFill>
                          <a:srgbClr val="000000"/>
                        </a:solidFill>
                        <a:latin typeface="Calibri"/>
                        <a:ea typeface="+mn-ea"/>
                        <a:cs typeface="+mn-cs"/>
                      </a:endParaRPr>
                    </a:p>
                  </a:txBody>
                  <a:tcPr/>
                </a:tc>
                <a:tc>
                  <a:txBody>
                    <a:bodyPr/>
                    <a:lstStyle/>
                    <a:p>
                      <a:r>
                        <a:rPr kumimoji="0" lang="en-IN" sz="1100" b="0" i="0" u="none" strike="noStrike" kern="1200" dirty="0" smtClean="0">
                          <a:solidFill>
                            <a:srgbClr val="000000"/>
                          </a:solidFill>
                          <a:latin typeface="Calibri"/>
                          <a:ea typeface="+mn-ea"/>
                          <a:cs typeface="+mn-cs"/>
                        </a:rPr>
                        <a:t>53061</a:t>
                      </a:r>
                      <a:endParaRPr kumimoji="0" lang="en-US" sz="1100" b="0" i="0" u="none" strike="noStrike" kern="1200" dirty="0">
                        <a:solidFill>
                          <a:srgbClr val="000000"/>
                        </a:solidFill>
                        <a:latin typeface="Calibri"/>
                        <a:ea typeface="+mn-ea"/>
                        <a:cs typeface="+mn-cs"/>
                      </a:endParaRPr>
                    </a:p>
                  </a:txBody>
                  <a:tcPr/>
                </a:tc>
                <a:tc>
                  <a:txBody>
                    <a:bodyPr/>
                    <a:lstStyle/>
                    <a:p>
                      <a:pPr algn="l" fontAlgn="b"/>
                      <a:r>
                        <a:rPr lang="en-US" sz="1100" b="0" i="0" u="none" strike="noStrike">
                          <a:solidFill>
                            <a:srgbClr val="000000"/>
                          </a:solidFill>
                          <a:latin typeface="Calibri"/>
                        </a:rPr>
                        <a:t>0.532694283</a:t>
                      </a:r>
                    </a:p>
                  </a:txBody>
                  <a:tcPr marL="7620" marR="7620" marT="7620" marB="0"/>
                </a:tc>
                <a:tc>
                  <a:txBody>
                    <a:bodyPr/>
                    <a:lstStyle/>
                    <a:p>
                      <a:pPr algn="l" fontAlgn="b"/>
                      <a:r>
                        <a:rPr lang="en-US" sz="1100" b="0" i="0" u="none" strike="noStrike">
                          <a:solidFill>
                            <a:srgbClr val="000000"/>
                          </a:solidFill>
                          <a:latin typeface="Calibri"/>
                        </a:rPr>
                        <a:t>1.079597207</a:t>
                      </a:r>
                    </a:p>
                  </a:txBody>
                  <a:tcPr marL="7620" marR="7620" marT="7620" marB="0"/>
                </a:tc>
                <a:tc>
                  <a:txBody>
                    <a:bodyPr/>
                    <a:lstStyle/>
                    <a:p>
                      <a:pPr algn="l" fontAlgn="b"/>
                      <a:r>
                        <a:rPr lang="en-US" sz="1100" b="0" i="0" u="none" strike="noStrike">
                          <a:solidFill>
                            <a:srgbClr val="000000"/>
                          </a:solidFill>
                          <a:latin typeface="Calibri"/>
                        </a:rPr>
                        <a:t>14492</a:t>
                      </a:r>
                    </a:p>
                  </a:txBody>
                  <a:tcPr marL="7620" marR="7620" marT="7620" marB="0"/>
                </a:tc>
                <a:tc>
                  <a:txBody>
                    <a:bodyPr/>
                    <a:lstStyle/>
                    <a:p>
                      <a:pPr algn="l" fontAlgn="b"/>
                      <a:r>
                        <a:rPr lang="en-US" sz="1100" b="0" i="0" u="none" strike="noStrike">
                          <a:solidFill>
                            <a:srgbClr val="000000"/>
                          </a:solidFill>
                          <a:latin typeface="Calibri"/>
                        </a:rPr>
                        <a:t>20447</a:t>
                      </a:r>
                    </a:p>
                  </a:txBody>
                  <a:tcPr marL="7620" marR="7620" marT="7620" marB="0"/>
                </a:tc>
                <a:tc>
                  <a:txBody>
                    <a:bodyPr/>
                    <a:lstStyle/>
                    <a:p>
                      <a:pPr algn="l" fontAlgn="b"/>
                      <a:r>
                        <a:rPr lang="en-US" sz="1100" b="0" i="0" u="none" strike="noStrike" dirty="0">
                          <a:solidFill>
                            <a:srgbClr val="000000"/>
                          </a:solidFill>
                          <a:latin typeface="Calibri"/>
                        </a:rPr>
                        <a:t>0.71</a:t>
                      </a:r>
                    </a:p>
                  </a:txBody>
                  <a:tcPr marL="7620" marR="7620" marT="7620" marB="0"/>
                </a:tc>
              </a:tr>
            </a:tbl>
          </a:graphicData>
        </a:graphic>
      </p:graphicFrame>
      <p:graphicFrame>
        <p:nvGraphicFramePr>
          <p:cNvPr id="7" name="Table 6"/>
          <p:cNvGraphicFramePr>
            <a:graphicFrameLocks noGrp="1"/>
          </p:cNvGraphicFramePr>
          <p:nvPr/>
        </p:nvGraphicFramePr>
        <p:xfrm>
          <a:off x="785786" y="3929066"/>
          <a:ext cx="7500992" cy="1398210"/>
        </p:xfrm>
        <a:graphic>
          <a:graphicData uri="http://schemas.openxmlformats.org/drawingml/2006/table">
            <a:tbl>
              <a:tblPr firstRow="1" bandRow="1">
                <a:tableStyleId>{5C22544A-7EE6-4342-B048-85BDC9FD1C3A}</a:tableStyleId>
              </a:tblPr>
              <a:tblGrid>
                <a:gridCol w="937624"/>
                <a:gridCol w="937624"/>
                <a:gridCol w="839396"/>
                <a:gridCol w="1143008"/>
                <a:gridCol w="1143008"/>
                <a:gridCol w="928694"/>
                <a:gridCol w="785818"/>
                <a:gridCol w="785820"/>
              </a:tblGrid>
              <a:tr h="495975">
                <a:tc>
                  <a:txBody>
                    <a:bodyPr/>
                    <a:lstStyle/>
                    <a:p>
                      <a:r>
                        <a:rPr lang="en-IN" sz="1000" dirty="0" smtClean="0"/>
                        <a:t>Country ID</a:t>
                      </a:r>
                      <a:endParaRPr lang="en-US" sz="1000" dirty="0"/>
                    </a:p>
                  </a:txBody>
                  <a:tcPr/>
                </a:tc>
                <a:tc>
                  <a:txBody>
                    <a:bodyPr/>
                    <a:lstStyle/>
                    <a:p>
                      <a:r>
                        <a:rPr lang="en-IN" sz="1000" dirty="0" smtClean="0"/>
                        <a:t>Pct of invoices</a:t>
                      </a:r>
                      <a:endParaRPr lang="en-US" sz="1000" dirty="0"/>
                    </a:p>
                  </a:txBody>
                  <a:tcPr/>
                </a:tc>
                <a:tc>
                  <a:txBody>
                    <a:bodyPr/>
                    <a:lstStyle/>
                    <a:p>
                      <a:r>
                        <a:rPr lang="en-IN" sz="1000" dirty="0" smtClean="0"/>
                        <a:t>Number of invoices</a:t>
                      </a:r>
                      <a:endParaRPr lang="en-US" sz="1000" dirty="0"/>
                    </a:p>
                  </a:txBody>
                  <a:tcPr/>
                </a:tc>
                <a:tc>
                  <a:txBody>
                    <a:bodyPr/>
                    <a:lstStyle/>
                    <a:p>
                      <a:r>
                        <a:rPr lang="en-IN" sz="1000" dirty="0" smtClean="0"/>
                        <a:t> Invoice amount (normalized)</a:t>
                      </a:r>
                      <a:endParaRPr lang="en-US" sz="1000" dirty="0"/>
                    </a:p>
                  </a:txBody>
                  <a:tcPr/>
                </a:tc>
                <a:tc>
                  <a:txBody>
                    <a:bodyPr/>
                    <a:lstStyle/>
                    <a:p>
                      <a:r>
                        <a:rPr lang="en-IN" sz="1000" dirty="0" smtClean="0"/>
                        <a:t>Delay in payment (normalized)</a:t>
                      </a:r>
                      <a:endParaRPr lang="en-US" sz="1000" dirty="0"/>
                    </a:p>
                  </a:txBody>
                  <a:tcPr/>
                </a:tc>
                <a:tc>
                  <a:txBody>
                    <a:bodyPr/>
                    <a:lstStyle/>
                    <a:p>
                      <a:r>
                        <a:rPr lang="en-IN" sz="1000" dirty="0" smtClean="0"/>
                        <a:t>Col</a:t>
                      </a:r>
                      <a:r>
                        <a:rPr lang="en-IN" sz="1000" baseline="0" dirty="0" smtClean="0"/>
                        <a:t> 2 * Col3 * Col 4 * Col 5</a:t>
                      </a:r>
                      <a:endParaRPr lang="en-US" sz="1000" dirty="0"/>
                    </a:p>
                  </a:txBody>
                  <a:tcPr/>
                </a:tc>
                <a:tc>
                  <a:txBody>
                    <a:bodyPr/>
                    <a:lstStyle/>
                    <a:p>
                      <a:r>
                        <a:rPr lang="en-IN" sz="1000" dirty="0" err="1" smtClean="0"/>
                        <a:t>Avg</a:t>
                      </a:r>
                      <a:r>
                        <a:rPr lang="en-IN" sz="1000" baseline="0" dirty="0" smtClean="0"/>
                        <a:t> </a:t>
                      </a:r>
                      <a:r>
                        <a:rPr lang="en-IN" sz="1000" dirty="0" smtClean="0"/>
                        <a:t>invoice amount</a:t>
                      </a:r>
                      <a:endParaRPr lang="en-US" sz="1000" dirty="0"/>
                    </a:p>
                  </a:txBody>
                  <a:tcPr/>
                </a:tc>
                <a:tc>
                  <a:txBody>
                    <a:bodyPr/>
                    <a:lstStyle/>
                    <a:p>
                      <a:r>
                        <a:rPr lang="en-IN" sz="1000" dirty="0" smtClean="0"/>
                        <a:t>Riskiness</a:t>
                      </a:r>
                      <a:endParaRPr lang="en-US" sz="1000" dirty="0"/>
                    </a:p>
                  </a:txBody>
                  <a:tcPr/>
                </a:tc>
              </a:tr>
              <a:tr h="283190">
                <a:tc>
                  <a:txBody>
                    <a:bodyPr/>
                    <a:lstStyle/>
                    <a:p>
                      <a:r>
                        <a:rPr lang="en-IN" sz="1000" dirty="0" smtClean="0"/>
                        <a:t>66</a:t>
                      </a:r>
                      <a:endParaRPr lang="en-US" sz="1000" dirty="0"/>
                    </a:p>
                  </a:txBody>
                  <a:tcPr/>
                </a:tc>
                <a:tc>
                  <a:txBody>
                    <a:bodyPr/>
                    <a:lstStyle/>
                    <a:p>
                      <a:pPr marL="0" algn="l" rtl="0" eaLnBrk="1" fontAlgn="b" latinLnBrk="0" hangingPunct="1"/>
                      <a:r>
                        <a:rPr kumimoji="0" lang="en-IN" sz="1100" b="0" i="0" u="none" strike="noStrike" kern="1200" dirty="0" smtClean="0">
                          <a:solidFill>
                            <a:srgbClr val="000000"/>
                          </a:solidFill>
                          <a:latin typeface="Calibri"/>
                          <a:ea typeface="+mn-ea"/>
                          <a:cs typeface="+mn-cs"/>
                        </a:rPr>
                        <a:t>0.23</a:t>
                      </a:r>
                      <a:endParaRPr kumimoji="0" lang="en-US" sz="1100" b="0" i="0" u="none" strike="noStrike" kern="1200" dirty="0">
                        <a:solidFill>
                          <a:srgbClr val="000000"/>
                        </a:solidFill>
                        <a:latin typeface="Calibri"/>
                        <a:ea typeface="+mn-ea"/>
                        <a:cs typeface="+mn-cs"/>
                      </a:endParaRPr>
                    </a:p>
                  </a:txBody>
                  <a:tcPr/>
                </a:tc>
                <a:tc>
                  <a:txBody>
                    <a:bodyPr/>
                    <a:lstStyle/>
                    <a:p>
                      <a:pPr marL="0" algn="l" rtl="0" eaLnBrk="1" fontAlgn="b" latinLnBrk="0" hangingPunct="1"/>
                      <a:r>
                        <a:rPr kumimoji="0" lang="en-IN" sz="1100" b="0" i="0" u="none" strike="noStrike" kern="1200" dirty="0" smtClean="0">
                          <a:solidFill>
                            <a:srgbClr val="000000"/>
                          </a:solidFill>
                          <a:latin typeface="Calibri"/>
                          <a:ea typeface="+mn-ea"/>
                          <a:cs typeface="+mn-cs"/>
                        </a:rPr>
                        <a:t>190803</a:t>
                      </a:r>
                      <a:endParaRPr kumimoji="0" lang="en-US" sz="1100" b="0" i="0" u="none" strike="noStrike" kern="1200" dirty="0">
                        <a:solidFill>
                          <a:srgbClr val="000000"/>
                        </a:solidFill>
                        <a:latin typeface="Calibri"/>
                        <a:ea typeface="+mn-ea"/>
                        <a:cs typeface="+mn-cs"/>
                      </a:endParaRPr>
                    </a:p>
                  </a:txBody>
                  <a:tcPr/>
                </a:tc>
                <a:tc>
                  <a:txBody>
                    <a:bodyPr/>
                    <a:lstStyle/>
                    <a:p>
                      <a:pPr algn="l" fontAlgn="b"/>
                      <a:r>
                        <a:rPr lang="en-US" sz="1100" b="0" i="0" u="none" strike="noStrike">
                          <a:solidFill>
                            <a:srgbClr val="000000"/>
                          </a:solidFill>
                          <a:latin typeface="Calibri"/>
                        </a:rPr>
                        <a:t>0.762261909</a:t>
                      </a:r>
                    </a:p>
                  </a:txBody>
                  <a:tcPr marL="7620" marR="7620" marT="7620" marB="0"/>
                </a:tc>
                <a:tc>
                  <a:txBody>
                    <a:bodyPr/>
                    <a:lstStyle/>
                    <a:p>
                      <a:pPr algn="l" fontAlgn="b"/>
                      <a:r>
                        <a:rPr lang="en-US" sz="1100" b="0" i="0" u="none" strike="noStrike">
                          <a:solidFill>
                            <a:srgbClr val="000000"/>
                          </a:solidFill>
                          <a:latin typeface="Calibri"/>
                        </a:rPr>
                        <a:t>0.934362934</a:t>
                      </a:r>
                    </a:p>
                  </a:txBody>
                  <a:tcPr marL="7620" marR="7620" marT="7620" marB="0"/>
                </a:tc>
                <a:tc>
                  <a:txBody>
                    <a:bodyPr/>
                    <a:lstStyle/>
                    <a:p>
                      <a:pPr algn="l" fontAlgn="b"/>
                      <a:r>
                        <a:rPr lang="en-US" sz="1100" b="0" i="0" u="none" strike="noStrike">
                          <a:solidFill>
                            <a:srgbClr val="000000"/>
                          </a:solidFill>
                          <a:latin typeface="Calibri"/>
                        </a:rPr>
                        <a:t>31256</a:t>
                      </a:r>
                    </a:p>
                  </a:txBody>
                  <a:tcPr marL="7620" marR="7620" marT="7620" marB="0"/>
                </a:tc>
                <a:tc>
                  <a:txBody>
                    <a:bodyPr/>
                    <a:lstStyle/>
                    <a:p>
                      <a:pPr marL="0" algn="l" rtl="0" eaLnBrk="1" fontAlgn="b" latinLnBrk="0" hangingPunct="1"/>
                      <a:r>
                        <a:rPr kumimoji="0" lang="en-IN" sz="1100" b="0" i="0" u="none" strike="noStrike" kern="1200" dirty="0" smtClean="0">
                          <a:solidFill>
                            <a:srgbClr val="000000"/>
                          </a:solidFill>
                          <a:latin typeface="Calibri"/>
                          <a:ea typeface="+mn-ea"/>
                          <a:cs typeface="+mn-cs"/>
                        </a:rPr>
                        <a:t>26932</a:t>
                      </a:r>
                      <a:endParaRPr kumimoji="0" lang="en-US" sz="1100" b="0" i="0" u="none" strike="noStrike" kern="1200" dirty="0">
                        <a:solidFill>
                          <a:srgbClr val="000000"/>
                        </a:solidFill>
                        <a:latin typeface="Calibri"/>
                        <a:ea typeface="+mn-ea"/>
                        <a:cs typeface="+mn-cs"/>
                      </a:endParaRPr>
                    </a:p>
                  </a:txBody>
                  <a:tcPr marL="7620" marR="7620" marT="7620" marB="0"/>
                </a:tc>
                <a:tc>
                  <a:txBody>
                    <a:bodyPr/>
                    <a:lstStyle/>
                    <a:p>
                      <a:pPr algn="l" fontAlgn="b"/>
                      <a:r>
                        <a:rPr lang="en-US" sz="1100" b="0" i="0" u="none" strike="noStrike" dirty="0" smtClean="0">
                          <a:solidFill>
                            <a:srgbClr val="000000"/>
                          </a:solidFill>
                          <a:latin typeface="Calibri"/>
                        </a:rPr>
                        <a:t>1.16</a:t>
                      </a:r>
                      <a:endParaRPr lang="en-US" sz="1100" b="0" i="0" u="none" strike="noStrike" dirty="0">
                        <a:solidFill>
                          <a:srgbClr val="000000"/>
                        </a:solidFill>
                        <a:latin typeface="Calibri"/>
                      </a:endParaRPr>
                    </a:p>
                  </a:txBody>
                  <a:tcPr marL="7620" marR="7620" marT="7620" marB="0"/>
                </a:tc>
              </a:tr>
              <a:tr h="283190">
                <a:tc>
                  <a:txBody>
                    <a:bodyPr/>
                    <a:lstStyle/>
                    <a:p>
                      <a:r>
                        <a:rPr lang="en-IN" sz="1000" dirty="0" smtClean="0"/>
                        <a:t>77</a:t>
                      </a:r>
                      <a:endParaRPr lang="en-US" sz="1000" dirty="0"/>
                    </a:p>
                  </a:txBody>
                  <a:tcPr/>
                </a:tc>
                <a:tc>
                  <a:txBody>
                    <a:bodyPr/>
                    <a:lstStyle/>
                    <a:p>
                      <a:pPr marL="0" algn="l" rtl="0" eaLnBrk="1" fontAlgn="b" latinLnBrk="0" hangingPunct="1"/>
                      <a:r>
                        <a:rPr kumimoji="0" lang="en-IN" sz="1100" b="0" i="0" u="none" strike="noStrike" kern="1200" dirty="0" smtClean="0">
                          <a:solidFill>
                            <a:srgbClr val="000000"/>
                          </a:solidFill>
                          <a:latin typeface="Calibri"/>
                          <a:ea typeface="+mn-ea"/>
                          <a:cs typeface="+mn-cs"/>
                        </a:rPr>
                        <a:t>0.41</a:t>
                      </a:r>
                    </a:p>
                  </a:txBody>
                  <a:tcPr/>
                </a:tc>
                <a:tc>
                  <a:txBody>
                    <a:bodyPr/>
                    <a:lstStyle/>
                    <a:p>
                      <a:pPr marL="0" algn="l" rtl="0" eaLnBrk="1" fontAlgn="b" latinLnBrk="0" hangingPunct="1"/>
                      <a:r>
                        <a:rPr kumimoji="0" lang="en-IN" sz="1100" b="0" i="0" u="none" strike="noStrike" kern="1200" dirty="0" smtClean="0">
                          <a:solidFill>
                            <a:srgbClr val="000000"/>
                          </a:solidFill>
                          <a:latin typeface="Calibri"/>
                          <a:ea typeface="+mn-ea"/>
                          <a:cs typeface="+mn-cs"/>
                        </a:rPr>
                        <a:t>190803</a:t>
                      </a:r>
                    </a:p>
                  </a:txBody>
                  <a:tcPr/>
                </a:tc>
                <a:tc>
                  <a:txBody>
                    <a:bodyPr/>
                    <a:lstStyle/>
                    <a:p>
                      <a:pPr algn="l" fontAlgn="b"/>
                      <a:r>
                        <a:rPr lang="en-US" sz="1100" b="0" i="0" u="none" strike="noStrike">
                          <a:solidFill>
                            <a:srgbClr val="000000"/>
                          </a:solidFill>
                          <a:latin typeface="Calibri"/>
                        </a:rPr>
                        <a:t>1.814688301</a:t>
                      </a:r>
                    </a:p>
                  </a:txBody>
                  <a:tcPr marL="7620" marR="7620" marT="7620" marB="0"/>
                </a:tc>
                <a:tc>
                  <a:txBody>
                    <a:bodyPr/>
                    <a:lstStyle/>
                    <a:p>
                      <a:pPr algn="l" fontAlgn="b"/>
                      <a:r>
                        <a:rPr lang="en-US" sz="1100" b="0" i="0" u="none" strike="noStrike">
                          <a:solidFill>
                            <a:srgbClr val="000000"/>
                          </a:solidFill>
                          <a:latin typeface="Calibri"/>
                        </a:rPr>
                        <a:t>0.965250965</a:t>
                      </a:r>
                    </a:p>
                  </a:txBody>
                  <a:tcPr marL="7620" marR="7620" marT="7620" marB="0"/>
                </a:tc>
                <a:tc>
                  <a:txBody>
                    <a:bodyPr/>
                    <a:lstStyle/>
                    <a:p>
                      <a:pPr algn="l" fontAlgn="b"/>
                      <a:r>
                        <a:rPr lang="en-US" sz="1100" b="0" i="0" u="none" strike="noStrike">
                          <a:solidFill>
                            <a:srgbClr val="000000"/>
                          </a:solidFill>
                          <a:latin typeface="Calibri"/>
                        </a:rPr>
                        <a:t>137029</a:t>
                      </a:r>
                    </a:p>
                  </a:txBody>
                  <a:tcPr marL="7620" marR="7620" marT="7620" marB="0"/>
                </a:tc>
                <a:tc>
                  <a:txBody>
                    <a:bodyPr/>
                    <a:lstStyle/>
                    <a:p>
                      <a:pPr marL="0" algn="l" rtl="0" eaLnBrk="1" fontAlgn="b" latinLnBrk="0" hangingPunct="1"/>
                      <a:r>
                        <a:rPr kumimoji="0" lang="en-IN" sz="1100" b="0" i="0" u="none" strike="noStrike" kern="1200" dirty="0" smtClean="0">
                          <a:solidFill>
                            <a:srgbClr val="000000"/>
                          </a:solidFill>
                          <a:latin typeface="Calibri"/>
                          <a:ea typeface="+mn-ea"/>
                          <a:cs typeface="+mn-cs"/>
                        </a:rPr>
                        <a:t>26932</a:t>
                      </a:r>
                      <a:endParaRPr kumimoji="0" lang="en-US" sz="1100" b="0" i="0" u="none" strike="noStrike" kern="1200" dirty="0">
                        <a:solidFill>
                          <a:srgbClr val="000000"/>
                        </a:solidFill>
                        <a:latin typeface="Calibri"/>
                        <a:ea typeface="+mn-ea"/>
                        <a:cs typeface="+mn-cs"/>
                      </a:endParaRPr>
                    </a:p>
                  </a:txBody>
                  <a:tcPr marL="7620" marR="7620" marT="7620" marB="0"/>
                </a:tc>
                <a:tc>
                  <a:txBody>
                    <a:bodyPr/>
                    <a:lstStyle/>
                    <a:p>
                      <a:pPr algn="l" fontAlgn="b"/>
                      <a:r>
                        <a:rPr lang="en-US" sz="1100" b="0" i="0" u="none" strike="noStrike" dirty="0" smtClean="0">
                          <a:solidFill>
                            <a:srgbClr val="000000"/>
                          </a:solidFill>
                          <a:latin typeface="Calibri"/>
                        </a:rPr>
                        <a:t>5.09</a:t>
                      </a:r>
                      <a:endParaRPr lang="en-US" sz="1100" b="0" i="0" u="none" strike="noStrike" dirty="0">
                        <a:solidFill>
                          <a:srgbClr val="000000"/>
                        </a:solidFill>
                        <a:latin typeface="Calibri"/>
                      </a:endParaRPr>
                    </a:p>
                  </a:txBody>
                  <a:tcPr marL="7620" marR="7620" marT="7620" marB="0"/>
                </a:tc>
              </a:tr>
              <a:tr h="283190">
                <a:tc>
                  <a:txBody>
                    <a:bodyPr/>
                    <a:lstStyle/>
                    <a:p>
                      <a:r>
                        <a:rPr lang="en-IN" sz="1000" dirty="0" smtClean="0"/>
                        <a:t>83</a:t>
                      </a:r>
                      <a:endParaRPr lang="en-US" sz="1000" dirty="0"/>
                    </a:p>
                  </a:txBody>
                  <a:tcPr/>
                </a:tc>
                <a:tc>
                  <a:txBody>
                    <a:bodyPr/>
                    <a:lstStyle/>
                    <a:p>
                      <a:pPr marL="0" algn="l" rtl="0" eaLnBrk="1" fontAlgn="b" latinLnBrk="0" hangingPunct="1"/>
                      <a:r>
                        <a:rPr kumimoji="0" lang="en-IN" sz="1100" b="0" i="0" u="none" strike="noStrike" kern="1200" dirty="0" smtClean="0">
                          <a:solidFill>
                            <a:srgbClr val="000000"/>
                          </a:solidFill>
                          <a:latin typeface="Calibri"/>
                          <a:ea typeface="+mn-ea"/>
                          <a:cs typeface="+mn-cs"/>
                        </a:rPr>
                        <a:t>0.36</a:t>
                      </a:r>
                      <a:endParaRPr kumimoji="0" lang="en-US" sz="1100" b="0" i="0" u="none" strike="noStrike" kern="1200" dirty="0">
                        <a:solidFill>
                          <a:srgbClr val="000000"/>
                        </a:solidFill>
                        <a:latin typeface="Calibri"/>
                        <a:ea typeface="+mn-ea"/>
                        <a:cs typeface="+mn-cs"/>
                      </a:endParaRPr>
                    </a:p>
                  </a:txBody>
                  <a:tcPr/>
                </a:tc>
                <a:tc>
                  <a:txBody>
                    <a:bodyPr/>
                    <a:lstStyle/>
                    <a:p>
                      <a:pPr marL="0" algn="l" rtl="0" eaLnBrk="1" fontAlgn="b" latinLnBrk="0" hangingPunct="1"/>
                      <a:r>
                        <a:rPr kumimoji="0" lang="en-IN" sz="1100" b="0" i="0" u="none" strike="noStrike" kern="1200" dirty="0" smtClean="0">
                          <a:solidFill>
                            <a:srgbClr val="000000"/>
                          </a:solidFill>
                          <a:latin typeface="Calibri"/>
                          <a:ea typeface="+mn-ea"/>
                          <a:cs typeface="+mn-cs"/>
                        </a:rPr>
                        <a:t>190803</a:t>
                      </a:r>
                      <a:endParaRPr kumimoji="0" lang="en-US" sz="1100" b="0" i="0" u="none" strike="noStrike" kern="1200" dirty="0">
                        <a:solidFill>
                          <a:srgbClr val="000000"/>
                        </a:solidFill>
                        <a:latin typeface="Calibri"/>
                        <a:ea typeface="+mn-ea"/>
                        <a:cs typeface="+mn-cs"/>
                      </a:endParaRPr>
                    </a:p>
                  </a:txBody>
                  <a:tcPr/>
                </a:tc>
                <a:tc>
                  <a:txBody>
                    <a:bodyPr/>
                    <a:lstStyle/>
                    <a:p>
                      <a:pPr algn="l" fontAlgn="b"/>
                      <a:r>
                        <a:rPr lang="en-US" sz="1100" b="0" i="0" u="none" strike="noStrike">
                          <a:solidFill>
                            <a:srgbClr val="000000"/>
                          </a:solidFill>
                          <a:latin typeface="Calibri"/>
                        </a:rPr>
                        <a:t>0.214161066</a:t>
                      </a:r>
                    </a:p>
                  </a:txBody>
                  <a:tcPr marL="7620" marR="7620" marT="7620" marB="0"/>
                </a:tc>
                <a:tc>
                  <a:txBody>
                    <a:bodyPr/>
                    <a:lstStyle/>
                    <a:p>
                      <a:pPr algn="l" fontAlgn="b"/>
                      <a:r>
                        <a:rPr lang="en-US" sz="1100" b="0" i="0" u="none" strike="noStrike" dirty="0">
                          <a:solidFill>
                            <a:srgbClr val="000000"/>
                          </a:solidFill>
                          <a:latin typeface="Calibri"/>
                        </a:rPr>
                        <a:t>1.081081081</a:t>
                      </a:r>
                    </a:p>
                  </a:txBody>
                  <a:tcPr marL="7620" marR="7620" marT="7620" marB="0"/>
                </a:tc>
                <a:tc>
                  <a:txBody>
                    <a:bodyPr/>
                    <a:lstStyle/>
                    <a:p>
                      <a:pPr algn="l" fontAlgn="b"/>
                      <a:r>
                        <a:rPr lang="en-US" sz="1100" b="0" i="0" u="none" strike="noStrike" dirty="0">
                          <a:solidFill>
                            <a:srgbClr val="000000"/>
                          </a:solidFill>
                          <a:latin typeface="Calibri"/>
                        </a:rPr>
                        <a:t>15903</a:t>
                      </a:r>
                    </a:p>
                  </a:txBody>
                  <a:tcPr marL="7620" marR="7620" marT="7620" marB="0"/>
                </a:tc>
                <a:tc>
                  <a:txBody>
                    <a:bodyPr/>
                    <a:lstStyle/>
                    <a:p>
                      <a:pPr marL="0" algn="l" rtl="0" eaLnBrk="1" fontAlgn="b" latinLnBrk="0" hangingPunct="1"/>
                      <a:r>
                        <a:rPr kumimoji="0" lang="en-IN" sz="1100" b="0" i="0" u="none" strike="noStrike" kern="1200" dirty="0" smtClean="0">
                          <a:solidFill>
                            <a:srgbClr val="000000"/>
                          </a:solidFill>
                          <a:latin typeface="Calibri"/>
                          <a:ea typeface="+mn-ea"/>
                          <a:cs typeface="+mn-cs"/>
                        </a:rPr>
                        <a:t>26932</a:t>
                      </a:r>
                      <a:endParaRPr kumimoji="0" lang="en-US" sz="1100" b="0" i="0" u="none" strike="noStrike" kern="1200" dirty="0">
                        <a:solidFill>
                          <a:srgbClr val="000000"/>
                        </a:solidFill>
                        <a:latin typeface="Calibri"/>
                        <a:ea typeface="+mn-ea"/>
                        <a:cs typeface="+mn-cs"/>
                      </a:endParaRPr>
                    </a:p>
                  </a:txBody>
                  <a:tcPr marL="7620" marR="7620" marT="7620" marB="0"/>
                </a:tc>
                <a:tc>
                  <a:txBody>
                    <a:bodyPr/>
                    <a:lstStyle/>
                    <a:p>
                      <a:pPr algn="l" fontAlgn="b"/>
                      <a:r>
                        <a:rPr lang="en-IN" sz="1100" b="0" i="0" u="none" strike="noStrike" dirty="0" smtClean="0">
                          <a:solidFill>
                            <a:srgbClr val="000000"/>
                          </a:solidFill>
                          <a:latin typeface="Calibri"/>
                        </a:rPr>
                        <a:t>0.59</a:t>
                      </a:r>
                      <a:endParaRPr lang="en-US" sz="1100" b="0" i="0" u="none" strike="noStrike" dirty="0">
                        <a:solidFill>
                          <a:srgbClr val="000000"/>
                        </a:solidFill>
                        <a:latin typeface="Calibri"/>
                      </a:endParaRPr>
                    </a:p>
                  </a:txBody>
                  <a:tcPr marL="7620" marR="7620" marT="7620" marB="0"/>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85860"/>
            <a:ext cx="8229600" cy="5038740"/>
          </a:xfrm>
        </p:spPr>
        <p:txBody>
          <a:bodyPr>
            <a:normAutofit/>
          </a:bodyPr>
          <a:lstStyle/>
          <a:p>
            <a:r>
              <a:rPr lang="en-IN" sz="1400" dirty="0" smtClean="0"/>
              <a:t>Based on descriptive and visual analysis on data, the major factors affecting payment behaviour as per available data are:</a:t>
            </a:r>
          </a:p>
          <a:p>
            <a:pPr>
              <a:buNone/>
            </a:pPr>
            <a:r>
              <a:rPr lang="en-IN" sz="1400" dirty="0" smtClean="0"/>
              <a:t>              1. Invoice amount – small invoice amount tend to be paid late</a:t>
            </a:r>
          </a:p>
          <a:p>
            <a:pPr>
              <a:buNone/>
            </a:pPr>
            <a:r>
              <a:rPr lang="en-IN" sz="1400" dirty="0" smtClean="0"/>
              <a:t>             2. Invoice due days – invoices with less number of due days are generally paid late</a:t>
            </a:r>
          </a:p>
          <a:p>
            <a:pPr>
              <a:buNone/>
            </a:pPr>
            <a:r>
              <a:rPr lang="en-IN" sz="1400" dirty="0" smtClean="0"/>
              <a:t>             3. Customer’s past practices in payment – As captured in impurity index</a:t>
            </a:r>
          </a:p>
          <a:p>
            <a:pPr>
              <a:buNone/>
            </a:pPr>
            <a:r>
              <a:rPr lang="en-IN" sz="1400" dirty="0" smtClean="0"/>
              <a:t>             4. Number of invoices – customers with less number of invoices tend to pay within due date</a:t>
            </a:r>
          </a:p>
          <a:p>
            <a:pPr>
              <a:buNone/>
            </a:pPr>
            <a:r>
              <a:rPr lang="en-IN" sz="1400" dirty="0" smtClean="0"/>
              <a:t>             5. Geographical variations</a:t>
            </a:r>
          </a:p>
          <a:p>
            <a:pPr>
              <a:buNone/>
            </a:pPr>
            <a:endParaRPr lang="en-IN" sz="1400" dirty="0" smtClean="0"/>
          </a:p>
          <a:p>
            <a:pPr>
              <a:buNone/>
            </a:pPr>
            <a:r>
              <a:rPr lang="en-IN" sz="1400" dirty="0" smtClean="0"/>
              <a:t>Due to limitation of data availability, we could only capture a handful of factors affecting payment</a:t>
            </a:r>
          </a:p>
          <a:p>
            <a:pPr>
              <a:buNone/>
            </a:pPr>
            <a:r>
              <a:rPr lang="en-IN" sz="1400" dirty="0" smtClean="0"/>
              <a:t>behaviour of customers.</a:t>
            </a:r>
          </a:p>
          <a:p>
            <a:pPr>
              <a:buNone/>
            </a:pPr>
            <a:endParaRPr lang="en-IN" sz="1400" dirty="0" smtClean="0"/>
          </a:p>
          <a:p>
            <a:pPr>
              <a:buNone/>
            </a:pPr>
            <a:r>
              <a:rPr lang="en-IN" sz="1400" dirty="0" smtClean="0"/>
              <a:t>A detailed list of other possible factors that could be captured using internal or external data sources is</a:t>
            </a:r>
          </a:p>
          <a:p>
            <a:pPr>
              <a:buNone/>
            </a:pPr>
            <a:r>
              <a:rPr lang="en-IN" sz="1400" dirty="0" smtClean="0"/>
              <a:t>Provided in later slides.</a:t>
            </a:r>
            <a:endParaRPr lang="en-US" sz="1400" dirty="0"/>
          </a:p>
        </p:txBody>
      </p:sp>
      <p:sp>
        <p:nvSpPr>
          <p:cNvPr id="4" name="Title 1"/>
          <p:cNvSpPr>
            <a:spLocks noGrp="1"/>
          </p:cNvSpPr>
          <p:nvPr>
            <p:ph type="title"/>
          </p:nvPr>
        </p:nvSpPr>
        <p:spPr>
          <a:xfrm>
            <a:off x="457200" y="714356"/>
            <a:ext cx="8229600" cy="357190"/>
          </a:xfrm>
        </p:spPr>
        <p:txBody>
          <a:bodyPr>
            <a:normAutofit/>
          </a:bodyPr>
          <a:lstStyle/>
          <a:p>
            <a:r>
              <a:rPr lang="en-IN" sz="1800" dirty="0" smtClean="0"/>
              <a:t>Continued...</a:t>
            </a:r>
            <a:endParaRPr lang="en-US" sz="18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371600"/>
            <a:ext cx="7851648" cy="1128706"/>
          </a:xfrm>
        </p:spPr>
        <p:txBody>
          <a:bodyPr>
            <a:normAutofit fontScale="90000"/>
          </a:bodyPr>
          <a:lstStyle/>
          <a:p>
            <a:r>
              <a:rPr lang="en-IN" dirty="0" smtClean="0"/>
              <a:t>Model Development &amp; Related Considerations</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57298"/>
            <a:ext cx="8229600" cy="4967302"/>
          </a:xfrm>
        </p:spPr>
        <p:txBody>
          <a:bodyPr>
            <a:normAutofit fontScale="70000" lnSpcReduction="20000"/>
          </a:bodyPr>
          <a:lstStyle/>
          <a:p>
            <a:r>
              <a:rPr lang="en-IN" sz="1400" dirty="0" smtClean="0"/>
              <a:t>As per instructions provided, invoice payment behaviour is going to identified into 3 categories:</a:t>
            </a:r>
          </a:p>
          <a:p>
            <a:pPr>
              <a:buNone/>
            </a:pPr>
            <a:r>
              <a:rPr lang="en-IN" sz="1400" dirty="0" smtClean="0"/>
              <a:t>                 - In time payment behaviour</a:t>
            </a:r>
          </a:p>
          <a:p>
            <a:pPr>
              <a:buNone/>
            </a:pPr>
            <a:r>
              <a:rPr lang="en-IN" sz="1400" dirty="0" smtClean="0"/>
              <a:t>                 - In month payment behaviour</a:t>
            </a:r>
          </a:p>
          <a:p>
            <a:pPr>
              <a:buNone/>
            </a:pPr>
            <a:r>
              <a:rPr lang="en-IN" sz="1400" dirty="0" smtClean="0"/>
              <a:t>                 - Delayed over month behaviour</a:t>
            </a:r>
          </a:p>
          <a:p>
            <a:r>
              <a:rPr lang="en-IN" sz="1400" dirty="0" smtClean="0"/>
              <a:t>So this problem falls in the realm of multiclass classification with 3 classes to be predicted based on input features.</a:t>
            </a:r>
          </a:p>
          <a:p>
            <a:pPr>
              <a:buNone/>
            </a:pPr>
            <a:endParaRPr lang="en-IN" sz="1400" dirty="0" smtClean="0"/>
          </a:p>
          <a:p>
            <a:r>
              <a:rPr lang="en-IN" sz="1400" dirty="0" smtClean="0"/>
              <a:t>There are 2 available datasets containing raw features containing:</a:t>
            </a:r>
          </a:p>
          <a:p>
            <a:pPr>
              <a:buNone/>
            </a:pPr>
            <a:r>
              <a:rPr lang="en-IN" sz="1400" dirty="0" smtClean="0"/>
              <a:t>      - Details at invoice level (</a:t>
            </a:r>
            <a:r>
              <a:rPr lang="en-IN" sz="1400" dirty="0" err="1" smtClean="0"/>
              <a:t>Invoice_Serial</a:t>
            </a:r>
            <a:r>
              <a:rPr lang="en-IN" sz="1400" dirty="0" smtClean="0"/>
              <a:t>, </a:t>
            </a:r>
            <a:r>
              <a:rPr lang="en-IN" sz="1400" dirty="0" err="1" smtClean="0"/>
              <a:t>Invoice_Billing_ID</a:t>
            </a:r>
            <a:r>
              <a:rPr lang="en-IN" sz="1400" dirty="0" smtClean="0"/>
              <a:t>, </a:t>
            </a:r>
            <a:r>
              <a:rPr lang="en-IN" sz="1400" dirty="0" err="1" smtClean="0"/>
              <a:t>Customer_ID</a:t>
            </a:r>
            <a:r>
              <a:rPr lang="en-IN" sz="1400" dirty="0" smtClean="0"/>
              <a:t>, </a:t>
            </a:r>
            <a:r>
              <a:rPr lang="en-IN" sz="1400" dirty="0" err="1" smtClean="0"/>
              <a:t>Fiscal_Period</a:t>
            </a:r>
            <a:r>
              <a:rPr lang="en-IN" sz="1400" dirty="0" smtClean="0"/>
              <a:t>, </a:t>
            </a:r>
            <a:r>
              <a:rPr lang="en-IN" sz="1400" dirty="0" err="1" smtClean="0"/>
              <a:t>Country_ID</a:t>
            </a:r>
            <a:r>
              <a:rPr lang="en-IN" sz="1400" dirty="0" smtClean="0"/>
              <a:t>, </a:t>
            </a:r>
            <a:r>
              <a:rPr lang="en-IN" sz="1400" dirty="0" err="1" smtClean="0"/>
              <a:t>Invoice_Creation_Date</a:t>
            </a:r>
            <a:r>
              <a:rPr lang="en-IN" sz="1400" dirty="0" smtClean="0"/>
              <a:t>, </a:t>
            </a:r>
            <a:r>
              <a:rPr lang="en-IN" sz="1400" dirty="0" err="1" smtClean="0"/>
              <a:t>Invoice_Due_date</a:t>
            </a:r>
            <a:r>
              <a:rPr lang="en-IN" sz="1400" dirty="0" smtClean="0"/>
              <a:t>, </a:t>
            </a:r>
            <a:r>
              <a:rPr lang="en-IN" sz="1400" dirty="0" err="1" smtClean="0"/>
              <a:t>Invoice_Clearing_Date</a:t>
            </a:r>
            <a:r>
              <a:rPr lang="en-IN" sz="1400" dirty="0" smtClean="0"/>
              <a:t> and </a:t>
            </a:r>
            <a:r>
              <a:rPr lang="en-IN" sz="1400" dirty="0" err="1" smtClean="0"/>
              <a:t>Invoice_Amount</a:t>
            </a:r>
            <a:r>
              <a:rPr lang="en-IN" sz="1400" dirty="0" smtClean="0"/>
              <a:t>)</a:t>
            </a:r>
          </a:p>
          <a:p>
            <a:pPr>
              <a:buNone/>
            </a:pPr>
            <a:r>
              <a:rPr lang="en-IN" sz="1400" dirty="0" smtClean="0"/>
              <a:t>      - Details at PO level (</a:t>
            </a:r>
            <a:r>
              <a:rPr lang="en-IN" sz="1400" dirty="0" err="1" smtClean="0"/>
              <a:t>Dispute_ID</a:t>
            </a:r>
            <a:r>
              <a:rPr lang="en-IN" sz="1400" dirty="0" smtClean="0"/>
              <a:t>, </a:t>
            </a:r>
            <a:r>
              <a:rPr lang="en-IN" sz="1400" dirty="0" err="1" smtClean="0"/>
              <a:t>Fiscal_Period</a:t>
            </a:r>
            <a:r>
              <a:rPr lang="en-IN" sz="1400" dirty="0" smtClean="0"/>
              <a:t>, </a:t>
            </a:r>
            <a:r>
              <a:rPr lang="en-IN" sz="1400" dirty="0" err="1" smtClean="0"/>
              <a:t>PO_Type</a:t>
            </a:r>
            <a:r>
              <a:rPr lang="en-IN" sz="1400" dirty="0" smtClean="0"/>
              <a:t>, </a:t>
            </a:r>
            <a:r>
              <a:rPr lang="en-IN" sz="1400" dirty="0" err="1" smtClean="0"/>
              <a:t>PO_Created_Date</a:t>
            </a:r>
            <a:r>
              <a:rPr lang="en-IN" sz="1400" dirty="0" smtClean="0"/>
              <a:t>, </a:t>
            </a:r>
            <a:r>
              <a:rPr lang="en-US" sz="1400" dirty="0" err="1" smtClean="0"/>
              <a:t>PO_Modified_Date</a:t>
            </a:r>
            <a:r>
              <a:rPr lang="en-US" sz="1400" dirty="0" smtClean="0"/>
              <a:t>, </a:t>
            </a:r>
            <a:r>
              <a:rPr lang="en-US" sz="1400" dirty="0" err="1" smtClean="0"/>
              <a:t>PO_Delivery_Date</a:t>
            </a:r>
            <a:r>
              <a:rPr lang="en-US" sz="1400" dirty="0" smtClean="0"/>
              <a:t>, </a:t>
            </a:r>
            <a:r>
              <a:rPr lang="en-US" sz="1400" dirty="0" err="1" smtClean="0"/>
              <a:t>PO_Amount</a:t>
            </a:r>
            <a:r>
              <a:rPr lang="en-US" sz="1400" dirty="0" smtClean="0"/>
              <a:t>, </a:t>
            </a:r>
            <a:r>
              <a:rPr lang="en-US" sz="1400" dirty="0" err="1" smtClean="0"/>
              <a:t>Customer_ID</a:t>
            </a:r>
            <a:r>
              <a:rPr lang="en-US" sz="1400" dirty="0" smtClean="0"/>
              <a:t>, </a:t>
            </a:r>
            <a:r>
              <a:rPr lang="en-US" sz="1400" dirty="0" err="1" smtClean="0"/>
              <a:t>Country_ID</a:t>
            </a:r>
            <a:r>
              <a:rPr lang="en-US" sz="1400" dirty="0" smtClean="0"/>
              <a:t>)</a:t>
            </a:r>
          </a:p>
          <a:p>
            <a:pPr>
              <a:buNone/>
            </a:pPr>
            <a:endParaRPr lang="en-IN" sz="1400" dirty="0" smtClean="0"/>
          </a:p>
          <a:p>
            <a:pPr>
              <a:buNone/>
            </a:pPr>
            <a:endParaRPr lang="en-IN" sz="1400" dirty="0" smtClean="0"/>
          </a:p>
          <a:p>
            <a:pPr>
              <a:buNone/>
            </a:pPr>
            <a:r>
              <a:rPr lang="en-IN" sz="1400" b="1" dirty="0" smtClean="0"/>
              <a:t>Model development steps considered:</a:t>
            </a:r>
          </a:p>
          <a:p>
            <a:pPr>
              <a:buNone/>
            </a:pPr>
            <a:endParaRPr lang="en-IN" sz="1400" b="1" dirty="0" smtClean="0"/>
          </a:p>
          <a:p>
            <a:pPr>
              <a:buNone/>
            </a:pPr>
            <a:r>
              <a:rPr lang="en-IN" sz="1400" b="1" dirty="0" smtClean="0"/>
              <a:t>Data pre-processing</a:t>
            </a:r>
            <a:endParaRPr lang="en-US" sz="1400" b="1" dirty="0" smtClean="0"/>
          </a:p>
          <a:p>
            <a:pPr>
              <a:buNone/>
            </a:pPr>
            <a:r>
              <a:rPr lang="en-IN" sz="1400" dirty="0" smtClean="0"/>
              <a:t>                 - Import required libraries in python</a:t>
            </a:r>
          </a:p>
          <a:p>
            <a:pPr>
              <a:buNone/>
            </a:pPr>
            <a:r>
              <a:rPr lang="en-IN" sz="1400" dirty="0" smtClean="0"/>
              <a:t>                 - Import datasets into python environment</a:t>
            </a:r>
          </a:p>
          <a:p>
            <a:pPr>
              <a:buNone/>
            </a:pPr>
            <a:r>
              <a:rPr lang="en-IN" sz="1400" dirty="0" smtClean="0"/>
              <a:t>                 - Handling missing values</a:t>
            </a:r>
          </a:p>
          <a:p>
            <a:pPr>
              <a:buNone/>
            </a:pPr>
            <a:r>
              <a:rPr lang="en-IN" sz="1400" dirty="0" smtClean="0"/>
              <a:t>                 - Handling date &amp; time formats</a:t>
            </a:r>
          </a:p>
          <a:p>
            <a:pPr>
              <a:buNone/>
            </a:pPr>
            <a:r>
              <a:rPr lang="en-IN" sz="1400" dirty="0" smtClean="0"/>
              <a:t>                 - Perform feature engineering to generate features from raw data</a:t>
            </a:r>
          </a:p>
          <a:p>
            <a:pPr>
              <a:buNone/>
            </a:pPr>
            <a:r>
              <a:rPr lang="en-IN" sz="1400" dirty="0" smtClean="0"/>
              <a:t>                 - Encoding categorical feature</a:t>
            </a:r>
          </a:p>
          <a:p>
            <a:pPr>
              <a:buNone/>
            </a:pPr>
            <a:r>
              <a:rPr lang="en-IN" sz="1400" dirty="0" smtClean="0"/>
              <a:t>                 - Splitting dataset into train &amp; test sets</a:t>
            </a:r>
          </a:p>
          <a:p>
            <a:pPr>
              <a:buNone/>
            </a:pPr>
            <a:r>
              <a:rPr lang="en-IN" sz="1400" dirty="0" smtClean="0"/>
              <a:t>                 - Normalization or scaling if necessary</a:t>
            </a:r>
          </a:p>
          <a:p>
            <a:pPr>
              <a:buNone/>
            </a:pPr>
            <a:r>
              <a:rPr lang="en-IN" sz="1400" b="1" dirty="0" smtClean="0"/>
              <a:t>Model Development</a:t>
            </a:r>
          </a:p>
          <a:p>
            <a:pPr>
              <a:buNone/>
            </a:pPr>
            <a:r>
              <a:rPr lang="en-IN" sz="1400" dirty="0" smtClean="0"/>
              <a:t>                 - Model fitting on training set</a:t>
            </a:r>
          </a:p>
          <a:p>
            <a:pPr>
              <a:buNone/>
            </a:pPr>
            <a:r>
              <a:rPr lang="en-IN" sz="1400" dirty="0" smtClean="0"/>
              <a:t>                 - Model Evaluation on test set based on appropriate metrics</a:t>
            </a:r>
          </a:p>
          <a:p>
            <a:pPr>
              <a:buNone/>
            </a:pPr>
            <a:r>
              <a:rPr lang="en-IN" sz="1400" dirty="0" smtClean="0"/>
              <a:t>                 - Model performance evaluation on validation set</a:t>
            </a:r>
          </a:p>
          <a:p>
            <a:pPr>
              <a:buNone/>
            </a:pPr>
            <a:endParaRPr lang="en-IN" sz="1400" dirty="0" smtClean="0"/>
          </a:p>
          <a:p>
            <a:pPr>
              <a:buNone/>
            </a:pPr>
            <a:r>
              <a:rPr lang="en-IN" sz="1400" i="1" dirty="0" smtClean="0"/>
              <a:t>Note: Programming details of  applicable pre-processing steps as listed above is available in jupyter notebook</a:t>
            </a:r>
            <a:endParaRPr lang="en-US" sz="1400" i="1" dirty="0"/>
          </a:p>
        </p:txBody>
      </p:sp>
      <p:sp>
        <p:nvSpPr>
          <p:cNvPr id="4" name="Title 2"/>
          <p:cNvSpPr txBox="1">
            <a:spLocks/>
          </p:cNvSpPr>
          <p:nvPr/>
        </p:nvSpPr>
        <p:spPr>
          <a:xfrm>
            <a:off x="457200" y="631828"/>
            <a:ext cx="8229600" cy="511156"/>
          </a:xfrm>
          <a:prstGeom prst="rect">
            <a:avLst/>
          </a:prstGeom>
        </p:spPr>
        <p:txBody>
          <a:bodyPr vert="horz" lIns="0" rIns="0" bIns="0" anchor="b">
            <a:normAutofit fontScale="90000" lnSpcReduction="1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IN" sz="3600" dirty="0" smtClean="0">
                <a:solidFill>
                  <a:schemeClr val="tx2"/>
                </a:solidFill>
                <a:latin typeface="+mj-lt"/>
                <a:ea typeface="+mj-ea"/>
                <a:cs typeface="+mj-cs"/>
              </a:rPr>
              <a:t>Approach</a:t>
            </a:r>
            <a:endParaRPr kumimoji="0" lang="en-US" sz="36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57298"/>
            <a:ext cx="8229600" cy="4967302"/>
          </a:xfrm>
        </p:spPr>
        <p:txBody>
          <a:bodyPr>
            <a:normAutofit fontScale="92500" lnSpcReduction="20000"/>
          </a:bodyPr>
          <a:lstStyle/>
          <a:p>
            <a:r>
              <a:rPr lang="en-IN" sz="1400" dirty="0" smtClean="0"/>
              <a:t>Feature Engineering is performed over raw inputs available in datasets. Following features are calculated:</a:t>
            </a:r>
          </a:p>
          <a:p>
            <a:pPr>
              <a:buNone/>
            </a:pPr>
            <a:endParaRPr lang="en-IN" sz="1400" dirty="0" smtClean="0"/>
          </a:p>
          <a:p>
            <a:pPr>
              <a:buFontTx/>
              <a:buChar char="-"/>
            </a:pPr>
            <a:r>
              <a:rPr lang="en-IN" sz="1400" dirty="0" smtClean="0"/>
              <a:t>Impurity_index1 – Total number of invoices paid later than due date/Total number of invoices</a:t>
            </a:r>
          </a:p>
          <a:p>
            <a:pPr>
              <a:buFontTx/>
              <a:buChar char="-"/>
            </a:pPr>
            <a:r>
              <a:rPr lang="en-IN" sz="1400" dirty="0" smtClean="0"/>
              <a:t>Impurity_index2 – Total number of invoices delayed over month/Total number of invoices</a:t>
            </a:r>
          </a:p>
          <a:p>
            <a:pPr>
              <a:buFontTx/>
              <a:buChar char="-"/>
            </a:pPr>
            <a:r>
              <a:rPr lang="en-IN" sz="1400" dirty="0" err="1" smtClean="0"/>
              <a:t>Avg_delay_in_days</a:t>
            </a:r>
            <a:r>
              <a:rPr lang="en-IN" sz="1400" dirty="0" smtClean="0"/>
              <a:t> – Average number of days customer has paid invoices after due days in past</a:t>
            </a:r>
          </a:p>
          <a:p>
            <a:pPr>
              <a:buFontTx/>
              <a:buChar char="-"/>
            </a:pPr>
            <a:r>
              <a:rPr lang="en-IN" sz="1400" dirty="0" err="1" smtClean="0"/>
              <a:t>Avg_invoice_amount</a:t>
            </a:r>
            <a:r>
              <a:rPr lang="en-IN" sz="1400" dirty="0" smtClean="0"/>
              <a:t> – Average invoice amount of all invoices created in past</a:t>
            </a:r>
          </a:p>
          <a:p>
            <a:pPr>
              <a:buFontTx/>
              <a:buChar char="-"/>
            </a:pPr>
            <a:r>
              <a:rPr lang="en-IN" sz="1400" dirty="0" err="1" smtClean="0"/>
              <a:t>Cnt_invoice_paid_in_same_month</a:t>
            </a:r>
            <a:r>
              <a:rPr lang="en-IN" sz="1400" dirty="0" smtClean="0"/>
              <a:t> – Total number of invoices paid in same month by customer in past</a:t>
            </a:r>
          </a:p>
          <a:p>
            <a:pPr>
              <a:buFontTx/>
              <a:buChar char="-"/>
            </a:pPr>
            <a:r>
              <a:rPr lang="en-IN" sz="1400" dirty="0" err="1" smtClean="0"/>
              <a:t>Cnt_invoice_paid_over_month_or_not_paid</a:t>
            </a:r>
            <a:r>
              <a:rPr lang="en-IN" sz="1400" dirty="0" smtClean="0"/>
              <a:t> - Total number of invoices delayed over month by customer in past</a:t>
            </a:r>
          </a:p>
          <a:p>
            <a:pPr>
              <a:buFontTx/>
              <a:buChar char="-"/>
            </a:pPr>
            <a:r>
              <a:rPr lang="en-IN" sz="1400" dirty="0" err="1" smtClean="0"/>
              <a:t>Cnt_invoice_paid_in_time</a:t>
            </a:r>
            <a:r>
              <a:rPr lang="en-IN" sz="1400" dirty="0" smtClean="0"/>
              <a:t> - Total number of invoices paid within due date by customer in past</a:t>
            </a:r>
          </a:p>
          <a:p>
            <a:pPr>
              <a:buFontTx/>
              <a:buChar char="-"/>
            </a:pPr>
            <a:r>
              <a:rPr lang="en-IN" sz="1400" dirty="0" err="1" smtClean="0"/>
              <a:t>Avg_invoice_paid_in_days</a:t>
            </a:r>
            <a:r>
              <a:rPr lang="en-IN" sz="1400" dirty="0" smtClean="0"/>
              <a:t> – Average number of days in which customer paid invoices in past</a:t>
            </a:r>
          </a:p>
          <a:p>
            <a:pPr>
              <a:buFontTx/>
              <a:buChar char="-"/>
            </a:pPr>
            <a:r>
              <a:rPr lang="en-IN" sz="1400" dirty="0" err="1" smtClean="0"/>
              <a:t>Avg_due_in_days</a:t>
            </a:r>
            <a:r>
              <a:rPr lang="en-IN" sz="1400" dirty="0" smtClean="0"/>
              <a:t> – Average number of days customer has got to pay invoices in past</a:t>
            </a:r>
          </a:p>
          <a:p>
            <a:pPr>
              <a:buFontTx/>
              <a:buChar char="-"/>
            </a:pPr>
            <a:r>
              <a:rPr lang="en-IN" sz="1400" dirty="0" err="1" smtClean="0"/>
              <a:t>Dispute_PO_amt</a:t>
            </a:r>
            <a:r>
              <a:rPr lang="en-IN" sz="1400" dirty="0" smtClean="0"/>
              <a:t> – Total amount of PO under dispute</a:t>
            </a:r>
          </a:p>
          <a:p>
            <a:pPr>
              <a:buFontTx/>
              <a:buChar char="-"/>
            </a:pPr>
            <a:r>
              <a:rPr lang="en-IN" sz="1400" dirty="0" err="1" smtClean="0"/>
              <a:t>Cnt_dispute_PO</a:t>
            </a:r>
            <a:r>
              <a:rPr lang="en-IN" sz="1400" dirty="0" smtClean="0"/>
              <a:t> – Total number of PO under dispute</a:t>
            </a:r>
          </a:p>
          <a:p>
            <a:pPr>
              <a:buFontTx/>
              <a:buChar char="-"/>
            </a:pPr>
            <a:r>
              <a:rPr lang="en-IN" sz="1400" dirty="0" err="1" smtClean="0"/>
              <a:t>Rec_average_invoice_amt</a:t>
            </a:r>
            <a:r>
              <a:rPr lang="en-IN" sz="1400" dirty="0" smtClean="0"/>
              <a:t> – Average invoice amount in last 5 invoices created</a:t>
            </a:r>
          </a:p>
          <a:p>
            <a:pPr>
              <a:buFontTx/>
              <a:buChar char="-"/>
            </a:pPr>
            <a:r>
              <a:rPr lang="en-IN" sz="1400" dirty="0" err="1" smtClean="0"/>
              <a:t>Rec_pct_paid_invoices_in_time</a:t>
            </a:r>
            <a:r>
              <a:rPr lang="en-IN" sz="1400" dirty="0" smtClean="0"/>
              <a:t> – number of invoices paid in time out of last 5 recent invoices</a:t>
            </a:r>
          </a:p>
          <a:p>
            <a:pPr>
              <a:buFontTx/>
              <a:buChar char="-"/>
            </a:pPr>
            <a:r>
              <a:rPr lang="en-IN" sz="1400" dirty="0" err="1" smtClean="0"/>
              <a:t>Rec_average_delay_in_days</a:t>
            </a:r>
            <a:r>
              <a:rPr lang="en-IN" sz="1400" dirty="0" smtClean="0"/>
              <a:t> – average number of days payment delayed over last 5 invoices</a:t>
            </a:r>
          </a:p>
          <a:p>
            <a:pPr>
              <a:buFontTx/>
              <a:buChar char="-"/>
            </a:pPr>
            <a:r>
              <a:rPr lang="en-IN" sz="1400" dirty="0" err="1" smtClean="0"/>
              <a:t>Rec_average_invoice_paid_in_days</a:t>
            </a:r>
            <a:r>
              <a:rPr lang="en-IN" sz="1400" dirty="0" smtClean="0"/>
              <a:t> – average number of days last 5 invoices being paid by customer</a:t>
            </a:r>
          </a:p>
          <a:p>
            <a:pPr>
              <a:buFontTx/>
              <a:buChar char="-"/>
            </a:pPr>
            <a:r>
              <a:rPr lang="en-IN" sz="1400" dirty="0" err="1" smtClean="0"/>
              <a:t>Cnt_invoices</a:t>
            </a:r>
            <a:r>
              <a:rPr lang="en-IN" sz="1400" dirty="0" smtClean="0"/>
              <a:t> – total number of invoices against customer account binned into less than 10, between 10 to 25, between 25 to 50, between 50 to 100, between 100 to 200 and more than 200</a:t>
            </a:r>
          </a:p>
          <a:p>
            <a:pPr>
              <a:buFontTx/>
              <a:buChar char="-"/>
            </a:pPr>
            <a:r>
              <a:rPr lang="en-IN" sz="1400" dirty="0" err="1" smtClean="0"/>
              <a:t>Country_ID</a:t>
            </a:r>
            <a:r>
              <a:rPr lang="en-IN" sz="1400" dirty="0" smtClean="0"/>
              <a:t> as dummy variable using 1-hot encoding</a:t>
            </a:r>
          </a:p>
          <a:p>
            <a:pPr>
              <a:buFontTx/>
              <a:buChar char="-"/>
            </a:pPr>
            <a:endParaRPr lang="en-IN" sz="1400" dirty="0" smtClean="0"/>
          </a:p>
          <a:p>
            <a:pPr>
              <a:buNone/>
            </a:pPr>
            <a:r>
              <a:rPr lang="en-IN" sz="1400" i="1" dirty="0" smtClean="0"/>
              <a:t>Note: All aggregation features are calculated at customer level and merged with invoice data. Reason being that</a:t>
            </a:r>
          </a:p>
          <a:p>
            <a:pPr>
              <a:buNone/>
            </a:pPr>
            <a:r>
              <a:rPr lang="en-IN" sz="1400" i="1" dirty="0" smtClean="0"/>
              <a:t>Objective of this model is to model behaviour which is a factor of customer discretion. We cannot calculate</a:t>
            </a:r>
          </a:p>
          <a:p>
            <a:pPr>
              <a:buNone/>
            </a:pPr>
            <a:r>
              <a:rPr lang="en-IN" sz="1400" i="1" dirty="0" smtClean="0"/>
              <a:t>Behaviour of invoice but behaviour of customer who pays invoice.</a:t>
            </a:r>
            <a:r>
              <a:rPr lang="en-IN" sz="1400" dirty="0" smtClean="0"/>
              <a:t>  </a:t>
            </a:r>
          </a:p>
          <a:p>
            <a:pPr>
              <a:buFontTx/>
              <a:buChar char="-"/>
            </a:pPr>
            <a:endParaRPr lang="en-IN" sz="1400" dirty="0" smtClean="0"/>
          </a:p>
          <a:p>
            <a:pPr>
              <a:buFontTx/>
              <a:buChar char="-"/>
            </a:pPr>
            <a:endParaRPr lang="en-US" sz="1400" dirty="0"/>
          </a:p>
        </p:txBody>
      </p:sp>
      <p:sp>
        <p:nvSpPr>
          <p:cNvPr id="5" name="Title 2"/>
          <p:cNvSpPr txBox="1">
            <a:spLocks/>
          </p:cNvSpPr>
          <p:nvPr/>
        </p:nvSpPr>
        <p:spPr>
          <a:xfrm>
            <a:off x="457200" y="631828"/>
            <a:ext cx="8229600" cy="511156"/>
          </a:xfrm>
          <a:prstGeom prst="rect">
            <a:avLst/>
          </a:prstGeom>
        </p:spPr>
        <p:txBody>
          <a:bodyPr vert="horz" lIns="0" rIns="0" bIns="0" anchor="b">
            <a:normAutofit fontScale="90000" lnSpcReduction="1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IN" sz="3600" b="0" i="0" u="none" strike="noStrike" kern="1200" cap="none" spc="0" normalizeH="0" baseline="0" noProof="0" dirty="0" smtClean="0">
                <a:ln>
                  <a:noFill/>
                </a:ln>
                <a:solidFill>
                  <a:schemeClr val="tx2"/>
                </a:solidFill>
                <a:effectLst/>
                <a:uLnTx/>
                <a:uFillTx/>
                <a:latin typeface="+mj-lt"/>
                <a:ea typeface="+mj-ea"/>
                <a:cs typeface="+mj-cs"/>
              </a:rPr>
              <a:t>Features</a:t>
            </a:r>
            <a:r>
              <a:rPr kumimoji="0" lang="en-IN" sz="3600" b="0" i="0" u="none" strike="noStrike" kern="1200" cap="none" spc="0" normalizeH="0" noProof="0" dirty="0" smtClean="0">
                <a:ln>
                  <a:noFill/>
                </a:ln>
                <a:solidFill>
                  <a:schemeClr val="tx2"/>
                </a:solidFill>
                <a:effectLst/>
                <a:uLnTx/>
                <a:uFillTx/>
                <a:latin typeface="+mj-lt"/>
                <a:ea typeface="+mj-ea"/>
                <a:cs typeface="+mj-cs"/>
              </a:rPr>
              <a:t> Extracted</a:t>
            </a:r>
            <a:endParaRPr kumimoji="0" lang="en-US" sz="36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feature importance plot.png"/>
          <p:cNvPicPr>
            <a:picLocks noGrp="1" noChangeAspect="1"/>
          </p:cNvPicPr>
          <p:nvPr>
            <p:ph sz="half" idx="1"/>
          </p:nvPr>
        </p:nvPicPr>
        <p:blipFill>
          <a:blip r:embed="rId2"/>
          <a:stretch>
            <a:fillRect/>
          </a:stretch>
        </p:blipFill>
        <p:spPr>
          <a:xfrm>
            <a:off x="357158" y="1428736"/>
            <a:ext cx="4138642" cy="3643338"/>
          </a:xfrm>
        </p:spPr>
      </p:pic>
      <p:sp>
        <p:nvSpPr>
          <p:cNvPr id="4" name="Content Placeholder 3"/>
          <p:cNvSpPr>
            <a:spLocks noGrp="1"/>
          </p:cNvSpPr>
          <p:nvPr>
            <p:ph sz="half" idx="2"/>
          </p:nvPr>
        </p:nvSpPr>
        <p:spPr>
          <a:xfrm>
            <a:off x="4648200" y="1428736"/>
            <a:ext cx="4038600" cy="4926189"/>
          </a:xfrm>
        </p:spPr>
        <p:txBody>
          <a:bodyPr>
            <a:normAutofit/>
          </a:bodyPr>
          <a:lstStyle/>
          <a:p>
            <a:r>
              <a:rPr lang="en-IN" sz="1400" dirty="0" smtClean="0"/>
              <a:t>Relative importance of extracted features is assesses using Random Forest model fit.</a:t>
            </a:r>
          </a:p>
          <a:p>
            <a:r>
              <a:rPr lang="en-IN" sz="1400" dirty="0" smtClean="0"/>
              <a:t>The plot on left shows prominent/redundant variable to help with feature selection and avoid noisy features from getting into model.</a:t>
            </a:r>
          </a:p>
          <a:p>
            <a:r>
              <a:rPr lang="en-IN" sz="1400" dirty="0" smtClean="0"/>
              <a:t>Prominent feature found to be impurity_index1 and impurity_index2 along with few variables indicating count of invoices and average of invoice paid time in days, due time offered to customer, delay time in paying earlier invoices and recent average invoice amount.</a:t>
            </a:r>
          </a:p>
          <a:p>
            <a:r>
              <a:rPr lang="en-IN" sz="1400" dirty="0" smtClean="0"/>
              <a:t>Variables related to number of invoice break-up and Country ID are found insignificant.</a:t>
            </a:r>
          </a:p>
          <a:p>
            <a:endParaRPr lang="en-US" sz="1400" dirty="0"/>
          </a:p>
        </p:txBody>
      </p:sp>
      <p:sp>
        <p:nvSpPr>
          <p:cNvPr id="5" name="Title 2"/>
          <p:cNvSpPr txBox="1">
            <a:spLocks/>
          </p:cNvSpPr>
          <p:nvPr/>
        </p:nvSpPr>
        <p:spPr>
          <a:xfrm>
            <a:off x="457200" y="631828"/>
            <a:ext cx="8229600" cy="511156"/>
          </a:xfrm>
          <a:prstGeom prst="rect">
            <a:avLst/>
          </a:prstGeom>
        </p:spPr>
        <p:txBody>
          <a:bodyPr vert="horz" lIns="0" rIns="0" bIns="0" anchor="b">
            <a:normAutofit fontScale="90000" lnSpcReduction="1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IN" sz="3600" b="0" i="0" u="none" strike="noStrike" kern="1200" cap="none" spc="0" normalizeH="0" baseline="0" noProof="0" dirty="0" smtClean="0">
                <a:ln>
                  <a:noFill/>
                </a:ln>
                <a:solidFill>
                  <a:schemeClr val="tx2"/>
                </a:solidFill>
                <a:effectLst/>
                <a:uLnTx/>
                <a:uFillTx/>
                <a:latin typeface="+mj-lt"/>
                <a:ea typeface="+mj-ea"/>
                <a:cs typeface="+mj-cs"/>
              </a:rPr>
              <a:t>Assessing Features</a:t>
            </a:r>
            <a:r>
              <a:rPr kumimoji="0" lang="en-IN" sz="3600" b="0" i="0" u="none" strike="noStrike" kern="1200" cap="none" spc="0" normalizeH="0" noProof="0" dirty="0" smtClean="0">
                <a:ln>
                  <a:noFill/>
                </a:ln>
                <a:solidFill>
                  <a:schemeClr val="tx2"/>
                </a:solidFill>
                <a:effectLst/>
                <a:uLnTx/>
                <a:uFillTx/>
                <a:latin typeface="+mj-lt"/>
                <a:ea typeface="+mj-ea"/>
                <a:cs typeface="+mj-cs"/>
              </a:rPr>
              <a:t> Importance</a:t>
            </a:r>
            <a:endParaRPr kumimoji="0" lang="en-US" sz="36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654032"/>
          </a:xfrm>
        </p:spPr>
        <p:txBody>
          <a:bodyPr>
            <a:normAutofit fontScale="90000"/>
          </a:bodyPr>
          <a:lstStyle/>
          <a:p>
            <a:r>
              <a:rPr lang="en-IN" dirty="0" smtClean="0"/>
              <a:t>Motivation</a:t>
            </a:r>
            <a:endParaRPr lang="en-US" dirty="0"/>
          </a:p>
        </p:txBody>
      </p:sp>
      <p:sp>
        <p:nvSpPr>
          <p:cNvPr id="2" name="Content Placeholder 1"/>
          <p:cNvSpPr>
            <a:spLocks noGrp="1"/>
          </p:cNvSpPr>
          <p:nvPr>
            <p:ph idx="1"/>
          </p:nvPr>
        </p:nvSpPr>
        <p:spPr>
          <a:xfrm>
            <a:off x="457200" y="1357298"/>
            <a:ext cx="8229600" cy="4649993"/>
          </a:xfrm>
        </p:spPr>
        <p:txBody>
          <a:bodyPr>
            <a:normAutofit/>
          </a:bodyPr>
          <a:lstStyle/>
          <a:p>
            <a:endParaRPr lang="en-IN" sz="1200" dirty="0" smtClean="0"/>
          </a:p>
          <a:p>
            <a:r>
              <a:rPr lang="en-IN" sz="1400" dirty="0" smtClean="0"/>
              <a:t>One of the main concern of organizations is to maintain a healthy cash flow. Maintaining a strong accounts receivable process  is a vital need for any organization to keep it’s cash flow healthier as effective management of AR and overall financial performance of an organization are positively correlated.</a:t>
            </a:r>
          </a:p>
          <a:p>
            <a:r>
              <a:rPr lang="en-IN" sz="1400" dirty="0" smtClean="0"/>
              <a:t>Random Ltd is a CPG company selling their products across the globe to various distributors/retailers</a:t>
            </a:r>
          </a:p>
          <a:p>
            <a:r>
              <a:rPr lang="en-IN" sz="1400" dirty="0" smtClean="0"/>
              <a:t>These distributors/retailers are invoiced and their payments must be cleared within agreed timeline</a:t>
            </a:r>
          </a:p>
          <a:p>
            <a:r>
              <a:rPr lang="en-IN" sz="1400" dirty="0" smtClean="0"/>
              <a:t>Random Ltd’s Finance &amp; Accounting department has realized that some of these distributors/retailers are not obliging with the defined payments terms and make their payment late.</a:t>
            </a:r>
          </a:p>
          <a:p>
            <a:r>
              <a:rPr lang="en-IN" sz="1400" dirty="0" smtClean="0"/>
              <a:t>In order to address this concern affecting financial health of the company, CFO of Random Ltd has decided to seek a solution from Data science team.</a:t>
            </a:r>
          </a:p>
          <a:p>
            <a:r>
              <a:rPr lang="en-IN" sz="1400" dirty="0" smtClean="0"/>
              <a:t>Post several rounds of discussions over what data to be collected (as per availability) and what needs to be predicted to build a decision support system. Following is the outcome:</a:t>
            </a:r>
          </a:p>
          <a:p>
            <a:pPr>
              <a:buNone/>
            </a:pPr>
            <a:r>
              <a:rPr lang="en-IN" sz="1400" dirty="0" smtClean="0"/>
              <a:t>           1. Based on availability, 2 datasets are shared:</a:t>
            </a:r>
          </a:p>
          <a:p>
            <a:pPr>
              <a:buNone/>
            </a:pPr>
            <a:r>
              <a:rPr lang="en-IN" sz="1400" dirty="0" smtClean="0"/>
              <a:t>                    a. Invoice dataset – containing details of invoice generated along with due date and payment date if invoice is paid at customer level</a:t>
            </a:r>
          </a:p>
          <a:p>
            <a:pPr>
              <a:buNone/>
            </a:pPr>
            <a:r>
              <a:rPr lang="en-IN" sz="1400" dirty="0" smtClean="0"/>
              <a:t>                    b. PO dataset – containing purchase orders created at customer level with an encoding for type of PO</a:t>
            </a:r>
          </a:p>
          <a:p>
            <a:pPr>
              <a:buNone/>
            </a:pPr>
            <a:endParaRPr lang="en-IN" sz="1200" dirty="0" smtClean="0"/>
          </a:p>
          <a:p>
            <a:pPr>
              <a:buNone/>
            </a:pPr>
            <a:endParaRPr lang="en-IN" sz="1200" dirty="0" smtClean="0"/>
          </a:p>
          <a:p>
            <a:endParaRPr lang="en-US" sz="12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85860"/>
            <a:ext cx="8229600" cy="5038740"/>
          </a:xfrm>
        </p:spPr>
        <p:txBody>
          <a:bodyPr>
            <a:normAutofit lnSpcReduction="10000"/>
          </a:bodyPr>
          <a:lstStyle/>
          <a:p>
            <a:r>
              <a:rPr lang="en-IN" sz="1400" dirty="0" smtClean="0"/>
              <a:t>As per instructions, invoice with due date up to 2019-01-31 are considered for model development and date post that is considered as hold out set for future performance evaluation.</a:t>
            </a:r>
          </a:p>
          <a:p>
            <a:r>
              <a:rPr lang="en-IN" sz="1400" dirty="0" smtClean="0"/>
              <a:t>Since invoice data is sequential in nature, strategy adopted for train/test split is based on time factor and not random split. Invoices with due date up to ‘2018-08-31’ is considered for training the model and rest is considered as test set.</a:t>
            </a:r>
          </a:p>
          <a:p>
            <a:r>
              <a:rPr lang="en-IN" sz="1400" dirty="0" smtClean="0"/>
              <a:t>Since the problem falls under realm of multiclass classification. Not all algorithms can support it directly. We have considered 3 prominent algorithms: Random Forest, </a:t>
            </a:r>
            <a:r>
              <a:rPr lang="en-IN" sz="1400" dirty="0" err="1" smtClean="0"/>
              <a:t>XGBoost</a:t>
            </a:r>
            <a:r>
              <a:rPr lang="en-IN" sz="1400" dirty="0" smtClean="0"/>
              <a:t> and Deep Neural Network with 3 hidden layers.</a:t>
            </a:r>
          </a:p>
          <a:p>
            <a:r>
              <a:rPr lang="en-IN" sz="1400" dirty="0" smtClean="0"/>
              <a:t>Accuracy and Recall rate of class ‘Delayed over month behaviour’ coded under target variable as 2 are used as primary metrics for evaluation selection of model.</a:t>
            </a:r>
          </a:p>
          <a:p>
            <a:r>
              <a:rPr lang="en-IN" sz="1400" dirty="0" smtClean="0"/>
              <a:t>Primary reason of using these 2 evaluation metrics are:</a:t>
            </a:r>
          </a:p>
          <a:p>
            <a:pPr>
              <a:buNone/>
            </a:pPr>
            <a:r>
              <a:rPr lang="en-IN" sz="1400" dirty="0" smtClean="0"/>
              <a:t>       - Both the metrics are meant for classification models</a:t>
            </a:r>
          </a:p>
          <a:p>
            <a:pPr>
              <a:buNone/>
            </a:pPr>
            <a:r>
              <a:rPr lang="en-IN" sz="1400" dirty="0" smtClean="0"/>
              <a:t>       - Accuracy is giving an indication of overall model performance in correctness of class assignment by the algorithm</a:t>
            </a:r>
          </a:p>
          <a:p>
            <a:pPr>
              <a:buNone/>
            </a:pPr>
            <a:r>
              <a:rPr lang="en-IN" sz="1400" dirty="0" smtClean="0"/>
              <a:t>       - Recall rate for class of interest “Delayed over month” coded as 2 is used for model selection as this class is to identify all those invoices expected to be delayed by large number of days (~35 – 42 days as seen during exploration of data. There this class has a severe negative impact on cash flow and model must be able to do well in identifying samples belongs to this class correctly in test data as much as possible (assuming there are no intervention actions are taken as a measure to remind customers to pay their outstanding invoices at this stage)</a:t>
            </a:r>
          </a:p>
          <a:p>
            <a:r>
              <a:rPr lang="en-IN" sz="1400" dirty="0" smtClean="0"/>
              <a:t>In order to find optimal hyper parameters, grid search is implemented with a cross validation of 5 folds over Random Forest model</a:t>
            </a:r>
          </a:p>
          <a:p>
            <a:pPr>
              <a:buNone/>
            </a:pPr>
            <a:r>
              <a:rPr lang="en-IN" sz="1400" dirty="0" smtClean="0"/>
              <a:t> </a:t>
            </a:r>
            <a:endParaRPr lang="en-US" sz="1400" dirty="0"/>
          </a:p>
        </p:txBody>
      </p:sp>
      <p:sp>
        <p:nvSpPr>
          <p:cNvPr id="4" name="Title 2"/>
          <p:cNvSpPr txBox="1">
            <a:spLocks/>
          </p:cNvSpPr>
          <p:nvPr/>
        </p:nvSpPr>
        <p:spPr>
          <a:xfrm>
            <a:off x="457200" y="631828"/>
            <a:ext cx="8229600" cy="511156"/>
          </a:xfrm>
          <a:prstGeom prst="rect">
            <a:avLst/>
          </a:prstGeom>
        </p:spPr>
        <p:txBody>
          <a:bodyPr vert="horz" lIns="0" rIns="0" bIns="0" anchor="b">
            <a:normAutofit fontScale="90000" lnSpcReduction="1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IN" sz="3600" b="0" i="0" u="none" strike="noStrike" kern="1200" cap="none" spc="0" normalizeH="0" baseline="0" noProof="0" dirty="0" smtClean="0">
                <a:ln>
                  <a:noFill/>
                </a:ln>
                <a:solidFill>
                  <a:schemeClr val="tx2"/>
                </a:solidFill>
                <a:effectLst/>
                <a:uLnTx/>
                <a:uFillTx/>
                <a:latin typeface="+mj-lt"/>
                <a:ea typeface="+mj-ea"/>
                <a:cs typeface="+mj-cs"/>
              </a:rPr>
              <a:t>Model Development</a:t>
            </a:r>
            <a:endParaRPr kumimoji="0" lang="en-US" sz="36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half" idx="2"/>
          </p:nvPr>
        </p:nvGraphicFramePr>
        <p:xfrm>
          <a:off x="428596" y="1428736"/>
          <a:ext cx="8258178" cy="1444182"/>
        </p:xfrm>
        <a:graphic>
          <a:graphicData uri="http://schemas.openxmlformats.org/drawingml/2006/table">
            <a:tbl>
              <a:tblPr firstRow="1" bandRow="1">
                <a:tableStyleId>{5C22544A-7EE6-4342-B048-85BDC9FD1C3A}</a:tableStyleId>
              </a:tblPr>
              <a:tblGrid>
                <a:gridCol w="1376363"/>
                <a:gridCol w="1376363"/>
                <a:gridCol w="1376363"/>
                <a:gridCol w="1376363"/>
                <a:gridCol w="1376363"/>
                <a:gridCol w="1376363"/>
              </a:tblGrid>
              <a:tr h="431299">
                <a:tc>
                  <a:txBody>
                    <a:bodyPr/>
                    <a:lstStyle/>
                    <a:p>
                      <a:r>
                        <a:rPr lang="en-IN" sz="1400" dirty="0" smtClean="0"/>
                        <a:t>Model Name</a:t>
                      </a:r>
                      <a:endParaRPr lang="en-US" sz="1400" dirty="0"/>
                    </a:p>
                  </a:txBody>
                  <a:tcPr/>
                </a:tc>
                <a:tc>
                  <a:txBody>
                    <a:bodyPr/>
                    <a:lstStyle/>
                    <a:p>
                      <a:r>
                        <a:rPr lang="en-IN" sz="1400" dirty="0" smtClean="0"/>
                        <a:t>Training Accuracy</a:t>
                      </a:r>
                      <a:endParaRPr lang="en-US" sz="1400" dirty="0"/>
                    </a:p>
                  </a:txBody>
                  <a:tcPr/>
                </a:tc>
                <a:tc>
                  <a:txBody>
                    <a:bodyPr/>
                    <a:lstStyle/>
                    <a:p>
                      <a:r>
                        <a:rPr lang="en-IN" sz="1400" dirty="0" smtClean="0"/>
                        <a:t>Test Accuracy</a:t>
                      </a:r>
                      <a:endParaRPr lang="en-US" sz="1400" dirty="0"/>
                    </a:p>
                  </a:txBody>
                  <a:tcPr/>
                </a:tc>
                <a:tc>
                  <a:txBody>
                    <a:bodyPr/>
                    <a:lstStyle/>
                    <a:p>
                      <a:r>
                        <a:rPr lang="en-IN" sz="1400" dirty="0" smtClean="0"/>
                        <a:t>Recall Rate – 0</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Recall Rate – 1</a:t>
                      </a:r>
                      <a:endParaRPr 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Recall Rate – 2</a:t>
                      </a:r>
                      <a:endParaRPr lang="en-US" sz="1400" dirty="0" smtClean="0"/>
                    </a:p>
                  </a:txBody>
                  <a:tcPr/>
                </a:tc>
              </a:tr>
              <a:tr h="308674">
                <a:tc>
                  <a:txBody>
                    <a:bodyPr/>
                    <a:lstStyle/>
                    <a:p>
                      <a:r>
                        <a:rPr lang="en-IN" sz="1400" dirty="0" smtClean="0">
                          <a:latin typeface="+mj-lt"/>
                        </a:rPr>
                        <a:t>Random Forest</a:t>
                      </a:r>
                      <a:endParaRPr lang="en-US" sz="1400" dirty="0">
                        <a:latin typeface="+mj-lt"/>
                      </a:endParaRPr>
                    </a:p>
                  </a:txBody>
                  <a:tcPr/>
                </a:tc>
                <a:tc>
                  <a:txBody>
                    <a:bodyPr/>
                    <a:lstStyle/>
                    <a:p>
                      <a:r>
                        <a:rPr lang="en-IN" sz="1400" dirty="0" smtClean="0">
                          <a:latin typeface="+mj-lt"/>
                        </a:rPr>
                        <a:t>62.25%</a:t>
                      </a:r>
                      <a:endParaRPr lang="en-US" sz="1400" dirty="0">
                        <a:latin typeface="+mj-lt"/>
                      </a:endParaRPr>
                    </a:p>
                  </a:txBody>
                  <a:tcPr/>
                </a:tc>
                <a:tc>
                  <a:txBody>
                    <a:bodyPr/>
                    <a:lstStyle/>
                    <a:p>
                      <a:r>
                        <a:rPr lang="en-IN" sz="1400" dirty="0" smtClean="0">
                          <a:latin typeface="+mj-lt"/>
                        </a:rPr>
                        <a:t>58.46%</a:t>
                      </a:r>
                      <a:endParaRPr lang="en-US" sz="1400" dirty="0">
                        <a:latin typeface="+mj-lt"/>
                      </a:endParaRPr>
                    </a:p>
                  </a:txBody>
                  <a:tcPr/>
                </a:tc>
                <a:tc>
                  <a:txBody>
                    <a:bodyPr/>
                    <a:lstStyle/>
                    <a:p>
                      <a:r>
                        <a:rPr lang="en-IN" sz="1400" dirty="0" smtClean="0">
                          <a:latin typeface="+mj-lt"/>
                        </a:rPr>
                        <a:t>0.66</a:t>
                      </a:r>
                      <a:endParaRPr lang="en-US" sz="1400" dirty="0">
                        <a:latin typeface="+mj-lt"/>
                      </a:endParaRPr>
                    </a:p>
                  </a:txBody>
                  <a:tcPr/>
                </a:tc>
                <a:tc>
                  <a:txBody>
                    <a:bodyPr/>
                    <a:lstStyle/>
                    <a:p>
                      <a:r>
                        <a:rPr lang="en-IN" sz="1400" dirty="0" smtClean="0">
                          <a:latin typeface="+mj-lt"/>
                        </a:rPr>
                        <a:t>0.51</a:t>
                      </a:r>
                      <a:endParaRPr lang="en-US" sz="1400" dirty="0">
                        <a:latin typeface="+mj-lt"/>
                      </a:endParaRPr>
                    </a:p>
                  </a:txBody>
                  <a:tcPr/>
                </a:tc>
                <a:tc>
                  <a:txBody>
                    <a:bodyPr/>
                    <a:lstStyle/>
                    <a:p>
                      <a:r>
                        <a:rPr lang="en-IN" sz="1400" dirty="0" smtClean="0">
                          <a:latin typeface="+mj-lt"/>
                        </a:rPr>
                        <a:t>0.57</a:t>
                      </a:r>
                      <a:endParaRPr lang="en-US" sz="1400" dirty="0">
                        <a:latin typeface="+mj-lt"/>
                      </a:endParaRPr>
                    </a:p>
                  </a:txBody>
                  <a:tcPr/>
                </a:tc>
              </a:tr>
              <a:tr h="308674">
                <a:tc>
                  <a:txBody>
                    <a:bodyPr/>
                    <a:lstStyle/>
                    <a:p>
                      <a:r>
                        <a:rPr lang="en-IN" sz="1400" dirty="0" err="1" smtClean="0">
                          <a:latin typeface="+mj-lt"/>
                        </a:rPr>
                        <a:t>XGBoost</a:t>
                      </a:r>
                      <a:endParaRPr lang="en-US" sz="1400" dirty="0">
                        <a:latin typeface="+mj-lt"/>
                      </a:endParaRPr>
                    </a:p>
                  </a:txBody>
                  <a:tcPr/>
                </a:tc>
                <a:tc>
                  <a:txBody>
                    <a:bodyPr/>
                    <a:lstStyle/>
                    <a:p>
                      <a:r>
                        <a:rPr lang="en-IN" sz="1400" dirty="0" smtClean="0">
                          <a:latin typeface="+mj-lt"/>
                        </a:rPr>
                        <a:t>68.74%</a:t>
                      </a:r>
                      <a:endParaRPr lang="en-US" sz="1400" dirty="0">
                        <a:latin typeface="+mj-lt"/>
                      </a:endParaRPr>
                    </a:p>
                  </a:txBody>
                  <a:tcPr/>
                </a:tc>
                <a:tc>
                  <a:txBody>
                    <a:bodyPr/>
                    <a:lstStyle/>
                    <a:p>
                      <a:r>
                        <a:rPr lang="en-IN" sz="1400" dirty="0" smtClean="0">
                          <a:latin typeface="+mj-lt"/>
                        </a:rPr>
                        <a:t>64.45%</a:t>
                      </a:r>
                      <a:endParaRPr lang="en-US" sz="1400" dirty="0">
                        <a:latin typeface="+mj-lt"/>
                      </a:endParaRPr>
                    </a:p>
                  </a:txBody>
                  <a:tcPr/>
                </a:tc>
                <a:tc>
                  <a:txBody>
                    <a:bodyPr/>
                    <a:lstStyle/>
                    <a:p>
                      <a:r>
                        <a:rPr lang="en-IN" sz="1400" dirty="0" smtClean="0">
                          <a:latin typeface="+mj-lt"/>
                        </a:rPr>
                        <a:t>0.64</a:t>
                      </a:r>
                      <a:endParaRPr lang="en-US" sz="1400" dirty="0">
                        <a:latin typeface="+mj-lt"/>
                      </a:endParaRPr>
                    </a:p>
                  </a:txBody>
                  <a:tcPr/>
                </a:tc>
                <a:tc>
                  <a:txBody>
                    <a:bodyPr/>
                    <a:lstStyle/>
                    <a:p>
                      <a:r>
                        <a:rPr lang="en-IN" sz="1400" dirty="0" smtClean="0">
                          <a:latin typeface="+mj-lt"/>
                        </a:rPr>
                        <a:t>0.74</a:t>
                      </a:r>
                      <a:endParaRPr lang="en-US" sz="1400" dirty="0">
                        <a:latin typeface="+mj-lt"/>
                      </a:endParaRPr>
                    </a:p>
                  </a:txBody>
                  <a:tcPr/>
                </a:tc>
                <a:tc>
                  <a:txBody>
                    <a:bodyPr/>
                    <a:lstStyle/>
                    <a:p>
                      <a:r>
                        <a:rPr lang="en-IN" sz="1400" dirty="0" smtClean="0">
                          <a:latin typeface="+mj-lt"/>
                        </a:rPr>
                        <a:t>0.27</a:t>
                      </a:r>
                      <a:endParaRPr lang="en-US" sz="1400" dirty="0">
                        <a:latin typeface="+mj-lt"/>
                      </a:endParaRPr>
                    </a:p>
                  </a:txBody>
                  <a:tcPr/>
                </a:tc>
              </a:tr>
              <a:tr h="308674">
                <a:tc>
                  <a:txBody>
                    <a:bodyPr/>
                    <a:lstStyle/>
                    <a:p>
                      <a:r>
                        <a:rPr lang="en-IN" sz="1400" dirty="0" smtClean="0">
                          <a:latin typeface="+mj-lt"/>
                        </a:rPr>
                        <a:t>DNN</a:t>
                      </a:r>
                      <a:endParaRPr lang="en-US" sz="1400" dirty="0">
                        <a:latin typeface="+mj-lt"/>
                      </a:endParaRPr>
                    </a:p>
                  </a:txBody>
                  <a:tcPr/>
                </a:tc>
                <a:tc>
                  <a:txBody>
                    <a:bodyPr/>
                    <a:lstStyle/>
                    <a:p>
                      <a:r>
                        <a:rPr lang="en-IN" sz="1400" dirty="0" smtClean="0">
                          <a:latin typeface="+mj-lt"/>
                        </a:rPr>
                        <a:t>61.95%</a:t>
                      </a:r>
                      <a:endParaRPr lang="en-US" sz="1400" dirty="0">
                        <a:latin typeface="+mj-lt"/>
                      </a:endParaRPr>
                    </a:p>
                  </a:txBody>
                  <a:tcPr/>
                </a:tc>
                <a:tc>
                  <a:txBody>
                    <a:bodyPr/>
                    <a:lstStyle/>
                    <a:p>
                      <a:r>
                        <a:rPr lang="en-IN" sz="1400" dirty="0" smtClean="0">
                          <a:latin typeface="+mj-lt"/>
                        </a:rPr>
                        <a:t>54.83%</a:t>
                      </a:r>
                      <a:endParaRPr lang="en-US" sz="1400" dirty="0">
                        <a:latin typeface="+mj-lt"/>
                      </a:endParaRPr>
                    </a:p>
                  </a:txBody>
                  <a:tcPr/>
                </a:tc>
                <a:tc>
                  <a:txBody>
                    <a:bodyPr/>
                    <a:lstStyle/>
                    <a:p>
                      <a:r>
                        <a:rPr lang="en-IN" sz="1400" dirty="0" smtClean="0">
                          <a:latin typeface="+mj-lt"/>
                        </a:rPr>
                        <a:t>0.57</a:t>
                      </a:r>
                      <a:endParaRPr lang="en-US" sz="1400" dirty="0">
                        <a:latin typeface="+mj-lt"/>
                      </a:endParaRPr>
                    </a:p>
                  </a:txBody>
                  <a:tcPr/>
                </a:tc>
                <a:tc>
                  <a:txBody>
                    <a:bodyPr/>
                    <a:lstStyle/>
                    <a:p>
                      <a:r>
                        <a:rPr lang="en-IN" sz="1400" dirty="0" smtClean="0">
                          <a:latin typeface="+mj-lt"/>
                        </a:rPr>
                        <a:t>0.31</a:t>
                      </a:r>
                      <a:endParaRPr lang="en-US" sz="1400" dirty="0">
                        <a:latin typeface="+mj-lt"/>
                      </a:endParaRPr>
                    </a:p>
                  </a:txBody>
                  <a:tcPr/>
                </a:tc>
                <a:tc>
                  <a:txBody>
                    <a:bodyPr/>
                    <a:lstStyle/>
                    <a:p>
                      <a:r>
                        <a:rPr lang="en-IN" sz="1400" dirty="0" smtClean="0">
                          <a:latin typeface="+mj-lt"/>
                        </a:rPr>
                        <a:t>0.57</a:t>
                      </a:r>
                      <a:endParaRPr lang="en-US" sz="1400" dirty="0">
                        <a:latin typeface="+mj-lt"/>
                      </a:endParaRPr>
                    </a:p>
                  </a:txBody>
                  <a:tcPr/>
                </a:tc>
              </a:tr>
            </a:tbl>
          </a:graphicData>
        </a:graphic>
      </p:graphicFrame>
      <p:sp>
        <p:nvSpPr>
          <p:cNvPr id="6" name="Title 2"/>
          <p:cNvSpPr txBox="1">
            <a:spLocks/>
          </p:cNvSpPr>
          <p:nvPr/>
        </p:nvSpPr>
        <p:spPr>
          <a:xfrm>
            <a:off x="457200" y="631828"/>
            <a:ext cx="8229600" cy="511156"/>
          </a:xfrm>
          <a:prstGeom prst="rect">
            <a:avLst/>
          </a:prstGeom>
        </p:spPr>
        <p:txBody>
          <a:bodyPr vert="horz" lIns="0" rIns="0" bIns="0" anchor="b">
            <a:normAutofit fontScale="90000" lnSpcReduction="1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IN" sz="3600" b="0" i="0" u="none" strike="noStrike" kern="1200" cap="none" spc="0" normalizeH="0" baseline="0" noProof="0" dirty="0" smtClean="0">
                <a:ln>
                  <a:noFill/>
                </a:ln>
                <a:solidFill>
                  <a:schemeClr val="tx2"/>
                </a:solidFill>
                <a:effectLst/>
                <a:uLnTx/>
                <a:uFillTx/>
                <a:latin typeface="+mj-lt"/>
                <a:ea typeface="+mj-ea"/>
                <a:cs typeface="+mj-cs"/>
              </a:rPr>
              <a:t>Model Evaluation</a:t>
            </a:r>
            <a:endParaRPr kumimoji="0" lang="en-US" sz="3600" b="0" i="0" u="none" strike="noStrike" kern="1200" cap="none" spc="0" normalizeH="0" baseline="0" noProof="0" dirty="0">
              <a:ln>
                <a:noFill/>
              </a:ln>
              <a:solidFill>
                <a:schemeClr val="tx2"/>
              </a:solidFill>
              <a:effectLst/>
              <a:uLnTx/>
              <a:uFillTx/>
              <a:latin typeface="+mj-lt"/>
              <a:ea typeface="+mj-ea"/>
              <a:cs typeface="+mj-cs"/>
            </a:endParaRPr>
          </a:p>
        </p:txBody>
      </p:sp>
      <p:sp>
        <p:nvSpPr>
          <p:cNvPr id="8" name="Content Placeholder 2"/>
          <p:cNvSpPr>
            <a:spLocks noGrp="1"/>
          </p:cNvSpPr>
          <p:nvPr>
            <p:ph idx="1"/>
          </p:nvPr>
        </p:nvSpPr>
        <p:spPr>
          <a:xfrm>
            <a:off x="457200" y="3214686"/>
            <a:ext cx="8229600" cy="3109914"/>
          </a:xfrm>
        </p:spPr>
        <p:txBody>
          <a:bodyPr>
            <a:normAutofit fontScale="92500" lnSpcReduction="20000"/>
          </a:bodyPr>
          <a:lstStyle/>
          <a:p>
            <a:r>
              <a:rPr lang="en-IN" sz="1400" dirty="0" smtClean="0"/>
              <a:t>Based on above 3 model results, we can infer,</a:t>
            </a:r>
          </a:p>
          <a:p>
            <a:pPr>
              <a:buNone/>
            </a:pPr>
            <a:r>
              <a:rPr lang="en-IN" sz="1400" dirty="0" smtClean="0"/>
              <a:t>       - Random Forest is giving an accuracy on test set of 58.46% and recall rate on class 2 (delayed over month) of 0.57 (57% of samples are correctly identified and 43% are incorrectly assigned into other 2 classes)</a:t>
            </a:r>
          </a:p>
          <a:p>
            <a:pPr>
              <a:buNone/>
            </a:pPr>
            <a:r>
              <a:rPr lang="en-IN" sz="1400" dirty="0" smtClean="0"/>
              <a:t>       - </a:t>
            </a:r>
            <a:r>
              <a:rPr lang="en-IN" sz="1400" dirty="0" err="1" smtClean="0"/>
              <a:t>XGBoost</a:t>
            </a:r>
            <a:r>
              <a:rPr lang="en-IN" sz="1400" dirty="0" smtClean="0"/>
              <a:t> is giving highest test accuracy among all 3 models, 64.45% but the least 0.27. This means that model is doing a poor job in correctly identifying samples from class 2.</a:t>
            </a:r>
          </a:p>
          <a:p>
            <a:pPr>
              <a:buNone/>
            </a:pPr>
            <a:r>
              <a:rPr lang="en-IN" sz="1400" dirty="0" smtClean="0"/>
              <a:t>       - Deep neural network classifier is giving the least test accuracy, 51.26% but highest recall rate of 0.58. Also to notice here is that there is a large between training and test accuracy for this model indicating that model is suffering from slight over-fitting even though we have used dropout in both the layers with probability of 0.4 and 0.3 respectively.</a:t>
            </a:r>
          </a:p>
          <a:p>
            <a:pPr>
              <a:buNone/>
            </a:pPr>
            <a:endParaRPr lang="en-IN" sz="1400" dirty="0" smtClean="0"/>
          </a:p>
          <a:p>
            <a:r>
              <a:rPr lang="en-IN" sz="1400" dirty="0" smtClean="0"/>
              <a:t>Based on above results, Random Forest is more stable than other 2 models and is recommended to use for building a decision support system.</a:t>
            </a:r>
          </a:p>
          <a:p>
            <a:r>
              <a:rPr lang="en-IN" sz="1400" dirty="0" smtClean="0"/>
              <a:t>In holdout set, Proportion of samples belongs to class 2 (delayed over month behaviour) has increased to 56% as against 15% in training data. Random Forest is able to identify 22% of the delayed over month class samples correctly while DNN model performed worst.</a:t>
            </a:r>
          </a:p>
          <a:p>
            <a:pPr>
              <a:buNone/>
            </a:pPr>
            <a:r>
              <a:rPr lang="en-IN" sz="1400" dirty="0" smtClean="0"/>
              <a:t> </a:t>
            </a:r>
            <a:endParaRPr lang="en-US" sz="14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57298"/>
            <a:ext cx="8229600" cy="4967302"/>
          </a:xfrm>
        </p:spPr>
        <p:txBody>
          <a:bodyPr>
            <a:normAutofit/>
          </a:bodyPr>
          <a:lstStyle/>
          <a:p>
            <a:r>
              <a:rPr lang="en-IN" sz="1400" dirty="0" smtClean="0"/>
              <a:t>Based on research for such use case in AR. Following are the recommended features expected to improve model performance further:</a:t>
            </a:r>
          </a:p>
          <a:p>
            <a:pPr>
              <a:buFontTx/>
              <a:buChar char="-"/>
            </a:pPr>
            <a:r>
              <a:rPr lang="en-IN" sz="1400" dirty="0" smtClean="0"/>
              <a:t>Organization profile of customer</a:t>
            </a:r>
          </a:p>
          <a:p>
            <a:pPr>
              <a:buNone/>
            </a:pPr>
            <a:r>
              <a:rPr lang="en-IN" sz="1400" dirty="0" smtClean="0"/>
              <a:t>                 - Number of years in business</a:t>
            </a:r>
          </a:p>
          <a:p>
            <a:pPr>
              <a:buNone/>
            </a:pPr>
            <a:r>
              <a:rPr lang="en-IN" sz="1400" dirty="0" smtClean="0"/>
              <a:t>                 - Financial net worth</a:t>
            </a:r>
          </a:p>
          <a:p>
            <a:pPr>
              <a:buNone/>
            </a:pPr>
            <a:r>
              <a:rPr lang="en-IN" sz="1400" dirty="0" smtClean="0"/>
              <a:t>                 - Size of operations</a:t>
            </a:r>
          </a:p>
          <a:p>
            <a:pPr>
              <a:buNone/>
            </a:pPr>
            <a:r>
              <a:rPr lang="en-IN" sz="1400" dirty="0" smtClean="0"/>
              <a:t>                 - Number of employees</a:t>
            </a:r>
          </a:p>
          <a:p>
            <a:pPr>
              <a:buNone/>
            </a:pPr>
            <a:r>
              <a:rPr lang="en-IN" sz="1400" dirty="0" smtClean="0"/>
              <a:t>                 - Industry code and applicable regulatory authorities</a:t>
            </a:r>
          </a:p>
          <a:p>
            <a:pPr>
              <a:buNone/>
            </a:pPr>
            <a:r>
              <a:rPr lang="en-IN" sz="1400" dirty="0" smtClean="0"/>
              <a:t>                 - Mode of payments</a:t>
            </a:r>
          </a:p>
          <a:p>
            <a:pPr>
              <a:buFontTx/>
              <a:buChar char="-"/>
            </a:pPr>
            <a:r>
              <a:rPr lang="en-IN" sz="1400" dirty="0" smtClean="0"/>
              <a:t>Customer geographic details</a:t>
            </a:r>
          </a:p>
          <a:p>
            <a:pPr>
              <a:buNone/>
            </a:pPr>
            <a:r>
              <a:rPr lang="en-IN" sz="1400" dirty="0" smtClean="0"/>
              <a:t>                 - Economic details of country</a:t>
            </a:r>
          </a:p>
          <a:p>
            <a:pPr>
              <a:buNone/>
            </a:pPr>
            <a:r>
              <a:rPr lang="en-IN" sz="1400" dirty="0" smtClean="0"/>
              <a:t>                 - Law &amp; Regulation state – stringent or slack</a:t>
            </a:r>
          </a:p>
          <a:p>
            <a:pPr>
              <a:buNone/>
            </a:pPr>
            <a:r>
              <a:rPr lang="en-IN" sz="1400" dirty="0" smtClean="0"/>
              <a:t>                 - Per capita income</a:t>
            </a:r>
          </a:p>
          <a:p>
            <a:pPr>
              <a:buNone/>
            </a:pPr>
            <a:r>
              <a:rPr lang="en-IN" sz="1400" dirty="0" smtClean="0"/>
              <a:t>                 - Risk profile/rating of country</a:t>
            </a:r>
          </a:p>
          <a:p>
            <a:pPr>
              <a:buFontTx/>
              <a:buChar char="-"/>
            </a:pPr>
            <a:r>
              <a:rPr lang="en-IN" sz="1400" dirty="0" smtClean="0"/>
              <a:t>Intervention Actions</a:t>
            </a:r>
          </a:p>
          <a:p>
            <a:pPr>
              <a:buNone/>
            </a:pPr>
            <a:r>
              <a:rPr lang="en-IN" sz="1400" dirty="0" smtClean="0"/>
              <a:t>                - Description of intervention actions if taken</a:t>
            </a:r>
          </a:p>
          <a:p>
            <a:pPr>
              <a:buNone/>
            </a:pPr>
            <a:r>
              <a:rPr lang="en-IN" sz="1400" dirty="0" smtClean="0"/>
              <a:t>                - Customer response type</a:t>
            </a:r>
          </a:p>
          <a:p>
            <a:pPr>
              <a:buFontTx/>
              <a:buChar char="-"/>
            </a:pPr>
            <a:r>
              <a:rPr lang="en-IN" sz="1400" dirty="0" smtClean="0"/>
              <a:t>Other relevant invoice features</a:t>
            </a:r>
          </a:p>
          <a:p>
            <a:pPr>
              <a:buNone/>
            </a:pPr>
            <a:r>
              <a:rPr lang="en-IN" sz="1400" dirty="0" smtClean="0"/>
              <a:t>                - Detail of goods sold    </a:t>
            </a:r>
            <a:endParaRPr lang="en-US" sz="1400" dirty="0"/>
          </a:p>
        </p:txBody>
      </p:sp>
      <p:sp>
        <p:nvSpPr>
          <p:cNvPr id="4" name="Title 2"/>
          <p:cNvSpPr txBox="1">
            <a:spLocks/>
          </p:cNvSpPr>
          <p:nvPr/>
        </p:nvSpPr>
        <p:spPr>
          <a:xfrm>
            <a:off x="457200" y="631828"/>
            <a:ext cx="8229600" cy="582594"/>
          </a:xfrm>
          <a:prstGeom prst="rect">
            <a:avLst/>
          </a:prstGeom>
        </p:spPr>
        <p:txBody>
          <a:bodyPr vert="horz" lIns="0" rIns="0" bIns="0" anchor="b">
            <a:normAutofit fontScale="60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IN" sz="3600" dirty="0" smtClean="0">
                <a:solidFill>
                  <a:schemeClr val="tx2"/>
                </a:solidFill>
                <a:latin typeface="+mj-lt"/>
                <a:ea typeface="+mj-ea"/>
                <a:cs typeface="+mj-cs"/>
              </a:rPr>
              <a:t>Additional Features Recommended for Model Performance Improvement</a:t>
            </a:r>
            <a:endParaRPr kumimoji="0" lang="en-US" sz="36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57298"/>
            <a:ext cx="8229600" cy="4967302"/>
          </a:xfrm>
        </p:spPr>
        <p:txBody>
          <a:bodyPr>
            <a:normAutofit fontScale="92500" lnSpcReduction="10000"/>
          </a:bodyPr>
          <a:lstStyle/>
          <a:p>
            <a:r>
              <a:rPr lang="en-IN" sz="1400" dirty="0" smtClean="0"/>
              <a:t>We have to consider country specific strategy in order to improve in time payment behaviour of customers as there were country specific variations we have observed.</a:t>
            </a:r>
          </a:p>
          <a:p>
            <a:r>
              <a:rPr lang="en-IN" sz="1400" dirty="0" smtClean="0"/>
              <a:t>We have observed that important factors that drive payment behaviour are invoice amount, number of due days available and past payment behaviour.</a:t>
            </a:r>
          </a:p>
          <a:p>
            <a:r>
              <a:rPr lang="en-IN" sz="1400" dirty="0" smtClean="0"/>
              <a:t>To address this challenge, strategy must be around improving the AR management practices where we should implement </a:t>
            </a:r>
            <a:r>
              <a:rPr lang="en-IN" sz="1400" b="1" dirty="0" smtClean="0"/>
              <a:t>customer specific strategic interventions</a:t>
            </a:r>
            <a:r>
              <a:rPr lang="en-IN" sz="1400" dirty="0" smtClean="0"/>
              <a:t> based on factors affecting payment behaviour.</a:t>
            </a:r>
          </a:p>
          <a:p>
            <a:r>
              <a:rPr lang="en-IN" sz="1400" dirty="0" smtClean="0"/>
              <a:t>Strategic interventions should be deemed as reminding a customer with high probability of making delay on her outstanding invoices instead of using generic interventions where reminder is given to all customers in a fixed time interval.</a:t>
            </a:r>
          </a:p>
          <a:p>
            <a:r>
              <a:rPr lang="en-IN" sz="1400" dirty="0" smtClean="0"/>
              <a:t>We can customize interventions specific to geographic conditions such as in country ID 83 in which accounts for 47% of total delayed over month invoices and these invoices were having an average of $10892 of amount. We can prioritize reminder calls to all such customers having invoices below $10k in this country just before due dates.</a:t>
            </a:r>
          </a:p>
          <a:p>
            <a:r>
              <a:rPr lang="en-IN" sz="1400" dirty="0" smtClean="0"/>
              <a:t>Country Id 77 also needs an immediate attention and as this country has customer with much higher average invoice amount but at a high risk it accounts for 40% of total delayed over month invoices. AR management must be careful of not using generic collection actions as it might affect customer satisfaction negatively. Rather, it may use model to find customer at high risk of delaying payments based on its probability and then use intervention actions over those identified customers.</a:t>
            </a:r>
          </a:p>
          <a:p>
            <a:r>
              <a:rPr lang="en-IN" sz="1400" dirty="0" smtClean="0"/>
              <a:t>We can also prioritize collection calls to customer found to have high </a:t>
            </a:r>
            <a:r>
              <a:rPr lang="en-IN" sz="1400" dirty="0" err="1" smtClean="0"/>
              <a:t>impurity_index</a:t>
            </a:r>
            <a:r>
              <a:rPr lang="en-IN" sz="1400" dirty="0" smtClean="0"/>
              <a:t> value as this index is a reflection of their past payment behaviour and customer close to 1 on it is highly expected to make delay.</a:t>
            </a:r>
          </a:p>
          <a:p>
            <a:r>
              <a:rPr lang="en-IN" sz="1400" dirty="0" smtClean="0"/>
              <a:t>In addition to strategic interventions, Random Ltd, can also consider (if possible) to renegotiate payment terms with customer facing challenges in making payment on time due to strict due dates and adjust cash flow expectations accordingly. This might lead to better expectation on cash inflow and customer satisfaction especially in country ID 83. </a:t>
            </a:r>
          </a:p>
          <a:p>
            <a:endParaRPr lang="en-IN" sz="1400" dirty="0" smtClean="0"/>
          </a:p>
          <a:p>
            <a:endParaRPr lang="en-IN" sz="1400" dirty="0" smtClean="0"/>
          </a:p>
          <a:p>
            <a:endParaRPr lang="en-IN" sz="1400" dirty="0" smtClean="0"/>
          </a:p>
          <a:p>
            <a:endParaRPr lang="en-IN" sz="1400" dirty="0" smtClean="0"/>
          </a:p>
          <a:p>
            <a:endParaRPr lang="en-US" sz="1400" dirty="0"/>
          </a:p>
        </p:txBody>
      </p:sp>
      <p:sp>
        <p:nvSpPr>
          <p:cNvPr id="4" name="Title 2"/>
          <p:cNvSpPr txBox="1">
            <a:spLocks/>
          </p:cNvSpPr>
          <p:nvPr/>
        </p:nvSpPr>
        <p:spPr>
          <a:xfrm>
            <a:off x="457200" y="631828"/>
            <a:ext cx="8229600" cy="511156"/>
          </a:xfrm>
          <a:prstGeom prst="rect">
            <a:avLst/>
          </a:prstGeom>
        </p:spPr>
        <p:txBody>
          <a:bodyPr vert="horz" lIns="0" rIns="0" bIns="0" anchor="b">
            <a:normAutofit fontScale="90000" lnSpcReduction="1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IN" sz="3600" dirty="0" smtClean="0">
                <a:solidFill>
                  <a:schemeClr val="tx2"/>
                </a:solidFill>
                <a:latin typeface="+mj-lt"/>
                <a:ea typeface="+mj-ea"/>
                <a:cs typeface="+mj-cs"/>
              </a:rPr>
              <a:t>Strategy For Improvement In Time Behaviour</a:t>
            </a:r>
            <a:endParaRPr kumimoji="0" lang="en-US" sz="36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85860"/>
            <a:ext cx="8229600" cy="5038740"/>
          </a:xfrm>
        </p:spPr>
        <p:txBody>
          <a:bodyPr>
            <a:normAutofit fontScale="92500" lnSpcReduction="20000"/>
          </a:bodyPr>
          <a:lstStyle/>
          <a:p>
            <a:r>
              <a:rPr lang="en-IN" sz="1400" dirty="0" smtClean="0"/>
              <a:t>Instead of predicting if an invoice will be paid on time or late, focus on customer as a whole as customer can have multiple invoices (as in our data). So we can predict if a customer would likely to pay on time on not.</a:t>
            </a:r>
          </a:p>
          <a:p>
            <a:r>
              <a:rPr lang="en-IN" sz="1400" dirty="0" smtClean="0"/>
              <a:t>We can define a purity measure to define if a customer is good (purity = 1) or bad (purity = 0) to train a predictive model using features related to past on-time payment behaviour, customer’s organization profile, geographic state.</a:t>
            </a:r>
          </a:p>
          <a:p>
            <a:r>
              <a:rPr lang="en-US" sz="1400" dirty="0" smtClean="0"/>
              <a:t>We then use our model to predict for those customers who have pureness between 0 and 1 (partially paid on time), and identify those who are likely to pay on time with high probability.</a:t>
            </a:r>
          </a:p>
          <a:p>
            <a:r>
              <a:rPr lang="en-IN" sz="1400" dirty="0" smtClean="0"/>
              <a:t>Using this purity measure, we can define the relationship between </a:t>
            </a:r>
            <a:r>
              <a:rPr lang="en-IN" sz="1400" dirty="0" smtClean="0"/>
              <a:t>computed </a:t>
            </a:r>
            <a:r>
              <a:rPr lang="en-IN" sz="1400" dirty="0" smtClean="0"/>
              <a:t>purity and probability to pay on time.</a:t>
            </a:r>
          </a:p>
          <a:p>
            <a:r>
              <a:rPr lang="en-IN" sz="1400" dirty="0" smtClean="0"/>
              <a:t>To compute purity measure, we will be focusing on percentage of invoices, both count and amount, which were paid on time rather than late. So, purity can be computed as</a:t>
            </a:r>
          </a:p>
          <a:p>
            <a:pPr>
              <a:buNone/>
            </a:pPr>
            <a:r>
              <a:rPr lang="en-IN" sz="1400" dirty="0" smtClean="0"/>
              <a:t>                      Purity = W1*(number of invoices paid on time/total number of invoices) + </a:t>
            </a:r>
          </a:p>
          <a:p>
            <a:pPr>
              <a:buNone/>
            </a:pPr>
            <a:r>
              <a:rPr lang="en-IN" sz="1400" dirty="0" smtClean="0"/>
              <a:t>                                          W2*(Sum of Invoice amount paid on time/total amount of invoices)</a:t>
            </a:r>
          </a:p>
          <a:p>
            <a:pPr>
              <a:buNone/>
            </a:pPr>
            <a:r>
              <a:rPr lang="en-IN" sz="1400" dirty="0" smtClean="0"/>
              <a:t>        Here W1 and W2 are weights which can be adjusted </a:t>
            </a:r>
            <a:r>
              <a:rPr lang="en-US" sz="1400" dirty="0" smtClean="0"/>
              <a:t>according to how much emphasis the company wants to place on each factor.</a:t>
            </a:r>
          </a:p>
          <a:p>
            <a:r>
              <a:rPr lang="en-IN" sz="1400" dirty="0" smtClean="0"/>
              <a:t>We can calculate this Purity measure over all customers in dataset and can group the customers into 3 groups:</a:t>
            </a:r>
          </a:p>
          <a:p>
            <a:pPr>
              <a:buFontTx/>
              <a:buChar char="-"/>
            </a:pPr>
            <a:r>
              <a:rPr lang="en-US" sz="1400" dirty="0" smtClean="0"/>
              <a:t>Group 1 – those who paid all their invoices within due date (Purity = 1)</a:t>
            </a:r>
          </a:p>
          <a:p>
            <a:pPr>
              <a:buFontTx/>
              <a:buChar char="-"/>
            </a:pPr>
            <a:r>
              <a:rPr lang="en-IN" sz="1400" dirty="0" smtClean="0"/>
              <a:t>Group 2 - </a:t>
            </a:r>
            <a:r>
              <a:rPr lang="en-US" sz="1400" dirty="0" smtClean="0"/>
              <a:t>those who did not pay their invoices after </a:t>
            </a:r>
            <a:r>
              <a:rPr lang="en-US" sz="1400" dirty="0" smtClean="0"/>
              <a:t> 90 </a:t>
            </a:r>
            <a:r>
              <a:rPr lang="en-US" sz="1400" dirty="0" smtClean="0"/>
              <a:t>days (Purity = 0)</a:t>
            </a:r>
          </a:p>
          <a:p>
            <a:pPr>
              <a:buFontTx/>
              <a:buChar char="-"/>
            </a:pPr>
            <a:r>
              <a:rPr lang="en-US" sz="1400" dirty="0" smtClean="0"/>
              <a:t>Group 3 – those who partially pay their invoices within 45 days (0 &lt; Purity &lt; 1)</a:t>
            </a:r>
          </a:p>
          <a:p>
            <a:pPr>
              <a:buNone/>
            </a:pPr>
            <a:endParaRPr lang="en-IN" sz="1400" dirty="0" smtClean="0"/>
          </a:p>
          <a:p>
            <a:pPr>
              <a:buNone/>
            </a:pPr>
            <a:r>
              <a:rPr lang="en-US" sz="1400" dirty="0" smtClean="0"/>
              <a:t>We could train our predictive model using customers from group 1 and 2 and then predict for customers in group</a:t>
            </a:r>
          </a:p>
          <a:p>
            <a:pPr>
              <a:buNone/>
            </a:pPr>
            <a:r>
              <a:rPr lang="en-US" sz="1400" dirty="0" smtClean="0"/>
              <a:t>3,  and the intention is that customers who are most likely to pay their invoices on time like customers in Group 1</a:t>
            </a:r>
          </a:p>
          <a:p>
            <a:pPr>
              <a:buNone/>
            </a:pPr>
            <a:r>
              <a:rPr lang="en-US" sz="1400" dirty="0" smtClean="0"/>
              <a:t>would have higher probability and can be considered close to 1.</a:t>
            </a:r>
          </a:p>
          <a:p>
            <a:pPr>
              <a:buNone/>
            </a:pPr>
            <a:endParaRPr lang="en-US" sz="1400" dirty="0" smtClean="0"/>
          </a:p>
          <a:p>
            <a:pPr>
              <a:buNone/>
            </a:pPr>
            <a:r>
              <a:rPr lang="en-US" sz="1400" dirty="0" smtClean="0"/>
              <a:t>This approach is customer centric and predicting the willingness of customer to pay on time and therefore will</a:t>
            </a:r>
          </a:p>
          <a:p>
            <a:pPr>
              <a:buNone/>
            </a:pPr>
            <a:r>
              <a:rPr lang="en-US" sz="1400" dirty="0" smtClean="0"/>
              <a:t>help in reducing intervention cost as well improving customer satisfaction </a:t>
            </a:r>
          </a:p>
        </p:txBody>
      </p:sp>
      <p:sp>
        <p:nvSpPr>
          <p:cNvPr id="4" name="Title 2"/>
          <p:cNvSpPr txBox="1">
            <a:spLocks/>
          </p:cNvSpPr>
          <p:nvPr/>
        </p:nvSpPr>
        <p:spPr>
          <a:xfrm>
            <a:off x="457200" y="631828"/>
            <a:ext cx="8229600" cy="511156"/>
          </a:xfrm>
          <a:prstGeom prst="rect">
            <a:avLst/>
          </a:prstGeom>
        </p:spPr>
        <p:txBody>
          <a:bodyPr vert="horz" lIns="0" rIns="0" bIns="0" anchor="b">
            <a:normAutofit fontScale="675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IN" sz="3600" b="0" i="0" u="none" strike="noStrike" kern="1200" cap="none" spc="0" normalizeH="0" baseline="0" noProof="0" dirty="0" smtClean="0">
                <a:ln>
                  <a:noFill/>
                </a:ln>
                <a:solidFill>
                  <a:schemeClr val="tx2"/>
                </a:solidFill>
                <a:effectLst/>
                <a:uLnTx/>
                <a:uFillTx/>
                <a:latin typeface="+mj-lt"/>
                <a:ea typeface="+mj-ea"/>
                <a:cs typeface="+mj-cs"/>
              </a:rPr>
              <a:t>Additional</a:t>
            </a:r>
            <a:r>
              <a:rPr kumimoji="0" lang="en-IN" sz="3600" b="0" i="0" u="none" strike="noStrike" kern="1200" cap="none" spc="0" normalizeH="0" noProof="0" dirty="0" smtClean="0">
                <a:ln>
                  <a:noFill/>
                </a:ln>
                <a:solidFill>
                  <a:schemeClr val="tx2"/>
                </a:solidFill>
                <a:effectLst/>
                <a:uLnTx/>
                <a:uFillTx/>
                <a:latin typeface="+mj-lt"/>
                <a:ea typeface="+mj-ea"/>
                <a:cs typeface="+mj-cs"/>
              </a:rPr>
              <a:t> Approach Consideration for Model Development</a:t>
            </a:r>
            <a:endParaRPr kumimoji="0" lang="en-US" sz="36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43050"/>
            <a:ext cx="8229600" cy="4681550"/>
          </a:xfrm>
        </p:spPr>
        <p:txBody>
          <a:bodyPr>
            <a:normAutofit/>
          </a:bodyPr>
          <a:lstStyle/>
          <a:p>
            <a:endParaRPr lang="en-IN" sz="1400" dirty="0" smtClean="0"/>
          </a:p>
          <a:p>
            <a:r>
              <a:rPr lang="en-IN" sz="1400" dirty="0" smtClean="0"/>
              <a:t>Following are the key deliverables asked by Finance &amp; Accounts department:</a:t>
            </a:r>
          </a:p>
          <a:p>
            <a:pPr>
              <a:buNone/>
            </a:pPr>
            <a:r>
              <a:rPr lang="en-IN" sz="1400" dirty="0" smtClean="0"/>
              <a:t>       </a:t>
            </a:r>
          </a:p>
          <a:p>
            <a:pPr>
              <a:buNone/>
            </a:pPr>
            <a:r>
              <a:rPr lang="en-IN" sz="1400" dirty="0" smtClean="0"/>
              <a:t>      1. Provide key insights in understanding the current state of random Ltd’s cash flow with help of descriptive statistics and data visualization.</a:t>
            </a:r>
          </a:p>
          <a:p>
            <a:pPr>
              <a:buNone/>
            </a:pPr>
            <a:r>
              <a:rPr lang="en-IN" sz="1400" dirty="0" smtClean="0"/>
              <a:t>      2. Provide deeper insights into payment behaviour of 3 classes of customers identified based on their payment status: </a:t>
            </a:r>
          </a:p>
          <a:p>
            <a:pPr>
              <a:buNone/>
            </a:pPr>
            <a:r>
              <a:rPr lang="en-IN" sz="1400" dirty="0" smtClean="0"/>
              <a:t>                                 a. In time payment behaviour</a:t>
            </a:r>
          </a:p>
          <a:p>
            <a:pPr>
              <a:buNone/>
            </a:pPr>
            <a:r>
              <a:rPr lang="en-IN" sz="1400" dirty="0" smtClean="0"/>
              <a:t>                                 b. In month payment behaviour</a:t>
            </a:r>
          </a:p>
          <a:p>
            <a:pPr>
              <a:buNone/>
            </a:pPr>
            <a:r>
              <a:rPr lang="en-IN" sz="1400" dirty="0" smtClean="0"/>
              <a:t>                                 c. Delayed over month behaviour</a:t>
            </a:r>
          </a:p>
          <a:p>
            <a:pPr>
              <a:buNone/>
            </a:pPr>
            <a:r>
              <a:rPr lang="en-IN" sz="1400" dirty="0" smtClean="0"/>
              <a:t>      3. Develop a prediction model to predict payment behaviour of these 3 classes with available data to help in coming up with an automated decision support system for AR </a:t>
            </a:r>
            <a:r>
              <a:rPr lang="en-IN" sz="1400" dirty="0" smtClean="0"/>
              <a:t>collection process</a:t>
            </a:r>
            <a:endParaRPr lang="en-IN" sz="1400" dirty="0" smtClean="0"/>
          </a:p>
          <a:p>
            <a:pPr>
              <a:buNone/>
            </a:pPr>
            <a:r>
              <a:rPr lang="en-IN" sz="1400" dirty="0" smtClean="0"/>
              <a:t>      4. Provide information of model evaluation criterion and help them to understand what other features could further improved model performance, if provided.</a:t>
            </a:r>
          </a:p>
          <a:p>
            <a:pPr>
              <a:buNone/>
            </a:pPr>
            <a:r>
              <a:rPr lang="en-IN" sz="1400" dirty="0" smtClean="0"/>
              <a:t>      5. Finally, based on observations from above said deliverables, devise a strategy to improve health of cash flow.</a:t>
            </a:r>
          </a:p>
          <a:p>
            <a:pPr>
              <a:buNone/>
            </a:pPr>
            <a:r>
              <a:rPr lang="en-IN" sz="1400" dirty="0" smtClean="0"/>
              <a:t>      </a:t>
            </a:r>
            <a:endParaRPr lang="en-US" sz="1400" dirty="0"/>
          </a:p>
        </p:txBody>
      </p:sp>
      <p:sp>
        <p:nvSpPr>
          <p:cNvPr id="5" name="Title 2"/>
          <p:cNvSpPr txBox="1">
            <a:spLocks/>
          </p:cNvSpPr>
          <p:nvPr/>
        </p:nvSpPr>
        <p:spPr>
          <a:xfrm>
            <a:off x="457200" y="274638"/>
            <a:ext cx="8229600" cy="654032"/>
          </a:xfrm>
          <a:prstGeom prst="rect">
            <a:avLst/>
          </a:prstGeom>
        </p:spPr>
        <p:txBody>
          <a:bodyPr vert="horz" lIns="0" rIns="0" bIns="0" anchor="b">
            <a:normAutofit fontScale="90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IN" sz="5000" dirty="0" smtClean="0">
                <a:solidFill>
                  <a:schemeClr val="tx2"/>
                </a:solidFill>
                <a:latin typeface="+mj-lt"/>
                <a:ea typeface="+mj-ea"/>
                <a:cs typeface="+mj-cs"/>
              </a:rPr>
              <a:t>Deliverables</a:t>
            </a:r>
            <a:endParaRPr kumimoji="0" lang="en-US" sz="50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371600"/>
            <a:ext cx="7851648" cy="985830"/>
          </a:xfrm>
        </p:spPr>
        <p:txBody>
          <a:bodyPr>
            <a:normAutofit fontScale="90000"/>
          </a:bodyPr>
          <a:lstStyle/>
          <a:p>
            <a:r>
              <a:rPr lang="en-IN" dirty="0" smtClean="0"/>
              <a:t>Descriptive and Visual Analysis Results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28736"/>
            <a:ext cx="8229600" cy="4895864"/>
          </a:xfrm>
        </p:spPr>
        <p:txBody>
          <a:bodyPr>
            <a:normAutofit/>
          </a:bodyPr>
          <a:lstStyle/>
          <a:p>
            <a:r>
              <a:rPr lang="en-IN" sz="1400" dirty="0" smtClean="0"/>
              <a:t>Post data pre-processing, the very first thing is to look at class distribution to make sure if all classes in data are equally distributed or we are dealing with imbalance in class distribution. Distribution of 3 classes looks like:</a:t>
            </a:r>
          </a:p>
          <a:p>
            <a:endParaRPr lang="en-IN" sz="1400" dirty="0" smtClean="0"/>
          </a:p>
          <a:p>
            <a:pPr>
              <a:buNone/>
            </a:pPr>
            <a:endParaRPr lang="en-IN" sz="1400" dirty="0" smtClean="0"/>
          </a:p>
          <a:p>
            <a:pPr>
              <a:buNone/>
            </a:pPr>
            <a:endParaRPr lang="en-IN" sz="1400" dirty="0" smtClean="0"/>
          </a:p>
          <a:p>
            <a:pPr>
              <a:buNone/>
            </a:pPr>
            <a:endParaRPr lang="en-IN" sz="1400" dirty="0" smtClean="0"/>
          </a:p>
          <a:p>
            <a:pPr>
              <a:buNone/>
            </a:pPr>
            <a:endParaRPr lang="en-IN" sz="1400" dirty="0" smtClean="0"/>
          </a:p>
          <a:p>
            <a:pPr>
              <a:buNone/>
            </a:pPr>
            <a:endParaRPr lang="en-IN" sz="1400" dirty="0" smtClean="0"/>
          </a:p>
          <a:p>
            <a:pPr>
              <a:buNone/>
            </a:pPr>
            <a:endParaRPr lang="en-IN" sz="1400" dirty="0" smtClean="0"/>
          </a:p>
          <a:p>
            <a:pPr>
              <a:buNone/>
            </a:pPr>
            <a:endParaRPr lang="en-IN" sz="1400" dirty="0" smtClean="0"/>
          </a:p>
          <a:p>
            <a:pPr>
              <a:buNone/>
            </a:pPr>
            <a:endParaRPr lang="en-IN" sz="1400" dirty="0" smtClean="0"/>
          </a:p>
          <a:p>
            <a:r>
              <a:rPr lang="en-IN" sz="1400" dirty="0" smtClean="0"/>
              <a:t>Distribution of Invoice samples which got paid within time or within month are close to each other </a:t>
            </a:r>
          </a:p>
          <a:p>
            <a:r>
              <a:rPr lang="en-IN" sz="1400" dirty="0" smtClean="0"/>
              <a:t>As our primary class of interest is predict customers who are going to fall under ‘Delayed over month behaviour’ class and we just have 15.07% of samples under this class. We are going to deal with an imbalanced class distribution as model now has fewer samples to learn targeted behaviour affecting cash flow negatively.</a:t>
            </a:r>
          </a:p>
          <a:p>
            <a:r>
              <a:rPr lang="en-IN" sz="1400" dirty="0" smtClean="0"/>
              <a:t>We will take care of this imbalance situation during model development! </a:t>
            </a:r>
            <a:endParaRPr lang="en-US" sz="1400" dirty="0"/>
          </a:p>
        </p:txBody>
      </p:sp>
      <p:sp>
        <p:nvSpPr>
          <p:cNvPr id="4" name="Title 2"/>
          <p:cNvSpPr txBox="1">
            <a:spLocks/>
          </p:cNvSpPr>
          <p:nvPr/>
        </p:nvSpPr>
        <p:spPr>
          <a:xfrm>
            <a:off x="457200" y="631828"/>
            <a:ext cx="8229600" cy="511156"/>
          </a:xfrm>
          <a:prstGeom prst="rect">
            <a:avLst/>
          </a:prstGeom>
        </p:spPr>
        <p:txBody>
          <a:bodyPr vert="horz" lIns="0" rIns="0" bIns="0" anchor="b">
            <a:normAutofit fontScale="90000" lnSpcReduction="1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IN" sz="3600" b="0" i="0" u="none" strike="noStrike" kern="1200" cap="none" spc="0" normalizeH="0" baseline="0" noProof="0" dirty="0" smtClean="0">
                <a:ln>
                  <a:noFill/>
                </a:ln>
                <a:solidFill>
                  <a:schemeClr val="tx2"/>
                </a:solidFill>
                <a:effectLst/>
                <a:uLnTx/>
                <a:uFillTx/>
                <a:latin typeface="+mj-lt"/>
                <a:ea typeface="+mj-ea"/>
                <a:cs typeface="+mj-cs"/>
              </a:rPr>
              <a:t>Insights</a:t>
            </a:r>
            <a:r>
              <a:rPr kumimoji="0" lang="en-IN" sz="3600" b="0" i="0" u="none" strike="noStrike" kern="1200" cap="none" spc="0" normalizeH="0" noProof="0" dirty="0" smtClean="0">
                <a:ln>
                  <a:noFill/>
                </a:ln>
                <a:solidFill>
                  <a:schemeClr val="tx2"/>
                </a:solidFill>
                <a:effectLst/>
                <a:uLnTx/>
                <a:uFillTx/>
                <a:latin typeface="+mj-lt"/>
                <a:ea typeface="+mj-ea"/>
                <a:cs typeface="+mj-cs"/>
              </a:rPr>
              <a:t> Gathered From Class Distribution</a:t>
            </a:r>
            <a:endParaRPr kumimoji="0" lang="en-US" sz="3600" b="0" i="0" u="none" strike="noStrike" kern="1200" cap="none" spc="0" normalizeH="0" baseline="0" noProof="0" dirty="0">
              <a:ln>
                <a:noFill/>
              </a:ln>
              <a:solidFill>
                <a:schemeClr val="tx2"/>
              </a:solidFill>
              <a:effectLst/>
              <a:uLnTx/>
              <a:uFillTx/>
              <a:latin typeface="+mj-lt"/>
              <a:ea typeface="+mj-ea"/>
              <a:cs typeface="+mj-cs"/>
            </a:endParaRPr>
          </a:p>
        </p:txBody>
      </p:sp>
      <p:graphicFrame>
        <p:nvGraphicFramePr>
          <p:cNvPr id="6" name="Table 5"/>
          <p:cNvGraphicFramePr>
            <a:graphicFrameLocks noGrp="1"/>
          </p:cNvGraphicFramePr>
          <p:nvPr/>
        </p:nvGraphicFramePr>
        <p:xfrm>
          <a:off x="571475" y="2357431"/>
          <a:ext cx="7858180" cy="1780184"/>
        </p:xfrm>
        <a:graphic>
          <a:graphicData uri="http://schemas.openxmlformats.org/drawingml/2006/table">
            <a:tbl>
              <a:tblPr firstRow="1" bandRow="1">
                <a:tableStyleId>{5C22544A-7EE6-4342-B048-85BDC9FD1C3A}</a:tableStyleId>
              </a:tblPr>
              <a:tblGrid>
                <a:gridCol w="1571636"/>
                <a:gridCol w="1571636"/>
                <a:gridCol w="1571636"/>
                <a:gridCol w="1571636"/>
                <a:gridCol w="1571636"/>
              </a:tblGrid>
              <a:tr h="393344">
                <a:tc>
                  <a:txBody>
                    <a:bodyPr/>
                    <a:lstStyle/>
                    <a:p>
                      <a:r>
                        <a:rPr lang="en-IN" sz="1400" dirty="0" smtClean="0"/>
                        <a:t>Category Label</a:t>
                      </a:r>
                      <a:endParaRPr lang="en-US" sz="1400" dirty="0"/>
                    </a:p>
                  </a:txBody>
                  <a:tcPr/>
                </a:tc>
                <a:tc>
                  <a:txBody>
                    <a:bodyPr/>
                    <a:lstStyle/>
                    <a:p>
                      <a:r>
                        <a:rPr lang="en-IN" sz="1400" dirty="0" smtClean="0"/>
                        <a:t>Class</a:t>
                      </a:r>
                      <a:endParaRPr lang="en-US" sz="1400" dirty="0"/>
                    </a:p>
                  </a:txBody>
                  <a:tcPr/>
                </a:tc>
                <a:tc>
                  <a:txBody>
                    <a:bodyPr/>
                    <a:lstStyle/>
                    <a:p>
                      <a:r>
                        <a:rPr lang="en-IN" sz="1400" dirty="0" smtClean="0"/>
                        <a:t>Code</a:t>
                      </a:r>
                      <a:endParaRPr lang="en-US" sz="1400" dirty="0"/>
                    </a:p>
                  </a:txBody>
                  <a:tcPr/>
                </a:tc>
                <a:tc>
                  <a:txBody>
                    <a:bodyPr/>
                    <a:lstStyle/>
                    <a:p>
                      <a:r>
                        <a:rPr lang="en-IN" sz="1400" dirty="0" smtClean="0"/>
                        <a:t>Num of Samples</a:t>
                      </a:r>
                      <a:endParaRPr lang="en-US" sz="1400" dirty="0"/>
                    </a:p>
                  </a:txBody>
                  <a:tcPr/>
                </a:tc>
                <a:tc>
                  <a:txBody>
                    <a:bodyPr/>
                    <a:lstStyle/>
                    <a:p>
                      <a:r>
                        <a:rPr lang="en-IN" sz="1400" dirty="0" smtClean="0"/>
                        <a:t>Distribution</a:t>
                      </a:r>
                      <a:endParaRPr lang="en-US" sz="1400" dirty="0"/>
                    </a:p>
                  </a:txBody>
                  <a:tcPr/>
                </a:tc>
              </a:tr>
              <a:tr h="440241">
                <a:tc>
                  <a:txBody>
                    <a:bodyPr/>
                    <a:lstStyle/>
                    <a:p>
                      <a:pPr marL="0" algn="l" rtl="0" eaLnBrk="1" fontAlgn="b" latinLnBrk="0" hangingPunct="1"/>
                      <a:r>
                        <a:rPr kumimoji="0" lang="en-US" sz="1400" b="0" i="0" u="none" strike="noStrike" kern="1200" dirty="0" err="1" smtClean="0">
                          <a:solidFill>
                            <a:srgbClr val="000000"/>
                          </a:solidFill>
                          <a:latin typeface="Calibri"/>
                          <a:ea typeface="+mn-ea"/>
                          <a:cs typeface="+mn-cs"/>
                        </a:rPr>
                        <a:t>invoice_paid_in</a:t>
                      </a:r>
                      <a:r>
                        <a:rPr kumimoji="0" lang="en-US" sz="1400" b="0" i="0" u="none" strike="noStrike" kern="1200" dirty="0" smtClean="0">
                          <a:solidFill>
                            <a:srgbClr val="000000"/>
                          </a:solidFill>
                          <a:latin typeface="Calibri"/>
                          <a:ea typeface="+mn-ea"/>
                          <a:cs typeface="+mn-cs"/>
                        </a:rPr>
                        <a:t> time</a:t>
                      </a:r>
                      <a:endParaRPr kumimoji="0" lang="en-US" sz="1400" b="0" i="0" u="none" strike="noStrike" kern="1200" dirty="0">
                        <a:solidFill>
                          <a:srgbClr val="000000"/>
                        </a:solidFill>
                        <a:latin typeface="Calibri"/>
                        <a:ea typeface="+mn-ea"/>
                        <a:cs typeface="+mn-cs"/>
                      </a:endParaRPr>
                    </a:p>
                  </a:txBody>
                  <a:tcPr/>
                </a:tc>
                <a:tc>
                  <a:txBody>
                    <a:bodyPr/>
                    <a:lstStyle/>
                    <a:p>
                      <a:pPr algn="l" fontAlgn="b"/>
                      <a:r>
                        <a:rPr lang="en-US" sz="1400" b="0" i="0" u="none" strike="noStrike" dirty="0">
                          <a:solidFill>
                            <a:srgbClr val="000000"/>
                          </a:solidFill>
                          <a:latin typeface="Calibri"/>
                        </a:rPr>
                        <a:t>In time payment behavior</a:t>
                      </a:r>
                    </a:p>
                  </a:txBody>
                  <a:tcPr marL="7620" marR="7620" marT="7620" marB="0" anchor="b"/>
                </a:tc>
                <a:tc>
                  <a:txBody>
                    <a:bodyPr/>
                    <a:lstStyle/>
                    <a:p>
                      <a:r>
                        <a:rPr kumimoji="0" lang="en-IN" sz="1400" b="0" i="0" u="none" strike="noStrike" kern="1200" dirty="0" smtClean="0">
                          <a:solidFill>
                            <a:srgbClr val="000000"/>
                          </a:solidFill>
                          <a:latin typeface="Calibri"/>
                          <a:ea typeface="+mn-ea"/>
                          <a:cs typeface="+mn-cs"/>
                        </a:rPr>
                        <a:t>0</a:t>
                      </a:r>
                      <a:endParaRPr kumimoji="0" lang="en-US" sz="1400" b="0" i="0" u="none" strike="noStrike" kern="1200" dirty="0">
                        <a:solidFill>
                          <a:srgbClr val="000000"/>
                        </a:solidFill>
                        <a:latin typeface="Calibri"/>
                        <a:ea typeface="+mn-ea"/>
                        <a:cs typeface="+mn-cs"/>
                      </a:endParaRPr>
                    </a:p>
                  </a:txBody>
                  <a:tcPr/>
                </a:tc>
                <a:tc>
                  <a:txBody>
                    <a:bodyPr/>
                    <a:lstStyle/>
                    <a:p>
                      <a:r>
                        <a:rPr kumimoji="0" lang="en-IN" sz="1400" b="0" i="0" u="none" strike="noStrike" kern="1200" dirty="0" smtClean="0">
                          <a:solidFill>
                            <a:srgbClr val="000000"/>
                          </a:solidFill>
                          <a:latin typeface="Calibri"/>
                          <a:ea typeface="+mn-ea"/>
                          <a:cs typeface="+mn-cs"/>
                        </a:rPr>
                        <a:t>166391</a:t>
                      </a:r>
                    </a:p>
                  </a:txBody>
                  <a:tcPr/>
                </a:tc>
                <a:tc>
                  <a:txBody>
                    <a:bodyPr/>
                    <a:lstStyle/>
                    <a:p>
                      <a:r>
                        <a:rPr kumimoji="0" lang="en-IN" sz="1400" b="0" i="0" u="none" strike="noStrike" kern="1200" dirty="0" smtClean="0">
                          <a:solidFill>
                            <a:srgbClr val="000000"/>
                          </a:solidFill>
                          <a:latin typeface="Calibri"/>
                          <a:ea typeface="+mn-ea"/>
                          <a:cs typeface="+mn-cs"/>
                        </a:rPr>
                        <a:t>39.56%</a:t>
                      </a:r>
                      <a:endParaRPr kumimoji="0" lang="en-US" sz="1400" b="0" i="0" u="none" strike="noStrike" kern="1200" dirty="0">
                        <a:solidFill>
                          <a:srgbClr val="000000"/>
                        </a:solidFill>
                        <a:latin typeface="Calibri"/>
                        <a:ea typeface="+mn-ea"/>
                        <a:cs typeface="+mn-cs"/>
                      </a:endParaRPr>
                    </a:p>
                  </a:txBody>
                  <a:tcPr/>
                </a:tc>
              </a:tr>
              <a:tr h="369025">
                <a:tc>
                  <a:txBody>
                    <a:bodyPr/>
                    <a:lstStyle/>
                    <a:p>
                      <a:pPr algn="l" fontAlgn="b"/>
                      <a:r>
                        <a:rPr lang="en-US" sz="1400" b="0" i="0" u="none" strike="noStrike" dirty="0" err="1">
                          <a:solidFill>
                            <a:srgbClr val="000000"/>
                          </a:solidFill>
                          <a:latin typeface="Calibri"/>
                        </a:rPr>
                        <a:t>invoice_paid_in_same_month</a:t>
                      </a:r>
                      <a:endParaRPr lang="en-US" sz="1400" b="0" i="0" u="none" strike="noStrike" dirty="0">
                        <a:solidFill>
                          <a:srgbClr val="000000"/>
                        </a:solidFill>
                        <a:latin typeface="Calibri"/>
                      </a:endParaRPr>
                    </a:p>
                  </a:txBody>
                  <a:tcPr marL="7620" marR="7620" marT="7620" marB="0" anchor="b"/>
                </a:tc>
                <a:tc>
                  <a:txBody>
                    <a:bodyPr/>
                    <a:lstStyle/>
                    <a:p>
                      <a:pPr algn="l" fontAlgn="b"/>
                      <a:r>
                        <a:rPr lang="en-US" sz="1400" b="0" i="0" u="none" strike="noStrike" dirty="0">
                          <a:solidFill>
                            <a:srgbClr val="000000"/>
                          </a:solidFill>
                          <a:latin typeface="Calibri"/>
                        </a:rPr>
                        <a:t>In month payment behavior</a:t>
                      </a:r>
                    </a:p>
                  </a:txBody>
                  <a:tcPr marL="7620" marR="7620" marT="7620" marB="0" anchor="b"/>
                </a:tc>
                <a:tc>
                  <a:txBody>
                    <a:bodyPr/>
                    <a:lstStyle/>
                    <a:p>
                      <a:r>
                        <a:rPr kumimoji="0" lang="en-IN" sz="1400" b="0" i="0" u="none" strike="noStrike" kern="1200" dirty="0" smtClean="0">
                          <a:solidFill>
                            <a:srgbClr val="000000"/>
                          </a:solidFill>
                          <a:latin typeface="Calibri"/>
                          <a:ea typeface="+mn-ea"/>
                          <a:cs typeface="+mn-cs"/>
                        </a:rPr>
                        <a:t>1</a:t>
                      </a:r>
                      <a:endParaRPr kumimoji="0" lang="en-US" sz="1400" b="0" i="0" u="none" strike="noStrike" kern="1200" dirty="0">
                        <a:solidFill>
                          <a:srgbClr val="000000"/>
                        </a:solidFill>
                        <a:latin typeface="Calibri"/>
                        <a:ea typeface="+mn-ea"/>
                        <a:cs typeface="+mn-cs"/>
                      </a:endParaRPr>
                    </a:p>
                  </a:txBody>
                  <a:tcPr/>
                </a:tc>
                <a:tc>
                  <a:txBody>
                    <a:bodyPr/>
                    <a:lstStyle/>
                    <a:p>
                      <a:r>
                        <a:rPr kumimoji="0" lang="en-IN" sz="1400" b="0" i="0" u="none" strike="noStrike" kern="1200" dirty="0" smtClean="0">
                          <a:solidFill>
                            <a:srgbClr val="000000"/>
                          </a:solidFill>
                          <a:latin typeface="Calibri"/>
                          <a:ea typeface="+mn-ea"/>
                          <a:cs typeface="+mn-cs"/>
                        </a:rPr>
                        <a:t>190803</a:t>
                      </a:r>
                    </a:p>
                  </a:txBody>
                  <a:tcPr/>
                </a:tc>
                <a:tc>
                  <a:txBody>
                    <a:bodyPr/>
                    <a:lstStyle/>
                    <a:p>
                      <a:r>
                        <a:rPr kumimoji="0" lang="en-IN" sz="1400" b="0" i="0" u="none" strike="noStrike" kern="1200" dirty="0" smtClean="0">
                          <a:solidFill>
                            <a:srgbClr val="000000"/>
                          </a:solidFill>
                          <a:latin typeface="Calibri"/>
                          <a:ea typeface="+mn-ea"/>
                          <a:cs typeface="+mn-cs"/>
                        </a:rPr>
                        <a:t>45.37%</a:t>
                      </a:r>
                      <a:endParaRPr kumimoji="0" lang="en-US" sz="1400" b="0" i="0" u="none" strike="noStrike" kern="1200" dirty="0">
                        <a:solidFill>
                          <a:srgbClr val="000000"/>
                        </a:solidFill>
                        <a:latin typeface="Calibri"/>
                        <a:ea typeface="+mn-ea"/>
                        <a:cs typeface="+mn-cs"/>
                      </a:endParaRPr>
                    </a:p>
                  </a:txBody>
                  <a:tcPr/>
                </a:tc>
              </a:tr>
              <a:tr h="369025">
                <a:tc>
                  <a:txBody>
                    <a:bodyPr/>
                    <a:lstStyle/>
                    <a:p>
                      <a:pPr algn="l" fontAlgn="b"/>
                      <a:r>
                        <a:rPr lang="en-US" sz="1400" b="0" i="0" u="none" strike="noStrike" dirty="0" err="1">
                          <a:solidFill>
                            <a:srgbClr val="000000"/>
                          </a:solidFill>
                          <a:latin typeface="Calibri"/>
                        </a:rPr>
                        <a:t>invoice_paid_over_month_or_not_paid</a:t>
                      </a:r>
                      <a:endParaRPr lang="en-US" sz="1400" b="0" i="0" u="none" strike="noStrike" dirty="0">
                        <a:solidFill>
                          <a:srgbClr val="000000"/>
                        </a:solidFill>
                        <a:latin typeface="Calibri"/>
                      </a:endParaRPr>
                    </a:p>
                  </a:txBody>
                  <a:tcPr marL="7620" marR="7620" marT="7620" marB="0" anchor="b"/>
                </a:tc>
                <a:tc>
                  <a:txBody>
                    <a:bodyPr/>
                    <a:lstStyle/>
                    <a:p>
                      <a:pPr algn="l" fontAlgn="b"/>
                      <a:r>
                        <a:rPr lang="en-US" sz="1400" b="0" i="0" u="none" strike="noStrike" dirty="0">
                          <a:solidFill>
                            <a:srgbClr val="000000"/>
                          </a:solidFill>
                          <a:latin typeface="Calibri"/>
                        </a:rPr>
                        <a:t>Delayed over month behavior</a:t>
                      </a:r>
                    </a:p>
                  </a:txBody>
                  <a:tcPr marL="7620" marR="7620" marT="7620" marB="0" anchor="b"/>
                </a:tc>
                <a:tc>
                  <a:txBody>
                    <a:bodyPr/>
                    <a:lstStyle/>
                    <a:p>
                      <a:r>
                        <a:rPr kumimoji="0" lang="en-IN" sz="1400" b="0" i="0" u="none" strike="noStrike" kern="1200" dirty="0" smtClean="0">
                          <a:solidFill>
                            <a:srgbClr val="000000"/>
                          </a:solidFill>
                          <a:latin typeface="Calibri"/>
                          <a:ea typeface="+mn-ea"/>
                          <a:cs typeface="+mn-cs"/>
                        </a:rPr>
                        <a:t>2</a:t>
                      </a:r>
                      <a:endParaRPr kumimoji="0" lang="en-US" sz="1400" b="0" i="0" u="none" strike="noStrike" kern="1200" dirty="0">
                        <a:solidFill>
                          <a:srgbClr val="000000"/>
                        </a:solidFill>
                        <a:latin typeface="Calibri"/>
                        <a:ea typeface="+mn-ea"/>
                        <a:cs typeface="+mn-cs"/>
                      </a:endParaRPr>
                    </a:p>
                  </a:txBody>
                  <a:tcPr/>
                </a:tc>
                <a:tc>
                  <a:txBody>
                    <a:bodyPr/>
                    <a:lstStyle/>
                    <a:p>
                      <a:r>
                        <a:rPr kumimoji="0" lang="en-IN" sz="1400" b="0" i="0" u="none" strike="noStrike" kern="1200" dirty="0" smtClean="0">
                          <a:solidFill>
                            <a:srgbClr val="000000"/>
                          </a:solidFill>
                          <a:latin typeface="Calibri"/>
                          <a:ea typeface="+mn-ea"/>
                          <a:cs typeface="+mn-cs"/>
                        </a:rPr>
                        <a:t>63400</a:t>
                      </a:r>
                      <a:endParaRPr kumimoji="0" lang="en-US" sz="1400" b="0" i="0" u="none" strike="noStrike" kern="1200" dirty="0">
                        <a:solidFill>
                          <a:srgbClr val="000000"/>
                        </a:solidFill>
                        <a:latin typeface="Calibri"/>
                        <a:ea typeface="+mn-ea"/>
                        <a:cs typeface="+mn-cs"/>
                      </a:endParaRPr>
                    </a:p>
                  </a:txBody>
                  <a:tcPr/>
                </a:tc>
                <a:tc>
                  <a:txBody>
                    <a:bodyPr/>
                    <a:lstStyle/>
                    <a:p>
                      <a:r>
                        <a:rPr kumimoji="0" lang="en-IN" sz="1400" b="0" i="0" u="none" strike="noStrike" kern="1200" dirty="0" smtClean="0">
                          <a:solidFill>
                            <a:srgbClr val="000000"/>
                          </a:solidFill>
                          <a:latin typeface="Calibri"/>
                          <a:ea typeface="+mn-ea"/>
                          <a:cs typeface="+mn-cs"/>
                        </a:rPr>
                        <a:t>15.07%</a:t>
                      </a:r>
                      <a:endParaRPr kumimoji="0" lang="en-US" sz="1400" b="0" i="0" u="none" strike="noStrike" kern="1200" dirty="0">
                        <a:solidFill>
                          <a:srgbClr val="000000"/>
                        </a:solidFill>
                        <a:latin typeface="Calibri"/>
                        <a:ea typeface="+mn-ea"/>
                        <a:cs typeface="+mn-cs"/>
                      </a:endParaRPr>
                    </a:p>
                  </a:txBody>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457200" y="631828"/>
            <a:ext cx="8229600" cy="511156"/>
          </a:xfrm>
          <a:prstGeom prst="rect">
            <a:avLst/>
          </a:prstGeom>
        </p:spPr>
        <p:txBody>
          <a:bodyPr vert="horz" lIns="0" rIns="0" bIns="0" anchor="b">
            <a:normAutofit fontScale="90000" lnSpcReduction="1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IN" sz="3600" b="0" i="0" u="none" strike="noStrike" kern="1200" cap="none" spc="0" normalizeH="0" baseline="0" noProof="0" dirty="0" smtClean="0">
                <a:ln>
                  <a:noFill/>
                </a:ln>
                <a:solidFill>
                  <a:schemeClr val="tx2"/>
                </a:solidFill>
                <a:effectLst/>
                <a:uLnTx/>
                <a:uFillTx/>
                <a:latin typeface="+mj-lt"/>
                <a:ea typeface="+mj-ea"/>
                <a:cs typeface="+mj-cs"/>
              </a:rPr>
              <a:t>Effect of Delayed Invoices On Cash Flow</a:t>
            </a:r>
            <a:endParaRPr kumimoji="0" lang="en-US" sz="3600" b="0" i="0" u="none" strike="noStrike" kern="1200" cap="none" spc="0" normalizeH="0" baseline="0" noProof="0" dirty="0">
              <a:ln>
                <a:noFill/>
              </a:ln>
              <a:solidFill>
                <a:schemeClr val="tx2"/>
              </a:solidFill>
              <a:effectLst/>
              <a:uLnTx/>
              <a:uFillTx/>
              <a:latin typeface="+mj-lt"/>
              <a:ea typeface="+mj-ea"/>
              <a:cs typeface="+mj-cs"/>
            </a:endParaRPr>
          </a:p>
        </p:txBody>
      </p:sp>
      <p:sp>
        <p:nvSpPr>
          <p:cNvPr id="6" name="Content Placeholder 3"/>
          <p:cNvSpPr txBox="1">
            <a:spLocks/>
          </p:cNvSpPr>
          <p:nvPr/>
        </p:nvSpPr>
        <p:spPr>
          <a:xfrm>
            <a:off x="928662" y="4357694"/>
            <a:ext cx="7758138" cy="1997231"/>
          </a:xfrm>
          <a:prstGeom prst="rect">
            <a:avLst/>
          </a:prstGeom>
        </p:spPr>
        <p:txBody>
          <a:bodyPr>
            <a:normAutofit/>
          </a:bodyPr>
          <a:lstStyle/>
          <a:p>
            <a:pPr marL="274320" lvl="0" indent="-274320">
              <a:spcBef>
                <a:spcPct val="20000"/>
              </a:spcBef>
              <a:buClr>
                <a:schemeClr val="accent3"/>
              </a:buClr>
              <a:buSzPct val="95000"/>
              <a:buFont typeface="Wingdings 2"/>
              <a:buChar char=""/>
            </a:pPr>
            <a:r>
              <a:rPr kumimoji="0" lang="en-IN" sz="1400" b="0" i="0" u="none" strike="noStrike" kern="1200" cap="none" spc="0" normalizeH="0" baseline="0" noProof="0" dirty="0" smtClean="0">
                <a:ln>
                  <a:noFill/>
                </a:ln>
                <a:solidFill>
                  <a:schemeClr val="tx1"/>
                </a:solidFill>
                <a:effectLst/>
                <a:uLnTx/>
                <a:uFillTx/>
                <a:latin typeface="+mn-lt"/>
                <a:ea typeface="+mn-ea"/>
                <a:cs typeface="+mn-cs"/>
              </a:rPr>
              <a:t>Invoices delayed</a:t>
            </a:r>
            <a:r>
              <a:rPr kumimoji="0" lang="en-IN" sz="1400" b="0" i="0" u="none" strike="noStrike" kern="1200" cap="none" spc="0" normalizeH="0" noProof="0" dirty="0" smtClean="0">
                <a:ln>
                  <a:noFill/>
                </a:ln>
                <a:solidFill>
                  <a:schemeClr val="tx1"/>
                </a:solidFill>
                <a:effectLst/>
                <a:uLnTx/>
                <a:uFillTx/>
                <a:latin typeface="+mn-lt"/>
                <a:ea typeface="+mn-ea"/>
                <a:cs typeface="+mn-cs"/>
              </a:rPr>
              <a:t> over a month tend to vary by fiscal period in range of 5-20% </a:t>
            </a:r>
            <a:r>
              <a:rPr lang="en-IN" sz="1400" dirty="0" smtClean="0"/>
              <a:t>of entire portfolio amount with an average of 9.29% </a:t>
            </a:r>
            <a:r>
              <a:rPr lang="en-IN" sz="1400" dirty="0" smtClean="0"/>
              <a:t>across </a:t>
            </a:r>
            <a:r>
              <a:rPr lang="en-IN" sz="1400" dirty="0" smtClean="0"/>
              <a:t>entire period with standard deviation of 4.3%.</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lang="en-IN" sz="1400" dirty="0" smtClean="0"/>
              <a:t>Invoices paid within same month tend to vary between 32% - 56% of entire portfolio amount with an average of 44.03% with standard deviation of 6%.</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IN" sz="1400" b="0" i="0" u="none" strike="noStrike" kern="1200" cap="none" spc="0" normalizeH="0" baseline="0" noProof="0" dirty="0" smtClean="0">
                <a:ln>
                  <a:noFill/>
                </a:ln>
                <a:solidFill>
                  <a:schemeClr val="tx1"/>
                </a:solidFill>
                <a:effectLst/>
                <a:uLnTx/>
                <a:uFillTx/>
                <a:latin typeface="+mn-lt"/>
                <a:ea typeface="+mn-ea"/>
                <a:cs typeface="+mn-cs"/>
              </a:rPr>
              <a:t>Invoices delayed over month got delayed by</a:t>
            </a:r>
            <a:r>
              <a:rPr kumimoji="0" lang="en-IN" sz="1400" b="0" i="0" u="none" strike="noStrike" kern="1200" cap="none" spc="0" normalizeH="0" noProof="0" dirty="0" smtClean="0">
                <a:ln>
                  <a:noFill/>
                </a:ln>
                <a:solidFill>
                  <a:schemeClr val="tx1"/>
                </a:solidFill>
                <a:effectLst/>
                <a:uLnTx/>
                <a:uFillTx/>
                <a:latin typeface="+mn-lt"/>
                <a:ea typeface="+mn-ea"/>
                <a:cs typeface="+mn-cs"/>
              </a:rPr>
              <a:t> an average of ~39 days and invoice paid within same month delayed by an average of ~5 days.</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IN" sz="1400" b="0" i="0" u="none" strike="noStrike" kern="1200" cap="none" spc="0" normalizeH="0" baseline="0" noProof="0" dirty="0" smtClean="0">
                <a:ln>
                  <a:noFill/>
                </a:ln>
                <a:solidFill>
                  <a:schemeClr val="tx1"/>
                </a:solidFill>
                <a:effectLst/>
                <a:uLnTx/>
                <a:uFillTx/>
                <a:latin typeface="+mn-lt"/>
                <a:ea typeface="+mn-ea"/>
                <a:cs typeface="+mn-cs"/>
              </a:rPr>
              <a:t>This</a:t>
            </a:r>
            <a:r>
              <a:rPr kumimoji="0" lang="en-IN" sz="1400" b="0" i="0" u="none" strike="noStrike" kern="1200" cap="none" spc="0" normalizeH="0" noProof="0" dirty="0" smtClean="0">
                <a:ln>
                  <a:noFill/>
                </a:ln>
                <a:solidFill>
                  <a:schemeClr val="tx1"/>
                </a:solidFill>
                <a:effectLst/>
                <a:uLnTx/>
                <a:uFillTx/>
                <a:latin typeface="+mn-lt"/>
                <a:ea typeface="+mn-ea"/>
                <a:cs typeface="+mn-cs"/>
              </a:rPr>
              <a:t> means that on an average 10% on entire invoice amount is at risk</a:t>
            </a:r>
            <a:r>
              <a:rPr lang="en-IN" sz="1400" dirty="0" smtClean="0"/>
              <a:t> of either getting delayed by over a month after due date or lost from recovering. This is affecting the cash flow negatively. </a:t>
            </a:r>
            <a:endParaRPr kumimoji="0" lang="en-US" sz="1400" b="0" i="0" u="none" strike="noStrike" kern="1200" cap="none" spc="0" normalizeH="0" baseline="0" noProof="0" dirty="0">
              <a:ln>
                <a:noFill/>
              </a:ln>
              <a:solidFill>
                <a:schemeClr val="tx1"/>
              </a:solidFill>
              <a:effectLst/>
              <a:uLnTx/>
              <a:uFillTx/>
              <a:latin typeface="+mn-lt"/>
              <a:ea typeface="+mn-ea"/>
              <a:cs typeface="+mn-cs"/>
            </a:endParaRPr>
          </a:p>
        </p:txBody>
      </p:sp>
      <p:pic>
        <p:nvPicPr>
          <p:cNvPr id="12" name="Content Placeholder 11" descr="Effect of delayed invoices on cashflow.png"/>
          <p:cNvPicPr>
            <a:picLocks noGrp="1" noChangeAspect="1"/>
          </p:cNvPicPr>
          <p:nvPr>
            <p:ph idx="1"/>
          </p:nvPr>
        </p:nvPicPr>
        <p:blipFill>
          <a:blip r:embed="rId2"/>
          <a:stretch>
            <a:fillRect/>
          </a:stretch>
        </p:blipFill>
        <p:spPr>
          <a:xfrm>
            <a:off x="1071538" y="1390656"/>
            <a:ext cx="6827520" cy="2895600"/>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28670"/>
            <a:ext cx="8229600" cy="357190"/>
          </a:xfrm>
        </p:spPr>
        <p:txBody>
          <a:bodyPr>
            <a:normAutofit/>
          </a:bodyPr>
          <a:lstStyle/>
          <a:p>
            <a:r>
              <a:rPr lang="en-IN" sz="1800" dirty="0" smtClean="0"/>
              <a:t>Class distribution across countries</a:t>
            </a:r>
            <a:endParaRPr lang="en-US" sz="1800" dirty="0"/>
          </a:p>
        </p:txBody>
      </p:sp>
      <p:sp>
        <p:nvSpPr>
          <p:cNvPr id="6" name="Content Placeholder 5"/>
          <p:cNvSpPr>
            <a:spLocks noGrp="1"/>
          </p:cNvSpPr>
          <p:nvPr>
            <p:ph sz="half" idx="2"/>
          </p:nvPr>
        </p:nvSpPr>
        <p:spPr>
          <a:xfrm>
            <a:off x="5072066" y="1714488"/>
            <a:ext cx="3614734" cy="4640437"/>
          </a:xfrm>
        </p:spPr>
        <p:txBody>
          <a:bodyPr>
            <a:normAutofit lnSpcReduction="10000"/>
          </a:bodyPr>
          <a:lstStyle/>
          <a:p>
            <a:r>
              <a:rPr lang="en-IN" sz="1400" dirty="0" smtClean="0"/>
              <a:t>Country with ID 83 is having 47% (approx 30k) of total invoices falling under the class “Delayed over month behaviour” which means that distributors/retailers in this country do not oblige with payment terms and tend to make payments late and are affecting cash flow negatively.</a:t>
            </a:r>
          </a:p>
          <a:p>
            <a:r>
              <a:rPr lang="en-IN" sz="1400" dirty="0" smtClean="0"/>
              <a:t>Country with ID 77 is having 51% (approx. 85k) of all invoices falling under class “In time payment behaviour” means that most of retailers/distributors in this country do honour their payment terms and positively affecting the cash flow.</a:t>
            </a:r>
          </a:p>
          <a:p>
            <a:r>
              <a:rPr lang="en-IN" sz="1400" dirty="0" smtClean="0"/>
              <a:t>Country with ID 66 is having least number of invoices (22.55%) among 3 countries but having only 12% of total invoices paid over month delay and is having not much of negative effect on cash flow.</a:t>
            </a:r>
            <a:endParaRPr lang="en-US" sz="1400" dirty="0"/>
          </a:p>
        </p:txBody>
      </p:sp>
      <p:pic>
        <p:nvPicPr>
          <p:cNvPr id="9" name="Content Placeholder 8" descr="Payment Status breakup by country.png"/>
          <p:cNvPicPr>
            <a:picLocks noGrp="1" noChangeAspect="1"/>
          </p:cNvPicPr>
          <p:nvPr>
            <p:ph sz="half" idx="1"/>
          </p:nvPr>
        </p:nvPicPr>
        <p:blipFill>
          <a:blip r:embed="rId2"/>
          <a:stretch>
            <a:fillRect/>
          </a:stretch>
        </p:blipFill>
        <p:spPr>
          <a:xfrm>
            <a:off x="457200" y="2428868"/>
            <a:ext cx="4543428" cy="3000396"/>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648200" y="1785926"/>
            <a:ext cx="4038600" cy="4568999"/>
          </a:xfrm>
        </p:spPr>
        <p:txBody>
          <a:bodyPr>
            <a:normAutofit lnSpcReduction="10000"/>
          </a:bodyPr>
          <a:lstStyle/>
          <a:p>
            <a:r>
              <a:rPr lang="en-IN" sz="1400" dirty="0" smtClean="0"/>
              <a:t>Here our assumption is that invoices with fewer days between invoice generation and due date tend to be paid later.</a:t>
            </a:r>
          </a:p>
          <a:p>
            <a:r>
              <a:rPr lang="en-IN" sz="1400" dirty="0" smtClean="0"/>
              <a:t>Here we refer to invoice due days as number of days available to customer for making payment after invoice being generated.</a:t>
            </a:r>
          </a:p>
          <a:p>
            <a:r>
              <a:rPr lang="en-IN" sz="1400" dirty="0" smtClean="0"/>
              <a:t>Bar chart shows that average number of due days are not consistent across all 3 classes.</a:t>
            </a:r>
          </a:p>
          <a:p>
            <a:r>
              <a:rPr lang="en-IN" sz="1400" dirty="0" smtClean="0"/>
              <a:t>All invoices either paid within due date or paid in same month are having higher average number of days as compared to invoices delayed over month.</a:t>
            </a:r>
          </a:p>
          <a:p>
            <a:r>
              <a:rPr lang="en-IN" sz="1400" dirty="0" smtClean="0"/>
              <a:t>One of the plausible reason for this could be that Random Ltd has a stringent policy of giving strict timelines (less number of days) for small distributors/retailers in making their payments due to their higher riskiness and least bargaining power in negotiating for payment terms. We can further investigate to support this reasoning by looking at invoice amount.</a:t>
            </a:r>
          </a:p>
          <a:p>
            <a:r>
              <a:rPr lang="en-IN" sz="1400" dirty="0" smtClean="0"/>
              <a:t>Our assumption holds true!</a:t>
            </a:r>
          </a:p>
          <a:p>
            <a:endParaRPr lang="en-US" sz="1400" dirty="0"/>
          </a:p>
        </p:txBody>
      </p:sp>
      <p:sp>
        <p:nvSpPr>
          <p:cNvPr id="5" name="Title 2"/>
          <p:cNvSpPr txBox="1">
            <a:spLocks/>
          </p:cNvSpPr>
          <p:nvPr/>
        </p:nvSpPr>
        <p:spPr>
          <a:xfrm>
            <a:off x="457200" y="631828"/>
            <a:ext cx="8229600" cy="511156"/>
          </a:xfrm>
          <a:prstGeom prst="rect">
            <a:avLst/>
          </a:prstGeom>
        </p:spPr>
        <p:txBody>
          <a:bodyPr vert="horz" lIns="0" rIns="0" bIns="0" anchor="b">
            <a:normAutofit fontScale="90000" lnSpcReduction="1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IN" sz="3600" b="0" i="0" u="none" strike="noStrike" kern="1200" cap="none" spc="0" normalizeH="0" baseline="0" noProof="0" dirty="0" smtClean="0">
                <a:ln>
                  <a:noFill/>
                </a:ln>
                <a:solidFill>
                  <a:schemeClr val="tx2"/>
                </a:solidFill>
                <a:effectLst/>
                <a:uLnTx/>
                <a:uFillTx/>
                <a:latin typeface="+mj-lt"/>
                <a:ea typeface="+mj-ea"/>
                <a:cs typeface="+mj-cs"/>
              </a:rPr>
              <a:t>Insights</a:t>
            </a:r>
            <a:r>
              <a:rPr kumimoji="0" lang="en-IN" sz="3600" b="0" i="0" u="none" strike="noStrike" kern="1200" cap="none" spc="0" normalizeH="0" noProof="0" dirty="0" smtClean="0">
                <a:ln>
                  <a:noFill/>
                </a:ln>
                <a:solidFill>
                  <a:schemeClr val="tx2"/>
                </a:solidFill>
                <a:effectLst/>
                <a:uLnTx/>
                <a:uFillTx/>
                <a:latin typeface="+mj-lt"/>
                <a:ea typeface="+mj-ea"/>
                <a:cs typeface="+mj-cs"/>
              </a:rPr>
              <a:t> Gathered From Invoice Due </a:t>
            </a:r>
            <a:r>
              <a:rPr lang="en-IN" sz="3600" dirty="0">
                <a:solidFill>
                  <a:schemeClr val="tx2"/>
                </a:solidFill>
                <a:latin typeface="+mj-lt"/>
                <a:ea typeface="+mj-ea"/>
                <a:cs typeface="+mj-cs"/>
              </a:rPr>
              <a:t>D</a:t>
            </a:r>
            <a:r>
              <a:rPr kumimoji="0" lang="en-IN" sz="3600" b="0" i="0" u="none" strike="noStrike" kern="1200" cap="none" spc="0" normalizeH="0" noProof="0" dirty="0" err="1" smtClean="0">
                <a:ln>
                  <a:noFill/>
                </a:ln>
                <a:solidFill>
                  <a:schemeClr val="tx2"/>
                </a:solidFill>
                <a:effectLst/>
                <a:uLnTx/>
                <a:uFillTx/>
                <a:latin typeface="+mj-lt"/>
                <a:ea typeface="+mj-ea"/>
                <a:cs typeface="+mj-cs"/>
              </a:rPr>
              <a:t>ays</a:t>
            </a:r>
            <a:endParaRPr kumimoji="0" lang="en-US" sz="3600" b="0" i="0" u="none" strike="noStrike" kern="1200" cap="none" spc="0" normalizeH="0" baseline="0" noProof="0" dirty="0">
              <a:ln>
                <a:noFill/>
              </a:ln>
              <a:solidFill>
                <a:schemeClr val="tx2"/>
              </a:solidFill>
              <a:effectLst/>
              <a:uLnTx/>
              <a:uFillTx/>
              <a:latin typeface="+mj-lt"/>
              <a:ea typeface="+mj-ea"/>
              <a:cs typeface="+mj-cs"/>
            </a:endParaRPr>
          </a:p>
        </p:txBody>
      </p:sp>
      <p:graphicFrame>
        <p:nvGraphicFramePr>
          <p:cNvPr id="9" name="Table 8"/>
          <p:cNvGraphicFramePr>
            <a:graphicFrameLocks noGrp="1"/>
          </p:cNvGraphicFramePr>
          <p:nvPr/>
        </p:nvGraphicFramePr>
        <p:xfrm>
          <a:off x="500034" y="4929199"/>
          <a:ext cx="4143404" cy="1252752"/>
        </p:xfrm>
        <a:graphic>
          <a:graphicData uri="http://schemas.openxmlformats.org/drawingml/2006/table">
            <a:tbl>
              <a:tblPr firstRow="1" bandRow="1">
                <a:tableStyleId>{5C22544A-7EE6-4342-B048-85BDC9FD1C3A}</a:tableStyleId>
              </a:tblPr>
              <a:tblGrid>
                <a:gridCol w="3000396"/>
                <a:gridCol w="1143008"/>
              </a:tblGrid>
              <a:tr h="357934">
                <a:tc>
                  <a:txBody>
                    <a:bodyPr/>
                    <a:lstStyle/>
                    <a:p>
                      <a:r>
                        <a:rPr lang="en-IN" sz="1000" dirty="0" smtClean="0"/>
                        <a:t>Payment Status</a:t>
                      </a:r>
                      <a:endParaRPr lang="en-US" sz="1000" dirty="0"/>
                    </a:p>
                  </a:txBody>
                  <a:tcPr/>
                </a:tc>
                <a:tc>
                  <a:txBody>
                    <a:bodyPr/>
                    <a:lstStyle/>
                    <a:p>
                      <a:r>
                        <a:rPr lang="en-IN" sz="1000" dirty="0" smtClean="0"/>
                        <a:t>Average Due Days</a:t>
                      </a:r>
                      <a:endParaRPr lang="en-US" sz="1000" dirty="0"/>
                    </a:p>
                  </a:txBody>
                  <a:tcPr/>
                </a:tc>
              </a:tr>
              <a:tr h="285504">
                <a:tc>
                  <a:txBody>
                    <a:bodyPr/>
                    <a:lstStyle/>
                    <a:p>
                      <a:pPr marL="0" algn="l" rtl="0" eaLnBrk="1" fontAlgn="b" latinLnBrk="0" hangingPunct="1"/>
                      <a:r>
                        <a:rPr kumimoji="0" lang="en-US" sz="1200" b="0" i="0" u="none" strike="noStrike" kern="1200" dirty="0" err="1" smtClean="0">
                          <a:solidFill>
                            <a:srgbClr val="000000"/>
                          </a:solidFill>
                          <a:latin typeface="Calibri"/>
                          <a:ea typeface="+mn-ea"/>
                          <a:cs typeface="+mn-cs"/>
                        </a:rPr>
                        <a:t>invoice_paid_in</a:t>
                      </a:r>
                      <a:r>
                        <a:rPr kumimoji="0" lang="en-US" sz="1200" b="0" i="0" u="none" strike="noStrike" kern="1200" dirty="0" smtClean="0">
                          <a:solidFill>
                            <a:srgbClr val="000000"/>
                          </a:solidFill>
                          <a:latin typeface="Calibri"/>
                          <a:ea typeface="+mn-ea"/>
                          <a:cs typeface="+mn-cs"/>
                        </a:rPr>
                        <a:t> time</a:t>
                      </a:r>
                      <a:endParaRPr kumimoji="0" lang="en-US" sz="1200" b="0" i="0" u="none" strike="noStrike" kern="1200" dirty="0">
                        <a:solidFill>
                          <a:srgbClr val="000000"/>
                        </a:solidFill>
                        <a:latin typeface="Calibri"/>
                        <a:ea typeface="+mn-ea"/>
                        <a:cs typeface="+mn-cs"/>
                      </a:endParaRPr>
                    </a:p>
                  </a:txBody>
                  <a:tcPr/>
                </a:tc>
                <a:tc>
                  <a:txBody>
                    <a:bodyPr/>
                    <a:lstStyle/>
                    <a:p>
                      <a:r>
                        <a:rPr lang="en-IN" sz="1200" dirty="0" smtClean="0">
                          <a:latin typeface="+mj-lt"/>
                        </a:rPr>
                        <a:t>41.98</a:t>
                      </a:r>
                      <a:endParaRPr lang="en-US" sz="1200" dirty="0">
                        <a:latin typeface="+mj-lt"/>
                      </a:endParaRPr>
                    </a:p>
                  </a:txBody>
                  <a:tcPr/>
                </a:tc>
              </a:tr>
              <a:tr h="285504">
                <a:tc>
                  <a:txBody>
                    <a:bodyPr/>
                    <a:lstStyle/>
                    <a:p>
                      <a:pPr algn="l" fontAlgn="b"/>
                      <a:r>
                        <a:rPr lang="en-US" sz="1200" b="0" i="0" u="none" strike="noStrike" dirty="0" err="1">
                          <a:solidFill>
                            <a:srgbClr val="000000"/>
                          </a:solidFill>
                          <a:latin typeface="Calibri"/>
                        </a:rPr>
                        <a:t>invoice_paid_in_same_month</a:t>
                      </a:r>
                      <a:endParaRPr lang="en-US" sz="1200" b="0" i="0" u="none" strike="noStrike" dirty="0">
                        <a:solidFill>
                          <a:srgbClr val="000000"/>
                        </a:solidFill>
                        <a:latin typeface="Calibri"/>
                      </a:endParaRPr>
                    </a:p>
                  </a:txBody>
                  <a:tcPr marL="7620" marR="7620" marT="7620" marB="0" anchor="b"/>
                </a:tc>
                <a:tc>
                  <a:txBody>
                    <a:bodyPr/>
                    <a:lstStyle/>
                    <a:p>
                      <a:r>
                        <a:rPr lang="en-IN" sz="1200" dirty="0" smtClean="0">
                          <a:latin typeface="+mj-lt"/>
                        </a:rPr>
                        <a:t>42.72</a:t>
                      </a:r>
                      <a:endParaRPr lang="en-US" sz="1200" dirty="0">
                        <a:latin typeface="+mj-lt"/>
                      </a:endParaRPr>
                    </a:p>
                  </a:txBody>
                  <a:tcPr/>
                </a:tc>
              </a:tr>
              <a:tr h="285504">
                <a:tc>
                  <a:txBody>
                    <a:bodyPr/>
                    <a:lstStyle/>
                    <a:p>
                      <a:pPr algn="l" fontAlgn="b"/>
                      <a:r>
                        <a:rPr lang="en-US" sz="1200" b="0" i="0" u="none" strike="noStrike" dirty="0" err="1">
                          <a:solidFill>
                            <a:srgbClr val="000000"/>
                          </a:solidFill>
                          <a:latin typeface="Calibri"/>
                        </a:rPr>
                        <a:t>invoice_paid_over_month_or_not_paid</a:t>
                      </a:r>
                      <a:endParaRPr lang="en-US" sz="1200" b="0" i="0" u="none" strike="noStrike" dirty="0">
                        <a:solidFill>
                          <a:srgbClr val="000000"/>
                        </a:solidFill>
                        <a:latin typeface="Calibri"/>
                      </a:endParaRPr>
                    </a:p>
                  </a:txBody>
                  <a:tcPr marL="7620" marR="7620" marT="7620" marB="0" anchor="b"/>
                </a:tc>
                <a:tc>
                  <a:txBody>
                    <a:bodyPr/>
                    <a:lstStyle/>
                    <a:p>
                      <a:r>
                        <a:rPr lang="en-IN" sz="1200" dirty="0" smtClean="0">
                          <a:latin typeface="+mj-lt"/>
                        </a:rPr>
                        <a:t>33.33</a:t>
                      </a:r>
                      <a:endParaRPr lang="en-US" sz="1200" dirty="0">
                        <a:latin typeface="+mj-lt"/>
                      </a:endParaRPr>
                    </a:p>
                  </a:txBody>
                  <a:tcPr/>
                </a:tc>
              </a:tr>
            </a:tbl>
          </a:graphicData>
        </a:graphic>
      </p:graphicFrame>
      <p:pic>
        <p:nvPicPr>
          <p:cNvPr id="11" name="Content Placeholder 10" descr="Avg number of due days by payment status.png"/>
          <p:cNvPicPr>
            <a:picLocks noGrp="1" noChangeAspect="1"/>
          </p:cNvPicPr>
          <p:nvPr>
            <p:ph sz="half" idx="1"/>
          </p:nvPr>
        </p:nvPicPr>
        <p:blipFill>
          <a:blip r:embed="rId2"/>
          <a:stretch>
            <a:fillRect/>
          </a:stretch>
        </p:blipFill>
        <p:spPr>
          <a:xfrm>
            <a:off x="500034" y="1785926"/>
            <a:ext cx="4143404" cy="3000396"/>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5000628" y="1285860"/>
            <a:ext cx="3686172" cy="5286412"/>
          </a:xfrm>
        </p:spPr>
        <p:txBody>
          <a:bodyPr>
            <a:normAutofit fontScale="92500" lnSpcReduction="10000"/>
          </a:bodyPr>
          <a:lstStyle/>
          <a:p>
            <a:r>
              <a:rPr lang="en-IN" sz="1400" dirty="0" smtClean="0"/>
              <a:t>To investigate further based on average due days, we have looked as if the trend seen earlier is consistent across all 3 countries.</a:t>
            </a:r>
          </a:p>
          <a:p>
            <a:r>
              <a:rPr lang="en-IN" sz="1400" dirty="0" smtClean="0"/>
              <a:t>Country with ID 66 is having an average of more than 53 days in due days allowed for customer under invoices paid within due date or invoices paid in same month. No wonder why it has only 12% of total invoices delayed over a month.</a:t>
            </a:r>
          </a:p>
          <a:p>
            <a:r>
              <a:rPr lang="en-IN" sz="1400" dirty="0" smtClean="0"/>
              <a:t>Country with ID 77 is consistent with overall trend seen earlier with higher number average due days against invoices paid in time (~42 days) and least average number of due days against invoices delayed over month (~35 days). </a:t>
            </a:r>
          </a:p>
          <a:p>
            <a:r>
              <a:rPr lang="en-IN" sz="1400" dirty="0" smtClean="0"/>
              <a:t>Country with ID 83 has the least average number of due days of ~30 days against invoices delayed over month clearly indicates why this country has 47% of the total invoices delayed over a month or not paid and a low 23% of total invoices paid within due date.</a:t>
            </a:r>
          </a:p>
          <a:p>
            <a:r>
              <a:rPr lang="en-IN" sz="1400" dirty="0" smtClean="0"/>
              <a:t>Comparing all 3 countries together, it is clear that customers in countries with ID 77 and 83 are less privileged in getting large number of days in paying their invoices and resulting to that both countries are contributing to 87% of total invoices delayed over month impact cash flow negatively.</a:t>
            </a:r>
            <a:endParaRPr lang="en-US" sz="1400" dirty="0"/>
          </a:p>
        </p:txBody>
      </p:sp>
      <p:sp>
        <p:nvSpPr>
          <p:cNvPr id="6" name="Title 1"/>
          <p:cNvSpPr>
            <a:spLocks noGrp="1"/>
          </p:cNvSpPr>
          <p:nvPr>
            <p:ph type="title"/>
          </p:nvPr>
        </p:nvSpPr>
        <p:spPr>
          <a:xfrm>
            <a:off x="457200" y="714356"/>
            <a:ext cx="8229600" cy="357190"/>
          </a:xfrm>
        </p:spPr>
        <p:txBody>
          <a:bodyPr>
            <a:normAutofit/>
          </a:bodyPr>
          <a:lstStyle/>
          <a:p>
            <a:r>
              <a:rPr lang="en-IN" sz="1800" dirty="0" smtClean="0"/>
              <a:t>Average due days by payment status across countries</a:t>
            </a:r>
            <a:endParaRPr lang="en-US" sz="1800" dirty="0"/>
          </a:p>
        </p:txBody>
      </p:sp>
      <p:graphicFrame>
        <p:nvGraphicFramePr>
          <p:cNvPr id="7" name="Table 6"/>
          <p:cNvGraphicFramePr>
            <a:graphicFrameLocks noGrp="1"/>
          </p:cNvGraphicFramePr>
          <p:nvPr/>
        </p:nvGraphicFramePr>
        <p:xfrm>
          <a:off x="285721" y="4000504"/>
          <a:ext cx="4643469" cy="2548425"/>
        </p:xfrm>
        <a:graphic>
          <a:graphicData uri="http://schemas.openxmlformats.org/drawingml/2006/table">
            <a:tbl>
              <a:tblPr firstRow="1" bandRow="1">
                <a:tableStyleId>{5C22544A-7EE6-4342-B048-85BDC9FD1C3A}</a:tableStyleId>
              </a:tblPr>
              <a:tblGrid>
                <a:gridCol w="1000131"/>
                <a:gridCol w="2286016"/>
                <a:gridCol w="1357322"/>
              </a:tblGrid>
              <a:tr h="235745">
                <a:tc>
                  <a:txBody>
                    <a:bodyPr/>
                    <a:lstStyle/>
                    <a:p>
                      <a:r>
                        <a:rPr lang="en-IN" sz="1100" dirty="0" err="1" smtClean="0"/>
                        <a:t>Country_ID</a:t>
                      </a:r>
                      <a:endParaRPr lang="en-US" sz="1100" dirty="0"/>
                    </a:p>
                  </a:txBody>
                  <a:tcPr/>
                </a:tc>
                <a:tc>
                  <a:txBody>
                    <a:bodyPr/>
                    <a:lstStyle/>
                    <a:p>
                      <a:r>
                        <a:rPr lang="en-IN" sz="1100" dirty="0" smtClean="0"/>
                        <a:t>Payment Status</a:t>
                      </a:r>
                      <a:endParaRPr lang="en-US" sz="1100" dirty="0"/>
                    </a:p>
                  </a:txBody>
                  <a:tcPr/>
                </a:tc>
                <a:tc>
                  <a:txBody>
                    <a:bodyPr/>
                    <a:lstStyle/>
                    <a:p>
                      <a:r>
                        <a:rPr lang="en-IN" sz="1100" dirty="0" err="1" smtClean="0"/>
                        <a:t>Avg</a:t>
                      </a:r>
                      <a:r>
                        <a:rPr lang="en-IN" sz="1100" baseline="0" dirty="0" smtClean="0"/>
                        <a:t> Invoice Due Days</a:t>
                      </a:r>
                      <a:endParaRPr lang="en-US" sz="1100" dirty="0"/>
                    </a:p>
                  </a:txBody>
                  <a:tcPr/>
                </a:tc>
              </a:tr>
              <a:tr h="235745">
                <a:tc>
                  <a:txBody>
                    <a:bodyPr/>
                    <a:lstStyle/>
                    <a:p>
                      <a:r>
                        <a:rPr lang="en-IN" sz="900" dirty="0" smtClean="0"/>
                        <a:t>66</a:t>
                      </a:r>
                      <a:endParaRPr lang="en-US" sz="900" dirty="0"/>
                    </a:p>
                  </a:txBody>
                  <a:tcPr/>
                </a:tc>
                <a:tc>
                  <a:txBody>
                    <a:bodyPr/>
                    <a:lstStyle/>
                    <a:p>
                      <a:r>
                        <a:rPr lang="en-IN" sz="900" dirty="0" err="1" smtClean="0"/>
                        <a:t>Invoice_paid_in_same_month</a:t>
                      </a:r>
                      <a:endParaRPr lang="en-US" sz="900" dirty="0"/>
                    </a:p>
                  </a:txBody>
                  <a:tcPr/>
                </a:tc>
                <a:tc>
                  <a:txBody>
                    <a:bodyPr/>
                    <a:lstStyle/>
                    <a:p>
                      <a:r>
                        <a:rPr lang="en-IN" sz="900" dirty="0" smtClean="0">
                          <a:latin typeface="+mj-lt"/>
                        </a:rPr>
                        <a:t>55.06</a:t>
                      </a:r>
                    </a:p>
                  </a:txBody>
                  <a:tcPr/>
                </a:tc>
              </a:tr>
              <a:tr h="235745">
                <a:tc>
                  <a:txBody>
                    <a:bodyPr/>
                    <a:lstStyle/>
                    <a:p>
                      <a:r>
                        <a:rPr lang="en-IN" sz="900" dirty="0" smtClean="0"/>
                        <a:t>66</a:t>
                      </a:r>
                      <a:endParaRPr lang="en-US" sz="900" dirty="0"/>
                    </a:p>
                  </a:txBody>
                  <a:tcPr/>
                </a:tc>
                <a:tc>
                  <a:txBody>
                    <a:bodyPr/>
                    <a:lstStyle/>
                    <a:p>
                      <a:r>
                        <a:rPr lang="en-IN" sz="900" dirty="0" err="1" smtClean="0"/>
                        <a:t>Invoice_paid_in_time</a:t>
                      </a:r>
                      <a:endParaRPr lang="en-US" sz="900" dirty="0"/>
                    </a:p>
                  </a:txBody>
                  <a:tcPr/>
                </a:tc>
                <a:tc>
                  <a:txBody>
                    <a:bodyPr/>
                    <a:lstStyle/>
                    <a:p>
                      <a:r>
                        <a:rPr lang="en-IN" sz="900" dirty="0" smtClean="0">
                          <a:latin typeface="+mj-lt"/>
                        </a:rPr>
                        <a:t>53.91</a:t>
                      </a:r>
                      <a:endParaRPr lang="en-US" sz="900" dirty="0">
                        <a:latin typeface="+mj-lt"/>
                      </a:endParaRPr>
                    </a:p>
                  </a:txBody>
                  <a:tcPr/>
                </a:tc>
              </a:tr>
              <a:tr h="235745">
                <a:tc>
                  <a:txBody>
                    <a:bodyPr/>
                    <a:lstStyle/>
                    <a:p>
                      <a:r>
                        <a:rPr lang="en-IN" sz="900" dirty="0" smtClean="0"/>
                        <a:t>66</a:t>
                      </a:r>
                      <a:endParaRPr lang="en-US" sz="900" dirty="0"/>
                    </a:p>
                  </a:txBody>
                  <a:tcPr/>
                </a:tc>
                <a:tc>
                  <a:txBody>
                    <a:bodyPr/>
                    <a:lstStyle/>
                    <a:p>
                      <a:r>
                        <a:rPr kumimoji="0" lang="en-US" sz="900" b="0" i="0" u="none" strike="noStrike" kern="1200" dirty="0" err="1" smtClean="0">
                          <a:solidFill>
                            <a:schemeClr val="dk1"/>
                          </a:solidFill>
                          <a:latin typeface="+mn-lt"/>
                          <a:ea typeface="+mn-ea"/>
                          <a:cs typeface="+mn-cs"/>
                        </a:rPr>
                        <a:t>invoice_paid_over_month_or_not_paid</a:t>
                      </a:r>
                      <a:endParaRPr lang="en-US" sz="900" dirty="0"/>
                    </a:p>
                  </a:txBody>
                  <a:tcPr/>
                </a:tc>
                <a:tc>
                  <a:txBody>
                    <a:bodyPr/>
                    <a:lstStyle/>
                    <a:p>
                      <a:r>
                        <a:rPr lang="en-IN" sz="900" dirty="0" smtClean="0">
                          <a:latin typeface="+mj-lt"/>
                        </a:rPr>
                        <a:t>40.31</a:t>
                      </a:r>
                      <a:endParaRPr lang="en-US" sz="900" dirty="0">
                        <a:latin typeface="+mj-lt"/>
                      </a:endParaRPr>
                    </a:p>
                  </a:txBody>
                  <a:tcPr/>
                </a:tc>
              </a:tr>
              <a:tr h="235745">
                <a:tc>
                  <a:txBody>
                    <a:bodyPr/>
                    <a:lstStyle/>
                    <a:p>
                      <a:r>
                        <a:rPr lang="en-IN" sz="900" dirty="0" smtClean="0"/>
                        <a:t>77</a:t>
                      </a:r>
                      <a:endParaRPr lang="en-US" sz="900" dirty="0"/>
                    </a:p>
                  </a:txBody>
                  <a:tcPr/>
                </a:tc>
                <a:tc>
                  <a:txBody>
                    <a:bodyPr/>
                    <a:lstStyle/>
                    <a:p>
                      <a:r>
                        <a:rPr lang="en-IN" sz="900" dirty="0" err="1" smtClean="0"/>
                        <a:t>Invoice_paid_in_same_month</a:t>
                      </a:r>
                      <a:endParaRPr lang="en-US" sz="900" dirty="0"/>
                    </a:p>
                  </a:txBody>
                  <a:tcPr/>
                </a:tc>
                <a:tc>
                  <a:txBody>
                    <a:bodyPr/>
                    <a:lstStyle/>
                    <a:p>
                      <a:r>
                        <a:rPr lang="en-IN" sz="900" dirty="0" smtClean="0">
                          <a:latin typeface="+mj-lt"/>
                        </a:rPr>
                        <a:t>38.16</a:t>
                      </a:r>
                      <a:endParaRPr lang="en-US" sz="900" dirty="0">
                        <a:latin typeface="+mj-lt"/>
                      </a:endParaRPr>
                    </a:p>
                  </a:txBody>
                  <a:tcPr/>
                </a:tc>
              </a:tr>
              <a:tr h="235745">
                <a:tc>
                  <a:txBody>
                    <a:bodyPr/>
                    <a:lstStyle/>
                    <a:p>
                      <a:r>
                        <a:rPr lang="en-IN" sz="900" dirty="0" smtClean="0"/>
                        <a:t>77</a:t>
                      </a:r>
                      <a:endParaRPr lang="en-US" sz="900" dirty="0"/>
                    </a:p>
                  </a:txBody>
                  <a:tcPr/>
                </a:tc>
                <a:tc>
                  <a:txBody>
                    <a:bodyPr/>
                    <a:lstStyle/>
                    <a:p>
                      <a:r>
                        <a:rPr lang="en-IN" sz="900" dirty="0" err="1" smtClean="0"/>
                        <a:t>Invoice_paid_in_time</a:t>
                      </a:r>
                      <a:endParaRPr lang="en-US" sz="900" dirty="0"/>
                    </a:p>
                  </a:txBody>
                  <a:tcPr/>
                </a:tc>
                <a:tc>
                  <a:txBody>
                    <a:bodyPr/>
                    <a:lstStyle/>
                    <a:p>
                      <a:r>
                        <a:rPr lang="en-IN" sz="900" dirty="0" smtClean="0">
                          <a:latin typeface="+mj-lt"/>
                        </a:rPr>
                        <a:t>42.28</a:t>
                      </a:r>
                      <a:endParaRPr lang="en-US" sz="900" dirty="0">
                        <a:latin typeface="+mj-lt"/>
                      </a:endParaRPr>
                    </a:p>
                  </a:txBody>
                  <a:tcPr/>
                </a:tc>
              </a:tr>
              <a:tr h="235745">
                <a:tc>
                  <a:txBody>
                    <a:bodyPr/>
                    <a:lstStyle/>
                    <a:p>
                      <a:r>
                        <a:rPr lang="en-IN" sz="900" dirty="0" smtClean="0"/>
                        <a:t>77</a:t>
                      </a:r>
                      <a:endParaRPr lang="en-US" sz="900" dirty="0"/>
                    </a:p>
                  </a:txBody>
                  <a:tcPr/>
                </a:tc>
                <a:tc>
                  <a:txBody>
                    <a:bodyPr/>
                    <a:lstStyle/>
                    <a:p>
                      <a:r>
                        <a:rPr kumimoji="0" lang="en-US" sz="900" b="0" i="0" u="none" strike="noStrike" kern="1200" dirty="0" err="1" smtClean="0">
                          <a:solidFill>
                            <a:schemeClr val="dk1"/>
                          </a:solidFill>
                          <a:latin typeface="+mn-lt"/>
                          <a:ea typeface="+mn-ea"/>
                          <a:cs typeface="+mn-cs"/>
                        </a:rPr>
                        <a:t>invoice_paid_over_month_or_not_paid</a:t>
                      </a:r>
                      <a:endParaRPr lang="en-US" sz="900" dirty="0"/>
                    </a:p>
                  </a:txBody>
                  <a:tcPr/>
                </a:tc>
                <a:tc>
                  <a:txBody>
                    <a:bodyPr/>
                    <a:lstStyle/>
                    <a:p>
                      <a:r>
                        <a:rPr lang="en-IN" sz="900" dirty="0" smtClean="0">
                          <a:latin typeface="+mj-lt"/>
                        </a:rPr>
                        <a:t>34.76</a:t>
                      </a:r>
                      <a:endParaRPr lang="en-US" sz="900" dirty="0">
                        <a:latin typeface="+mj-lt"/>
                      </a:endParaRPr>
                    </a:p>
                  </a:txBody>
                  <a:tcPr/>
                </a:tc>
              </a:tr>
              <a:tr h="235745">
                <a:tc>
                  <a:txBody>
                    <a:bodyPr/>
                    <a:lstStyle/>
                    <a:p>
                      <a:r>
                        <a:rPr lang="en-IN" sz="900" dirty="0" smtClean="0"/>
                        <a:t>83</a:t>
                      </a:r>
                      <a:endParaRPr lang="en-US" sz="900" dirty="0"/>
                    </a:p>
                  </a:txBody>
                  <a:tcPr/>
                </a:tc>
                <a:tc>
                  <a:txBody>
                    <a:bodyPr/>
                    <a:lstStyle/>
                    <a:p>
                      <a:r>
                        <a:rPr lang="en-IN" sz="900" dirty="0" err="1" smtClean="0"/>
                        <a:t>Invoice_paid_in_same_month</a:t>
                      </a:r>
                      <a:endParaRPr lang="en-US" sz="900" dirty="0"/>
                    </a:p>
                  </a:txBody>
                  <a:tcPr/>
                </a:tc>
                <a:tc>
                  <a:txBody>
                    <a:bodyPr/>
                    <a:lstStyle/>
                    <a:p>
                      <a:r>
                        <a:rPr lang="en-IN" sz="900" dirty="0" smtClean="0">
                          <a:latin typeface="+mj-lt"/>
                        </a:rPr>
                        <a:t>39.91</a:t>
                      </a:r>
                      <a:endParaRPr lang="en-US" sz="900" dirty="0">
                        <a:latin typeface="+mj-lt"/>
                      </a:endParaRPr>
                    </a:p>
                  </a:txBody>
                  <a:tcPr/>
                </a:tc>
              </a:tr>
              <a:tr h="235745">
                <a:tc>
                  <a:txBody>
                    <a:bodyPr/>
                    <a:lstStyle/>
                    <a:p>
                      <a:r>
                        <a:rPr lang="en-IN" sz="900" dirty="0" smtClean="0"/>
                        <a:t>83</a:t>
                      </a:r>
                      <a:endParaRPr lang="en-US" sz="900" dirty="0"/>
                    </a:p>
                  </a:txBody>
                  <a:tcPr/>
                </a:tc>
                <a:tc>
                  <a:txBody>
                    <a:bodyPr/>
                    <a:lstStyle/>
                    <a:p>
                      <a:r>
                        <a:rPr lang="en-IN" sz="900" dirty="0" err="1" smtClean="0"/>
                        <a:t>Invoice_paid_in_time</a:t>
                      </a:r>
                      <a:endParaRPr lang="en-US" sz="900" dirty="0"/>
                    </a:p>
                  </a:txBody>
                  <a:tcPr/>
                </a:tc>
                <a:tc>
                  <a:txBody>
                    <a:bodyPr/>
                    <a:lstStyle/>
                    <a:p>
                      <a:r>
                        <a:rPr lang="en-IN" sz="900" dirty="0" smtClean="0">
                          <a:latin typeface="+mj-lt"/>
                        </a:rPr>
                        <a:t>28.07</a:t>
                      </a:r>
                      <a:endParaRPr lang="en-US" sz="900" dirty="0">
                        <a:latin typeface="+mj-lt"/>
                      </a:endParaRPr>
                    </a:p>
                  </a:txBody>
                  <a:tcPr/>
                </a:tc>
              </a:tr>
              <a:tr h="235745">
                <a:tc>
                  <a:txBody>
                    <a:bodyPr/>
                    <a:lstStyle/>
                    <a:p>
                      <a:r>
                        <a:rPr lang="en-IN" sz="900" dirty="0" smtClean="0"/>
                        <a:t>83</a:t>
                      </a:r>
                      <a:endParaRPr lang="en-US" sz="900" dirty="0"/>
                    </a:p>
                  </a:txBody>
                  <a:tcPr/>
                </a:tc>
                <a:tc>
                  <a:txBody>
                    <a:bodyPr/>
                    <a:lstStyle/>
                    <a:p>
                      <a:r>
                        <a:rPr kumimoji="0" lang="en-US" sz="900" b="0" i="0" u="none" strike="noStrike" kern="1200" dirty="0" err="1" smtClean="0">
                          <a:solidFill>
                            <a:schemeClr val="dk1"/>
                          </a:solidFill>
                          <a:latin typeface="+mn-lt"/>
                          <a:ea typeface="+mn-ea"/>
                          <a:cs typeface="+mn-cs"/>
                        </a:rPr>
                        <a:t>invoice_paid_over_month_or_not_paid</a:t>
                      </a:r>
                      <a:endParaRPr lang="en-US" sz="900" dirty="0"/>
                    </a:p>
                  </a:txBody>
                  <a:tcPr/>
                </a:tc>
                <a:tc>
                  <a:txBody>
                    <a:bodyPr/>
                    <a:lstStyle/>
                    <a:p>
                      <a:r>
                        <a:rPr lang="en-IN" sz="900" dirty="0" smtClean="0">
                          <a:latin typeface="+mj-lt"/>
                        </a:rPr>
                        <a:t>30.29</a:t>
                      </a:r>
                      <a:endParaRPr lang="en-US" sz="900" dirty="0">
                        <a:latin typeface="+mj-lt"/>
                      </a:endParaRPr>
                    </a:p>
                  </a:txBody>
                  <a:tcPr/>
                </a:tc>
              </a:tr>
            </a:tbl>
          </a:graphicData>
        </a:graphic>
      </p:graphicFrame>
      <p:pic>
        <p:nvPicPr>
          <p:cNvPr id="9" name="Content Placeholder 8" descr="Avg number of due days by payment status across country.png"/>
          <p:cNvPicPr>
            <a:picLocks noGrp="1" noChangeAspect="1"/>
          </p:cNvPicPr>
          <p:nvPr>
            <p:ph sz="half" idx="1"/>
          </p:nvPr>
        </p:nvPicPr>
        <p:blipFill>
          <a:blip r:embed="rId2"/>
          <a:stretch>
            <a:fillRect/>
          </a:stretch>
        </p:blipFill>
        <p:spPr>
          <a:xfrm>
            <a:off x="285720" y="1500174"/>
            <a:ext cx="4643470" cy="2357454"/>
          </a:xfr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1443</TotalTime>
  <Words>4488</Words>
  <Application>Microsoft Office PowerPoint</Application>
  <PresentationFormat>On-screen Show (4:3)</PresentationFormat>
  <Paragraphs>464</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Flow</vt:lpstr>
      <vt:lpstr>Case Study Solution</vt:lpstr>
      <vt:lpstr>Motivation</vt:lpstr>
      <vt:lpstr>Slide 3</vt:lpstr>
      <vt:lpstr>Descriptive and Visual Analysis Results</vt:lpstr>
      <vt:lpstr>Slide 5</vt:lpstr>
      <vt:lpstr>Slide 6</vt:lpstr>
      <vt:lpstr>Class distribution across countries</vt:lpstr>
      <vt:lpstr>Slide 8</vt:lpstr>
      <vt:lpstr>Average due days by payment status across countries</vt:lpstr>
      <vt:lpstr>Slide 10</vt:lpstr>
      <vt:lpstr>Average invoice amount by payment status across countries</vt:lpstr>
      <vt:lpstr>Slide 12</vt:lpstr>
      <vt:lpstr>Slide 13</vt:lpstr>
      <vt:lpstr>Slide 14</vt:lpstr>
      <vt:lpstr>Continued...</vt:lpstr>
      <vt:lpstr>Model Development &amp; Related Considerations</vt:lpstr>
      <vt:lpstr>Slide 17</vt:lpstr>
      <vt:lpstr>Slide 18</vt:lpstr>
      <vt:lpstr>Slide 19</vt:lpstr>
      <vt:lpstr>Slide 20</vt:lpstr>
      <vt:lpstr>Slide 21</vt:lpstr>
      <vt:lpstr>Slide 22</vt:lpstr>
      <vt:lpstr>Slide 23</vt:lpstr>
      <vt:lpstr>Slide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Solution</dc:title>
  <dc:creator>Windows User</dc:creator>
  <cp:lastModifiedBy>Windows User</cp:lastModifiedBy>
  <cp:revision>138</cp:revision>
  <dcterms:created xsi:type="dcterms:W3CDTF">2020-03-02T23:41:10Z</dcterms:created>
  <dcterms:modified xsi:type="dcterms:W3CDTF">2020-04-01T10:24:00Z</dcterms:modified>
</cp:coreProperties>
</file>