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954D3-A696-4DB6-B970-259F557D13E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0FF3FC-86B3-476A-94A5-6A4DE700A964}">
      <dgm:prSet phldrT="[文本]" custT="1"/>
      <dgm:spPr/>
      <dgm:t>
        <a:bodyPr/>
        <a:lstStyle/>
        <a:p>
          <a:r>
            <a:rPr lang="en-US" sz="1400" b="0" i="0" dirty="0" smtClean="0">
              <a:effectLst/>
              <a:latin typeface="-apple-system"/>
            </a:rPr>
            <a:t>1. convolutional layer with 3*3*32 filters</a:t>
          </a:r>
          <a:endParaRPr lang="zh-CN" altLang="en-US" sz="1400" dirty="0"/>
        </a:p>
      </dgm:t>
    </dgm:pt>
    <dgm:pt modelId="{ED0F7944-C173-4E63-B866-C77716A4E969}" type="parTrans" cxnId="{C6BC5344-CBB8-4E28-ADBB-33784FDE368B}">
      <dgm:prSet/>
      <dgm:spPr/>
      <dgm:t>
        <a:bodyPr/>
        <a:lstStyle/>
        <a:p>
          <a:endParaRPr lang="zh-CN" altLang="en-US" sz="2400"/>
        </a:p>
      </dgm:t>
    </dgm:pt>
    <dgm:pt modelId="{87115C01-4982-4B35-AF67-3DD5B5D2EC72}" type="sibTrans" cxnId="{C6BC5344-CBB8-4E28-ADBB-33784FDE368B}">
      <dgm:prSet custT="1"/>
      <dgm:spPr/>
      <dgm:t>
        <a:bodyPr/>
        <a:lstStyle/>
        <a:p>
          <a:endParaRPr lang="zh-CN" altLang="en-US" sz="2400"/>
        </a:p>
      </dgm:t>
    </dgm:pt>
    <dgm:pt modelId="{24113D15-83EC-4BF9-B799-5409E9DD8D09}">
      <dgm:prSet phldrT="[文本]" custT="1"/>
      <dgm:spPr/>
      <dgm:t>
        <a:bodyPr/>
        <a:lstStyle/>
        <a:p>
          <a:r>
            <a:rPr lang="en-US" sz="1400" b="0" i="0" dirty="0" smtClean="0">
              <a:effectLst/>
              <a:latin typeface="-apple-system"/>
            </a:rPr>
            <a:t>2.pooling layer with 2*2 filter</a:t>
          </a:r>
          <a:endParaRPr lang="zh-CN" altLang="en-US" sz="1400" dirty="0"/>
        </a:p>
      </dgm:t>
    </dgm:pt>
    <dgm:pt modelId="{700EA309-929B-4D33-A5F1-AC0FF16BC55A}" type="sibTrans" cxnId="{CA99A63E-055B-47D6-A207-7455BACC04E1}">
      <dgm:prSet custT="1"/>
      <dgm:spPr/>
      <dgm:t>
        <a:bodyPr/>
        <a:lstStyle/>
        <a:p>
          <a:endParaRPr lang="zh-CN" altLang="en-US" sz="2400"/>
        </a:p>
      </dgm:t>
    </dgm:pt>
    <dgm:pt modelId="{F359BCE7-A5C6-4252-A1CC-F250BA3DF55A}" type="parTrans" cxnId="{CA99A63E-055B-47D6-A207-7455BACC04E1}">
      <dgm:prSet/>
      <dgm:spPr/>
      <dgm:t>
        <a:bodyPr/>
        <a:lstStyle/>
        <a:p>
          <a:endParaRPr lang="zh-CN" altLang="en-US" sz="2400"/>
        </a:p>
      </dgm:t>
    </dgm:pt>
    <dgm:pt modelId="{5CD8C3F4-19ED-4032-BA9F-FFA6696116DA}">
      <dgm:prSet phldrT="[文本]" custT="1"/>
      <dgm:spPr/>
      <dgm:t>
        <a:bodyPr/>
        <a:lstStyle/>
        <a:p>
          <a:r>
            <a:rPr lang="en-US" sz="1400" b="0" i="0" dirty="0" smtClean="0">
              <a:effectLst/>
              <a:latin typeface="-apple-system"/>
            </a:rPr>
            <a:t>3. flatten layer and fully connected layer with 128 neurons</a:t>
          </a:r>
          <a:endParaRPr lang="zh-CN" altLang="en-US" sz="1400" dirty="0"/>
        </a:p>
      </dgm:t>
    </dgm:pt>
    <dgm:pt modelId="{458577A7-F3BF-4554-A67F-B947B60E6684}" type="sibTrans" cxnId="{182F1C9C-1243-4134-8B58-2BEE6B09EB95}">
      <dgm:prSet custT="1"/>
      <dgm:spPr/>
      <dgm:t>
        <a:bodyPr/>
        <a:lstStyle/>
        <a:p>
          <a:endParaRPr lang="zh-CN" altLang="en-US" sz="2400"/>
        </a:p>
      </dgm:t>
    </dgm:pt>
    <dgm:pt modelId="{E402F744-9FE0-46A0-A7A2-C7078A19FB68}" type="parTrans" cxnId="{182F1C9C-1243-4134-8B58-2BEE6B09EB95}">
      <dgm:prSet/>
      <dgm:spPr/>
      <dgm:t>
        <a:bodyPr/>
        <a:lstStyle/>
        <a:p>
          <a:endParaRPr lang="zh-CN" altLang="en-US" sz="2400"/>
        </a:p>
      </dgm:t>
    </dgm:pt>
    <dgm:pt modelId="{5E233DAC-1C8D-452B-B8DC-7A89105F19FC}">
      <dgm:prSet phldrT="[文本]" custT="1"/>
      <dgm:spPr/>
      <dgm:t>
        <a:bodyPr/>
        <a:lstStyle/>
        <a:p>
          <a:r>
            <a:rPr lang="en-US" sz="1400" b="0" i="0" dirty="0" smtClean="0">
              <a:effectLst/>
              <a:latin typeface="-apple-system"/>
            </a:rPr>
            <a:t>4. output layer with 4 neurons</a:t>
          </a:r>
          <a:endParaRPr lang="zh-CN" altLang="en-US" sz="1400" dirty="0"/>
        </a:p>
      </dgm:t>
    </dgm:pt>
    <dgm:pt modelId="{379848D2-BCAE-473A-9A02-5E94D558C286}" type="parTrans" cxnId="{BF2D396D-8BC9-4989-94C7-F9604715D52D}">
      <dgm:prSet/>
      <dgm:spPr/>
      <dgm:t>
        <a:bodyPr/>
        <a:lstStyle/>
        <a:p>
          <a:endParaRPr lang="zh-CN" altLang="en-US" sz="2400"/>
        </a:p>
      </dgm:t>
    </dgm:pt>
    <dgm:pt modelId="{07B6A9CD-3F77-405A-B500-F3E95E7AF956}" type="sibTrans" cxnId="{BF2D396D-8BC9-4989-94C7-F9604715D52D}">
      <dgm:prSet custT="1"/>
      <dgm:spPr/>
      <dgm:t>
        <a:bodyPr/>
        <a:lstStyle/>
        <a:p>
          <a:endParaRPr lang="zh-CN" altLang="en-US" sz="2400"/>
        </a:p>
      </dgm:t>
    </dgm:pt>
    <dgm:pt modelId="{9B180525-4264-43AE-95FA-66695DE29F2F}">
      <dgm:prSet phldrT="[文本]" custT="1"/>
      <dgm:spPr/>
      <dgm:t>
        <a:bodyPr/>
        <a:lstStyle/>
        <a:p>
          <a:r>
            <a:rPr lang="en-US" sz="1400" b="0" i="0" dirty="0" smtClean="0">
              <a:effectLst/>
              <a:latin typeface="-apple-system"/>
            </a:rPr>
            <a:t>5. backpropagation with SGD</a:t>
          </a:r>
          <a:endParaRPr lang="zh-CN" altLang="en-US" sz="1400" dirty="0"/>
        </a:p>
      </dgm:t>
    </dgm:pt>
    <dgm:pt modelId="{58DB439B-2C7F-455A-9EF3-AB7793CFE7CE}" type="parTrans" cxnId="{CCAE70C2-913A-428B-908E-9C2001F75F6D}">
      <dgm:prSet/>
      <dgm:spPr/>
      <dgm:t>
        <a:bodyPr/>
        <a:lstStyle/>
        <a:p>
          <a:endParaRPr lang="zh-CN" altLang="en-US" sz="2400"/>
        </a:p>
      </dgm:t>
    </dgm:pt>
    <dgm:pt modelId="{0A3E8E15-D8F3-422F-B6BC-571151329594}" type="sibTrans" cxnId="{CCAE70C2-913A-428B-908E-9C2001F75F6D}">
      <dgm:prSet/>
      <dgm:spPr/>
      <dgm:t>
        <a:bodyPr/>
        <a:lstStyle/>
        <a:p>
          <a:endParaRPr lang="zh-CN" altLang="en-US" sz="2400"/>
        </a:p>
      </dgm:t>
    </dgm:pt>
    <dgm:pt modelId="{831553AA-7734-40D1-926C-41849000BB2C}" type="pres">
      <dgm:prSet presAssocID="{F83954D3-A696-4DB6-B970-259F557D13E9}" presName="outerComposite" presStyleCnt="0">
        <dgm:presLayoutVars>
          <dgm:chMax val="5"/>
          <dgm:dir/>
          <dgm:resizeHandles val="exact"/>
        </dgm:presLayoutVars>
      </dgm:prSet>
      <dgm:spPr/>
    </dgm:pt>
    <dgm:pt modelId="{5A0D1707-1C83-4A3D-836D-223C158B6772}" type="pres">
      <dgm:prSet presAssocID="{F83954D3-A696-4DB6-B970-259F557D13E9}" presName="dummyMaxCanvas" presStyleCnt="0">
        <dgm:presLayoutVars/>
      </dgm:prSet>
      <dgm:spPr/>
    </dgm:pt>
    <dgm:pt modelId="{EC6504B7-D26A-49FA-897B-6A57E0E1FE4F}" type="pres">
      <dgm:prSet presAssocID="{F83954D3-A696-4DB6-B970-259F557D13E9}" presName="FiveNodes_1" presStyleLbl="node1" presStyleIdx="0" presStyleCnt="5">
        <dgm:presLayoutVars>
          <dgm:bulletEnabled val="1"/>
        </dgm:presLayoutVars>
      </dgm:prSet>
      <dgm:spPr/>
    </dgm:pt>
    <dgm:pt modelId="{F85BD6F5-8037-4076-9025-979F4B6FFDAB}" type="pres">
      <dgm:prSet presAssocID="{F83954D3-A696-4DB6-B970-259F557D13E9}" presName="FiveNodes_2" presStyleLbl="node1" presStyleIdx="1" presStyleCnt="5">
        <dgm:presLayoutVars>
          <dgm:bulletEnabled val="1"/>
        </dgm:presLayoutVars>
      </dgm:prSet>
      <dgm:spPr/>
    </dgm:pt>
    <dgm:pt modelId="{A555729D-BB00-4D30-A737-E7B82469907B}" type="pres">
      <dgm:prSet presAssocID="{F83954D3-A696-4DB6-B970-259F557D13E9}" presName="FiveNodes_3" presStyleLbl="node1" presStyleIdx="2" presStyleCnt="5" custScaleX="120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54166-34C7-401C-9A74-18359C581582}" type="pres">
      <dgm:prSet presAssocID="{F83954D3-A696-4DB6-B970-259F557D13E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C2E18C-B8B1-4A3A-947F-031C460FEA05}" type="pres">
      <dgm:prSet presAssocID="{F83954D3-A696-4DB6-B970-259F557D13E9}" presName="FiveNodes_5" presStyleLbl="node1" presStyleIdx="4" presStyleCnt="5" custScaleX="129870" custScaleY="804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79F9F-A4BB-4561-908A-08029AAF191C}" type="pres">
      <dgm:prSet presAssocID="{F83954D3-A696-4DB6-B970-259F557D13E9}" presName="FiveConn_1-2" presStyleLbl="fgAccFollowNode1" presStyleIdx="0" presStyleCnt="4">
        <dgm:presLayoutVars>
          <dgm:bulletEnabled val="1"/>
        </dgm:presLayoutVars>
      </dgm:prSet>
      <dgm:spPr/>
    </dgm:pt>
    <dgm:pt modelId="{D051D9E0-3215-498D-B147-FE93B2B8E281}" type="pres">
      <dgm:prSet presAssocID="{F83954D3-A696-4DB6-B970-259F557D13E9}" presName="FiveConn_2-3" presStyleLbl="fgAccFollowNode1" presStyleIdx="1" presStyleCnt="4">
        <dgm:presLayoutVars>
          <dgm:bulletEnabled val="1"/>
        </dgm:presLayoutVars>
      </dgm:prSet>
      <dgm:spPr/>
    </dgm:pt>
    <dgm:pt modelId="{0AE9C7CF-6BA1-4376-937A-E3175E6B06EE}" type="pres">
      <dgm:prSet presAssocID="{F83954D3-A696-4DB6-B970-259F557D13E9}" presName="FiveConn_3-4" presStyleLbl="fgAccFollowNode1" presStyleIdx="2" presStyleCnt="4">
        <dgm:presLayoutVars>
          <dgm:bulletEnabled val="1"/>
        </dgm:presLayoutVars>
      </dgm:prSet>
      <dgm:spPr/>
    </dgm:pt>
    <dgm:pt modelId="{09986C62-7319-4F1F-B778-4A723D8F9BA6}" type="pres">
      <dgm:prSet presAssocID="{F83954D3-A696-4DB6-B970-259F557D13E9}" presName="FiveConn_4-5" presStyleLbl="fgAccFollowNode1" presStyleIdx="3" presStyleCnt="4">
        <dgm:presLayoutVars>
          <dgm:bulletEnabled val="1"/>
        </dgm:presLayoutVars>
      </dgm:prSet>
      <dgm:spPr/>
    </dgm:pt>
    <dgm:pt modelId="{2BE7EA33-5F8D-40AB-9C07-89B9FB3BDD59}" type="pres">
      <dgm:prSet presAssocID="{F83954D3-A696-4DB6-B970-259F557D13E9}" presName="FiveNodes_1_text" presStyleLbl="node1" presStyleIdx="4" presStyleCnt="5">
        <dgm:presLayoutVars>
          <dgm:bulletEnabled val="1"/>
        </dgm:presLayoutVars>
      </dgm:prSet>
      <dgm:spPr/>
    </dgm:pt>
    <dgm:pt modelId="{DDC3FEF6-1961-43D2-BFC8-83DA14ADA96A}" type="pres">
      <dgm:prSet presAssocID="{F83954D3-A696-4DB6-B970-259F557D13E9}" presName="FiveNodes_2_text" presStyleLbl="node1" presStyleIdx="4" presStyleCnt="5">
        <dgm:presLayoutVars>
          <dgm:bulletEnabled val="1"/>
        </dgm:presLayoutVars>
      </dgm:prSet>
      <dgm:spPr/>
    </dgm:pt>
    <dgm:pt modelId="{D18F0D32-BC79-4456-994B-2FB01D6728EF}" type="pres">
      <dgm:prSet presAssocID="{F83954D3-A696-4DB6-B970-259F557D13E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2B80D-8C89-4332-8A8F-DA5900227E94}" type="pres">
      <dgm:prSet presAssocID="{F83954D3-A696-4DB6-B970-259F557D13E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421E8-B3F7-412A-8360-4EE70FFCECB7}" type="pres">
      <dgm:prSet presAssocID="{F83954D3-A696-4DB6-B970-259F557D13E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82D658-407B-48F6-B555-FF8D12009393}" type="presOf" srcId="{3C0FF3FC-86B3-476A-94A5-6A4DE700A964}" destId="{2BE7EA33-5F8D-40AB-9C07-89B9FB3BDD59}" srcOrd="1" destOrd="0" presId="urn:microsoft.com/office/officeart/2005/8/layout/vProcess5"/>
    <dgm:cxn modelId="{BFF90118-6791-4AD7-A5BC-E22759D90E50}" type="presOf" srcId="{9B180525-4264-43AE-95FA-66695DE29F2F}" destId="{2E3421E8-B3F7-412A-8360-4EE70FFCECB7}" srcOrd="1" destOrd="0" presId="urn:microsoft.com/office/officeart/2005/8/layout/vProcess5"/>
    <dgm:cxn modelId="{973555BB-EAF9-4598-ACD6-356019E0A666}" type="presOf" srcId="{5CD8C3F4-19ED-4032-BA9F-FFA6696116DA}" destId="{D18F0D32-BC79-4456-994B-2FB01D6728EF}" srcOrd="1" destOrd="0" presId="urn:microsoft.com/office/officeart/2005/8/layout/vProcess5"/>
    <dgm:cxn modelId="{182F1C9C-1243-4134-8B58-2BEE6B09EB95}" srcId="{F83954D3-A696-4DB6-B970-259F557D13E9}" destId="{5CD8C3F4-19ED-4032-BA9F-FFA6696116DA}" srcOrd="2" destOrd="0" parTransId="{E402F744-9FE0-46A0-A7A2-C7078A19FB68}" sibTransId="{458577A7-F3BF-4554-A67F-B947B60E6684}"/>
    <dgm:cxn modelId="{933A1A13-9FC3-4331-953F-BAFE3EB6C41A}" type="presOf" srcId="{87115C01-4982-4B35-AF67-3DD5B5D2EC72}" destId="{A8C79F9F-A4BB-4561-908A-08029AAF191C}" srcOrd="0" destOrd="0" presId="urn:microsoft.com/office/officeart/2005/8/layout/vProcess5"/>
    <dgm:cxn modelId="{C11F3E34-4A27-440B-BF01-0163765ECB9E}" type="presOf" srcId="{5CD8C3F4-19ED-4032-BA9F-FFA6696116DA}" destId="{A555729D-BB00-4D30-A737-E7B82469907B}" srcOrd="0" destOrd="0" presId="urn:microsoft.com/office/officeart/2005/8/layout/vProcess5"/>
    <dgm:cxn modelId="{C6BC5344-CBB8-4E28-ADBB-33784FDE368B}" srcId="{F83954D3-A696-4DB6-B970-259F557D13E9}" destId="{3C0FF3FC-86B3-476A-94A5-6A4DE700A964}" srcOrd="0" destOrd="0" parTransId="{ED0F7944-C173-4E63-B866-C77716A4E969}" sibTransId="{87115C01-4982-4B35-AF67-3DD5B5D2EC72}"/>
    <dgm:cxn modelId="{CA99A63E-055B-47D6-A207-7455BACC04E1}" srcId="{F83954D3-A696-4DB6-B970-259F557D13E9}" destId="{24113D15-83EC-4BF9-B799-5409E9DD8D09}" srcOrd="1" destOrd="0" parTransId="{F359BCE7-A5C6-4252-A1CC-F250BA3DF55A}" sibTransId="{700EA309-929B-4D33-A5F1-AC0FF16BC55A}"/>
    <dgm:cxn modelId="{FC0D6017-9CEA-468D-BB63-08986DE3EC0E}" type="presOf" srcId="{24113D15-83EC-4BF9-B799-5409E9DD8D09}" destId="{DDC3FEF6-1961-43D2-BFC8-83DA14ADA96A}" srcOrd="1" destOrd="0" presId="urn:microsoft.com/office/officeart/2005/8/layout/vProcess5"/>
    <dgm:cxn modelId="{497771B3-4A18-4700-B031-16593F3AA56C}" type="presOf" srcId="{07B6A9CD-3F77-405A-B500-F3E95E7AF956}" destId="{09986C62-7319-4F1F-B778-4A723D8F9BA6}" srcOrd="0" destOrd="0" presId="urn:microsoft.com/office/officeart/2005/8/layout/vProcess5"/>
    <dgm:cxn modelId="{C2890B38-6972-4840-A701-6737AD32CC3A}" type="presOf" srcId="{5E233DAC-1C8D-452B-B8DC-7A89105F19FC}" destId="{A7B54166-34C7-401C-9A74-18359C581582}" srcOrd="0" destOrd="0" presId="urn:microsoft.com/office/officeart/2005/8/layout/vProcess5"/>
    <dgm:cxn modelId="{3EF6D686-EB92-4AE9-92D0-3C81A9E10B9E}" type="presOf" srcId="{24113D15-83EC-4BF9-B799-5409E9DD8D09}" destId="{F85BD6F5-8037-4076-9025-979F4B6FFDAB}" srcOrd="0" destOrd="0" presId="urn:microsoft.com/office/officeart/2005/8/layout/vProcess5"/>
    <dgm:cxn modelId="{689EA376-4772-4534-8784-5D1529EC1D51}" type="presOf" srcId="{F83954D3-A696-4DB6-B970-259F557D13E9}" destId="{831553AA-7734-40D1-926C-41849000BB2C}" srcOrd="0" destOrd="0" presId="urn:microsoft.com/office/officeart/2005/8/layout/vProcess5"/>
    <dgm:cxn modelId="{50BDF661-F113-4B39-9A73-A8A8850F3365}" type="presOf" srcId="{700EA309-929B-4D33-A5F1-AC0FF16BC55A}" destId="{D051D9E0-3215-498D-B147-FE93B2B8E281}" srcOrd="0" destOrd="0" presId="urn:microsoft.com/office/officeart/2005/8/layout/vProcess5"/>
    <dgm:cxn modelId="{ACB78E04-68C3-42EF-A7AD-8DABC1A781F3}" type="presOf" srcId="{5E233DAC-1C8D-452B-B8DC-7A89105F19FC}" destId="{CBB2B80D-8C89-4332-8A8F-DA5900227E94}" srcOrd="1" destOrd="0" presId="urn:microsoft.com/office/officeart/2005/8/layout/vProcess5"/>
    <dgm:cxn modelId="{CCAE70C2-913A-428B-908E-9C2001F75F6D}" srcId="{F83954D3-A696-4DB6-B970-259F557D13E9}" destId="{9B180525-4264-43AE-95FA-66695DE29F2F}" srcOrd="4" destOrd="0" parTransId="{58DB439B-2C7F-455A-9EF3-AB7793CFE7CE}" sibTransId="{0A3E8E15-D8F3-422F-B6BC-571151329594}"/>
    <dgm:cxn modelId="{BF2D396D-8BC9-4989-94C7-F9604715D52D}" srcId="{F83954D3-A696-4DB6-B970-259F557D13E9}" destId="{5E233DAC-1C8D-452B-B8DC-7A89105F19FC}" srcOrd="3" destOrd="0" parTransId="{379848D2-BCAE-473A-9A02-5E94D558C286}" sibTransId="{07B6A9CD-3F77-405A-B500-F3E95E7AF956}"/>
    <dgm:cxn modelId="{E4262158-46E6-4ED5-A693-A9AD329DDF19}" type="presOf" srcId="{458577A7-F3BF-4554-A67F-B947B60E6684}" destId="{0AE9C7CF-6BA1-4376-937A-E3175E6B06EE}" srcOrd="0" destOrd="0" presId="urn:microsoft.com/office/officeart/2005/8/layout/vProcess5"/>
    <dgm:cxn modelId="{F4B23504-2D9F-4670-BB51-6CAE76729DE3}" type="presOf" srcId="{9B180525-4264-43AE-95FA-66695DE29F2F}" destId="{A3C2E18C-B8B1-4A3A-947F-031C460FEA05}" srcOrd="0" destOrd="0" presId="urn:microsoft.com/office/officeart/2005/8/layout/vProcess5"/>
    <dgm:cxn modelId="{ED7ADC24-959E-4A16-A4E7-30F24DE2ACA3}" type="presOf" srcId="{3C0FF3FC-86B3-476A-94A5-6A4DE700A964}" destId="{EC6504B7-D26A-49FA-897B-6A57E0E1FE4F}" srcOrd="0" destOrd="0" presId="urn:microsoft.com/office/officeart/2005/8/layout/vProcess5"/>
    <dgm:cxn modelId="{34B8877B-328B-43CD-BF59-6B522F3A21F1}" type="presParOf" srcId="{831553AA-7734-40D1-926C-41849000BB2C}" destId="{5A0D1707-1C83-4A3D-836D-223C158B6772}" srcOrd="0" destOrd="0" presId="urn:microsoft.com/office/officeart/2005/8/layout/vProcess5"/>
    <dgm:cxn modelId="{0B480628-A089-4D7C-87EF-8A19D843C34A}" type="presParOf" srcId="{831553AA-7734-40D1-926C-41849000BB2C}" destId="{EC6504B7-D26A-49FA-897B-6A57E0E1FE4F}" srcOrd="1" destOrd="0" presId="urn:microsoft.com/office/officeart/2005/8/layout/vProcess5"/>
    <dgm:cxn modelId="{1EA10755-737A-4BDE-A4CB-F476788602B7}" type="presParOf" srcId="{831553AA-7734-40D1-926C-41849000BB2C}" destId="{F85BD6F5-8037-4076-9025-979F4B6FFDAB}" srcOrd="2" destOrd="0" presId="urn:microsoft.com/office/officeart/2005/8/layout/vProcess5"/>
    <dgm:cxn modelId="{7C57B378-F29D-4A93-8F04-D5F402A1BADB}" type="presParOf" srcId="{831553AA-7734-40D1-926C-41849000BB2C}" destId="{A555729D-BB00-4D30-A737-E7B82469907B}" srcOrd="3" destOrd="0" presId="urn:microsoft.com/office/officeart/2005/8/layout/vProcess5"/>
    <dgm:cxn modelId="{BF759AFD-345A-4A20-8891-ED74055EA2FC}" type="presParOf" srcId="{831553AA-7734-40D1-926C-41849000BB2C}" destId="{A7B54166-34C7-401C-9A74-18359C581582}" srcOrd="4" destOrd="0" presId="urn:microsoft.com/office/officeart/2005/8/layout/vProcess5"/>
    <dgm:cxn modelId="{5744401D-2B3C-4F87-8772-74C0DCF6E1D9}" type="presParOf" srcId="{831553AA-7734-40D1-926C-41849000BB2C}" destId="{A3C2E18C-B8B1-4A3A-947F-031C460FEA05}" srcOrd="5" destOrd="0" presId="urn:microsoft.com/office/officeart/2005/8/layout/vProcess5"/>
    <dgm:cxn modelId="{97C9B829-5936-416E-9570-AC345AC9C19B}" type="presParOf" srcId="{831553AA-7734-40D1-926C-41849000BB2C}" destId="{A8C79F9F-A4BB-4561-908A-08029AAF191C}" srcOrd="6" destOrd="0" presId="urn:microsoft.com/office/officeart/2005/8/layout/vProcess5"/>
    <dgm:cxn modelId="{DE632ABC-7CCD-496B-BC09-EFDA3A310853}" type="presParOf" srcId="{831553AA-7734-40D1-926C-41849000BB2C}" destId="{D051D9E0-3215-498D-B147-FE93B2B8E281}" srcOrd="7" destOrd="0" presId="urn:microsoft.com/office/officeart/2005/8/layout/vProcess5"/>
    <dgm:cxn modelId="{16FAA74F-DFBE-4943-BDDB-190931527716}" type="presParOf" srcId="{831553AA-7734-40D1-926C-41849000BB2C}" destId="{0AE9C7CF-6BA1-4376-937A-E3175E6B06EE}" srcOrd="8" destOrd="0" presId="urn:microsoft.com/office/officeart/2005/8/layout/vProcess5"/>
    <dgm:cxn modelId="{199EA078-8F21-44A0-AA24-540154A24919}" type="presParOf" srcId="{831553AA-7734-40D1-926C-41849000BB2C}" destId="{09986C62-7319-4F1F-B778-4A723D8F9BA6}" srcOrd="9" destOrd="0" presId="urn:microsoft.com/office/officeart/2005/8/layout/vProcess5"/>
    <dgm:cxn modelId="{D35A52E2-9E78-47BC-A3A0-3288FA032229}" type="presParOf" srcId="{831553AA-7734-40D1-926C-41849000BB2C}" destId="{2BE7EA33-5F8D-40AB-9C07-89B9FB3BDD59}" srcOrd="10" destOrd="0" presId="urn:microsoft.com/office/officeart/2005/8/layout/vProcess5"/>
    <dgm:cxn modelId="{7BC570F8-E120-402D-A17F-2F0700F09F28}" type="presParOf" srcId="{831553AA-7734-40D1-926C-41849000BB2C}" destId="{DDC3FEF6-1961-43D2-BFC8-83DA14ADA96A}" srcOrd="11" destOrd="0" presId="urn:microsoft.com/office/officeart/2005/8/layout/vProcess5"/>
    <dgm:cxn modelId="{1CD6286B-9CC5-494A-BCB9-48A6E917F756}" type="presParOf" srcId="{831553AA-7734-40D1-926C-41849000BB2C}" destId="{D18F0D32-BC79-4456-994B-2FB01D6728EF}" srcOrd="12" destOrd="0" presId="urn:microsoft.com/office/officeart/2005/8/layout/vProcess5"/>
    <dgm:cxn modelId="{AFC98EA7-1323-4F1E-A738-99B8D46E5ADA}" type="presParOf" srcId="{831553AA-7734-40D1-926C-41849000BB2C}" destId="{CBB2B80D-8C89-4332-8A8F-DA5900227E94}" srcOrd="13" destOrd="0" presId="urn:microsoft.com/office/officeart/2005/8/layout/vProcess5"/>
    <dgm:cxn modelId="{9921FF3A-4C49-4B4A-B8D8-F5C62605CF7E}" type="presParOf" srcId="{831553AA-7734-40D1-926C-41849000BB2C}" destId="{2E3421E8-B3F7-412A-8360-4EE70FFCEC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504B7-D26A-49FA-897B-6A57E0E1FE4F}">
      <dsp:nvSpPr>
        <dsp:cNvPr id="0" name=""/>
        <dsp:cNvSpPr/>
      </dsp:nvSpPr>
      <dsp:spPr>
        <a:xfrm>
          <a:off x="-181767" y="0"/>
          <a:ext cx="2434119" cy="5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effectLst/>
              <a:latin typeface="-apple-system"/>
            </a:rPr>
            <a:t>1. convolutional layer with 3*3*32 filters</a:t>
          </a:r>
          <a:endParaRPr lang="zh-CN" altLang="en-US" sz="1400" kern="1200" dirty="0"/>
        </a:p>
      </dsp:txBody>
      <dsp:txXfrm>
        <a:off x="-164345" y="17422"/>
        <a:ext cx="1722667" cy="559976"/>
      </dsp:txXfrm>
    </dsp:sp>
    <dsp:sp modelId="{F85BD6F5-8037-4076-9025-979F4B6FFDAB}">
      <dsp:nvSpPr>
        <dsp:cNvPr id="0" name=""/>
        <dsp:cNvSpPr/>
      </dsp:nvSpPr>
      <dsp:spPr>
        <a:xfrm>
          <a:off x="0" y="677434"/>
          <a:ext cx="2434119" cy="5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effectLst/>
              <a:latin typeface="-apple-system"/>
            </a:rPr>
            <a:t>2.pooling layer with 2*2 filter</a:t>
          </a:r>
          <a:endParaRPr lang="zh-CN" altLang="en-US" sz="1400" kern="1200" dirty="0"/>
        </a:p>
      </dsp:txBody>
      <dsp:txXfrm>
        <a:off x="17422" y="694856"/>
        <a:ext cx="1830873" cy="559976"/>
      </dsp:txXfrm>
    </dsp:sp>
    <dsp:sp modelId="{A555729D-BB00-4D30-A737-E7B82469907B}">
      <dsp:nvSpPr>
        <dsp:cNvPr id="0" name=""/>
        <dsp:cNvSpPr/>
      </dsp:nvSpPr>
      <dsp:spPr>
        <a:xfrm>
          <a:off x="-62494" y="1354868"/>
          <a:ext cx="2922647" cy="5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effectLst/>
              <a:latin typeface="-apple-system"/>
            </a:rPr>
            <a:t>3. flatten layer and fully connected layer with 128 neurons</a:t>
          </a:r>
          <a:endParaRPr lang="zh-CN" altLang="en-US" sz="1400" kern="1200" dirty="0"/>
        </a:p>
      </dsp:txBody>
      <dsp:txXfrm>
        <a:off x="-45072" y="1372290"/>
        <a:ext cx="2205323" cy="559976"/>
      </dsp:txXfrm>
    </dsp:sp>
    <dsp:sp modelId="{A7B54166-34C7-401C-9A74-18359C581582}">
      <dsp:nvSpPr>
        <dsp:cNvPr id="0" name=""/>
        <dsp:cNvSpPr/>
      </dsp:nvSpPr>
      <dsp:spPr>
        <a:xfrm>
          <a:off x="363538" y="2032302"/>
          <a:ext cx="2434119" cy="5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effectLst/>
              <a:latin typeface="-apple-system"/>
            </a:rPr>
            <a:t>4. output layer with 4 neurons</a:t>
          </a:r>
          <a:endParaRPr lang="zh-CN" altLang="en-US" sz="1400" kern="1200" dirty="0"/>
        </a:p>
      </dsp:txBody>
      <dsp:txXfrm>
        <a:off x="380960" y="2049724"/>
        <a:ext cx="1830873" cy="559976"/>
      </dsp:txXfrm>
    </dsp:sp>
    <dsp:sp modelId="{A3C2E18C-B8B1-4A3A-947F-031C460FEA05}">
      <dsp:nvSpPr>
        <dsp:cNvPr id="0" name=""/>
        <dsp:cNvSpPr/>
      </dsp:nvSpPr>
      <dsp:spPr>
        <a:xfrm>
          <a:off x="181771" y="2767752"/>
          <a:ext cx="3161190" cy="47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effectLst/>
              <a:latin typeface="-apple-system"/>
            </a:rPr>
            <a:t>5. backpropagation with SGD</a:t>
          </a:r>
          <a:endParaRPr lang="zh-CN" altLang="en-US" sz="1400" kern="1200" dirty="0"/>
        </a:p>
      </dsp:txBody>
      <dsp:txXfrm>
        <a:off x="195794" y="2781775"/>
        <a:ext cx="2394961" cy="450742"/>
      </dsp:txXfrm>
    </dsp:sp>
    <dsp:sp modelId="{A8C79F9F-A4BB-4561-908A-08029AAF191C}">
      <dsp:nvSpPr>
        <dsp:cNvPr id="0" name=""/>
        <dsp:cNvSpPr/>
      </dsp:nvSpPr>
      <dsp:spPr>
        <a:xfrm>
          <a:off x="1865718" y="434549"/>
          <a:ext cx="386633" cy="386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952710" y="434549"/>
        <a:ext cx="212649" cy="290941"/>
      </dsp:txXfrm>
    </dsp:sp>
    <dsp:sp modelId="{D051D9E0-3215-498D-B147-FE93B2B8E281}">
      <dsp:nvSpPr>
        <dsp:cNvPr id="0" name=""/>
        <dsp:cNvSpPr/>
      </dsp:nvSpPr>
      <dsp:spPr>
        <a:xfrm>
          <a:off x="2047487" y="1111983"/>
          <a:ext cx="386633" cy="386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134479" y="1111983"/>
        <a:ext cx="212649" cy="290941"/>
      </dsp:txXfrm>
    </dsp:sp>
    <dsp:sp modelId="{0AE9C7CF-6BA1-4376-937A-E3175E6B06EE}">
      <dsp:nvSpPr>
        <dsp:cNvPr id="0" name=""/>
        <dsp:cNvSpPr/>
      </dsp:nvSpPr>
      <dsp:spPr>
        <a:xfrm>
          <a:off x="2229255" y="1779503"/>
          <a:ext cx="386633" cy="386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316247" y="1779503"/>
        <a:ext cx="212649" cy="290941"/>
      </dsp:txXfrm>
    </dsp:sp>
    <dsp:sp modelId="{09986C62-7319-4F1F-B778-4A723D8F9BA6}">
      <dsp:nvSpPr>
        <dsp:cNvPr id="0" name=""/>
        <dsp:cNvSpPr/>
      </dsp:nvSpPr>
      <dsp:spPr>
        <a:xfrm>
          <a:off x="2411024" y="2463547"/>
          <a:ext cx="386633" cy="386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498016" y="2463547"/>
        <a:ext cx="212649" cy="290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4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5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6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2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0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11CFAF-07DB-41E2-92DB-D51F611DC78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A5B947-9EE3-4F84-B8CE-664C281B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Convolution neural network on CIFAR10 dataset with improvement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CSYE7380 Week 4 </a:t>
            </a:r>
            <a:r>
              <a:rPr lang="en-US" sz="1800" b="1" dirty="0" smtClean="0"/>
              <a:t>assignment</a:t>
            </a:r>
          </a:p>
          <a:p>
            <a:r>
              <a:rPr lang="en-US" sz="1800" b="1" dirty="0" smtClean="0"/>
              <a:t>Shen Wang </a:t>
            </a:r>
          </a:p>
          <a:p>
            <a:r>
              <a:rPr lang="en-US" sz="1800" b="1" dirty="0" smtClean="0"/>
              <a:t>002697074</a:t>
            </a:r>
          </a:p>
          <a:p>
            <a:r>
              <a:rPr lang="en-US" sz="1800" b="1" dirty="0" smtClean="0"/>
              <a:t>wang.shen3@northeastern.edu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04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599" y="651932"/>
            <a:ext cx="9905998" cy="1905000"/>
          </a:xfrm>
        </p:spPr>
        <p:txBody>
          <a:bodyPr/>
          <a:lstStyle/>
          <a:p>
            <a:r>
              <a:rPr lang="en-US" b="1" dirty="0" smtClean="0"/>
              <a:t>CNN and CIFAR10 Dataset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295401" y="2556932"/>
            <a:ext cx="5026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1.1 CIFAR-10 Photo Classification Dataset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7601" y="3123422"/>
            <a:ext cx="2473187" cy="2156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For our study, we will use only 4 classes</a:t>
            </a:r>
            <a:endParaRPr lang="en-US" sz="1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94518"/>
              </p:ext>
            </p:extLst>
          </p:nvPr>
        </p:nvGraphicFramePr>
        <p:xfrm>
          <a:off x="1429580" y="3827763"/>
          <a:ext cx="184923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231">
                  <a:extLst>
                    <a:ext uri="{9D8B030D-6E8A-4147-A177-3AD203B41FA5}">
                      <a16:colId xmlns:a16="http://schemas.microsoft.com/office/drawing/2014/main" val="1642094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/>
                        <a:t>    1: automobile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2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/>
                        <a:t>    3: cat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1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/>
                        <a:t>    5: dog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9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    9: truck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36043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74" y="3876863"/>
            <a:ext cx="2218772" cy="1808054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3590788" y="3123422"/>
            <a:ext cx="2473187" cy="2156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 quick glance at sample images</a:t>
            </a:r>
            <a:endParaRPr lang="en-US" sz="1800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751998" y="2542255"/>
            <a:ext cx="4800599" cy="3318936"/>
          </a:xfrm>
        </p:spPr>
        <p:txBody>
          <a:bodyPr>
            <a:normAutofit/>
          </a:bodyPr>
          <a:lstStyle/>
          <a:p>
            <a:pPr marL="0" defTabSz="914400"/>
            <a:r>
              <a:rPr lang="en-US" sz="1800" dirty="0">
                <a:solidFill>
                  <a:schemeClr val="tx1"/>
                </a:solidFill>
              </a:rPr>
              <a:t>baseline model: test harness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123661322"/>
              </p:ext>
            </p:extLst>
          </p:nvPr>
        </p:nvGraphicFramePr>
        <p:xfrm>
          <a:off x="6246472" y="2917164"/>
          <a:ext cx="3161194" cy="3304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40418"/>
              </p:ext>
            </p:extLst>
          </p:nvPr>
        </p:nvGraphicFramePr>
        <p:xfrm>
          <a:off x="9123569" y="3073963"/>
          <a:ext cx="2198759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759">
                  <a:extLst>
                    <a:ext uri="{9D8B030D-6E8A-4147-A177-3AD203B41FA5}">
                      <a16:colId xmlns:a16="http://schemas.microsoft.com/office/drawing/2014/main" val="2701397151"/>
                    </a:ext>
                  </a:extLst>
                </a:gridCol>
              </a:tblGrid>
              <a:tr h="273596">
                <a:tc>
                  <a:txBody>
                    <a:bodyPr/>
                    <a:lstStyle/>
                    <a:p>
                      <a:r>
                        <a:rPr lang="en-US" sz="1400" smtClean="0"/>
                        <a:t>Improvements to implement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96826"/>
                  </a:ext>
                </a:extLst>
              </a:tr>
              <a:tr h="273596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Batch Normalization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77093"/>
                  </a:ext>
                </a:extLst>
              </a:tr>
              <a:tr h="2735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33080"/>
                  </a:ext>
                </a:extLst>
              </a:tr>
              <a:tr h="2735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Number of convolution and pooling layers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58528"/>
                  </a:ext>
                </a:extLst>
              </a:tr>
              <a:tr h="2735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Activation functions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53859"/>
                  </a:ext>
                </a:extLst>
              </a:tr>
              <a:tr h="2735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5) A combination</a:t>
                      </a:r>
                      <a:r>
                        <a:rPr lang="en-US" sz="1400" baseline="0" dirty="0" smtClean="0"/>
                        <a:t> of 1-4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Baseline model</a:t>
            </a:r>
            <a:endParaRPr 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03237"/>
            <a:ext cx="4191403" cy="331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1670" y="3193775"/>
            <a:ext cx="140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9D00"/>
                </a:solidFill>
              </a:rPr>
              <a:t>---test dataset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---train dataset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8200" y="2984500"/>
            <a:ext cx="558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77.475%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overfitting on train dataset around 15</a:t>
            </a:r>
            <a:r>
              <a:rPr lang="en-US" baseline="30000" dirty="0" smtClean="0"/>
              <a:t>th</a:t>
            </a:r>
            <a:r>
              <a:rPr lang="en-US" dirty="0" smtClean="0"/>
              <a:t>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entropy loss on test set keeps on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303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95402" y="589038"/>
            <a:ext cx="4787898" cy="56279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72" y="2605576"/>
            <a:ext cx="3618803" cy="277173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083300" y="601738"/>
            <a:ext cx="4965700" cy="562790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842432"/>
            <a:ext cx="4737100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Batch Normalization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46240" y="2879771"/>
            <a:ext cx="140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9D00"/>
                </a:solidFill>
              </a:rPr>
              <a:t>---test dataset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---train dataset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5402" y="5583312"/>
            <a:ext cx="4422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raised to 78.875%, (+1.4%)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testing on the test data is not stalled</a:t>
            </a:r>
            <a:endParaRPr lang="en-US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032502" y="842431"/>
            <a:ext cx="50164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Dropout</a:t>
            </a:r>
            <a:endParaRPr lang="en-US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98" y="2605576"/>
            <a:ext cx="3614720" cy="27717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006365" y="3141380"/>
            <a:ext cx="140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9D00"/>
                </a:solidFill>
              </a:rPr>
              <a:t>---test dataset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---train dataset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64973" y="5551099"/>
            <a:ext cx="4422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raised to 83.3%, (+5.825%)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Convergence is slowing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95402" y="589038"/>
            <a:ext cx="4787898" cy="56279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83300" y="601738"/>
            <a:ext cx="4965700" cy="562790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842432"/>
            <a:ext cx="4422272" cy="1303867"/>
          </a:xfrm>
        </p:spPr>
        <p:txBody>
          <a:bodyPr>
            <a:noAutofit/>
          </a:bodyPr>
          <a:lstStyle/>
          <a:p>
            <a:r>
              <a:rPr lang="en-US" sz="3200" b="1" dirty="0"/>
              <a:t>Number of convolution and pooling layers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6240" y="2879771"/>
            <a:ext cx="140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9D00"/>
                </a:solidFill>
              </a:rPr>
              <a:t>---test dataset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---train dataset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5402" y="5423184"/>
            <a:ext cx="4876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:80.3%, (+2.825%) with 2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:82.1%, (+4.625%) with 3 blocks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convergence is significantly suppressed</a:t>
            </a:r>
            <a:endParaRPr lang="en-US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032502" y="842431"/>
            <a:ext cx="50164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Activation function: sigmoid</a:t>
            </a:r>
            <a:endParaRPr lang="en-US" sz="32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006365" y="3141380"/>
            <a:ext cx="140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9D00"/>
                </a:solidFill>
              </a:rPr>
              <a:t>---test dataset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---train dataset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64973" y="5551099"/>
            <a:ext cx="4422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dropped to 73.9%, (-3.575%)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Convergence is slowing down</a:t>
            </a: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78352" y="2605576"/>
            <a:ext cx="3572429" cy="2780811"/>
            <a:chOff x="1578352" y="2605576"/>
            <a:chExt cx="3572429" cy="27808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8352" y="2605576"/>
              <a:ext cx="3572429" cy="278081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794872" y="2772048"/>
              <a:ext cx="101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 blocks</a:t>
              </a:r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96811" y="2592876"/>
            <a:ext cx="3565664" cy="2780812"/>
            <a:chOff x="2816496" y="2802499"/>
            <a:chExt cx="3565664" cy="278081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496" y="2802499"/>
              <a:ext cx="3565664" cy="278081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040628" y="2956714"/>
              <a:ext cx="101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 blocks</a:t>
              </a:r>
              <a:endParaRPr 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223" y="2592876"/>
            <a:ext cx="3584123" cy="27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2" y="2605576"/>
            <a:ext cx="3697288" cy="29267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842432"/>
            <a:ext cx="9691843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One shot to apply them all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46240" y="2879771"/>
            <a:ext cx="140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9D00"/>
                </a:solidFill>
              </a:rPr>
              <a:t>---test dataset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---train dataset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5402" y="5583312"/>
            <a:ext cx="4422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raised to 88.025%, (+10.55%)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still improve with more epochs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45271"/>
              </p:ext>
            </p:extLst>
          </p:nvPr>
        </p:nvGraphicFramePr>
        <p:xfrm>
          <a:off x="5829300" y="2548551"/>
          <a:ext cx="5575299" cy="36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8433">
                  <a:extLst>
                    <a:ext uri="{9D8B030D-6E8A-4147-A177-3AD203B41FA5}">
                      <a16:colId xmlns:a16="http://schemas.microsoft.com/office/drawing/2014/main" val="2064293210"/>
                    </a:ext>
                  </a:extLst>
                </a:gridCol>
                <a:gridCol w="1858433">
                  <a:extLst>
                    <a:ext uri="{9D8B030D-6E8A-4147-A177-3AD203B41FA5}">
                      <a16:colId xmlns:a16="http://schemas.microsoft.com/office/drawing/2014/main" val="3881600601"/>
                    </a:ext>
                  </a:extLst>
                </a:gridCol>
                <a:gridCol w="1858433">
                  <a:extLst>
                    <a:ext uri="{9D8B030D-6E8A-4147-A177-3AD203B41FA5}">
                      <a16:colId xmlns:a16="http://schemas.microsoft.com/office/drawing/2014/main" val="3941080984"/>
                    </a:ext>
                  </a:extLst>
                </a:gridCol>
              </a:tblGrid>
              <a:tr h="61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accuracy (%)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improvement (%)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84764"/>
                  </a:ext>
                </a:extLst>
              </a:tr>
              <a:tr h="239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Baseline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77.475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316030"/>
                  </a:ext>
                </a:extLst>
              </a:tr>
              <a:tr h="61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BatchNormalization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78.875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21531"/>
                  </a:ext>
                </a:extLst>
              </a:tr>
              <a:tr h="239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Dropout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83.3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5.825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6156"/>
                  </a:ext>
                </a:extLst>
              </a:tr>
              <a:tr h="239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2blocks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2.825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34526"/>
                  </a:ext>
                </a:extLst>
              </a:tr>
              <a:tr h="239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3blocks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4.625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068814"/>
                  </a:ext>
                </a:extLst>
              </a:tr>
              <a:tr h="61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Activation Function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73.9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-3.575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095953"/>
                  </a:ext>
                </a:extLst>
              </a:tr>
              <a:tr h="411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Combined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88.025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10.55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02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121</TotalTime>
  <Words>299</Words>
  <Application>Microsoft Office PowerPoint</Application>
  <PresentationFormat>宽屏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Arial Black</vt:lpstr>
      <vt:lpstr>Calibri</vt:lpstr>
      <vt:lpstr>Calibri Light</vt:lpstr>
      <vt:lpstr>Segoe UI</vt:lpstr>
      <vt:lpstr>环保</vt:lpstr>
      <vt:lpstr>Convolution neural network on CIFAR10 dataset with improvement</vt:lpstr>
      <vt:lpstr>CNN and CIFAR10 Dataset</vt:lpstr>
      <vt:lpstr>Baseline model</vt:lpstr>
      <vt:lpstr>Batch Normalization</vt:lpstr>
      <vt:lpstr>Number of convolution and pooling layers</vt:lpstr>
      <vt:lpstr>One shot to apply them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 on CIFAR10 dataset with improvement</dc:title>
  <dc:creator>Sam Wang</dc:creator>
  <cp:lastModifiedBy>Sam Wang</cp:lastModifiedBy>
  <cp:revision>17</cp:revision>
  <dcterms:created xsi:type="dcterms:W3CDTF">2024-02-02T14:55:33Z</dcterms:created>
  <dcterms:modified xsi:type="dcterms:W3CDTF">2024-02-02T16:57:30Z</dcterms:modified>
</cp:coreProperties>
</file>