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3" r:id="rId4"/>
    <p:sldId id="257" r:id="rId5"/>
    <p:sldId id="258" r:id="rId6"/>
    <p:sldId id="259" r:id="rId7"/>
    <p:sldId id="260"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72" d="100"/>
          <a:sy n="72"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6/12/2023</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6/12/2023</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6/12/2023</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6/12/2023</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6/12/2023</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6/12/2023</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6/12/2023</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6/12/2023</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6/12/2023</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6/12/2023</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6/12/2023</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6/12/2023</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ublic.tableau.com/views/AirbnbNYC_16865383736170/AirBnBNewYorkCity"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public.tableau.com/views/AirbnbNYC_16865383736170/AirBnBNewYorkCity"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public.tableau.com/views/AirbnbNYC_16865383736170/AirBnBNewYorkCity"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4" name="Rectangle 15">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5974A8D-248A-1CC2-2B73-24B777D75F22}"/>
              </a:ext>
            </a:extLst>
          </p:cNvPr>
          <p:cNvPicPr>
            <a:picLocks noChangeAspect="1"/>
          </p:cNvPicPr>
          <p:nvPr/>
        </p:nvPicPr>
        <p:blipFill rotWithShape="1">
          <a:blip r:embed="rId2">
            <a:alphaModFix amt="50000"/>
          </a:blip>
          <a:srcRect t="36174" b="7576"/>
          <a:stretch/>
        </p:blipFill>
        <p:spPr>
          <a:xfrm>
            <a:off x="-1" y="10"/>
            <a:ext cx="12192001" cy="6857990"/>
          </a:xfrm>
          <a:prstGeom prst="rect">
            <a:avLst/>
          </a:prstGeom>
        </p:spPr>
      </p:pic>
      <p:sp>
        <p:nvSpPr>
          <p:cNvPr id="2" name="slide1">
            <a:extLst>
              <a:ext uri="{FF2B5EF4-FFF2-40B4-BE49-F238E27FC236}">
                <a16:creationId xmlns:a16="http://schemas.microsoft.com/office/drawing/2014/main" id="{13ABC5E4-CCEB-4987-BC23-07A2A325588B}"/>
              </a:ext>
            </a:extLst>
          </p:cNvPr>
          <p:cNvSpPr>
            <a:spLocks noGrp="1"/>
          </p:cNvSpPr>
          <p:nvPr>
            <p:ph type="ctrTitle"/>
          </p:nvPr>
        </p:nvSpPr>
        <p:spPr>
          <a:xfrm>
            <a:off x="-1166191" y="-92766"/>
            <a:ext cx="9144000" cy="2922950"/>
          </a:xfrm>
        </p:spPr>
        <p:txBody>
          <a:bodyPr>
            <a:normAutofit/>
          </a:bodyPr>
          <a:lstStyle/>
          <a:p>
            <a:r>
              <a:rPr lang="en-us" b="1" dirty="0">
                <a:solidFill>
                  <a:srgbClr val="FFFFFF"/>
                </a:solidFill>
                <a:hlinkClick r:id="rId3">
                  <a:extLst>
                    <a:ext uri="{A12FA001-AC4F-418D-AE19-62706E023703}">
                      <ahyp:hlinkClr xmlns:ahyp="http://schemas.microsoft.com/office/drawing/2018/hyperlinkcolor" val="tx"/>
                    </a:ext>
                  </a:extLst>
                </a:hlinkClick>
              </a:rPr>
              <a:t>Airbnb NYC</a:t>
            </a:r>
          </a:p>
        </p:txBody>
      </p:sp>
      <p:sp>
        <p:nvSpPr>
          <p:cNvPr id="3" name="slide1">
            <a:extLst>
              <a:ext uri="{FF2B5EF4-FFF2-40B4-BE49-F238E27FC236}">
                <a16:creationId xmlns:a16="http://schemas.microsoft.com/office/drawing/2014/main" id="{9CDCDD3A-A4FE-4915-AE95-BBD7D2867D58}"/>
              </a:ext>
            </a:extLst>
          </p:cNvPr>
          <p:cNvSpPr>
            <a:spLocks noGrp="1"/>
          </p:cNvSpPr>
          <p:nvPr>
            <p:ph type="subTitle" idx="1"/>
          </p:nvPr>
        </p:nvSpPr>
        <p:spPr>
          <a:xfrm>
            <a:off x="-940905" y="2922950"/>
            <a:ext cx="9144000" cy="1098395"/>
          </a:xfrm>
        </p:spPr>
        <p:txBody>
          <a:bodyPr>
            <a:normAutofit/>
          </a:bodyPr>
          <a:lstStyle/>
          <a:p>
            <a:r>
              <a:rPr lang="en-CA" dirty="0">
                <a:solidFill>
                  <a:srgbClr val="FFFFFF"/>
                </a:solidFill>
              </a:rPr>
              <a:t>Sam Noori</a:t>
            </a:r>
          </a:p>
        </p:txBody>
      </p:sp>
    </p:spTree>
    <p:extLst>
      <p:ext uri="{BB962C8B-B14F-4D97-AF65-F5344CB8AC3E}">
        <p14:creationId xmlns:p14="http://schemas.microsoft.com/office/powerpoint/2010/main" val="9599258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5974A8D-248A-1CC2-2B73-24B777D75F22}"/>
              </a:ext>
            </a:extLst>
          </p:cNvPr>
          <p:cNvPicPr>
            <a:picLocks noChangeAspect="1"/>
          </p:cNvPicPr>
          <p:nvPr/>
        </p:nvPicPr>
        <p:blipFill rotWithShape="1">
          <a:blip r:embed="rId2"/>
          <a:srcRect t="15143" r="2" b="2"/>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42" name="Freeform: Shape 41">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4" name="Freeform: Shape 43">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1">
            <a:extLst>
              <a:ext uri="{FF2B5EF4-FFF2-40B4-BE49-F238E27FC236}">
                <a16:creationId xmlns:a16="http://schemas.microsoft.com/office/drawing/2014/main" id="{13ABC5E4-CCEB-4987-BC23-07A2A325588B}"/>
              </a:ext>
            </a:extLst>
          </p:cNvPr>
          <p:cNvSpPr>
            <a:spLocks noGrp="1"/>
          </p:cNvSpPr>
          <p:nvPr>
            <p:ph type="ctrTitle"/>
          </p:nvPr>
        </p:nvSpPr>
        <p:spPr>
          <a:xfrm>
            <a:off x="477981" y="1122363"/>
            <a:ext cx="4023360" cy="3204134"/>
          </a:xfrm>
        </p:spPr>
        <p:txBody>
          <a:bodyPr anchor="b">
            <a:normAutofit/>
          </a:bodyPr>
          <a:lstStyle/>
          <a:p>
            <a:pPr algn="l"/>
            <a:r>
              <a:rPr lang="en-CA" sz="4800" b="1"/>
              <a:t>Project/Goals</a:t>
            </a:r>
            <a:br>
              <a:rPr lang="en-CA" sz="4800" b="1"/>
            </a:br>
            <a:endParaRPr lang="en-us" sz="4800" b="1" dirty="0">
              <a:hlinkClick r:id="rId3">
                <a:extLst>
                  <a:ext uri="{A12FA001-AC4F-418D-AE19-62706E023703}">
                    <ahyp:hlinkClr xmlns:ahyp="http://schemas.microsoft.com/office/drawing/2018/hyperlinkcolor" val="tx"/>
                  </a:ext>
                </a:extLst>
              </a:hlinkClick>
            </a:endParaRPr>
          </a:p>
        </p:txBody>
      </p:sp>
      <p:sp>
        <p:nvSpPr>
          <p:cNvPr id="3" name="slide1">
            <a:extLst>
              <a:ext uri="{FF2B5EF4-FFF2-40B4-BE49-F238E27FC236}">
                <a16:creationId xmlns:a16="http://schemas.microsoft.com/office/drawing/2014/main" id="{9CDCDD3A-A4FE-4915-AE95-BBD7D2867D58}"/>
              </a:ext>
            </a:extLst>
          </p:cNvPr>
          <p:cNvSpPr>
            <a:spLocks noGrp="1"/>
          </p:cNvSpPr>
          <p:nvPr>
            <p:ph type="subTitle" idx="1"/>
          </p:nvPr>
        </p:nvSpPr>
        <p:spPr>
          <a:xfrm>
            <a:off x="477981" y="4676872"/>
            <a:ext cx="4166590" cy="2028728"/>
          </a:xfrm>
        </p:spPr>
        <p:txBody>
          <a:bodyPr>
            <a:noAutofit/>
          </a:bodyPr>
          <a:lstStyle/>
          <a:p>
            <a:pPr algn="l"/>
            <a:r>
              <a:rPr lang="en-CA" sz="1800" dirty="0"/>
              <a:t>Transform complex data into easily understandable visualizations using Tableau, enabling the viewer to make informed decisions in response to the inquiries. Utilize compelling dashboards that effectively convey insights and employ appropriate visual representations to effectively communicate findings.</a:t>
            </a:r>
          </a:p>
        </p:txBody>
      </p:sp>
      <p:sp>
        <p:nvSpPr>
          <p:cNvPr id="46" name="Rectangle 4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Rectangle 4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1294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B5A8AFA4-5C32-4100-9C6D-839A47E15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96B5F253-7949-47C2-9DBD-1570ECDA2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799" y="685800"/>
            <a:ext cx="5421703"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1">
            <a:extLst>
              <a:ext uri="{FF2B5EF4-FFF2-40B4-BE49-F238E27FC236}">
                <a16:creationId xmlns:a16="http://schemas.microsoft.com/office/drawing/2014/main" id="{9CDCDD3A-A4FE-4915-AE95-BBD7D2867D58}"/>
              </a:ext>
            </a:extLst>
          </p:cNvPr>
          <p:cNvSpPr>
            <a:spLocks noGrp="1"/>
          </p:cNvSpPr>
          <p:nvPr>
            <p:ph type="subTitle" idx="1"/>
          </p:nvPr>
        </p:nvSpPr>
        <p:spPr>
          <a:xfrm>
            <a:off x="685798" y="812800"/>
            <a:ext cx="5308602" cy="5019159"/>
          </a:xfrm>
        </p:spPr>
        <p:txBody>
          <a:bodyPr anchor="t">
            <a:normAutofit fontScale="85000" lnSpcReduction="20000"/>
          </a:bodyPr>
          <a:lstStyle/>
          <a:p>
            <a:pPr algn="l"/>
            <a:r>
              <a:rPr lang="en-CA" b="1" dirty="0"/>
              <a:t>Process</a:t>
            </a:r>
          </a:p>
          <a:p>
            <a:pPr algn="l"/>
            <a:r>
              <a:rPr lang="en-CA" dirty="0"/>
              <a:t>1. Define the project goal: Clearly identify the objective of the project.</a:t>
            </a:r>
          </a:p>
          <a:p>
            <a:pPr algn="l"/>
            <a:r>
              <a:rPr lang="en-CA" dirty="0"/>
              <a:t>2. Import the dataset into Tableau: Load the cleaned dataset into Tableau.</a:t>
            </a:r>
          </a:p>
          <a:p>
            <a:pPr algn="l"/>
            <a:r>
              <a:rPr lang="en-CA" dirty="0"/>
              <a:t>3. Data exploration and visualization: Using Tableau's visualization capabilities to explore the dataset and identify interesting patterns and trends.</a:t>
            </a:r>
          </a:p>
          <a:p>
            <a:pPr algn="l"/>
            <a:r>
              <a:rPr lang="en-CA" dirty="0"/>
              <a:t>4. Perform data analysis: Utilizing Tableau's analytical tools to conduct deeper analysis on the dataset.</a:t>
            </a:r>
          </a:p>
          <a:p>
            <a:pPr algn="l"/>
            <a:r>
              <a:rPr lang="en-CA" dirty="0"/>
              <a:t>5. Create interactive dashboards: Designed an interactive dashboards using Tableau's drag-and-drop interface.</a:t>
            </a:r>
          </a:p>
          <a:p>
            <a:pPr algn="l"/>
            <a:r>
              <a:rPr lang="en-CA" dirty="0"/>
              <a:t>6. Incorporate storytelling: Crafted a compelling narrative by combining the visualizations into a coherent and insightful story.</a:t>
            </a:r>
          </a:p>
          <a:p>
            <a:endParaRPr lang="en-CA" sz="1400" dirty="0">
              <a:solidFill>
                <a:srgbClr val="595959"/>
              </a:solidFill>
            </a:endParaRPr>
          </a:p>
        </p:txBody>
      </p:sp>
      <p:pic>
        <p:nvPicPr>
          <p:cNvPr id="5" name="Picture 4">
            <a:extLst>
              <a:ext uri="{FF2B5EF4-FFF2-40B4-BE49-F238E27FC236}">
                <a16:creationId xmlns:a16="http://schemas.microsoft.com/office/drawing/2014/main" id="{25974A8D-248A-1CC2-2B73-24B777D75F22}"/>
              </a:ext>
            </a:extLst>
          </p:cNvPr>
          <p:cNvPicPr>
            <a:picLocks noChangeAspect="1"/>
          </p:cNvPicPr>
          <p:nvPr/>
        </p:nvPicPr>
        <p:blipFill rotWithShape="1">
          <a:blip r:embed="rId2"/>
          <a:srcRect l="1389"/>
          <a:stretch/>
        </p:blipFill>
        <p:spPr>
          <a:xfrm>
            <a:off x="6107503" y="685799"/>
            <a:ext cx="5410200" cy="5486400"/>
          </a:xfrm>
          <a:prstGeom prst="rect">
            <a:avLst/>
          </a:prstGeom>
        </p:spPr>
      </p:pic>
    </p:spTree>
    <p:extLst>
      <p:ext uri="{BB962C8B-B14F-4D97-AF65-F5344CB8AC3E}">
        <p14:creationId xmlns:p14="http://schemas.microsoft.com/office/powerpoint/2010/main" val="182900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700"/>
                                        <p:tgtEl>
                                          <p:spTgt spid="3">
                                            <p:txEl>
                                              <p:pRg st="1" end="1"/>
                                            </p:txEl>
                                          </p:spTgt>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700"/>
                                        <p:tgtEl>
                                          <p:spTgt spid="3">
                                            <p:txEl>
                                              <p:pRg st="2" end="2"/>
                                            </p:txEl>
                                          </p:spTgt>
                                        </p:tgtEl>
                                      </p:cBhvr>
                                    </p:animEffect>
                                  </p:childTnLst>
                                </p:cTn>
                              </p:par>
                              <p:par>
                                <p:cTn id="14" presetID="10" presetClass="entr" presetSubtype="0" fill="hold" grpId="0" nodeType="withEffect">
                                  <p:stCondLst>
                                    <p:cond delay="1500"/>
                                  </p:stCondLst>
                                  <p:iterate>
                                    <p:tmPct val="10000"/>
                                  </p:iterate>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700"/>
                                        <p:tgtEl>
                                          <p:spTgt spid="3">
                                            <p:txEl>
                                              <p:pRg st="3" end="3"/>
                                            </p:txEl>
                                          </p:spTgt>
                                        </p:tgtEl>
                                      </p:cBhvr>
                                    </p:animEffect>
                                  </p:childTnLst>
                                </p:cTn>
                              </p:par>
                              <p:par>
                                <p:cTn id="17" presetID="10" presetClass="entr" presetSubtype="0" fill="hold" grpId="0" nodeType="withEffect">
                                  <p:stCondLst>
                                    <p:cond delay="1500"/>
                                  </p:stCondLst>
                                  <p:iterate>
                                    <p:tmPct val="10000"/>
                                  </p:iterate>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700"/>
                                        <p:tgtEl>
                                          <p:spTgt spid="3">
                                            <p:txEl>
                                              <p:pRg st="4" end="4"/>
                                            </p:txEl>
                                          </p:spTgt>
                                        </p:tgtEl>
                                      </p:cBhvr>
                                    </p:animEffect>
                                  </p:childTnLst>
                                </p:cTn>
                              </p:par>
                              <p:par>
                                <p:cTn id="20" presetID="10" presetClass="entr" presetSubtype="0" fill="hold" grpId="0" nodeType="withEffect">
                                  <p:stCondLst>
                                    <p:cond delay="1500"/>
                                  </p:stCondLst>
                                  <p:iterate>
                                    <p:tmPct val="10000"/>
                                  </p:iterate>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700"/>
                                        <p:tgtEl>
                                          <p:spTgt spid="3">
                                            <p:txEl>
                                              <p:pRg st="5" end="5"/>
                                            </p:txEl>
                                          </p:spTgt>
                                        </p:tgtEl>
                                      </p:cBhvr>
                                    </p:animEffect>
                                  </p:childTnLst>
                                </p:cTn>
                              </p:par>
                              <p:par>
                                <p:cTn id="23" presetID="10" presetClass="entr" presetSubtype="0" fill="hold" grpId="0" nodeType="withEffect">
                                  <p:stCondLst>
                                    <p:cond delay="1500"/>
                                  </p:stCondLst>
                                  <p:iterate>
                                    <p:tmPct val="10000"/>
                                  </p:iterate>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7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 name="Freeform: Shape 8">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slide2" descr="AirBnB New York City 4">
            <a:extLst>
              <a:ext uri="{FF2B5EF4-FFF2-40B4-BE49-F238E27FC236}">
                <a16:creationId xmlns:a16="http://schemas.microsoft.com/office/drawing/2014/main" id="{B3921EC5-5B0E-4881-8A7B-D6D45CC4FC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516" y="643466"/>
            <a:ext cx="5859824" cy="5566833"/>
          </a:xfrm>
          <a:prstGeom prst="rect">
            <a:avLst/>
          </a:prstGeom>
        </p:spPr>
      </p:pic>
      <p:grpSp>
        <p:nvGrpSpPr>
          <p:cNvPr id="6" name="Group 10">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2"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slide3" descr="AirBnB New York City 3">
            <a:extLst>
              <a:ext uri="{FF2B5EF4-FFF2-40B4-BE49-F238E27FC236}">
                <a16:creationId xmlns:a16="http://schemas.microsoft.com/office/drawing/2014/main" id="{74C0262D-58BC-4499-84EA-7A1E890EE9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516" y="643466"/>
            <a:ext cx="5859824" cy="5566833"/>
          </a:xfrm>
          <a:prstGeom prst="rect">
            <a:avLst/>
          </a:prstGeom>
        </p:spPr>
      </p:pic>
      <p:grpSp>
        <p:nvGrpSpPr>
          <p:cNvPr id="12" name="Group 11">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3"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slide4" descr="AirBnB New York City 5">
            <a:extLst>
              <a:ext uri="{FF2B5EF4-FFF2-40B4-BE49-F238E27FC236}">
                <a16:creationId xmlns:a16="http://schemas.microsoft.com/office/drawing/2014/main" id="{796880FF-7563-4B54-80A4-0560FD254B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516" y="643466"/>
            <a:ext cx="5859824" cy="5566833"/>
          </a:xfrm>
          <a:prstGeom prst="rect">
            <a:avLst/>
          </a:prstGeom>
        </p:spPr>
      </p:pic>
      <p:grpSp>
        <p:nvGrpSpPr>
          <p:cNvPr id="13" name="Group 12">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4"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slide5" descr="AirBnB New York City 1">
            <a:extLst>
              <a:ext uri="{FF2B5EF4-FFF2-40B4-BE49-F238E27FC236}">
                <a16:creationId xmlns:a16="http://schemas.microsoft.com/office/drawing/2014/main" id="{68205857-AAFB-41CA-96B8-BF9B2A48C504}"/>
              </a:ext>
            </a:extLst>
          </p:cNvPr>
          <p:cNvPicPr>
            <a:picLocks noChangeAspect="1"/>
          </p:cNvPicPr>
          <p:nvPr/>
        </p:nvPicPr>
        <p:blipFill rotWithShape="1">
          <a:blip r:embed="rId2">
            <a:extLst>
              <a:ext uri="{28A0092B-C50C-407E-A947-70E740481C1C}">
                <a14:useLocalDpi xmlns:a14="http://schemas.microsoft.com/office/drawing/2010/main" val="0"/>
              </a:ext>
            </a:extLst>
          </a:blip>
          <a:srcRect t="8841" r="2" b="4284"/>
          <a:stretch/>
        </p:blipFill>
        <p:spPr>
          <a:xfrm>
            <a:off x="3882571" y="-624105"/>
            <a:ext cx="8309429" cy="6857990"/>
          </a:xfrm>
          <a:custGeom>
            <a:avLst/>
            <a:gdLst/>
            <a:ahLst/>
            <a:cxnLst/>
            <a:rect l="l" t="t" r="r" b="b"/>
            <a:pathLst>
              <a:path w="12192000" h="6858000">
                <a:moveTo>
                  <a:pt x="0" y="0"/>
                </a:moveTo>
                <a:lnTo>
                  <a:pt x="12192000" y="0"/>
                </a:lnTo>
                <a:lnTo>
                  <a:pt x="12192000" y="6858000"/>
                </a:lnTo>
                <a:lnTo>
                  <a:pt x="0" y="6858000"/>
                </a:lnTo>
                <a:close/>
              </a:path>
            </a:pathLst>
          </a:custGeom>
        </p:spPr>
      </p:pic>
      <p:grpSp>
        <p:nvGrpSpPr>
          <p:cNvPr id="21" name="Group 20">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22" name="Freeform: Shape 21">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3" name="Group 22">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24" name="Group 23">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28" name="Freeform: Shape 27">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5" name="Group 24">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26" name="Freeform: Shape 25">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716F42E0-28DF-4093-AFC5-CA01F54C8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5974A8D-248A-1CC2-2B73-24B777D75F22}"/>
              </a:ext>
            </a:extLst>
          </p:cNvPr>
          <p:cNvPicPr>
            <a:picLocks noChangeAspect="1"/>
          </p:cNvPicPr>
          <p:nvPr/>
        </p:nvPicPr>
        <p:blipFill rotWithShape="1">
          <a:blip r:embed="rId2"/>
          <a:srcRect t="36174" b="7576"/>
          <a:stretch/>
        </p:blipFill>
        <p:spPr>
          <a:xfrm>
            <a:off x="-1" y="10"/>
            <a:ext cx="12192001" cy="6857990"/>
          </a:xfrm>
          <a:prstGeom prst="rect">
            <a:avLst/>
          </a:prstGeom>
        </p:spPr>
      </p:pic>
      <p:sp>
        <p:nvSpPr>
          <p:cNvPr id="31" name="Rectangle 30">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206190" y="2206184"/>
            <a:ext cx="6858003" cy="2445624"/>
          </a:xfrm>
          <a:prstGeom prst="rect">
            <a:avLst/>
          </a:prstGeom>
          <a:gradFill flip="none" rotWithShape="1">
            <a:gsLst>
              <a:gs pos="48000">
                <a:srgbClr val="000000">
                  <a:alpha val="24000"/>
                </a:srgbClr>
              </a:gs>
              <a:gs pos="85000">
                <a:srgbClr val="000000">
                  <a:alpha val="45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37374" y="1100316"/>
            <a:ext cx="6858003" cy="4657347"/>
          </a:xfrm>
          <a:prstGeom prst="rect">
            <a:avLst/>
          </a:prstGeom>
          <a:gradFill flip="none" rotWithShape="1">
            <a:gsLst>
              <a:gs pos="48000">
                <a:srgbClr val="000000">
                  <a:alpha val="24000"/>
                </a:srgbClr>
              </a:gs>
              <a:gs pos="85000">
                <a:srgbClr val="000000">
                  <a:alpha val="45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1">
            <a:extLst>
              <a:ext uri="{FF2B5EF4-FFF2-40B4-BE49-F238E27FC236}">
                <a16:creationId xmlns:a16="http://schemas.microsoft.com/office/drawing/2014/main" id="{13ABC5E4-CCEB-4987-BC23-07A2A325588B}"/>
              </a:ext>
            </a:extLst>
          </p:cNvPr>
          <p:cNvSpPr>
            <a:spLocks noGrp="1"/>
          </p:cNvSpPr>
          <p:nvPr>
            <p:ph type="ctrTitle"/>
          </p:nvPr>
        </p:nvSpPr>
        <p:spPr>
          <a:xfrm>
            <a:off x="-108363" y="2679052"/>
            <a:ext cx="5452529" cy="3728614"/>
          </a:xfrm>
        </p:spPr>
        <p:txBody>
          <a:bodyPr anchor="t">
            <a:normAutofit/>
          </a:bodyPr>
          <a:lstStyle/>
          <a:p>
            <a:pPr algn="r"/>
            <a:r>
              <a:rPr lang="en-us" sz="5200" b="1" dirty="0">
                <a:hlinkClick r:id="rId3">
                  <a:extLst>
                    <a:ext uri="{A12FA001-AC4F-418D-AE19-62706E023703}">
                      <ahyp:hlinkClr xmlns:ahyp="http://schemas.microsoft.com/office/drawing/2018/hyperlinkcolor" val="tx"/>
                    </a:ext>
                  </a:extLst>
                </a:hlinkClick>
              </a:rPr>
              <a:t>Thank you</a:t>
            </a:r>
          </a:p>
        </p:txBody>
      </p:sp>
      <p:sp>
        <p:nvSpPr>
          <p:cNvPr id="3" name="slide1">
            <a:extLst>
              <a:ext uri="{FF2B5EF4-FFF2-40B4-BE49-F238E27FC236}">
                <a16:creationId xmlns:a16="http://schemas.microsoft.com/office/drawing/2014/main" id="{9CDCDD3A-A4FE-4915-AE95-BBD7D2867D58}"/>
              </a:ext>
            </a:extLst>
          </p:cNvPr>
          <p:cNvSpPr>
            <a:spLocks noGrp="1"/>
          </p:cNvSpPr>
          <p:nvPr>
            <p:ph type="subTitle" idx="1"/>
          </p:nvPr>
        </p:nvSpPr>
        <p:spPr>
          <a:xfrm>
            <a:off x="-770078" y="2679052"/>
            <a:ext cx="5449479" cy="1499873"/>
          </a:xfrm>
        </p:spPr>
        <p:txBody>
          <a:bodyPr anchor="b">
            <a:normAutofit/>
          </a:bodyPr>
          <a:lstStyle/>
          <a:p>
            <a:pPr algn="r"/>
            <a:r>
              <a:rPr lang="en-CA" dirty="0"/>
              <a:t>Sam Noori</a:t>
            </a:r>
          </a:p>
        </p:txBody>
      </p:sp>
    </p:spTree>
    <p:extLst>
      <p:ext uri="{BB962C8B-B14F-4D97-AF65-F5344CB8AC3E}">
        <p14:creationId xmlns:p14="http://schemas.microsoft.com/office/powerpoint/2010/main" val="1177625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158</Words>
  <Application>Microsoft Office PowerPoint</Application>
  <PresentationFormat>Widescreen</PresentationFormat>
  <Paragraphs>13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Airbnb NYC</vt:lpstr>
      <vt:lpstr>Project/Goals </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NYC</dc:title>
  <dc:creator/>
  <cp:lastModifiedBy>Ahmed Noori</cp:lastModifiedBy>
  <cp:revision>3</cp:revision>
  <dcterms:created xsi:type="dcterms:W3CDTF">2023-06-12T04:29:13Z</dcterms:created>
  <dcterms:modified xsi:type="dcterms:W3CDTF">2023-06-12T05:06:33Z</dcterms:modified>
</cp:coreProperties>
</file>