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1" r:id="rId2"/>
    <p:sldId id="369" r:id="rId3"/>
    <p:sldId id="365" r:id="rId4"/>
    <p:sldId id="370" r:id="rId5"/>
    <p:sldId id="371" r:id="rId6"/>
    <p:sldId id="368" r:id="rId7"/>
    <p:sldId id="367" r:id="rId8"/>
    <p:sldId id="372" r:id="rId9"/>
    <p:sldId id="37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E30061"/>
    <a:srgbClr val="DBDBDB"/>
    <a:srgbClr val="C90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7" autoAdjust="0"/>
    <p:restoredTop sz="95118" autoAdjust="0"/>
  </p:normalViewPr>
  <p:slideViewPr>
    <p:cSldViewPr showGuides="1">
      <p:cViewPr varScale="1">
        <p:scale>
          <a:sx n="120" d="100"/>
          <a:sy n="120" d="100"/>
        </p:scale>
        <p:origin x="1064" y="168"/>
      </p:cViewPr>
      <p:guideLst>
        <p:guide orient="horz" pos="193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227AF-FA15-498F-8007-5985B389A93A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8B335-65BD-4B90-965B-5BAAB908C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0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06BC-8053-4593-90C8-20D8DEC98E4C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45618-0D71-48C4-AF99-57767C247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封面"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1419622"/>
            <a:ext cx="7772400" cy="792088"/>
          </a:xfrm>
        </p:spPr>
        <p:txBody>
          <a:bodyPr anchor="ctr">
            <a:noAutofit/>
          </a:bodyPr>
          <a:lstStyle>
            <a:lvl1pPr algn="ctr">
              <a:defRPr sz="55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TW" dirty="0" err="1"/>
              <a:t>ETmall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6077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rgbClr val="2D2D2D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UI Guideline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3" y="3219451"/>
            <a:ext cx="7632849" cy="432420"/>
          </a:xfrm>
        </p:spPr>
        <p:txBody>
          <a:bodyPr>
            <a:normAutofit/>
          </a:bodyPr>
          <a:lstStyle>
            <a:lvl1pPr algn="ctr"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TW" dirty="0" err="1"/>
              <a:t>Etmall</a:t>
            </a:r>
            <a:r>
              <a:rPr lang="zh-TW" altLang="en-US" dirty="0"/>
              <a:t>網站</a:t>
            </a:r>
            <a:r>
              <a:rPr lang="en-US" altLang="zh-TW" dirty="0"/>
              <a:t>UI</a:t>
            </a:r>
            <a:r>
              <a:rPr lang="zh-TW" altLang="en-US" dirty="0"/>
              <a:t>手冊</a:t>
            </a:r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 flipV="1">
            <a:off x="755576" y="2931790"/>
            <a:ext cx="7704856" cy="45719"/>
          </a:xfrm>
          <a:prstGeom prst="rect">
            <a:avLst/>
          </a:prstGeom>
          <a:solidFill>
            <a:srgbClr val="E3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39552" y="1597819"/>
            <a:ext cx="3888432" cy="1102519"/>
          </a:xfrm>
        </p:spPr>
        <p:txBody>
          <a:bodyPr>
            <a:noAutofit/>
          </a:bodyPr>
          <a:lstStyle>
            <a:lvl1pPr algn="l">
              <a:defRPr sz="5000" b="1"/>
            </a:lvl1pPr>
          </a:lstStyle>
          <a:p>
            <a:r>
              <a:rPr lang="zh-TW" altLang="en-US" dirty="0"/>
              <a:t>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2787774"/>
            <a:ext cx="6408712" cy="521196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2D2D2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539552" y="2571750"/>
            <a:ext cx="7920880" cy="45719"/>
          </a:xfrm>
          <a:prstGeom prst="rect">
            <a:avLst/>
          </a:prstGeom>
          <a:solidFill>
            <a:srgbClr val="E3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樣式應用(標題固定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059582"/>
            <a:ext cx="9144000" cy="72008"/>
          </a:xfrm>
          <a:prstGeom prst="rect">
            <a:avLst/>
          </a:prstGeom>
          <a:solidFill>
            <a:srgbClr val="E3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5050904" cy="709588"/>
          </a:xfrm>
        </p:spPr>
        <p:txBody>
          <a:bodyPr>
            <a:noAutofit/>
          </a:bodyPr>
          <a:lstStyle>
            <a:lvl1pPr>
              <a:defRPr sz="5000" b="1"/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4"/>
          </p:nvPr>
        </p:nvSpPr>
        <p:spPr>
          <a:xfrm>
            <a:off x="5796136" y="555625"/>
            <a:ext cx="2880493" cy="360363"/>
          </a:xfrm>
        </p:spPr>
        <p:txBody>
          <a:bodyPr>
            <a:noAutofit/>
          </a:bodyPr>
          <a:lstStyle>
            <a:lvl1pPr algn="r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en-US" dirty="0"/>
          </a:p>
        </p:txBody>
      </p:sp>
      <p:sp>
        <p:nvSpPr>
          <p:cNvPr id="27" name="文字版面配置區 26"/>
          <p:cNvSpPr>
            <a:spLocks noGrp="1"/>
          </p:cNvSpPr>
          <p:nvPr>
            <p:ph type="body" sz="quarter" idx="18"/>
          </p:nvPr>
        </p:nvSpPr>
        <p:spPr>
          <a:xfrm>
            <a:off x="5795963" y="267494"/>
            <a:ext cx="2879725" cy="360362"/>
          </a:xfrm>
        </p:spPr>
        <p:txBody>
          <a:bodyPr>
            <a:noAutofit/>
          </a:bodyPr>
          <a:lstStyle>
            <a:lvl1pPr algn="r">
              <a:buNone/>
              <a:defRPr sz="1600" b="1"/>
            </a:lvl1pPr>
            <a:lvl2pPr algn="r">
              <a:buNone/>
              <a:defRPr sz="1800"/>
            </a:lvl2pPr>
            <a:lvl3pPr algn="r">
              <a:buNone/>
              <a:defRPr sz="1800"/>
            </a:lvl3pPr>
            <a:lvl4pPr algn="r">
              <a:buNone/>
              <a:defRPr sz="1800"/>
            </a:lvl4pPr>
            <a:lvl5pPr algn="r">
              <a:buNone/>
              <a:defRPr sz="1800"/>
            </a:lvl5pPr>
          </a:lstStyle>
          <a:p>
            <a:pPr lvl="0"/>
            <a:r>
              <a:rPr lang="zh-TW" altLang="en-US" dirty="0"/>
              <a:t>按一下以編輯母片文字樣</a:t>
            </a:r>
            <a:endParaRPr lang="en-US" dirty="0"/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467544" y="1203598"/>
            <a:ext cx="82089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rPr>
              <a:t> 樣式</a:t>
            </a:r>
            <a:endParaRPr lang="en-US" sz="2000" b="1" dirty="0">
              <a:solidFill>
                <a:srgbClr val="2D2D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文字方塊 30"/>
          <p:cNvSpPr txBox="1"/>
          <p:nvPr userDrawn="1"/>
        </p:nvSpPr>
        <p:spPr>
          <a:xfrm>
            <a:off x="467544" y="2891720"/>
            <a:ext cx="82089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 應用範圍</a:t>
            </a:r>
            <a:endParaRPr 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35647"/>
            <a:ext cx="8219256" cy="1224135"/>
          </a:xfrm>
        </p:spPr>
        <p:txBody>
          <a:bodyPr/>
          <a:lstStyle>
            <a:lvl1pPr marL="88900" indent="-88900">
              <a:defRPr sz="1600"/>
            </a:lvl1pPr>
            <a:lvl2pPr marL="536575" indent="-79375">
              <a:defRPr sz="1600"/>
            </a:lvl2pPr>
            <a:lvl3pPr marL="984250" indent="-69850">
              <a:defRPr sz="1400"/>
            </a:lvl3pPr>
            <a:lvl4pPr marL="1431925" indent="-60325">
              <a:defRPr sz="1400"/>
            </a:lvl4pPr>
            <a:lvl5pPr marL="1879600" indent="-508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half" idx="19"/>
          </p:nvPr>
        </p:nvSpPr>
        <p:spPr>
          <a:xfrm>
            <a:off x="457200" y="3291830"/>
            <a:ext cx="8219256" cy="1224135"/>
          </a:xfrm>
        </p:spPr>
        <p:txBody>
          <a:bodyPr/>
          <a:lstStyle>
            <a:lvl1pPr marL="88900" indent="-88900">
              <a:defRPr sz="1600"/>
            </a:lvl1pPr>
            <a:lvl2pPr marL="536575" indent="-79375">
              <a:defRPr sz="1600"/>
            </a:lvl2pPr>
            <a:lvl3pPr marL="984250" indent="-69850">
              <a:defRPr sz="1400"/>
            </a:lvl3pPr>
            <a:lvl4pPr marL="1431925" indent="-60325">
              <a:defRPr sz="1400"/>
            </a:lvl4pPr>
            <a:lvl5pPr marL="1879600" indent="-508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樣式應用(標題不固定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059582"/>
            <a:ext cx="9144000" cy="72008"/>
          </a:xfrm>
          <a:prstGeom prst="rect">
            <a:avLst/>
          </a:prstGeom>
          <a:solidFill>
            <a:srgbClr val="E3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5050904" cy="709588"/>
          </a:xfrm>
        </p:spPr>
        <p:txBody>
          <a:bodyPr>
            <a:noAutofit/>
          </a:bodyPr>
          <a:lstStyle>
            <a:lvl1pPr>
              <a:defRPr sz="5000" b="1"/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00151"/>
            <a:ext cx="8208912" cy="435495"/>
          </a:xfrm>
        </p:spPr>
        <p:txBody>
          <a:bodyPr anchor="ctr">
            <a:normAutofit/>
          </a:bodyPr>
          <a:lstStyle>
            <a:lvl1pPr marL="88900" indent="-88900">
              <a:defRPr sz="2000" b="1" spc="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4"/>
          </p:nvPr>
        </p:nvSpPr>
        <p:spPr>
          <a:xfrm>
            <a:off x="5795963" y="555625"/>
            <a:ext cx="2880493" cy="360363"/>
          </a:xfrm>
        </p:spPr>
        <p:txBody>
          <a:bodyPr>
            <a:noAutofit/>
          </a:bodyPr>
          <a:lstStyle>
            <a:lvl1pPr algn="l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en-US" dirty="0"/>
          </a:p>
        </p:txBody>
      </p:sp>
      <p:sp>
        <p:nvSpPr>
          <p:cNvPr id="21" name="文字版面配置區 20"/>
          <p:cNvSpPr>
            <a:spLocks noGrp="1"/>
          </p:cNvSpPr>
          <p:nvPr>
            <p:ph type="body" sz="quarter" idx="15"/>
          </p:nvPr>
        </p:nvSpPr>
        <p:spPr>
          <a:xfrm>
            <a:off x="468313" y="2931790"/>
            <a:ext cx="8207375" cy="360040"/>
          </a:xfrm>
        </p:spPr>
        <p:txBody>
          <a:bodyPr anchor="ctr">
            <a:noAutofit/>
          </a:bodyPr>
          <a:lstStyle>
            <a:lvl1pPr marL="88900" indent="-88900">
              <a:defRPr sz="2000" b="1" spc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en-US" dirty="0"/>
          </a:p>
        </p:txBody>
      </p:sp>
      <p:sp>
        <p:nvSpPr>
          <p:cNvPr id="27" name="文字版面配置區 26"/>
          <p:cNvSpPr>
            <a:spLocks noGrp="1"/>
          </p:cNvSpPr>
          <p:nvPr>
            <p:ph type="body" sz="quarter" idx="18"/>
          </p:nvPr>
        </p:nvSpPr>
        <p:spPr>
          <a:xfrm>
            <a:off x="5795963" y="267494"/>
            <a:ext cx="2879725" cy="360362"/>
          </a:xfrm>
        </p:spPr>
        <p:txBody>
          <a:bodyPr>
            <a:noAutofit/>
          </a:bodyPr>
          <a:lstStyle>
            <a:lvl1pPr algn="r">
              <a:buNone/>
              <a:defRPr sz="1600" b="1"/>
            </a:lvl1pPr>
            <a:lvl2pPr algn="r">
              <a:buNone/>
              <a:defRPr sz="1800"/>
            </a:lvl2pPr>
            <a:lvl3pPr algn="r">
              <a:buNone/>
              <a:defRPr sz="1800"/>
            </a:lvl3pPr>
            <a:lvl4pPr algn="r">
              <a:buNone/>
              <a:defRPr sz="1800"/>
            </a:lvl4pPr>
            <a:lvl5pPr algn="r">
              <a:buNone/>
              <a:defRPr sz="1800"/>
            </a:lvl5pPr>
          </a:lstStyle>
          <a:p>
            <a:pPr lvl="0"/>
            <a:r>
              <a:rPr lang="zh-TW" altLang="en-US" dirty="0"/>
              <a:t>按一下以編輯母片文字樣</a:t>
            </a:r>
            <a:endParaRPr 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half" idx="19"/>
          </p:nvPr>
        </p:nvSpPr>
        <p:spPr>
          <a:xfrm>
            <a:off x="467544" y="1634010"/>
            <a:ext cx="8208912" cy="1224135"/>
          </a:xfrm>
        </p:spPr>
        <p:txBody>
          <a:bodyPr/>
          <a:lstStyle>
            <a:lvl1pPr marL="88900" indent="-88900" algn="l">
              <a:buFont typeface="微軟正黑體" pitchFamily="34" charset="-120"/>
              <a:buChar char="-"/>
              <a:defRPr sz="1400"/>
            </a:lvl1pPr>
            <a:lvl2pPr marL="174625" indent="-87313" algn="l">
              <a:buFont typeface="Arial" pitchFamily="34" charset="0"/>
              <a:buChar char="»"/>
              <a:defRPr sz="1400"/>
            </a:lvl2pPr>
            <a:lvl3pPr marL="271463" indent="-96838" algn="l">
              <a:defRPr sz="1400"/>
            </a:lvl3pPr>
            <a:lvl4pPr marL="1431925" indent="-60325" algn="l">
              <a:defRPr sz="1400"/>
            </a:lvl4pPr>
            <a:lvl5pPr marL="1879600" indent="-50800" algn="l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7" name="內容版面配置區 2"/>
          <p:cNvSpPr>
            <a:spLocks noGrp="1"/>
          </p:cNvSpPr>
          <p:nvPr>
            <p:ph sz="half" idx="20"/>
          </p:nvPr>
        </p:nvSpPr>
        <p:spPr>
          <a:xfrm>
            <a:off x="467544" y="3291830"/>
            <a:ext cx="8208912" cy="1224135"/>
          </a:xfrm>
        </p:spPr>
        <p:txBody>
          <a:bodyPr>
            <a:noAutofit/>
          </a:bodyPr>
          <a:lstStyle>
            <a:lvl1pPr marL="88900" indent="-88900" algn="l">
              <a:buFont typeface="微軟正黑體" pitchFamily="34" charset="-120"/>
              <a:buChar char="-"/>
              <a:defRPr sz="1400"/>
            </a:lvl1pPr>
            <a:lvl2pPr marL="174625" indent="-87313" algn="l">
              <a:buFont typeface="Arial" pitchFamily="34" charset="0"/>
              <a:buChar char="»"/>
              <a:defRPr sz="1400"/>
            </a:lvl2pPr>
            <a:lvl3pPr marL="271463" indent="-96838" algn="l">
              <a:defRPr sz="1400"/>
            </a:lvl3pPr>
            <a:lvl4pPr marL="1431925" indent="-60325" algn="l">
              <a:defRPr sz="1400"/>
            </a:lvl4pPr>
            <a:lvl5pPr marL="1879600" indent="-50800" algn="l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橫幅廣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059582"/>
            <a:ext cx="9144000" cy="72008"/>
          </a:xfrm>
          <a:prstGeom prst="rect">
            <a:avLst/>
          </a:prstGeom>
          <a:solidFill>
            <a:srgbClr val="E3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5050904" cy="709588"/>
          </a:xfrm>
        </p:spPr>
        <p:txBody>
          <a:bodyPr>
            <a:noAutofit/>
          </a:bodyPr>
          <a:lstStyle>
            <a:lvl1pPr>
              <a:defRPr sz="5000" b="1"/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11" name="文字版面配置區 18"/>
          <p:cNvSpPr>
            <a:spLocks noGrp="1"/>
          </p:cNvSpPr>
          <p:nvPr>
            <p:ph type="body" sz="quarter" idx="14"/>
          </p:nvPr>
        </p:nvSpPr>
        <p:spPr>
          <a:xfrm>
            <a:off x="5795963" y="555625"/>
            <a:ext cx="2880493" cy="360363"/>
          </a:xfrm>
        </p:spPr>
        <p:txBody>
          <a:bodyPr>
            <a:noAutofit/>
          </a:bodyPr>
          <a:lstStyle>
            <a:lvl1pPr algn="l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en-US" dirty="0"/>
          </a:p>
        </p:txBody>
      </p:sp>
      <p:sp>
        <p:nvSpPr>
          <p:cNvPr id="12" name="文字版面配置區 26"/>
          <p:cNvSpPr>
            <a:spLocks noGrp="1"/>
          </p:cNvSpPr>
          <p:nvPr>
            <p:ph type="body" sz="quarter" idx="18"/>
          </p:nvPr>
        </p:nvSpPr>
        <p:spPr>
          <a:xfrm>
            <a:off x="5795963" y="267494"/>
            <a:ext cx="2879725" cy="360362"/>
          </a:xfrm>
        </p:spPr>
        <p:txBody>
          <a:bodyPr>
            <a:noAutofit/>
          </a:bodyPr>
          <a:lstStyle>
            <a:lvl1pPr algn="r">
              <a:buNone/>
              <a:defRPr sz="1600" b="1"/>
            </a:lvl1pPr>
            <a:lvl2pPr algn="r">
              <a:buNone/>
              <a:defRPr sz="1800"/>
            </a:lvl2pPr>
            <a:lvl3pPr algn="r">
              <a:buNone/>
              <a:defRPr sz="1800"/>
            </a:lvl3pPr>
            <a:lvl4pPr algn="r">
              <a:buNone/>
              <a:defRPr sz="1800"/>
            </a:lvl4pPr>
            <a:lvl5pPr algn="r">
              <a:buNone/>
              <a:defRPr sz="1800"/>
            </a:lvl5pPr>
          </a:lstStyle>
          <a:p>
            <a:pPr lvl="0"/>
            <a:r>
              <a:rPr lang="zh-TW" altLang="en-US" dirty="0"/>
              <a:t>按一下以編輯母片文字樣</a:t>
            </a:r>
            <a:endParaRPr 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5724128" y="1416176"/>
            <a:ext cx="3168175" cy="435495"/>
          </a:xfrm>
        </p:spPr>
        <p:txBody>
          <a:bodyPr anchor="ctr">
            <a:normAutofit/>
          </a:bodyPr>
          <a:lstStyle>
            <a:lvl1pPr marL="88900" indent="-88900">
              <a:defRPr sz="2000" b="1" spc="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4" name="文字版面配置區 20"/>
          <p:cNvSpPr>
            <a:spLocks noGrp="1"/>
          </p:cNvSpPr>
          <p:nvPr>
            <p:ph type="body" sz="quarter" idx="15"/>
          </p:nvPr>
        </p:nvSpPr>
        <p:spPr>
          <a:xfrm>
            <a:off x="5724898" y="3147815"/>
            <a:ext cx="3167582" cy="360040"/>
          </a:xfrm>
        </p:spPr>
        <p:txBody>
          <a:bodyPr anchor="ctr">
            <a:noAutofit/>
          </a:bodyPr>
          <a:lstStyle>
            <a:lvl1pPr marL="88900" indent="-88900">
              <a:defRPr sz="2000" b="1" spc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en-US" dirty="0"/>
          </a:p>
        </p:txBody>
      </p:sp>
      <p:sp>
        <p:nvSpPr>
          <p:cNvPr id="15" name="內容版面配置區 2"/>
          <p:cNvSpPr>
            <a:spLocks noGrp="1"/>
          </p:cNvSpPr>
          <p:nvPr>
            <p:ph sz="half" idx="19"/>
          </p:nvPr>
        </p:nvSpPr>
        <p:spPr>
          <a:xfrm>
            <a:off x="5724128" y="1850035"/>
            <a:ext cx="3168175" cy="1224135"/>
          </a:xfrm>
        </p:spPr>
        <p:txBody>
          <a:bodyPr/>
          <a:lstStyle>
            <a:lvl1pPr marL="88900" indent="-88900" algn="l">
              <a:buFont typeface="微軟正黑體" pitchFamily="34" charset="-120"/>
              <a:buChar char="-"/>
              <a:defRPr sz="1400"/>
            </a:lvl1pPr>
            <a:lvl2pPr marL="174625" indent="-87313" algn="l">
              <a:buFont typeface="Arial" pitchFamily="34" charset="0"/>
              <a:buChar char="»"/>
              <a:defRPr sz="1400"/>
            </a:lvl2pPr>
            <a:lvl3pPr marL="271463" indent="-96838" algn="l">
              <a:defRPr sz="1400"/>
            </a:lvl3pPr>
            <a:lvl4pPr marL="1431925" indent="-60325" algn="l">
              <a:defRPr sz="1400"/>
            </a:lvl4pPr>
            <a:lvl5pPr marL="1879600" indent="-50800" algn="l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half" idx="20"/>
          </p:nvPr>
        </p:nvSpPr>
        <p:spPr>
          <a:xfrm>
            <a:off x="5724128" y="3507855"/>
            <a:ext cx="3168175" cy="1224135"/>
          </a:xfrm>
        </p:spPr>
        <p:txBody>
          <a:bodyPr>
            <a:noAutofit/>
          </a:bodyPr>
          <a:lstStyle>
            <a:lvl1pPr marL="88900" indent="-88900" algn="l">
              <a:buFont typeface="微軟正黑體" pitchFamily="34" charset="-120"/>
              <a:buChar char="-"/>
              <a:defRPr sz="1400"/>
            </a:lvl1pPr>
            <a:lvl2pPr marL="174625" indent="-87313" algn="l">
              <a:buFont typeface="Arial" pitchFamily="34" charset="0"/>
              <a:buChar char="»"/>
              <a:defRPr sz="1400"/>
            </a:lvl2pPr>
            <a:lvl3pPr marL="271463" indent="-96838" algn="l">
              <a:defRPr sz="1400"/>
            </a:lvl3pPr>
            <a:lvl4pPr marL="1431925" indent="-60325" algn="l">
              <a:defRPr sz="1400"/>
            </a:lvl4pPr>
            <a:lvl5pPr marL="1879600" indent="-50800" algn="l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19256" cy="70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A44C8117-44EF-41E4-B570-C1E125DA0E54}" type="datetimeFigureOut">
              <a:rPr lang="en-US" smtClean="0"/>
              <a:pPr/>
              <a:t>7/13/21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189E0F00-E155-4398-AFCF-DAAF9F1AA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827584" y="267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2D2D2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2D2D2D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827584" y="3075806"/>
            <a:ext cx="7632849" cy="864468"/>
          </a:xfrm>
        </p:spPr>
        <p:txBody>
          <a:bodyPr>
            <a:noAutofit/>
          </a:bodyPr>
          <a:lstStyle/>
          <a:p>
            <a:r>
              <a:rPr lang="en-US" altLang="zh-TW" sz="2800" kern="100" dirty="0">
                <a:latin typeface="微軟正黑體" panose="020B0604030504040204" pitchFamily="34" charset="-120"/>
              </a:rPr>
              <a:t>APP</a:t>
            </a:r>
            <a:r>
              <a:rPr lang="zh-TW" altLang="en-US" sz="2800" kern="100" dirty="0">
                <a:latin typeface="微軟正黑體" panose="020B0604030504040204" pitchFamily="34" charset="-120"/>
              </a:rPr>
              <a:t>底部導航列上版後規範說明</a:t>
            </a:r>
            <a:endParaRPr lang="en-US" altLang="zh-TW" sz="2800" kern="100" dirty="0">
              <a:latin typeface="微軟正黑體" panose="020B0604030504040204" pitchFamily="34" charset="-120"/>
            </a:endParaRPr>
          </a:p>
          <a:p>
            <a:r>
              <a:rPr lang="en-US" altLang="zh-TW" sz="1600" dirty="0"/>
              <a:t>2021</a:t>
            </a:r>
            <a:r>
              <a:rPr lang="zh-TW" altLang="en-US" sz="1600" dirty="0"/>
              <a:t>年</a:t>
            </a:r>
            <a:r>
              <a:rPr lang="en-US" altLang="zh-TW" sz="1600" dirty="0"/>
              <a:t>5</a:t>
            </a:r>
            <a:r>
              <a:rPr lang="zh-TW" altLang="en-US" sz="1600" dirty="0"/>
              <a:t>月</a:t>
            </a:r>
            <a:r>
              <a:rPr lang="en-US" altLang="zh-TW" sz="1600" dirty="0"/>
              <a:t>6</a:t>
            </a:r>
            <a:r>
              <a:rPr lang="zh-TW" altLang="en-US" sz="1600" dirty="0"/>
              <a:t>日</a:t>
            </a:r>
            <a:endParaRPr lang="en-US" sz="1600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5413958-371E-433D-8893-66BCE5F62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68" y="1635646"/>
            <a:ext cx="2729880" cy="934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94476"/>
            <a:ext cx="8291264" cy="709588"/>
          </a:xfrm>
        </p:spPr>
        <p:txBody>
          <a:bodyPr/>
          <a:lstStyle/>
          <a:p>
            <a:r>
              <a:rPr lang="en-US" altLang="zh-TW" sz="2800" dirty="0"/>
              <a:t>APP</a:t>
            </a:r>
            <a:r>
              <a:rPr lang="zh-TW" altLang="en-US" sz="2800" dirty="0"/>
              <a:t>刪除底部導航列 上版日期：</a:t>
            </a:r>
            <a:r>
              <a:rPr lang="en-US" altLang="zh-TW" sz="2800" dirty="0"/>
              <a:t>2021/5/26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4B6F93-B7AB-4259-9A07-EDC10245C723}"/>
              </a:ext>
            </a:extLst>
          </p:cNvPr>
          <p:cNvSpPr/>
          <p:nvPr/>
        </p:nvSpPr>
        <p:spPr>
          <a:xfrm>
            <a:off x="395536" y="1275605"/>
            <a:ext cx="1408049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活動呈現變更：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91C900-20E9-4089-95AE-539E1CB2A8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" b="2401"/>
          <a:stretch/>
        </p:blipFill>
        <p:spPr>
          <a:xfrm>
            <a:off x="1897456" y="1491629"/>
            <a:ext cx="1692408" cy="33843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583D699-1817-493B-B1DC-FC656433BB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" b="2566"/>
          <a:stretch/>
        </p:blipFill>
        <p:spPr>
          <a:xfrm>
            <a:off x="4083480" y="1491630"/>
            <a:ext cx="1702408" cy="33843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21" name="Google Shape;126;p2">
            <a:extLst>
              <a:ext uri="{FF2B5EF4-FFF2-40B4-BE49-F238E27FC236}">
                <a16:creationId xmlns:a16="http://schemas.microsoft.com/office/drawing/2014/main" id="{71E004EF-E434-44A4-B5D9-F8893B141196}"/>
              </a:ext>
            </a:extLst>
          </p:cNvPr>
          <p:cNvSpPr/>
          <p:nvPr/>
        </p:nvSpPr>
        <p:spPr>
          <a:xfrm>
            <a:off x="3707017" y="2976176"/>
            <a:ext cx="298879" cy="2712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C803CB-A298-470A-923B-3C0D1E301CAD}"/>
              </a:ext>
            </a:extLst>
          </p:cNvPr>
          <p:cNvSpPr/>
          <p:nvPr/>
        </p:nvSpPr>
        <p:spPr>
          <a:xfrm>
            <a:off x="6073920" y="2582241"/>
            <a:ext cx="2520280" cy="889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底部導航列刪除後，除了首屏視覺呈現範圍更多，活動頁面將能有更多符合活動需求的變化。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22C862D-CB74-4C02-BF60-CD27A75AC4E6}"/>
              </a:ext>
            </a:extLst>
          </p:cNvPr>
          <p:cNvSpPr/>
          <p:nvPr/>
        </p:nvSpPr>
        <p:spPr>
          <a:xfrm>
            <a:off x="1808212" y="1186478"/>
            <a:ext cx="514304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kern="1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現況</a:t>
            </a:r>
            <a:endParaRPr lang="en-US" altLang="zh-TW" sz="1200" kern="1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07E71D-5F6C-4E82-A379-32A1DE241C3D}"/>
              </a:ext>
            </a:extLst>
          </p:cNvPr>
          <p:cNvSpPr/>
          <p:nvPr/>
        </p:nvSpPr>
        <p:spPr>
          <a:xfrm>
            <a:off x="3955730" y="1187416"/>
            <a:ext cx="664355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kern="1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改版後</a:t>
            </a:r>
            <a:endParaRPr lang="en-US" altLang="zh-TW" sz="1200" kern="1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77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競網現況</a:t>
            </a:r>
          </a:p>
        </p:txBody>
      </p:sp>
      <p:sp>
        <p:nvSpPr>
          <p:cNvPr id="14" name="Google Shape;137;p3">
            <a:extLst>
              <a:ext uri="{FF2B5EF4-FFF2-40B4-BE49-F238E27FC236}">
                <a16:creationId xmlns:a16="http://schemas.microsoft.com/office/drawing/2014/main" id="{B8BB00CE-BCB2-4D37-88D2-2F3FB32BA94C}"/>
              </a:ext>
            </a:extLst>
          </p:cNvPr>
          <p:cNvSpPr/>
          <p:nvPr/>
        </p:nvSpPr>
        <p:spPr>
          <a:xfrm>
            <a:off x="778502" y="1737874"/>
            <a:ext cx="1015252" cy="2478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9;p3">
            <a:extLst>
              <a:ext uri="{FF2B5EF4-FFF2-40B4-BE49-F238E27FC236}">
                <a16:creationId xmlns:a16="http://schemas.microsoft.com/office/drawing/2014/main" id="{6CD27ACD-604F-4D82-8167-ECB4300361A9}"/>
              </a:ext>
            </a:extLst>
          </p:cNvPr>
          <p:cNvSpPr txBox="1">
            <a:spLocks/>
          </p:cNvSpPr>
          <p:nvPr/>
        </p:nvSpPr>
        <p:spPr>
          <a:xfrm>
            <a:off x="676110" y="4808671"/>
            <a:ext cx="1517401" cy="2113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88900" indent="-88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 spc="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2D2D2D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SzPts val="2000"/>
              <a:buFont typeface="Arial" pitchFamily="34" charset="0"/>
              <a:buNone/>
            </a:pPr>
            <a:r>
              <a:rPr lang="en-US" altLang="zh-TW" sz="1200" dirty="0">
                <a:solidFill>
                  <a:schemeClr val="dk2"/>
                </a:solidFill>
              </a:rPr>
              <a:t>MOMO</a:t>
            </a:r>
            <a:r>
              <a:rPr lang="zh-TW" altLang="en-US" sz="1200" dirty="0">
                <a:solidFill>
                  <a:schemeClr val="dk2"/>
                </a:solidFill>
              </a:rPr>
              <a:t>購物網</a:t>
            </a:r>
          </a:p>
        </p:txBody>
      </p:sp>
      <p:pic>
        <p:nvPicPr>
          <p:cNvPr id="20" name="Google Shape;140;p3">
            <a:extLst>
              <a:ext uri="{FF2B5EF4-FFF2-40B4-BE49-F238E27FC236}">
                <a16:creationId xmlns:a16="http://schemas.microsoft.com/office/drawing/2014/main" id="{B3384043-D72B-4D3A-B3E1-4BECF2323E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6797" y="1432592"/>
            <a:ext cx="1821792" cy="324036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22" name="Google Shape;142;p3">
            <a:extLst>
              <a:ext uri="{FF2B5EF4-FFF2-40B4-BE49-F238E27FC236}">
                <a16:creationId xmlns:a16="http://schemas.microsoft.com/office/drawing/2014/main" id="{95088060-1471-49D6-B010-95968AF3A857}"/>
              </a:ext>
            </a:extLst>
          </p:cNvPr>
          <p:cNvSpPr txBox="1"/>
          <p:nvPr/>
        </p:nvSpPr>
        <p:spPr>
          <a:xfrm>
            <a:off x="3208137" y="4633750"/>
            <a:ext cx="576105" cy="24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ctr">
              <a:lnSpc>
                <a:spcPct val="100000"/>
              </a:lnSpc>
              <a:spcAft>
                <a:spcPts val="1600"/>
              </a:spcAft>
              <a:buClr>
                <a:schemeClr val="accent1"/>
              </a:buClr>
              <a:buSzPts val="2000"/>
            </a:pPr>
            <a:r>
              <a:rPr lang="zh-TW" altLang="en-US" sz="1200" b="1" dirty="0">
                <a:solidFill>
                  <a:schemeClr val="dk2"/>
                </a:solidFill>
                <a:latin typeface="微軟正黑體" pitchFamily="34" charset="-120"/>
                <a:ea typeface="微軟正黑體" pitchFamily="34" charset="-120"/>
                <a:sym typeface="Lato"/>
              </a:rPr>
              <a:t>蝦皮</a:t>
            </a:r>
            <a:endParaRPr sz="1200" b="1" dirty="0">
              <a:solidFill>
                <a:schemeClr val="dk2"/>
              </a:solidFill>
              <a:latin typeface="微軟正黑體" pitchFamily="34" charset="-120"/>
              <a:ea typeface="微軟正黑體" pitchFamily="34" charset="-120"/>
              <a:sym typeface="Lato"/>
            </a:endParaRPr>
          </a:p>
        </p:txBody>
      </p:sp>
      <p:pic>
        <p:nvPicPr>
          <p:cNvPr id="23" name="Google Shape;143;p3">
            <a:extLst>
              <a:ext uri="{FF2B5EF4-FFF2-40B4-BE49-F238E27FC236}">
                <a16:creationId xmlns:a16="http://schemas.microsoft.com/office/drawing/2014/main" id="{24A15A1E-6F96-401F-AF6C-48B2AD4910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5915" y="1432593"/>
            <a:ext cx="1821792" cy="32403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25" name="Google Shape;145;p3">
            <a:extLst>
              <a:ext uri="{FF2B5EF4-FFF2-40B4-BE49-F238E27FC236}">
                <a16:creationId xmlns:a16="http://schemas.microsoft.com/office/drawing/2014/main" id="{0B857B4B-74DC-4043-A71C-2F840812C8C5}"/>
              </a:ext>
            </a:extLst>
          </p:cNvPr>
          <p:cNvSpPr txBox="1"/>
          <p:nvPr/>
        </p:nvSpPr>
        <p:spPr>
          <a:xfrm>
            <a:off x="5080813" y="4629428"/>
            <a:ext cx="1010544" cy="25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ctr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2000"/>
              <a:buFont typeface="Lato"/>
              <a:buNone/>
            </a:pPr>
            <a:r>
              <a:rPr lang="en-US" altLang="zh-TW" sz="1200" b="1" dirty="0">
                <a:solidFill>
                  <a:schemeClr val="dk2"/>
                </a:solidFill>
                <a:latin typeface="微軟正黑體" pitchFamily="34" charset="-120"/>
                <a:ea typeface="微軟正黑體" pitchFamily="34" charset="-120"/>
                <a:sym typeface="Lato"/>
              </a:rPr>
              <a:t>PChome</a:t>
            </a:r>
            <a:endParaRPr sz="1200" b="1" dirty="0">
              <a:solidFill>
                <a:schemeClr val="dk2"/>
              </a:solidFill>
              <a:latin typeface="微軟正黑體" pitchFamily="34" charset="-120"/>
              <a:ea typeface="微軟正黑體" pitchFamily="34" charset="-120"/>
              <a:sym typeface="Lato"/>
            </a:endParaRPr>
          </a:p>
        </p:txBody>
      </p:sp>
      <p:pic>
        <p:nvPicPr>
          <p:cNvPr id="26" name="Google Shape;146;p3">
            <a:extLst>
              <a:ext uri="{FF2B5EF4-FFF2-40B4-BE49-F238E27FC236}">
                <a16:creationId xmlns:a16="http://schemas.microsoft.com/office/drawing/2014/main" id="{005A8678-57E9-42E8-926F-2DC26B1705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4009" y="1432593"/>
            <a:ext cx="1821792" cy="32403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28" name="Google Shape;148;p3">
            <a:extLst>
              <a:ext uri="{FF2B5EF4-FFF2-40B4-BE49-F238E27FC236}">
                <a16:creationId xmlns:a16="http://schemas.microsoft.com/office/drawing/2014/main" id="{5A336D5B-4CE4-459A-BFD2-C35427A9AA9F}"/>
              </a:ext>
            </a:extLst>
          </p:cNvPr>
          <p:cNvSpPr txBox="1"/>
          <p:nvPr/>
        </p:nvSpPr>
        <p:spPr>
          <a:xfrm>
            <a:off x="7357759" y="4643653"/>
            <a:ext cx="857939" cy="23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ctr">
              <a:lnSpc>
                <a:spcPct val="100000"/>
              </a:lnSpc>
              <a:spcAft>
                <a:spcPts val="1600"/>
              </a:spcAft>
              <a:buClr>
                <a:schemeClr val="accent1"/>
              </a:buClr>
              <a:buSzPts val="2000"/>
            </a:pPr>
            <a:r>
              <a:rPr lang="zh-TW" altLang="en-US" sz="1200" b="1" dirty="0">
                <a:solidFill>
                  <a:schemeClr val="dk2"/>
                </a:solidFill>
                <a:latin typeface="微軟正黑體" pitchFamily="34" charset="-120"/>
                <a:ea typeface="微軟正黑體" pitchFamily="34" charset="-120"/>
                <a:sym typeface="Lato"/>
              </a:rPr>
              <a:t>天貓</a:t>
            </a:r>
            <a:endParaRPr sz="1200" b="1" dirty="0">
              <a:solidFill>
                <a:schemeClr val="dk2"/>
              </a:solidFill>
              <a:latin typeface="微軟正黑體" pitchFamily="34" charset="-120"/>
              <a:ea typeface="微軟正黑體" pitchFamily="34" charset="-120"/>
              <a:sym typeface="Lato"/>
            </a:endParaRPr>
          </a:p>
        </p:txBody>
      </p:sp>
      <p:pic>
        <p:nvPicPr>
          <p:cNvPr id="29" name="Google Shape;149;p3">
            <a:extLst>
              <a:ext uri="{FF2B5EF4-FFF2-40B4-BE49-F238E27FC236}">
                <a16:creationId xmlns:a16="http://schemas.microsoft.com/office/drawing/2014/main" id="{1ED8AEE1-AFA7-46B4-9463-920A6FB4AA5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50042" y="1432593"/>
            <a:ext cx="1821792" cy="32403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128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94476"/>
            <a:ext cx="5050904" cy="709588"/>
          </a:xfrm>
        </p:spPr>
        <p:txBody>
          <a:bodyPr/>
          <a:lstStyle/>
          <a:p>
            <a:r>
              <a:rPr lang="zh-TW" altLang="en-US" sz="3600" dirty="0"/>
              <a:t>樣式規範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C803CB-A298-470A-923B-3C0D1E301CAD}"/>
              </a:ext>
            </a:extLst>
          </p:cNvPr>
          <p:cNvSpPr/>
          <p:nvPr/>
        </p:nvSpPr>
        <p:spPr>
          <a:xfrm>
            <a:off x="505113" y="1354226"/>
            <a:ext cx="5050903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底部導航列</a:t>
            </a: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2~5</a:t>
            </a:r>
            <a:r>
              <a:rPr lang="zh-TW" altLang="en-US" sz="20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欄式呈現樣式及字數規範</a:t>
            </a:r>
            <a:endParaRPr lang="en-US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A3D3BAAE-FCFE-4064-9537-5E237447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34353"/>
              </p:ext>
            </p:extLst>
          </p:nvPr>
        </p:nvGraphicFramePr>
        <p:xfrm>
          <a:off x="1071650" y="2196015"/>
          <a:ext cx="2160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75594324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51989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97718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A4331A2-941F-4548-8B3B-26B55ED67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44148"/>
              </p:ext>
            </p:extLst>
          </p:nvPr>
        </p:nvGraphicFramePr>
        <p:xfrm>
          <a:off x="1071650" y="2819259"/>
          <a:ext cx="2160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7651582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951248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62667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8396"/>
                  </a:ext>
                </a:extLst>
              </a:tr>
            </a:tbl>
          </a:graphicData>
        </a:graphic>
      </p:graphicFrame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24AF32D2-E3DC-4EA7-AEE1-209957C69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90095"/>
              </p:ext>
            </p:extLst>
          </p:nvPr>
        </p:nvGraphicFramePr>
        <p:xfrm>
          <a:off x="1069159" y="3442503"/>
          <a:ext cx="2160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2765158298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395124898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812597286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62667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8396"/>
                  </a:ext>
                </a:extLst>
              </a:tr>
            </a:tbl>
          </a:graphicData>
        </a:graphic>
      </p:graphicFrame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1C752200-A1B0-4064-A333-A88E1EC64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34317"/>
              </p:ext>
            </p:extLst>
          </p:nvPr>
        </p:nvGraphicFramePr>
        <p:xfrm>
          <a:off x="1075152" y="4064468"/>
          <a:ext cx="2160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76515829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9512489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8125972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0212427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2667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8396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62010DB9-9A87-4195-9E66-E2E62CA3C308}"/>
              </a:ext>
            </a:extLst>
          </p:cNvPr>
          <p:cNvSpPr/>
          <p:nvPr/>
        </p:nvSpPr>
        <p:spPr>
          <a:xfrm>
            <a:off x="505113" y="2242444"/>
            <a:ext cx="58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BC9818-086B-4E54-AB41-B43AEF976C15}"/>
              </a:ext>
            </a:extLst>
          </p:cNvPr>
          <p:cNvSpPr/>
          <p:nvPr/>
        </p:nvSpPr>
        <p:spPr>
          <a:xfrm>
            <a:off x="505113" y="2847213"/>
            <a:ext cx="58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DAD299-8AD6-46A7-8343-8665C0326F53}"/>
              </a:ext>
            </a:extLst>
          </p:cNvPr>
          <p:cNvSpPr/>
          <p:nvPr/>
        </p:nvSpPr>
        <p:spPr>
          <a:xfrm>
            <a:off x="505113" y="3465147"/>
            <a:ext cx="58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CDB75B-8088-43C7-B1B2-DFB75F6E2CC5}"/>
              </a:ext>
            </a:extLst>
          </p:cNvPr>
          <p:cNvSpPr/>
          <p:nvPr/>
        </p:nvSpPr>
        <p:spPr>
          <a:xfrm>
            <a:off x="505113" y="4111388"/>
            <a:ext cx="58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E3E7CAAE-065E-4922-94BE-16C183BF9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01770"/>
              </p:ext>
            </p:extLst>
          </p:nvPr>
        </p:nvGraphicFramePr>
        <p:xfrm>
          <a:off x="3525550" y="2192554"/>
          <a:ext cx="5112567" cy="22514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3245900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2153813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819262036"/>
                    </a:ext>
                  </a:extLst>
                </a:gridCol>
              </a:tblGrid>
              <a:tr h="44855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圖文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純文字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298886"/>
                  </a:ext>
                </a:extLst>
              </a:tr>
              <a:tr h="4485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欄式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最多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字 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 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左圖右文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最多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0217"/>
                  </a:ext>
                </a:extLst>
              </a:tr>
              <a:tr h="448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欄式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最多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字 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endParaRPr lang="en-US" altLang="zh-TW" sz="1200" kern="1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左圖右文 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or 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上圖下文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最多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973614"/>
                  </a:ext>
                </a:extLst>
              </a:tr>
              <a:tr h="448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欄式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最多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字 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 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上圖下文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最多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639134"/>
                  </a:ext>
                </a:extLst>
              </a:tr>
              <a:tr h="448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欄式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最多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字 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上圖下文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93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33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94476"/>
            <a:ext cx="5050904" cy="709588"/>
          </a:xfrm>
        </p:spPr>
        <p:txBody>
          <a:bodyPr/>
          <a:lstStyle/>
          <a:p>
            <a:r>
              <a:rPr lang="zh-TW" altLang="en-US" sz="3600" dirty="0"/>
              <a:t>樣式規範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C803CB-A298-470A-923B-3C0D1E301CAD}"/>
              </a:ext>
            </a:extLst>
          </p:cNvPr>
          <p:cNvSpPr/>
          <p:nvPr/>
        </p:nvSpPr>
        <p:spPr>
          <a:xfrm>
            <a:off x="505113" y="1282218"/>
            <a:ext cx="5050903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底部導航列製作高度規範</a:t>
            </a:r>
            <a:endParaRPr lang="en-US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1" name="表格 6">
            <a:extLst>
              <a:ext uri="{FF2B5EF4-FFF2-40B4-BE49-F238E27FC236}">
                <a16:creationId xmlns:a16="http://schemas.microsoft.com/office/drawing/2014/main" id="{B8C40D40-4418-4A62-94B7-489F8A786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10541"/>
              </p:ext>
            </p:extLst>
          </p:nvPr>
        </p:nvGraphicFramePr>
        <p:xfrm>
          <a:off x="2699792" y="2283719"/>
          <a:ext cx="3284325" cy="54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775">
                  <a:extLst>
                    <a:ext uri="{9D8B030D-6E8A-4147-A177-3AD203B41FA5}">
                      <a16:colId xmlns:a16="http://schemas.microsoft.com/office/drawing/2014/main" val="2765158298"/>
                    </a:ext>
                  </a:extLst>
                </a:gridCol>
                <a:gridCol w="1094775">
                  <a:extLst>
                    <a:ext uri="{9D8B030D-6E8A-4147-A177-3AD203B41FA5}">
                      <a16:colId xmlns:a16="http://schemas.microsoft.com/office/drawing/2014/main" val="3395124898"/>
                    </a:ext>
                  </a:extLst>
                </a:gridCol>
                <a:gridCol w="1094775">
                  <a:extLst>
                    <a:ext uri="{9D8B030D-6E8A-4147-A177-3AD203B41FA5}">
                      <a16:colId xmlns:a16="http://schemas.microsoft.com/office/drawing/2014/main" val="2626676591"/>
                    </a:ext>
                  </a:extLst>
                </a:gridCol>
              </a:tblGrid>
              <a:tr h="5445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8396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DFF4A333-A1D0-42E8-9289-32BAD9DDBA23}"/>
              </a:ext>
            </a:extLst>
          </p:cNvPr>
          <p:cNvSpPr/>
          <p:nvPr/>
        </p:nvSpPr>
        <p:spPr>
          <a:xfrm>
            <a:off x="5984117" y="2313740"/>
            <a:ext cx="1162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一般樣式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製作高度</a:t>
            </a:r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50cm</a:t>
            </a:r>
          </a:p>
        </p:txBody>
      </p:sp>
      <p:graphicFrame>
        <p:nvGraphicFramePr>
          <p:cNvPr id="29" name="表格 6">
            <a:extLst>
              <a:ext uri="{FF2B5EF4-FFF2-40B4-BE49-F238E27FC236}">
                <a16:creationId xmlns:a16="http://schemas.microsoft.com/office/drawing/2014/main" id="{B7476A65-3D84-40A9-8971-7301490AB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398"/>
              </p:ext>
            </p:extLst>
          </p:nvPr>
        </p:nvGraphicFramePr>
        <p:xfrm>
          <a:off x="2699792" y="2427735"/>
          <a:ext cx="3284325" cy="41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775">
                  <a:extLst>
                    <a:ext uri="{9D8B030D-6E8A-4147-A177-3AD203B41FA5}">
                      <a16:colId xmlns:a16="http://schemas.microsoft.com/office/drawing/2014/main" val="2765158298"/>
                    </a:ext>
                  </a:extLst>
                </a:gridCol>
                <a:gridCol w="1094775">
                  <a:extLst>
                    <a:ext uri="{9D8B030D-6E8A-4147-A177-3AD203B41FA5}">
                      <a16:colId xmlns:a16="http://schemas.microsoft.com/office/drawing/2014/main" val="3395124898"/>
                    </a:ext>
                  </a:extLst>
                </a:gridCol>
                <a:gridCol w="1094775">
                  <a:extLst>
                    <a:ext uri="{9D8B030D-6E8A-4147-A177-3AD203B41FA5}">
                      <a16:colId xmlns:a16="http://schemas.microsoft.com/office/drawing/2014/main" val="2626676591"/>
                    </a:ext>
                  </a:extLst>
                </a:gridCol>
              </a:tblGrid>
              <a:tr h="4160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58396"/>
                  </a:ext>
                </a:extLst>
              </a:tr>
            </a:tbl>
          </a:graphicData>
        </a:graphic>
      </p:graphicFrame>
      <p:sp>
        <p:nvSpPr>
          <p:cNvPr id="30" name="左大括弧 29">
            <a:extLst>
              <a:ext uri="{FF2B5EF4-FFF2-40B4-BE49-F238E27FC236}">
                <a16:creationId xmlns:a16="http://schemas.microsoft.com/office/drawing/2014/main" id="{F795FFDA-3D92-4A45-B449-4740DBFE565C}"/>
              </a:ext>
            </a:extLst>
          </p:cNvPr>
          <p:cNvSpPr/>
          <p:nvPr/>
        </p:nvSpPr>
        <p:spPr>
          <a:xfrm>
            <a:off x="2494609" y="2307287"/>
            <a:ext cx="144016" cy="497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D9DC9F-808D-4D1C-B103-E52D1F774A58}"/>
              </a:ext>
            </a:extLst>
          </p:cNvPr>
          <p:cNvSpPr/>
          <p:nvPr/>
        </p:nvSpPr>
        <p:spPr>
          <a:xfrm>
            <a:off x="1636440" y="2332426"/>
            <a:ext cx="930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固定高度</a:t>
            </a:r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60cm</a:t>
            </a:r>
          </a:p>
        </p:txBody>
      </p:sp>
      <p:sp>
        <p:nvSpPr>
          <p:cNvPr id="32" name="左大括弧 31">
            <a:extLst>
              <a:ext uri="{FF2B5EF4-FFF2-40B4-BE49-F238E27FC236}">
                <a16:creationId xmlns:a16="http://schemas.microsoft.com/office/drawing/2014/main" id="{52A85187-119B-44E4-AFFB-A98773A5BEC2}"/>
              </a:ext>
            </a:extLst>
          </p:cNvPr>
          <p:cNvSpPr/>
          <p:nvPr/>
        </p:nvSpPr>
        <p:spPr>
          <a:xfrm flipH="1">
            <a:off x="6045284" y="2455786"/>
            <a:ext cx="110892" cy="3725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3" name="表格 6">
            <a:extLst>
              <a:ext uri="{FF2B5EF4-FFF2-40B4-BE49-F238E27FC236}">
                <a16:creationId xmlns:a16="http://schemas.microsoft.com/office/drawing/2014/main" id="{A46DD237-0EF4-4D77-9840-C9E9D7F44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82737"/>
              </p:ext>
            </p:extLst>
          </p:nvPr>
        </p:nvGraphicFramePr>
        <p:xfrm>
          <a:off x="2699792" y="3579862"/>
          <a:ext cx="3284325" cy="54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775">
                  <a:extLst>
                    <a:ext uri="{9D8B030D-6E8A-4147-A177-3AD203B41FA5}">
                      <a16:colId xmlns:a16="http://schemas.microsoft.com/office/drawing/2014/main" val="2765158298"/>
                    </a:ext>
                  </a:extLst>
                </a:gridCol>
                <a:gridCol w="1094775">
                  <a:extLst>
                    <a:ext uri="{9D8B030D-6E8A-4147-A177-3AD203B41FA5}">
                      <a16:colId xmlns:a16="http://schemas.microsoft.com/office/drawing/2014/main" val="3395124898"/>
                    </a:ext>
                  </a:extLst>
                </a:gridCol>
                <a:gridCol w="1094775">
                  <a:extLst>
                    <a:ext uri="{9D8B030D-6E8A-4147-A177-3AD203B41FA5}">
                      <a16:colId xmlns:a16="http://schemas.microsoft.com/office/drawing/2014/main" val="2626676591"/>
                    </a:ext>
                  </a:extLst>
                </a:gridCol>
              </a:tblGrid>
              <a:tr h="5445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8396"/>
                  </a:ext>
                </a:extLst>
              </a:tr>
            </a:tbl>
          </a:graphicData>
        </a:graphic>
      </p:graphicFrame>
      <p:sp>
        <p:nvSpPr>
          <p:cNvPr id="34" name="矩形 33">
            <a:extLst>
              <a:ext uri="{FF2B5EF4-FFF2-40B4-BE49-F238E27FC236}">
                <a16:creationId xmlns:a16="http://schemas.microsoft.com/office/drawing/2014/main" id="{0FBA564A-09F7-4477-BAEB-9AA50D9F4815}"/>
              </a:ext>
            </a:extLst>
          </p:cNvPr>
          <p:cNvSpPr/>
          <p:nvPr/>
        </p:nvSpPr>
        <p:spPr>
          <a:xfrm>
            <a:off x="5984117" y="3579862"/>
            <a:ext cx="1162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特殊樣式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製作高度</a:t>
            </a:r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60cm</a:t>
            </a:r>
          </a:p>
        </p:txBody>
      </p:sp>
      <p:sp>
        <p:nvSpPr>
          <p:cNvPr id="38" name="左大括弧 37">
            <a:extLst>
              <a:ext uri="{FF2B5EF4-FFF2-40B4-BE49-F238E27FC236}">
                <a16:creationId xmlns:a16="http://schemas.microsoft.com/office/drawing/2014/main" id="{BE7509D0-9399-43D3-8995-80063BC964A0}"/>
              </a:ext>
            </a:extLst>
          </p:cNvPr>
          <p:cNvSpPr/>
          <p:nvPr/>
        </p:nvSpPr>
        <p:spPr>
          <a:xfrm flipH="1">
            <a:off x="6045284" y="3611187"/>
            <a:ext cx="110892" cy="513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DEBF9E8-109C-4FCC-8BE9-A5470F4301E1}"/>
              </a:ext>
            </a:extLst>
          </p:cNvPr>
          <p:cNvSpPr/>
          <p:nvPr/>
        </p:nvSpPr>
        <p:spPr>
          <a:xfrm>
            <a:off x="2971056" y="3607373"/>
            <a:ext cx="504056" cy="504056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34505A6A-FAB3-4C6E-BB4D-8FC667C3EAB2}"/>
              </a:ext>
            </a:extLst>
          </p:cNvPr>
          <p:cNvSpPr/>
          <p:nvPr/>
        </p:nvSpPr>
        <p:spPr>
          <a:xfrm>
            <a:off x="4089926" y="3595374"/>
            <a:ext cx="504056" cy="504056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CD191EB1-FFAA-4595-A126-3761A893C784}"/>
              </a:ext>
            </a:extLst>
          </p:cNvPr>
          <p:cNvSpPr/>
          <p:nvPr/>
        </p:nvSpPr>
        <p:spPr>
          <a:xfrm>
            <a:off x="5178422" y="3603430"/>
            <a:ext cx="504056" cy="504056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5" name="表格 6">
            <a:extLst>
              <a:ext uri="{FF2B5EF4-FFF2-40B4-BE49-F238E27FC236}">
                <a16:creationId xmlns:a16="http://schemas.microsoft.com/office/drawing/2014/main" id="{5285F8E0-23CC-4B67-BA11-C24A7E8BA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05889"/>
              </p:ext>
            </p:extLst>
          </p:nvPr>
        </p:nvGraphicFramePr>
        <p:xfrm>
          <a:off x="2699792" y="3723878"/>
          <a:ext cx="3284325" cy="41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775">
                  <a:extLst>
                    <a:ext uri="{9D8B030D-6E8A-4147-A177-3AD203B41FA5}">
                      <a16:colId xmlns:a16="http://schemas.microsoft.com/office/drawing/2014/main" val="2765158298"/>
                    </a:ext>
                  </a:extLst>
                </a:gridCol>
                <a:gridCol w="1094775">
                  <a:extLst>
                    <a:ext uri="{9D8B030D-6E8A-4147-A177-3AD203B41FA5}">
                      <a16:colId xmlns:a16="http://schemas.microsoft.com/office/drawing/2014/main" val="3395124898"/>
                    </a:ext>
                  </a:extLst>
                </a:gridCol>
                <a:gridCol w="1094775">
                  <a:extLst>
                    <a:ext uri="{9D8B030D-6E8A-4147-A177-3AD203B41FA5}">
                      <a16:colId xmlns:a16="http://schemas.microsoft.com/office/drawing/2014/main" val="2626676591"/>
                    </a:ext>
                  </a:extLst>
                </a:gridCol>
              </a:tblGrid>
              <a:tr h="4160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58396"/>
                  </a:ext>
                </a:extLst>
              </a:tr>
            </a:tbl>
          </a:graphicData>
        </a:graphic>
      </p:graphicFrame>
      <p:sp>
        <p:nvSpPr>
          <p:cNvPr id="39" name="橢圓 38">
            <a:extLst>
              <a:ext uri="{FF2B5EF4-FFF2-40B4-BE49-F238E27FC236}">
                <a16:creationId xmlns:a16="http://schemas.microsoft.com/office/drawing/2014/main" id="{6FB44FA0-9D4F-4821-A1CD-03086FC784F4}"/>
              </a:ext>
            </a:extLst>
          </p:cNvPr>
          <p:cNvSpPr/>
          <p:nvPr/>
        </p:nvSpPr>
        <p:spPr>
          <a:xfrm>
            <a:off x="2971056" y="3613160"/>
            <a:ext cx="504056" cy="504056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FD502AB7-3100-4FF5-BFE5-4BF808119578}"/>
              </a:ext>
            </a:extLst>
          </p:cNvPr>
          <p:cNvSpPr/>
          <p:nvPr/>
        </p:nvSpPr>
        <p:spPr>
          <a:xfrm>
            <a:off x="4089907" y="3603430"/>
            <a:ext cx="504056" cy="504056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7905EF1-60CA-45FF-98CA-A62B52538A48}"/>
              </a:ext>
            </a:extLst>
          </p:cNvPr>
          <p:cNvSpPr/>
          <p:nvPr/>
        </p:nvSpPr>
        <p:spPr>
          <a:xfrm>
            <a:off x="5178422" y="3611186"/>
            <a:ext cx="504056" cy="504056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94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樣式版型</a:t>
            </a:r>
            <a:r>
              <a:rPr lang="en-US" altLang="zh-TW" sz="3600" dirty="0"/>
              <a:t>-</a:t>
            </a:r>
            <a:r>
              <a:rPr lang="zh-TW" altLang="en-US" sz="3600" dirty="0"/>
              <a:t>純文字</a:t>
            </a:r>
          </a:p>
        </p:txBody>
      </p:sp>
      <p:pic>
        <p:nvPicPr>
          <p:cNvPr id="8" name="Google Shape;143;p3">
            <a:extLst>
              <a:ext uri="{FF2B5EF4-FFF2-40B4-BE49-F238E27FC236}">
                <a16:creationId xmlns:a16="http://schemas.microsoft.com/office/drawing/2014/main" id="{50044425-B288-4219-969B-0A4607FF42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9672" y="1419622"/>
            <a:ext cx="1821792" cy="32403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7" name="Google Shape;279;gd4499a6a06_3_13">
            <a:extLst>
              <a:ext uri="{FF2B5EF4-FFF2-40B4-BE49-F238E27FC236}">
                <a16:creationId xmlns:a16="http://schemas.microsoft.com/office/drawing/2014/main" id="{7C93BF1D-4C85-461B-BA50-F19A52CE23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549"/>
          <a:stretch/>
        </p:blipFill>
        <p:spPr>
          <a:xfrm>
            <a:off x="3623244" y="1419621"/>
            <a:ext cx="1869439" cy="324036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9" name="Google Shape;230;gd41682a4c4_0_1">
            <a:extLst>
              <a:ext uri="{FF2B5EF4-FFF2-40B4-BE49-F238E27FC236}">
                <a16:creationId xmlns:a16="http://schemas.microsoft.com/office/drawing/2014/main" id="{32304D5A-CDC2-4FCD-9553-323B3806FB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511" b="5182"/>
          <a:stretch/>
        </p:blipFill>
        <p:spPr>
          <a:xfrm>
            <a:off x="5674463" y="1419621"/>
            <a:ext cx="1726075" cy="324036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D1097BB-BA10-409C-B46A-2B40E180FAFA}"/>
              </a:ext>
            </a:extLst>
          </p:cNvPr>
          <p:cNvSpPr/>
          <p:nvPr/>
        </p:nvSpPr>
        <p:spPr>
          <a:xfrm>
            <a:off x="2237412" y="4670370"/>
            <a:ext cx="58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5C365C-2140-4786-B4D0-68DE7EEF96D9}"/>
              </a:ext>
            </a:extLst>
          </p:cNvPr>
          <p:cNvSpPr/>
          <p:nvPr/>
        </p:nvSpPr>
        <p:spPr>
          <a:xfrm>
            <a:off x="4278844" y="4670370"/>
            <a:ext cx="58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224DA2-620B-4BF6-86C6-76EA99F83A79}"/>
              </a:ext>
            </a:extLst>
          </p:cNvPr>
          <p:cNvSpPr/>
          <p:nvPr/>
        </p:nvSpPr>
        <p:spPr>
          <a:xfrm>
            <a:off x="6244344" y="4670370"/>
            <a:ext cx="58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樣式版型</a:t>
            </a:r>
            <a:r>
              <a:rPr lang="en-US" altLang="zh-TW" sz="3600" dirty="0"/>
              <a:t>-</a:t>
            </a:r>
            <a:r>
              <a:rPr lang="zh-TW" altLang="en-US" sz="3600" dirty="0"/>
              <a:t>圖文式</a:t>
            </a:r>
          </a:p>
        </p:txBody>
      </p:sp>
      <p:pic>
        <p:nvPicPr>
          <p:cNvPr id="15" name="Google Shape;218;gd4153c3549_2_12">
            <a:extLst>
              <a:ext uri="{FF2B5EF4-FFF2-40B4-BE49-F238E27FC236}">
                <a16:creationId xmlns:a16="http://schemas.microsoft.com/office/drawing/2014/main" id="{6F0B6930-4116-4ABE-86D3-22D95B8226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267" b="2342"/>
          <a:stretch/>
        </p:blipFill>
        <p:spPr>
          <a:xfrm>
            <a:off x="4662537" y="1268236"/>
            <a:ext cx="1729535" cy="34584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17" name="Google Shape;249;gd4499a6a06_1_0">
            <a:extLst>
              <a:ext uri="{FF2B5EF4-FFF2-40B4-BE49-F238E27FC236}">
                <a16:creationId xmlns:a16="http://schemas.microsoft.com/office/drawing/2014/main" id="{2EACEA63-EC19-4C64-961C-8937D620BD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120" b="1504"/>
          <a:stretch/>
        </p:blipFill>
        <p:spPr>
          <a:xfrm>
            <a:off x="2779584" y="1275606"/>
            <a:ext cx="1707698" cy="34511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18" name="Google Shape;237;gd41682a4c4_1_0">
            <a:extLst>
              <a:ext uri="{FF2B5EF4-FFF2-40B4-BE49-F238E27FC236}">
                <a16:creationId xmlns:a16="http://schemas.microsoft.com/office/drawing/2014/main" id="{808D138D-DFEA-4669-8692-685ABC2E09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043" b="3427"/>
          <a:stretch/>
        </p:blipFill>
        <p:spPr>
          <a:xfrm>
            <a:off x="6567328" y="1260866"/>
            <a:ext cx="1768918" cy="34658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19" name="Google Shape;228;gd41682a4c4_0_1">
            <a:extLst>
              <a:ext uri="{FF2B5EF4-FFF2-40B4-BE49-F238E27FC236}">
                <a16:creationId xmlns:a16="http://schemas.microsoft.com/office/drawing/2014/main" id="{C87A043E-EF09-4E63-8DDD-A9A0348F36A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709" b="5183"/>
          <a:stretch/>
        </p:blipFill>
        <p:spPr>
          <a:xfrm>
            <a:off x="719235" y="1260866"/>
            <a:ext cx="1885094" cy="34658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1CB22E1-9AC4-4457-9177-6BF6B08C69DA}"/>
              </a:ext>
            </a:extLst>
          </p:cNvPr>
          <p:cNvSpPr/>
          <p:nvPr/>
        </p:nvSpPr>
        <p:spPr>
          <a:xfrm>
            <a:off x="1336811" y="4726708"/>
            <a:ext cx="58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25D9C3-0C77-4D26-B93F-5305AAB05BCC}"/>
              </a:ext>
            </a:extLst>
          </p:cNvPr>
          <p:cNvSpPr/>
          <p:nvPr/>
        </p:nvSpPr>
        <p:spPr>
          <a:xfrm>
            <a:off x="3378243" y="4726708"/>
            <a:ext cx="58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F7FD7A1-4D3E-4F0A-B5B9-97398CC12373}"/>
              </a:ext>
            </a:extLst>
          </p:cNvPr>
          <p:cNvSpPr/>
          <p:nvPr/>
        </p:nvSpPr>
        <p:spPr>
          <a:xfrm>
            <a:off x="5220072" y="4726708"/>
            <a:ext cx="58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C7BED33-062C-418E-8032-ED22277A1C6E}"/>
              </a:ext>
            </a:extLst>
          </p:cNvPr>
          <p:cNvSpPr/>
          <p:nvPr/>
        </p:nvSpPr>
        <p:spPr>
          <a:xfrm>
            <a:off x="7226048" y="4726708"/>
            <a:ext cx="58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欄式</a:t>
            </a:r>
            <a:endParaRPr lang="en-US" altLang="zh-TW" sz="1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098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選單功能說明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6C9403-C3E7-432F-B174-45A668AB9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94" y="1491630"/>
            <a:ext cx="5360653" cy="35283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3A83C1-1E40-470D-AEEF-CB3E947A2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98" y="1491630"/>
            <a:ext cx="1790472" cy="35283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13" name="Google Shape;237;gd41682a4c4_1_0">
            <a:extLst>
              <a:ext uri="{FF2B5EF4-FFF2-40B4-BE49-F238E27FC236}">
                <a16:creationId xmlns:a16="http://schemas.microsoft.com/office/drawing/2014/main" id="{EEF08FF0-DBCC-4807-B6A1-59C49FD08E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0931" b="3426"/>
          <a:stretch/>
        </p:blipFill>
        <p:spPr>
          <a:xfrm>
            <a:off x="1237298" y="4803998"/>
            <a:ext cx="1779695" cy="2173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9EC3A0A-3AE3-408A-A229-D19E616FF129}"/>
              </a:ext>
            </a:extLst>
          </p:cNvPr>
          <p:cNvCxnSpPr/>
          <p:nvPr/>
        </p:nvCxnSpPr>
        <p:spPr>
          <a:xfrm flipV="1">
            <a:off x="347169" y="1563638"/>
            <a:ext cx="890129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A4210BF-A39B-48F5-94BF-0C5BC0C8649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1781" y="4695986"/>
            <a:ext cx="895517" cy="216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93713F9-3152-4123-A6EF-F685DF3AE780}"/>
              </a:ext>
            </a:extLst>
          </p:cNvPr>
          <p:cNvSpPr/>
          <p:nvPr/>
        </p:nvSpPr>
        <p:spPr>
          <a:xfrm>
            <a:off x="347169" y="1779662"/>
            <a:ext cx="151216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上方電梯</a:t>
            </a:r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連本活動內容</a:t>
            </a:r>
            <a:endParaRPr lang="en-US" altLang="zh-TW" sz="1000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宮格、錨點、</a:t>
            </a:r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note)</a:t>
            </a:r>
            <a:endParaRPr lang="zh-TW" altLang="en-US" sz="1000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2ECBA0-E7A9-44D2-B866-22439B60EAB5}"/>
              </a:ext>
            </a:extLst>
          </p:cNvPr>
          <p:cNvSpPr/>
          <p:nvPr/>
        </p:nvSpPr>
        <p:spPr>
          <a:xfrm>
            <a:off x="347169" y="4299942"/>
            <a:ext cx="129614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下方電梯</a:t>
            </a:r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外連分頁</a:t>
            </a:r>
            <a:endParaRPr lang="en-US" altLang="zh-TW" sz="1000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登記送、分類頁</a:t>
            </a:r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000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82C9DEA-45D5-4AC8-B18B-1C6F8A4D7F91}"/>
              </a:ext>
            </a:extLst>
          </p:cNvPr>
          <p:cNvCxnSpPr/>
          <p:nvPr/>
        </p:nvCxnSpPr>
        <p:spPr>
          <a:xfrm flipV="1">
            <a:off x="3419871" y="2859782"/>
            <a:ext cx="242057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58589B6-4940-48C3-AAC2-BAF1DBA49AFB}"/>
              </a:ext>
            </a:extLst>
          </p:cNvPr>
          <p:cNvCxnSpPr>
            <a:cxnSpLocks/>
          </p:cNvCxnSpPr>
          <p:nvPr/>
        </p:nvCxnSpPr>
        <p:spPr>
          <a:xfrm flipH="1">
            <a:off x="8388423" y="2067560"/>
            <a:ext cx="432049" cy="288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D53EBDA-EA74-48B0-9404-53BFB554A066}"/>
              </a:ext>
            </a:extLst>
          </p:cNvPr>
          <p:cNvSpPr/>
          <p:nvPr/>
        </p:nvSpPr>
        <p:spPr>
          <a:xfrm>
            <a:off x="7380311" y="1671516"/>
            <a:ext cx="144016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右電梯</a:t>
            </a:r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連本活動內容</a:t>
            </a:r>
            <a:endParaRPr lang="en-US" altLang="zh-TW" sz="1000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宮格、錨點、</a:t>
            </a:r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note)</a:t>
            </a:r>
            <a:endParaRPr lang="zh-TW" altLang="en-US" sz="1000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270E48-EF86-47FB-A80B-145308043247}"/>
              </a:ext>
            </a:extLst>
          </p:cNvPr>
          <p:cNvSpPr/>
          <p:nvPr/>
        </p:nvSpPr>
        <p:spPr>
          <a:xfrm>
            <a:off x="3419871" y="3147814"/>
            <a:ext cx="115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左電梯</a:t>
            </a:r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外連分頁</a:t>
            </a:r>
            <a:endParaRPr lang="en-US" altLang="zh-TW" sz="1000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登記送、分類頁</a:t>
            </a:r>
            <a:r>
              <a:rPr lang="en-US" altLang="zh-TW" sz="1000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000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D9A39F8-62DB-44FF-85BE-89E1F7B06E9F}"/>
              </a:ext>
            </a:extLst>
          </p:cNvPr>
          <p:cNvSpPr/>
          <p:nvPr/>
        </p:nvSpPr>
        <p:spPr>
          <a:xfrm>
            <a:off x="1859337" y="1156217"/>
            <a:ext cx="514304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kern="1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FBA9B56-F57A-4881-B2D4-CB4475D6FC60}"/>
              </a:ext>
            </a:extLst>
          </p:cNvPr>
          <p:cNvSpPr/>
          <p:nvPr/>
        </p:nvSpPr>
        <p:spPr>
          <a:xfrm>
            <a:off x="5636088" y="1156217"/>
            <a:ext cx="576064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kern="1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54206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全站大型活動串連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2F979E-D05E-4305-9705-0985762830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8"/>
          <a:stretch/>
        </p:blipFill>
        <p:spPr>
          <a:xfrm>
            <a:off x="1543650" y="1491630"/>
            <a:ext cx="1800200" cy="35554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577D2A0-86A5-44AF-970A-7B2F1B5004B2}"/>
              </a:ext>
            </a:extLst>
          </p:cNvPr>
          <p:cNvSpPr/>
          <p:nvPr/>
        </p:nvSpPr>
        <p:spPr>
          <a:xfrm>
            <a:off x="1879507" y="1156217"/>
            <a:ext cx="1128487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kern="1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行銷活動主頁</a:t>
            </a:r>
            <a:endParaRPr lang="en-US" altLang="zh-TW" sz="1200" kern="1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078063-2F57-48CC-A818-D0C21CD91EDC}"/>
              </a:ext>
            </a:extLst>
          </p:cNvPr>
          <p:cNvSpPr/>
          <p:nvPr/>
        </p:nvSpPr>
        <p:spPr>
          <a:xfrm>
            <a:off x="6055971" y="1158351"/>
            <a:ext cx="1128487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kern="1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串連商品活動</a:t>
            </a:r>
            <a:endParaRPr lang="en-US" altLang="zh-TW" sz="1200" kern="1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E126942-D2E7-4418-8A0C-21A2FC556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15" y="1491630"/>
            <a:ext cx="1804213" cy="35554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F9A4343-4558-403E-8742-90E0BD7591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8"/>
          <a:stretch/>
        </p:blipFill>
        <p:spPr>
          <a:xfrm>
            <a:off x="3659060" y="1491629"/>
            <a:ext cx="1800200" cy="35554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F428953-1490-410B-B243-C5F19C7E2E6F}"/>
              </a:ext>
            </a:extLst>
          </p:cNvPr>
          <p:cNvSpPr/>
          <p:nvPr/>
        </p:nvSpPr>
        <p:spPr>
          <a:xfrm>
            <a:off x="3899506" y="1156216"/>
            <a:ext cx="1293150" cy="33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kern="1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串連行銷分會場</a:t>
            </a:r>
            <a:endParaRPr lang="en-US" altLang="zh-TW" sz="1200" kern="100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2BEB21F-148A-4584-972A-A93B9C42FE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15" y="4660808"/>
            <a:ext cx="1800200" cy="3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99878"/>
      </p:ext>
    </p:extLst>
  </p:cSld>
  <p:clrMapOvr>
    <a:masterClrMapping/>
  </p:clrMapOvr>
</p:sld>
</file>

<file path=ppt/theme/theme1.xml><?xml version="1.0" encoding="utf-8"?>
<a:theme xmlns:a="http://schemas.openxmlformats.org/drawingml/2006/main" name="ETmall Guide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3678</TotalTime>
  <Words>283</Words>
  <Application>Microsoft Macintosh PowerPoint</Application>
  <PresentationFormat>如螢幕大小 (16:9)</PresentationFormat>
  <Paragraphs>63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Lato</vt:lpstr>
      <vt:lpstr>Arial</vt:lpstr>
      <vt:lpstr>Calibri</vt:lpstr>
      <vt:lpstr>ETmall Guideline</vt:lpstr>
      <vt:lpstr>PowerPoint 簡報</vt:lpstr>
      <vt:lpstr>APP刪除底部導航列 上版日期：2021/5/26</vt:lpstr>
      <vt:lpstr>競網現況</vt:lpstr>
      <vt:lpstr>樣式規範</vt:lpstr>
      <vt:lpstr>樣式規範</vt:lpstr>
      <vt:lpstr>樣式版型-純文字</vt:lpstr>
      <vt:lpstr>樣式版型-圖文式</vt:lpstr>
      <vt:lpstr>選單功能說明</vt:lpstr>
      <vt:lpstr>全站大型活動串連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石橋</dc:creator>
  <cp:lastModifiedBy>陳勁瑋</cp:lastModifiedBy>
  <cp:revision>597</cp:revision>
  <dcterms:created xsi:type="dcterms:W3CDTF">2014-12-30T09:39:21Z</dcterms:created>
  <dcterms:modified xsi:type="dcterms:W3CDTF">2021-07-13T03:22:33Z</dcterms:modified>
</cp:coreProperties>
</file>