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0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4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98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8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61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71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8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9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2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0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0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27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8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B62F-9CEA-4DCF-8D27-0D8BC1AEEB49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0D1922-4223-48E8-A77B-0AB10C872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1D80C-92A7-45F0-8F84-D7CA22F08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集點加價購  </a:t>
            </a:r>
            <a:r>
              <a:rPr lang="en-US" altLang="zh-TW" dirty="0"/>
              <a:t>HTML</a:t>
            </a:r>
            <a:r>
              <a:rPr lang="zh-TW" altLang="en-US" dirty="0"/>
              <a:t>標籤規範</a:t>
            </a:r>
          </a:p>
        </p:txBody>
      </p:sp>
    </p:spTree>
    <p:extLst>
      <p:ext uri="{BB962C8B-B14F-4D97-AF65-F5344CB8AC3E}">
        <p14:creationId xmlns:p14="http://schemas.microsoft.com/office/powerpoint/2010/main" val="62718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78FA3E0-79E7-486D-8213-7562A66E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48468"/>
              </p:ext>
            </p:extLst>
          </p:nvPr>
        </p:nvGraphicFramePr>
        <p:xfrm>
          <a:off x="815757" y="4190834"/>
          <a:ext cx="111957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041">
                  <a:extLst>
                    <a:ext uri="{9D8B030D-6E8A-4147-A177-3AD203B41FA5}">
                      <a16:colId xmlns:a16="http://schemas.microsoft.com/office/drawing/2014/main" val="3214115794"/>
                    </a:ext>
                  </a:extLst>
                </a:gridCol>
                <a:gridCol w="2804845">
                  <a:extLst>
                    <a:ext uri="{9D8B030D-6E8A-4147-A177-3AD203B41FA5}">
                      <a16:colId xmlns:a16="http://schemas.microsoft.com/office/drawing/2014/main" val="3860253510"/>
                    </a:ext>
                  </a:extLst>
                </a:gridCol>
                <a:gridCol w="4894289">
                  <a:extLst>
                    <a:ext uri="{9D8B030D-6E8A-4147-A177-3AD203B41FA5}">
                      <a16:colId xmlns:a16="http://schemas.microsoft.com/office/drawing/2014/main" val="3457665130"/>
                    </a:ext>
                  </a:extLst>
                </a:gridCol>
                <a:gridCol w="1846554">
                  <a:extLst>
                    <a:ext uri="{9D8B030D-6E8A-4147-A177-3AD203B41FA5}">
                      <a16:colId xmlns:a16="http://schemas.microsoft.com/office/drawing/2014/main" val="205340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 / Class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CustPoint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&lt;span 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CustPoint</a:t>
                      </a:r>
                      <a:r>
                        <a:rPr lang="en-US" altLang="zh-TW" dirty="0"/>
                        <a:t>"&gt;0&lt;/span&gt;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點數填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2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登入提示訊息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class=“</a:t>
                      </a:r>
                      <a:r>
                        <a:rPr lang="en-US" altLang="zh-TW" dirty="0" err="1"/>
                        <a:t>jsLoginText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&lt;div class=“</a:t>
                      </a:r>
                      <a:r>
                        <a:rPr lang="en-US" altLang="zh-TW" dirty="0" err="1"/>
                        <a:t>jsLoginText</a:t>
                      </a:r>
                      <a:r>
                        <a:rPr lang="en-US" altLang="zh-TW" dirty="0"/>
                        <a:t>"&gt;</a:t>
                      </a:r>
                      <a:r>
                        <a:rPr lang="zh-TW" altLang="en-US" dirty="0"/>
                        <a:t>請登入會員</a:t>
                      </a:r>
                      <a:r>
                        <a:rPr lang="en-US" altLang="zh-TW" dirty="0"/>
                        <a:t>&lt;/div&gt;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63510"/>
                  </a:ext>
                </a:extLst>
              </a:tr>
            </a:tbl>
          </a:graphicData>
        </a:graphic>
      </p:graphicFrame>
      <p:grpSp>
        <p:nvGrpSpPr>
          <p:cNvPr id="36" name="群組 35">
            <a:extLst>
              <a:ext uri="{FF2B5EF4-FFF2-40B4-BE49-F238E27FC236}">
                <a16:creationId xmlns:a16="http://schemas.microsoft.com/office/drawing/2014/main" id="{5CCB1FCE-4570-4BEB-8245-092A9A43BBB1}"/>
              </a:ext>
            </a:extLst>
          </p:cNvPr>
          <p:cNvGrpSpPr/>
          <p:nvPr/>
        </p:nvGrpSpPr>
        <p:grpSpPr>
          <a:xfrm>
            <a:off x="1876075" y="422685"/>
            <a:ext cx="8795202" cy="3283119"/>
            <a:chOff x="1710975" y="371885"/>
            <a:chExt cx="8795202" cy="328311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88981A0-B60A-4D4E-A034-EEB814C49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975" y="371885"/>
              <a:ext cx="8795202" cy="3283119"/>
            </a:xfrm>
            <a:prstGeom prst="rect">
              <a:avLst/>
            </a:prstGeom>
          </p:spPr>
        </p:pic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DFD005A-523F-49D9-8F32-1C303CF2D321}"/>
                </a:ext>
              </a:extLst>
            </p:cNvPr>
            <p:cNvSpPr/>
            <p:nvPr/>
          </p:nvSpPr>
          <p:spPr>
            <a:xfrm>
              <a:off x="1901599" y="1061344"/>
              <a:ext cx="2139341" cy="328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data-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src</a:t>
              </a:r>
              <a:r>
                <a:rPr lang="en-US" altLang="zh-TW" sz="1400" dirty="0">
                  <a:solidFill>
                    <a:schemeClr val="tx1"/>
                  </a:solidFill>
                </a:rPr>
                <a:t>=“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CustPoint</a:t>
              </a:r>
              <a:r>
                <a:rPr lang="en-US" altLang="zh-TW" sz="1400" dirty="0">
                  <a:solidFill>
                    <a:schemeClr val="tx1"/>
                  </a:solidFill>
                </a:rPr>
                <a:t>”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箭號: 向下 53">
              <a:extLst>
                <a:ext uri="{FF2B5EF4-FFF2-40B4-BE49-F238E27FC236}">
                  <a16:creationId xmlns:a16="http://schemas.microsoft.com/office/drawing/2014/main" id="{F0587244-0B45-4754-B032-AA0F793552A8}"/>
                </a:ext>
              </a:extLst>
            </p:cNvPr>
            <p:cNvSpPr/>
            <p:nvPr/>
          </p:nvSpPr>
          <p:spPr>
            <a:xfrm rot="19951860">
              <a:off x="3763738" y="1419439"/>
              <a:ext cx="282209" cy="629159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186484C-4C08-4193-ADF9-9203B9381ECD}"/>
                </a:ext>
              </a:extLst>
            </p:cNvPr>
            <p:cNvSpPr/>
            <p:nvPr/>
          </p:nvSpPr>
          <p:spPr>
            <a:xfrm>
              <a:off x="1765501" y="3119175"/>
              <a:ext cx="2139341" cy="328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class=“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jsLoginText</a:t>
              </a:r>
              <a:r>
                <a:rPr lang="en-US" altLang="zh-TW" sz="1400" dirty="0">
                  <a:solidFill>
                    <a:schemeClr val="tx1"/>
                  </a:solidFill>
                </a:rPr>
                <a:t>”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箭號: 向下 55">
              <a:extLst>
                <a:ext uri="{FF2B5EF4-FFF2-40B4-BE49-F238E27FC236}">
                  <a16:creationId xmlns:a16="http://schemas.microsoft.com/office/drawing/2014/main" id="{C2DAF1FE-C5CC-4049-9AAC-7CF575055E5E}"/>
                </a:ext>
              </a:extLst>
            </p:cNvPr>
            <p:cNvSpPr/>
            <p:nvPr/>
          </p:nvSpPr>
          <p:spPr>
            <a:xfrm rot="14030659">
              <a:off x="3814948" y="2756523"/>
              <a:ext cx="282209" cy="629159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2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D8F782-4B64-4DC6-909D-0E83BA53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49" y="717410"/>
            <a:ext cx="5867702" cy="54231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8891FC-04A9-4691-988A-721C15075981}"/>
              </a:ext>
            </a:extLst>
          </p:cNvPr>
          <p:cNvSpPr/>
          <p:nvPr/>
        </p:nvSpPr>
        <p:spPr>
          <a:xfrm>
            <a:off x="7997599" y="2166150"/>
            <a:ext cx="3432401" cy="126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整個換好禮的</a:t>
            </a:r>
            <a:r>
              <a:rPr lang="en-US" altLang="zh-TW" sz="2000" dirty="0">
                <a:solidFill>
                  <a:schemeClr val="tx1"/>
                </a:solidFill>
              </a:rPr>
              <a:t>&lt;div&gt;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class=“</a:t>
            </a:r>
            <a:r>
              <a:rPr lang="en-US" altLang="zh-TW" sz="2000" dirty="0" err="1">
                <a:solidFill>
                  <a:schemeClr val="tx1"/>
                </a:solidFill>
              </a:rPr>
              <a:t>jsExchangeBox</a:t>
            </a:r>
            <a:r>
              <a:rPr lang="en-US" altLang="zh-TW" sz="2000" dirty="0">
                <a:solidFill>
                  <a:schemeClr val="tx1"/>
                </a:solidFill>
              </a:rPr>
              <a:t>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2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78FA3E0-79E7-486D-8213-7562A66E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58655"/>
              </p:ext>
            </p:extLst>
          </p:nvPr>
        </p:nvGraphicFramePr>
        <p:xfrm>
          <a:off x="2575876" y="4118405"/>
          <a:ext cx="73960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99">
                  <a:extLst>
                    <a:ext uri="{9D8B030D-6E8A-4147-A177-3AD203B41FA5}">
                      <a16:colId xmlns:a16="http://schemas.microsoft.com/office/drawing/2014/main" val="3214115794"/>
                    </a:ext>
                  </a:extLst>
                </a:gridCol>
                <a:gridCol w="5390089">
                  <a:extLst>
                    <a:ext uri="{9D8B030D-6E8A-4147-A177-3AD203B41FA5}">
                      <a16:colId xmlns:a16="http://schemas.microsoft.com/office/drawing/2014/main" val="386025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 / Class 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Gift_Image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2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Gift_Name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6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尚餘組數 </a:t>
                      </a:r>
                      <a:r>
                        <a:rPr lang="en-US" altLang="zh-TW" dirty="0"/>
                        <a:t>&lt;div&gt;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class=“</a:t>
                      </a:r>
                      <a:r>
                        <a:rPr lang="en-US" altLang="zh-TW" dirty="0" err="1"/>
                        <a:t>jsGoodsInventory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4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尚餘組數文字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Gift_Amount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詳情按鈕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class=“</a:t>
                      </a:r>
                      <a:r>
                        <a:rPr lang="en-US" altLang="zh-TW" dirty="0" err="1"/>
                        <a:t>jsItemInfo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3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登記按鈕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class=“</a:t>
                      </a:r>
                      <a:r>
                        <a:rPr lang="en-US" altLang="zh-TW" dirty="0" err="1"/>
                        <a:t>jsCta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96751"/>
                  </a:ext>
                </a:extLst>
              </a:tr>
            </a:tbl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199708B7-9D53-4E13-ABC9-20129F072708}"/>
              </a:ext>
            </a:extLst>
          </p:cNvPr>
          <p:cNvGrpSpPr/>
          <p:nvPr/>
        </p:nvGrpSpPr>
        <p:grpSpPr>
          <a:xfrm>
            <a:off x="2143043" y="352311"/>
            <a:ext cx="8413956" cy="3422199"/>
            <a:chOff x="2143043" y="342829"/>
            <a:chExt cx="8413956" cy="34221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F485062-A23D-47CE-922F-AAC1DA8C36D9}"/>
                </a:ext>
              </a:extLst>
            </p:cNvPr>
            <p:cNvGrpSpPr/>
            <p:nvPr/>
          </p:nvGrpSpPr>
          <p:grpSpPr>
            <a:xfrm>
              <a:off x="2143043" y="342829"/>
              <a:ext cx="7905913" cy="3422199"/>
              <a:chOff x="2258895" y="469829"/>
              <a:chExt cx="7905913" cy="3422199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EEB47266-9E22-4A86-944C-3B24B218611C}"/>
                  </a:ext>
                </a:extLst>
              </p:cNvPr>
              <p:cNvGrpSpPr/>
              <p:nvPr/>
            </p:nvGrpSpPr>
            <p:grpSpPr>
              <a:xfrm>
                <a:off x="2258895" y="469829"/>
                <a:ext cx="7905913" cy="3422199"/>
                <a:chOff x="2450308" y="558729"/>
                <a:chExt cx="7905913" cy="3422199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72D410C9-9479-4458-8D51-27DBF764D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50308" y="558729"/>
                  <a:ext cx="7905913" cy="3422199"/>
                </a:xfrm>
                <a:prstGeom prst="rect">
                  <a:avLst/>
                </a:prstGeom>
              </p:spPr>
            </p:pic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49BE76A-C620-499D-9FAA-400978ABDEB8}"/>
                    </a:ext>
                  </a:extLst>
                </p:cNvPr>
                <p:cNvSpPr/>
                <p:nvPr/>
              </p:nvSpPr>
              <p:spPr>
                <a:xfrm>
                  <a:off x="2574699" y="832744"/>
                  <a:ext cx="2810101" cy="32847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>
                      <a:solidFill>
                        <a:schemeClr val="tx1"/>
                      </a:solidFill>
                    </a:rPr>
                    <a:t>data-</a:t>
                  </a:r>
                  <a:r>
                    <a:rPr lang="en-US" altLang="zh-TW" sz="1400" dirty="0" err="1">
                      <a:solidFill>
                        <a:schemeClr val="tx1"/>
                      </a:solidFill>
                    </a:rPr>
                    <a:t>src</a:t>
                  </a:r>
                  <a:r>
                    <a:rPr lang="en-US" altLang="zh-TW" sz="1400" dirty="0">
                      <a:solidFill>
                        <a:schemeClr val="tx1"/>
                      </a:solidFill>
                    </a:rPr>
                    <a:t>=“</a:t>
                  </a:r>
                  <a:r>
                    <a:rPr lang="en-US" altLang="zh-TW" sz="1400" dirty="0" err="1">
                      <a:solidFill>
                        <a:schemeClr val="tx1"/>
                      </a:solidFill>
                    </a:rPr>
                    <a:t>Gift_Image</a:t>
                  </a:r>
                  <a:r>
                    <a:rPr lang="en-US" altLang="zh-TW" sz="1400" dirty="0">
                      <a:solidFill>
                        <a:schemeClr val="tx1"/>
                      </a:solidFill>
                    </a:rPr>
                    <a:t>_[index]”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箭號: 向下 7">
                  <a:extLst>
                    <a:ext uri="{FF2B5EF4-FFF2-40B4-BE49-F238E27FC236}">
                      <a16:creationId xmlns:a16="http://schemas.microsoft.com/office/drawing/2014/main" id="{F2E5D845-02DC-4D38-9E45-43B2379B8192}"/>
                    </a:ext>
                  </a:extLst>
                </p:cNvPr>
                <p:cNvSpPr/>
                <p:nvPr/>
              </p:nvSpPr>
              <p:spPr>
                <a:xfrm rot="19951860">
                  <a:off x="4436838" y="1190839"/>
                  <a:ext cx="282209" cy="629159"/>
                </a:xfrm>
                <a:prstGeom prst="down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D2B106-EF0A-4AD5-971F-C051FA2CCCC0}"/>
                  </a:ext>
                </a:extLst>
              </p:cNvPr>
              <p:cNvSpPr/>
              <p:nvPr/>
            </p:nvSpPr>
            <p:spPr>
              <a:xfrm>
                <a:off x="6094669" y="813724"/>
                <a:ext cx="2810101" cy="3284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data-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src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=“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Gift_Name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_[index]”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箭號: 向下 9">
                <a:extLst>
                  <a:ext uri="{FF2B5EF4-FFF2-40B4-BE49-F238E27FC236}">
                    <a16:creationId xmlns:a16="http://schemas.microsoft.com/office/drawing/2014/main" id="{42727AB2-2FE3-4C7A-A806-3E76CF740C08}"/>
                  </a:ext>
                </a:extLst>
              </p:cNvPr>
              <p:cNvSpPr/>
              <p:nvPr/>
            </p:nvSpPr>
            <p:spPr>
              <a:xfrm rot="2825773">
                <a:off x="6680164" y="1044953"/>
                <a:ext cx="255744" cy="904336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DF222-A306-4D02-AA24-719AED3A7767}"/>
                </a:ext>
              </a:extLst>
            </p:cNvPr>
            <p:cNvSpPr/>
            <p:nvPr/>
          </p:nvSpPr>
          <p:spPr>
            <a:xfrm>
              <a:off x="7515998" y="1370121"/>
              <a:ext cx="3041001" cy="328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data-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src</a:t>
              </a:r>
              <a:r>
                <a:rPr lang="en-US" altLang="zh-TW" sz="1400" dirty="0">
                  <a:solidFill>
                    <a:schemeClr val="tx1"/>
                  </a:solidFill>
                </a:rPr>
                <a:t>=“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Gift_Amount</a:t>
              </a:r>
              <a:r>
                <a:rPr lang="en-US" altLang="zh-TW" sz="1400" dirty="0">
                  <a:solidFill>
                    <a:schemeClr val="tx1"/>
                  </a:solidFill>
                </a:rPr>
                <a:t>_[index]”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26E9606B-56B1-42ED-983D-7508CD58FEB8}"/>
                </a:ext>
              </a:extLst>
            </p:cNvPr>
            <p:cNvSpPr/>
            <p:nvPr/>
          </p:nvSpPr>
          <p:spPr>
            <a:xfrm rot="2825773">
              <a:off x="6826206" y="1278443"/>
              <a:ext cx="263376" cy="127906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BF362498-8265-4DFC-ACAB-146C8E3CD780}"/>
              </a:ext>
            </a:extLst>
          </p:cNvPr>
          <p:cNvSpPr/>
          <p:nvPr/>
        </p:nvSpPr>
        <p:spPr>
          <a:xfrm rot="13776529">
            <a:off x="3872504" y="2719239"/>
            <a:ext cx="255744" cy="9043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15F7C2-C686-40B8-8167-7B9F133F700C}"/>
              </a:ext>
            </a:extLst>
          </p:cNvPr>
          <p:cNvSpPr/>
          <p:nvPr/>
        </p:nvSpPr>
        <p:spPr>
          <a:xfrm>
            <a:off x="2143043" y="3499181"/>
            <a:ext cx="2098800" cy="32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Class=“</a:t>
            </a:r>
            <a:r>
              <a:rPr lang="en-US" altLang="zh-TW" sz="1400" dirty="0" err="1">
                <a:solidFill>
                  <a:schemeClr val="tx1"/>
                </a:solidFill>
              </a:rPr>
              <a:t>jsItemInfo</a:t>
            </a:r>
            <a:r>
              <a:rPr lang="en-US" altLang="zh-TW" sz="1400" dirty="0">
                <a:solidFill>
                  <a:schemeClr val="tx1"/>
                </a:solidFill>
              </a:rPr>
              <a:t>”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E73E60-7B6C-4AFC-A5C3-2705EA465ED8}"/>
              </a:ext>
            </a:extLst>
          </p:cNvPr>
          <p:cNvSpPr/>
          <p:nvPr/>
        </p:nvSpPr>
        <p:spPr>
          <a:xfrm>
            <a:off x="6937698" y="3714892"/>
            <a:ext cx="1533202" cy="32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Class=“</a:t>
            </a:r>
            <a:r>
              <a:rPr lang="en-US" altLang="zh-TW" sz="1400" dirty="0" err="1">
                <a:solidFill>
                  <a:schemeClr val="tx1"/>
                </a:solidFill>
              </a:rPr>
              <a:t>jsCta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CE30C0D8-F99A-4C50-AD63-66DABF90AA32}"/>
              </a:ext>
            </a:extLst>
          </p:cNvPr>
          <p:cNvSpPr/>
          <p:nvPr/>
        </p:nvSpPr>
        <p:spPr>
          <a:xfrm rot="8490993">
            <a:off x="7245055" y="2936584"/>
            <a:ext cx="255744" cy="9043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84BAB3F-02AE-4DE8-88F8-144377C78B37}"/>
              </a:ext>
            </a:extLst>
          </p:cNvPr>
          <p:cNvSpPr/>
          <p:nvPr/>
        </p:nvSpPr>
        <p:spPr>
          <a:xfrm>
            <a:off x="5904036" y="2293823"/>
            <a:ext cx="897145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2DF250-DFF3-4FD5-B523-A6A487C498D5}"/>
              </a:ext>
            </a:extLst>
          </p:cNvPr>
          <p:cNvSpPr/>
          <p:nvPr/>
        </p:nvSpPr>
        <p:spPr>
          <a:xfrm>
            <a:off x="8274433" y="1914092"/>
            <a:ext cx="2584067" cy="26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Class=“</a:t>
            </a:r>
            <a:r>
              <a:rPr lang="en-US" altLang="zh-TW" sz="1400" dirty="0" err="1">
                <a:solidFill>
                  <a:schemeClr val="tx1"/>
                </a:solidFill>
              </a:rPr>
              <a:t>jsGoodsInventory</a:t>
            </a:r>
            <a:r>
              <a:rPr lang="en-US" altLang="zh-TW" sz="1400" dirty="0">
                <a:solidFill>
                  <a:schemeClr val="tx1"/>
                </a:solidFill>
              </a:rPr>
              <a:t>”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5BFCDDB7-27F5-4CC5-BCAD-7CD74E015BA2}"/>
              </a:ext>
            </a:extLst>
          </p:cNvPr>
          <p:cNvSpPr/>
          <p:nvPr/>
        </p:nvSpPr>
        <p:spPr>
          <a:xfrm rot="4505297">
            <a:off x="7448201" y="1529579"/>
            <a:ext cx="232140" cy="138067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34C0BA-A3CA-4CA4-A9F9-DD4D769B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19" y="443366"/>
            <a:ext cx="7515289" cy="59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13C97EB-BB8D-4237-A8C3-D93EF779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52" y="615805"/>
            <a:ext cx="5740695" cy="56263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77CA82-58CF-4386-B8AC-3B1E48951683}"/>
              </a:ext>
            </a:extLst>
          </p:cNvPr>
          <p:cNvSpPr/>
          <p:nvPr/>
        </p:nvSpPr>
        <p:spPr>
          <a:xfrm>
            <a:off x="8416699" y="2598044"/>
            <a:ext cx="3432401" cy="105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整個購好物的</a:t>
            </a:r>
            <a:r>
              <a:rPr lang="en-US" altLang="zh-TW" sz="2000" dirty="0">
                <a:solidFill>
                  <a:schemeClr val="tx1"/>
                </a:solidFill>
              </a:rPr>
              <a:t>&lt;div&gt;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class=“</a:t>
            </a:r>
            <a:r>
              <a:rPr lang="en-US" altLang="zh-TW" sz="2000" dirty="0" err="1">
                <a:solidFill>
                  <a:schemeClr val="tx1"/>
                </a:solidFill>
              </a:rPr>
              <a:t>jsBuyBox</a:t>
            </a:r>
            <a:r>
              <a:rPr lang="en-US" altLang="zh-TW" sz="2000" dirty="0">
                <a:solidFill>
                  <a:schemeClr val="tx1"/>
                </a:solidFill>
              </a:rPr>
              <a:t>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6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27F38A5-0AAD-48E0-AA17-35747C09AF93}"/>
              </a:ext>
            </a:extLst>
          </p:cNvPr>
          <p:cNvGrpSpPr/>
          <p:nvPr/>
        </p:nvGrpSpPr>
        <p:grpSpPr>
          <a:xfrm>
            <a:off x="1340960" y="136284"/>
            <a:ext cx="9992679" cy="4143616"/>
            <a:chOff x="1099660" y="436608"/>
            <a:chExt cx="9992679" cy="4074038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BFA27FE4-CFBD-4DF5-954F-C1512F4970CE}"/>
                </a:ext>
              </a:extLst>
            </p:cNvPr>
            <p:cNvGrpSpPr/>
            <p:nvPr/>
          </p:nvGrpSpPr>
          <p:grpSpPr>
            <a:xfrm>
              <a:off x="1099660" y="436608"/>
              <a:ext cx="9992679" cy="4074038"/>
              <a:chOff x="986328" y="365587"/>
              <a:chExt cx="9992679" cy="4074038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44DA4A0F-CE9E-442C-822B-FB7D09A6B457}"/>
                  </a:ext>
                </a:extLst>
              </p:cNvPr>
              <p:cNvGrpSpPr/>
              <p:nvPr/>
            </p:nvGrpSpPr>
            <p:grpSpPr>
              <a:xfrm>
                <a:off x="986328" y="365587"/>
                <a:ext cx="9992679" cy="4074038"/>
                <a:chOff x="986328" y="365587"/>
                <a:chExt cx="9992679" cy="4074038"/>
              </a:xfrm>
            </p:grpSpPr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9CBA0AFC-71F0-4021-A103-7D2B954FA556}"/>
                    </a:ext>
                  </a:extLst>
                </p:cNvPr>
                <p:cNvGrpSpPr/>
                <p:nvPr/>
              </p:nvGrpSpPr>
              <p:grpSpPr>
                <a:xfrm>
                  <a:off x="1998113" y="365587"/>
                  <a:ext cx="8980894" cy="4074038"/>
                  <a:chOff x="1998113" y="365587"/>
                  <a:chExt cx="8980894" cy="4074038"/>
                </a:xfrm>
              </p:grpSpPr>
              <p:grpSp>
                <p:nvGrpSpPr>
                  <p:cNvPr id="17" name="群組 16">
                    <a:extLst>
                      <a:ext uri="{FF2B5EF4-FFF2-40B4-BE49-F238E27FC236}">
                        <a16:creationId xmlns:a16="http://schemas.microsoft.com/office/drawing/2014/main" id="{BC607E4B-4C6D-4C79-9FC0-75CD4DFE64B8}"/>
                      </a:ext>
                    </a:extLst>
                  </p:cNvPr>
                  <p:cNvGrpSpPr/>
                  <p:nvPr/>
                </p:nvGrpSpPr>
                <p:grpSpPr>
                  <a:xfrm>
                    <a:off x="1998113" y="365587"/>
                    <a:ext cx="8980894" cy="4074038"/>
                    <a:chOff x="2024746" y="495573"/>
                    <a:chExt cx="8980894" cy="4074038"/>
                  </a:xfrm>
                </p:grpSpPr>
                <p:grpSp>
                  <p:nvGrpSpPr>
                    <p:cNvPr id="15" name="群組 14">
                      <a:extLst>
                        <a:ext uri="{FF2B5EF4-FFF2-40B4-BE49-F238E27FC236}">
                          <a16:creationId xmlns:a16="http://schemas.microsoft.com/office/drawing/2014/main" id="{8D555F21-7920-4516-8FE5-420BED486B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4746" y="495573"/>
                      <a:ext cx="7893934" cy="4074038"/>
                      <a:chOff x="2149033" y="433975"/>
                      <a:chExt cx="7893934" cy="4074038"/>
                    </a:xfrm>
                  </p:grpSpPr>
                  <p:grpSp>
                    <p:nvGrpSpPr>
                      <p:cNvPr id="13" name="群組 12">
                        <a:extLst>
                          <a:ext uri="{FF2B5EF4-FFF2-40B4-BE49-F238E27FC236}">
                            <a16:creationId xmlns:a16="http://schemas.microsoft.com/office/drawing/2014/main" id="{A5628CFE-CE5A-45C0-BE66-1AC9E635E0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9033" y="433975"/>
                        <a:ext cx="7893934" cy="4074038"/>
                        <a:chOff x="1809048" y="829720"/>
                        <a:chExt cx="7893934" cy="4074038"/>
                      </a:xfrm>
                    </p:grpSpPr>
                    <p:pic>
                      <p:nvPicPr>
                        <p:cNvPr id="4" name="圖片 3">
                          <a:extLst>
                            <a:ext uri="{FF2B5EF4-FFF2-40B4-BE49-F238E27FC236}">
                              <a16:creationId xmlns:a16="http://schemas.microsoft.com/office/drawing/2014/main" id="{B803543F-FAE2-407C-845F-BD56CE01724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82832" y="829720"/>
                          <a:ext cx="7520150" cy="4074038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" name="矩形 4">
                          <a:extLst>
                            <a:ext uri="{FF2B5EF4-FFF2-40B4-BE49-F238E27FC236}">
                              <a16:creationId xmlns:a16="http://schemas.microsoft.com/office/drawing/2014/main" id="{8732F57C-C75F-4914-AE38-93E1C900A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48" y="1306171"/>
                          <a:ext cx="3036163" cy="32847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data-</a:t>
                          </a:r>
                          <a:r>
                            <a:rPr lang="en-US" altLang="zh-TW" sz="1400" dirty="0" err="1">
                              <a:solidFill>
                                <a:schemeClr val="tx1"/>
                              </a:solidFill>
                            </a:rPr>
                            <a:t>src</a:t>
                          </a:r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=“</a:t>
                          </a:r>
                          <a:r>
                            <a:rPr lang="en-US" altLang="zh-TW" sz="1400" dirty="0" err="1">
                              <a:solidFill>
                                <a:schemeClr val="tx1"/>
                              </a:solidFill>
                            </a:rPr>
                            <a:t>Jajago_Image</a:t>
                          </a:r>
                          <a:r>
                            <a:rPr lang="en-US" altLang="zh-TW" sz="1400" dirty="0">
                              <a:solidFill>
                                <a:schemeClr val="tx1"/>
                              </a:solidFill>
                            </a:rPr>
                            <a:t>_[index]”</a:t>
                          </a:r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箭號: 向下 11">
                          <a:extLst>
                            <a:ext uri="{FF2B5EF4-FFF2-40B4-BE49-F238E27FC236}">
                              <a16:creationId xmlns:a16="http://schemas.microsoft.com/office/drawing/2014/main" id="{53EE9567-F67F-4011-8E0D-FA395109E1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51860">
                          <a:off x="4077587" y="1610235"/>
                          <a:ext cx="282209" cy="629159"/>
                        </a:xfrm>
                        <a:prstGeom prst="downArrow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</p:grpSp>
                  <p:sp>
                    <p:nvSpPr>
                      <p:cNvPr id="7" name="矩形 6">
                        <a:extLst>
                          <a:ext uri="{FF2B5EF4-FFF2-40B4-BE49-F238E27FC236}">
                            <a16:creationId xmlns:a16="http://schemas.microsoft.com/office/drawing/2014/main" id="{39F19005-CDCC-416F-BAE8-4A6E70E08A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3536" y="846266"/>
                        <a:ext cx="3379431" cy="3284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</a:rPr>
                          <a:t>data-</a:t>
                        </a:r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</a:rPr>
                          <a:t>src</a:t>
                        </a:r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</a:rPr>
                          <a:t>=“</a:t>
                        </a:r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</a:rPr>
                          <a:t>Jajago_UsePoint</a:t>
                        </a:r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</a:rPr>
                          <a:t>_[index]”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箭號: 向下 13">
                        <a:extLst>
                          <a:ext uri="{FF2B5EF4-FFF2-40B4-BE49-F238E27FC236}">
                            <a16:creationId xmlns:a16="http://schemas.microsoft.com/office/drawing/2014/main" id="{36FFFF9B-7C3D-4880-99D1-B1DA8932257A}"/>
                          </a:ext>
                        </a:extLst>
                      </p:cNvPr>
                      <p:cNvSpPr/>
                      <p:nvPr/>
                    </p:nvSpPr>
                    <p:spPr>
                      <a:xfrm rot="2530195">
                        <a:off x="6624437" y="1174260"/>
                        <a:ext cx="282209" cy="629159"/>
                      </a:xfrm>
                      <a:prstGeom prst="downArrow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68E342D0-427D-4D6D-8092-4A045425E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0206" y="1490844"/>
                      <a:ext cx="3115434" cy="32847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data-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Jajago_Name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_[index]”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箭號: 向下 15">
                      <a:extLst>
                        <a:ext uri="{FF2B5EF4-FFF2-40B4-BE49-F238E27FC236}">
                          <a16:creationId xmlns:a16="http://schemas.microsoft.com/office/drawing/2014/main" id="{8E6053DA-6D55-40C0-B9CD-58019AEC9038}"/>
                        </a:ext>
                      </a:extLst>
                    </p:cNvPr>
                    <p:cNvSpPr/>
                    <p:nvPr/>
                  </p:nvSpPr>
                  <p:spPr>
                    <a:xfrm rot="3809364">
                      <a:off x="7398974" y="1538259"/>
                      <a:ext cx="282209" cy="629159"/>
                    </a:xfrm>
                    <a:prstGeom prst="downArrow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659A0BBA-9F86-4307-B135-4BCDF40F52DD}"/>
                      </a:ext>
                    </a:extLst>
                  </p:cNvPr>
                  <p:cNvSpPr/>
                  <p:nvPr/>
                </p:nvSpPr>
                <p:spPr>
                  <a:xfrm>
                    <a:off x="7701379" y="2312075"/>
                    <a:ext cx="3228512" cy="3284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solidFill>
                          <a:schemeClr val="tx1"/>
                        </a:solidFill>
                      </a:rPr>
                      <a:t>data-</a:t>
                    </a:r>
                    <a:r>
                      <a:rPr lang="en-US" altLang="zh-TW" sz="1400" dirty="0" err="1">
                        <a:solidFill>
                          <a:schemeClr val="tx1"/>
                        </a:solidFill>
                      </a:rPr>
                      <a:t>src</a:t>
                    </a:r>
                    <a:r>
                      <a:rPr lang="en-US" altLang="zh-TW" sz="1400" dirty="0">
                        <a:solidFill>
                          <a:schemeClr val="tx1"/>
                        </a:solidFill>
                      </a:rPr>
                      <a:t>=“</a:t>
                    </a:r>
                    <a:r>
                      <a:rPr lang="en-US" altLang="zh-TW" sz="1400" dirty="0" err="1">
                        <a:solidFill>
                          <a:schemeClr val="tx1"/>
                        </a:solidFill>
                      </a:rPr>
                      <a:t>Jajago_Amount</a:t>
                    </a:r>
                    <a:r>
                      <a:rPr lang="en-US" altLang="zh-TW" sz="1400" dirty="0">
                        <a:solidFill>
                          <a:schemeClr val="tx1"/>
                        </a:solidFill>
                      </a:rPr>
                      <a:t>_[index]”</a:t>
                    </a:r>
                    <a:endParaRPr lang="zh-TW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箭號: 向下 17">
                    <a:extLst>
                      <a:ext uri="{FF2B5EF4-FFF2-40B4-BE49-F238E27FC236}">
                        <a16:creationId xmlns:a16="http://schemas.microsoft.com/office/drawing/2014/main" id="{174B3E86-E61D-446B-BC0A-56925B127E36}"/>
                      </a:ext>
                    </a:extLst>
                  </p:cNvPr>
                  <p:cNvSpPr/>
                  <p:nvPr/>
                </p:nvSpPr>
                <p:spPr>
                  <a:xfrm rot="4180945">
                    <a:off x="7093999" y="2236589"/>
                    <a:ext cx="180921" cy="834601"/>
                  </a:xfrm>
                  <a:prstGeom prst="down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EE9A89F-9E40-44FE-A1FF-F486991C5EFE}"/>
                    </a:ext>
                  </a:extLst>
                </p:cNvPr>
                <p:cNvSpPr/>
                <p:nvPr/>
              </p:nvSpPr>
              <p:spPr>
                <a:xfrm>
                  <a:off x="986328" y="2791095"/>
                  <a:ext cx="2918827" cy="32847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>
                      <a:solidFill>
                        <a:schemeClr val="tx1"/>
                      </a:solidFill>
                    </a:rPr>
                    <a:t>data-</a:t>
                  </a:r>
                  <a:r>
                    <a:rPr lang="en-US" altLang="zh-TW" sz="1400" dirty="0" err="1">
                      <a:solidFill>
                        <a:schemeClr val="tx1"/>
                      </a:solidFill>
                    </a:rPr>
                    <a:t>src</a:t>
                  </a:r>
                  <a:r>
                    <a:rPr lang="en-US" altLang="zh-TW" sz="1400" dirty="0">
                      <a:solidFill>
                        <a:schemeClr val="tx1"/>
                      </a:solidFill>
                    </a:rPr>
                    <a:t>=“</a:t>
                  </a:r>
                  <a:r>
                    <a:rPr lang="en-US" altLang="zh-TW" sz="1400" dirty="0" err="1">
                      <a:solidFill>
                        <a:schemeClr val="tx1"/>
                      </a:solidFill>
                    </a:rPr>
                    <a:t>Jajago_Link</a:t>
                  </a:r>
                  <a:r>
                    <a:rPr lang="en-US" altLang="zh-TW" sz="1400" dirty="0">
                      <a:solidFill>
                        <a:schemeClr val="tx1"/>
                      </a:solidFill>
                    </a:rPr>
                    <a:t>_[index]”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箭號: 向下 19">
                  <a:extLst>
                    <a:ext uri="{FF2B5EF4-FFF2-40B4-BE49-F238E27FC236}">
                      <a16:creationId xmlns:a16="http://schemas.microsoft.com/office/drawing/2014/main" id="{F4AA9446-A2ED-4D01-9283-21908967B827}"/>
                    </a:ext>
                  </a:extLst>
                </p:cNvPr>
                <p:cNvSpPr/>
                <p:nvPr/>
              </p:nvSpPr>
              <p:spPr>
                <a:xfrm rot="17182701">
                  <a:off x="4105654" y="2845479"/>
                  <a:ext cx="282209" cy="629159"/>
                </a:xfrm>
                <a:prstGeom prst="down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3B0F784-F006-47C4-ACF7-BC5E9969EF01}"/>
                  </a:ext>
                </a:extLst>
              </p:cNvPr>
              <p:cNvSpPr/>
              <p:nvPr/>
            </p:nvSpPr>
            <p:spPr>
              <a:xfrm>
                <a:off x="7821785" y="3879584"/>
                <a:ext cx="1810487" cy="3284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class=“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jsCta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”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箭號: 向下 21">
                <a:extLst>
                  <a:ext uri="{FF2B5EF4-FFF2-40B4-BE49-F238E27FC236}">
                    <a16:creationId xmlns:a16="http://schemas.microsoft.com/office/drawing/2014/main" id="{FA2C4817-7FCF-40E3-8EA7-BB0F36639B04}"/>
                  </a:ext>
                </a:extLst>
              </p:cNvPr>
              <p:cNvSpPr/>
              <p:nvPr/>
            </p:nvSpPr>
            <p:spPr>
              <a:xfrm rot="7694110">
                <a:off x="7225852" y="3452549"/>
                <a:ext cx="282209" cy="629159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45C279-5A30-4F30-84A2-DE4EC4C5C111}"/>
                </a:ext>
              </a:extLst>
            </p:cNvPr>
            <p:cNvSpPr/>
            <p:nvPr/>
          </p:nvSpPr>
          <p:spPr>
            <a:xfrm>
              <a:off x="1451389" y="4105093"/>
              <a:ext cx="2918827" cy="328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data-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src</a:t>
              </a:r>
              <a:r>
                <a:rPr lang="en-US" altLang="zh-TW" sz="1400" dirty="0">
                  <a:solidFill>
                    <a:schemeClr val="tx1"/>
                  </a:solidFill>
                </a:rPr>
                <a:t>=“</a:t>
              </a:r>
              <a:r>
                <a:rPr lang="en-US" altLang="zh-TW" sz="1400" dirty="0" err="1">
                  <a:solidFill>
                    <a:schemeClr val="tx1"/>
                  </a:solidFill>
                </a:rPr>
                <a:t>NotificationTime</a:t>
              </a:r>
              <a:r>
                <a:rPr lang="en-US" altLang="zh-TW" sz="1400" dirty="0">
                  <a:solidFill>
                    <a:schemeClr val="tx1"/>
                  </a:solidFill>
                </a:rPr>
                <a:t>”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F925D222-F3C3-4703-9643-C077A3573D67}"/>
                </a:ext>
              </a:extLst>
            </p:cNvPr>
            <p:cNvSpPr/>
            <p:nvPr/>
          </p:nvSpPr>
          <p:spPr>
            <a:xfrm rot="14483545" flipH="1">
              <a:off x="4598564" y="3867061"/>
              <a:ext cx="290873" cy="63611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26" name="表格 7">
            <a:extLst>
              <a:ext uri="{FF2B5EF4-FFF2-40B4-BE49-F238E27FC236}">
                <a16:creationId xmlns:a16="http://schemas.microsoft.com/office/drawing/2014/main" id="{BF3EB4B1-7C56-4956-AD0D-B17E9AE0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155"/>
              </p:ext>
            </p:extLst>
          </p:nvPr>
        </p:nvGraphicFramePr>
        <p:xfrm>
          <a:off x="278472" y="4496676"/>
          <a:ext cx="5931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05">
                  <a:extLst>
                    <a:ext uri="{9D8B030D-6E8A-4147-A177-3AD203B41FA5}">
                      <a16:colId xmlns:a16="http://schemas.microsoft.com/office/drawing/2014/main" val="3214115794"/>
                    </a:ext>
                  </a:extLst>
                </a:gridCol>
                <a:gridCol w="4227523">
                  <a:extLst>
                    <a:ext uri="{9D8B030D-6E8A-4147-A177-3AD203B41FA5}">
                      <a16:colId xmlns:a16="http://schemas.microsoft.com/office/drawing/2014/main" val="386025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 / Class 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Jajago_Image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2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花費點數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Jajago_UsePoint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6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Jajago_Name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尚餘組數</a:t>
                      </a:r>
                      <a:r>
                        <a:rPr lang="en-US" altLang="zh-TW" dirty="0"/>
                        <a:t>&lt;div&gt;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class=“</a:t>
                      </a:r>
                      <a:r>
                        <a:rPr lang="en-US" altLang="zh-TW" dirty="0" err="1"/>
                        <a:t>jsItemValue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3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尚餘組數文字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Jajago_Amount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96751"/>
                  </a:ext>
                </a:extLst>
              </a:tr>
            </a:tbl>
          </a:graphicData>
        </a:graphic>
      </p:graphicFrame>
      <p:graphicFrame>
        <p:nvGraphicFramePr>
          <p:cNvPr id="27" name="表格 7">
            <a:extLst>
              <a:ext uri="{FF2B5EF4-FFF2-40B4-BE49-F238E27FC236}">
                <a16:creationId xmlns:a16="http://schemas.microsoft.com/office/drawing/2014/main" id="{977D83E9-3DE3-4E6C-A048-51A446A1F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91417"/>
              </p:ext>
            </p:extLst>
          </p:nvPr>
        </p:nvGraphicFramePr>
        <p:xfrm>
          <a:off x="6373303" y="4496676"/>
          <a:ext cx="57053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23">
                  <a:extLst>
                    <a:ext uri="{9D8B030D-6E8A-4147-A177-3AD203B41FA5}">
                      <a16:colId xmlns:a16="http://schemas.microsoft.com/office/drawing/2014/main" val="3214115794"/>
                    </a:ext>
                  </a:extLst>
                </a:gridCol>
                <a:gridCol w="4157903">
                  <a:extLst>
                    <a:ext uri="{9D8B030D-6E8A-4147-A177-3AD203B41FA5}">
                      <a16:colId xmlns:a16="http://schemas.microsoft.com/office/drawing/2014/main" val="386025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 / Class 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商品連結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Jajago_Link</a:t>
                      </a:r>
                      <a:r>
                        <a:rPr lang="en-US" altLang="zh-TW" dirty="0"/>
                        <a:t>_[index]”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登記購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class=“</a:t>
                      </a:r>
                      <a:r>
                        <a:rPr lang="en-US" altLang="zh-TW" dirty="0" err="1"/>
                        <a:t>jsCta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2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推播時間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data-</a:t>
                      </a: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NotificationTime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6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36742"/>
                  </a:ext>
                </a:extLst>
              </a:tr>
            </a:tbl>
          </a:graphicData>
        </a:graphic>
      </p:graphicFrame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6AEE1DC-0FA9-42FA-B5C4-08F771D60249}"/>
              </a:ext>
            </a:extLst>
          </p:cNvPr>
          <p:cNvSpPr/>
          <p:nvPr/>
        </p:nvSpPr>
        <p:spPr>
          <a:xfrm>
            <a:off x="6539036" y="2547823"/>
            <a:ext cx="897145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19E70D46-2A60-47BD-A347-4003883378A4}"/>
              </a:ext>
            </a:extLst>
          </p:cNvPr>
          <p:cNvSpPr/>
          <p:nvPr/>
        </p:nvSpPr>
        <p:spPr>
          <a:xfrm rot="5400000">
            <a:off x="7776071" y="2267987"/>
            <a:ext cx="184011" cy="83460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F84617-9DB8-479D-A811-AC4529063C6E}"/>
              </a:ext>
            </a:extLst>
          </p:cNvPr>
          <p:cNvSpPr/>
          <p:nvPr/>
        </p:nvSpPr>
        <p:spPr>
          <a:xfrm>
            <a:off x="8403736" y="2497387"/>
            <a:ext cx="3228512" cy="334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class=“</a:t>
            </a:r>
            <a:r>
              <a:rPr lang="en-US" altLang="zh-TW" sz="1400" dirty="0" err="1">
                <a:solidFill>
                  <a:schemeClr val="tx1"/>
                </a:solidFill>
              </a:rPr>
              <a:t>jsItemValue</a:t>
            </a:r>
            <a:r>
              <a:rPr lang="en-US" altLang="zh-TW" sz="1400" dirty="0">
                <a:solidFill>
                  <a:schemeClr val="tx1"/>
                </a:solidFill>
              </a:rPr>
              <a:t>”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A81C4-E6FC-4EE5-ADD3-12DB29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485969" cy="87591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其他注意事項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99A9B-39CF-496D-A734-855BA9F6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9" y="1804827"/>
            <a:ext cx="8915400" cy="178085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 IE 10&amp; 11 </a:t>
            </a:r>
            <a:r>
              <a:rPr lang="zh-TW" altLang="en-US" sz="2800" dirty="0"/>
              <a:t>版面</a:t>
            </a:r>
            <a:endParaRPr lang="en-US" altLang="zh-TW" sz="2800" dirty="0"/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 放上 </a:t>
            </a:r>
            <a:r>
              <a:rPr lang="en-US" altLang="zh-TW" sz="2800" dirty="0"/>
              <a:t>Modal &amp; </a:t>
            </a:r>
            <a:r>
              <a:rPr lang="zh-TW" altLang="en-US" sz="2800" dirty="0"/>
              <a:t>回到最上層的</a:t>
            </a:r>
            <a:r>
              <a:rPr lang="en-US" altLang="zh-TW" sz="2800" dirty="0"/>
              <a:t>HTML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 </a:t>
            </a:r>
            <a:r>
              <a:rPr lang="en-US" altLang="zh-TW" sz="2800" dirty="0"/>
              <a:t>RWD</a:t>
            </a:r>
            <a:r>
              <a:rPr lang="zh-TW" altLang="en-US" sz="2800" dirty="0"/>
              <a:t> 斷點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320176-0E82-4940-BB04-53CBF4684FB7}"/>
              </a:ext>
            </a:extLst>
          </p:cNvPr>
          <p:cNvSpPr txBox="1"/>
          <p:nvPr/>
        </p:nvSpPr>
        <p:spPr>
          <a:xfrm>
            <a:off x="1959269" y="3679345"/>
            <a:ext cx="4871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// </a:t>
            </a:r>
            <a:r>
              <a:rPr lang="zh-TW" altLang="en-US" sz="2000" dirty="0"/>
              <a:t>手機</a:t>
            </a:r>
            <a:r>
              <a:rPr lang="en-US" altLang="zh-TW" sz="2000" dirty="0"/>
              <a:t> (576px and up)</a:t>
            </a:r>
          </a:p>
          <a:p>
            <a:r>
              <a:rPr lang="en-US" altLang="zh-TW" sz="2000" dirty="0"/>
              <a:t>@media (min-width: 576px) { ...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平板 </a:t>
            </a:r>
            <a:r>
              <a:rPr lang="en-US" altLang="zh-TW" sz="2000" dirty="0"/>
              <a:t>(768px and up)</a:t>
            </a:r>
          </a:p>
          <a:p>
            <a:r>
              <a:rPr lang="en-US" altLang="zh-TW" sz="2000" dirty="0"/>
              <a:t>@media (min-width: 768px) { ...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筆電螢幕、桌電螢幕 </a:t>
            </a:r>
            <a:r>
              <a:rPr lang="en-US" altLang="zh-TW" sz="2000" dirty="0"/>
              <a:t>(960px </a:t>
            </a:r>
            <a:r>
              <a:rPr lang="zh-TW" altLang="en-US" sz="2000" dirty="0"/>
              <a:t>以上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@media (min-width: 960px) { ... 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382852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1730</TotalTime>
  <Words>390</Words>
  <Application>Microsoft Office PowerPoint</Application>
  <PresentationFormat>寬螢幕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絲縷</vt:lpstr>
      <vt:lpstr>集點加價購  HTML標籤規範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其他注意事項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集點加價購</dc:title>
  <dc:creator>林逸倫</dc:creator>
  <cp:lastModifiedBy>許雯綾</cp:lastModifiedBy>
  <cp:revision>42</cp:revision>
  <dcterms:created xsi:type="dcterms:W3CDTF">2020-12-09T06:28:41Z</dcterms:created>
  <dcterms:modified xsi:type="dcterms:W3CDTF">2020-12-24T07:13:56Z</dcterms:modified>
</cp:coreProperties>
</file>