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7" r:id="rId3"/>
    <p:sldId id="268" r:id="rId4"/>
    <p:sldId id="291" r:id="rId5"/>
    <p:sldId id="292" r:id="rId6"/>
    <p:sldId id="270" r:id="rId7"/>
    <p:sldId id="295" r:id="rId8"/>
    <p:sldId id="271" r:id="rId9"/>
    <p:sldId id="272" r:id="rId10"/>
    <p:sldId id="276" r:id="rId11"/>
    <p:sldId id="277" r:id="rId12"/>
    <p:sldId id="298" r:id="rId13"/>
    <p:sldId id="278" r:id="rId14"/>
    <p:sldId id="280" r:id="rId15"/>
    <p:sldId id="301" r:id="rId16"/>
    <p:sldId id="282" r:id="rId17"/>
    <p:sldId id="284" r:id="rId18"/>
    <p:sldId id="289" r:id="rId19"/>
    <p:sldId id="261" r:id="rId20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95A2B6-E9F3-0187-860F-3F3A3B9FAE1B}" name="Samuel Lehmköster" initials="SL" userId="84882b78e61d077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82287" autoAdjust="0"/>
  </p:normalViewPr>
  <p:slideViewPr>
    <p:cSldViewPr snapToGrid="0">
      <p:cViewPr varScale="1">
        <p:scale>
          <a:sx n="141" d="100"/>
          <a:sy n="141" d="100"/>
        </p:scale>
        <p:origin x="666" y="120"/>
      </p:cViewPr>
      <p:guideLst>
        <p:guide pos="29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9AA42A2-BFB3-4A0A-A2C8-81E58374B656}" type="datetime1">
              <a:rPr lang="de-DE" sz="800" smtClean="0"/>
              <a:t>23.03.2023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AADC248D-2B36-4937-B9C4-BCD333F06CD3}" type="datetime1">
              <a:rPr lang="de-DE" smtClean="0"/>
              <a:t>23.03.2023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Airfoil self-noise refers to the collective sound generated by an airfoil in a smooth, non-turbulent inflow. </a:t>
            </a:r>
          </a:p>
          <a:p>
            <a:r>
              <a:rPr lang="en-US" dirty="0"/>
              <a:t>caused by interactions between the airfoil blade and self-induced turbulence</a:t>
            </a:r>
            <a:endParaRPr lang="en-SG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23.03.2023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3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23.03.2023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00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1st: </a:t>
            </a:r>
            <a:r>
              <a:rPr lang="de-DE" err="1"/>
              <a:t>Better</a:t>
            </a:r>
            <a:r>
              <a:rPr lang="de-DE"/>
              <a:t> </a:t>
            </a:r>
            <a:r>
              <a:rPr lang="de-DE" err="1"/>
              <a:t>result</a:t>
            </a:r>
            <a:r>
              <a:rPr lang="de-DE"/>
              <a:t> in </a:t>
            </a:r>
            <a:r>
              <a:rPr lang="de-DE" err="1"/>
              <a:t>less</a:t>
            </a:r>
            <a:r>
              <a:rPr lang="de-DE"/>
              <a:t> </a:t>
            </a:r>
            <a:r>
              <a:rPr lang="de-DE" err="1"/>
              <a:t>epochs</a:t>
            </a:r>
            <a:r>
              <a:rPr lang="de-DE"/>
              <a:t>, </a:t>
            </a:r>
            <a:r>
              <a:rPr lang="de-DE" err="1"/>
              <a:t>although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emulated</a:t>
            </a:r>
            <a:r>
              <a:rPr lang="de-DE"/>
              <a:t> </a:t>
            </a:r>
            <a:r>
              <a:rPr lang="de-DE" err="1"/>
              <a:t>qubits</a:t>
            </a:r>
            <a:r>
              <a:rPr lang="de-DE"/>
              <a:t> </a:t>
            </a:r>
            <a:r>
              <a:rPr lang="de-DE" err="1"/>
              <a:t>consume</a:t>
            </a:r>
            <a:r>
              <a:rPr lang="de-DE"/>
              <a:t>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computational</a:t>
            </a:r>
            <a:r>
              <a:rPr lang="de-DE"/>
              <a:t> time. Final </a:t>
            </a:r>
            <a:r>
              <a:rPr lang="de-DE" err="1"/>
              <a:t>result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same </a:t>
            </a:r>
            <a:r>
              <a:rPr lang="de-DE" err="1"/>
              <a:t>range</a:t>
            </a:r>
            <a:r>
              <a:rPr lang="de-DE"/>
              <a:t> but </a:t>
            </a:r>
            <a:r>
              <a:rPr lang="de-DE" err="1"/>
              <a:t>less</a:t>
            </a:r>
            <a:r>
              <a:rPr lang="de-DE"/>
              <a:t> </a:t>
            </a:r>
            <a:r>
              <a:rPr lang="de-DE" err="1"/>
              <a:t>exact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QNN</a:t>
            </a:r>
          </a:p>
          <a:p>
            <a:r>
              <a:rPr lang="de-DE"/>
              <a:t>2nd: Also </a:t>
            </a:r>
            <a:r>
              <a:rPr lang="de-DE" err="1"/>
              <a:t>comp.</a:t>
            </a:r>
            <a:r>
              <a:rPr lang="de-DE"/>
              <a:t> </a:t>
            </a:r>
            <a:r>
              <a:rPr lang="de-DE" err="1"/>
              <a:t>effort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emulated</a:t>
            </a:r>
            <a:r>
              <a:rPr lang="de-DE"/>
              <a:t> </a:t>
            </a:r>
            <a:r>
              <a:rPr lang="de-DE" err="1"/>
              <a:t>qubits</a:t>
            </a:r>
            <a:r>
              <a:rPr lang="de-DE"/>
              <a:t>, </a:t>
            </a:r>
            <a:r>
              <a:rPr lang="de-DE" err="1"/>
              <a:t>result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similar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NN</a:t>
            </a:r>
          </a:p>
          <a:p>
            <a:r>
              <a:rPr lang="de-DE"/>
              <a:t>3rd: </a:t>
            </a:r>
            <a:r>
              <a:rPr lang="de-DE" err="1"/>
              <a:t>Differences</a:t>
            </a:r>
            <a:r>
              <a:rPr lang="de-DE"/>
              <a:t> not </a:t>
            </a:r>
            <a:r>
              <a:rPr lang="de-DE" err="1"/>
              <a:t>really</a:t>
            </a:r>
            <a:r>
              <a:rPr lang="de-DE"/>
              <a:t> </a:t>
            </a:r>
            <a:r>
              <a:rPr lang="de-DE" err="1"/>
              <a:t>distinguishable</a:t>
            </a:r>
            <a:r>
              <a:rPr lang="de-DE"/>
              <a:t> but </a:t>
            </a:r>
            <a:r>
              <a:rPr lang="de-DE" err="1"/>
              <a:t>the</a:t>
            </a:r>
            <a:r>
              <a:rPr lang="de-DE"/>
              <a:t> QENC </a:t>
            </a:r>
            <a:r>
              <a:rPr lang="de-DE" err="1"/>
              <a:t>lead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better</a:t>
            </a:r>
            <a:r>
              <a:rPr lang="de-DE"/>
              <a:t> </a:t>
            </a:r>
            <a:r>
              <a:rPr lang="de-DE" err="1"/>
              <a:t>result</a:t>
            </a:r>
            <a:r>
              <a:rPr lang="de-DE"/>
              <a:t> in </a:t>
            </a:r>
            <a:r>
              <a:rPr lang="de-DE" err="1"/>
              <a:t>less</a:t>
            </a:r>
            <a:r>
              <a:rPr lang="de-DE"/>
              <a:t> (4) </a:t>
            </a:r>
            <a:r>
              <a:rPr lang="de-DE" err="1"/>
              <a:t>epochs</a:t>
            </a:r>
            <a:r>
              <a:rPr lang="de-DE"/>
              <a:t>.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23.03.2023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23.03.2023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oscillations decreased until epoch 15, but still remain at a high level in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the loss history.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stronger oscillations might indicate a more sensitive model to changes of the weights.</a:t>
            </a:r>
            <a:endParaRPr lang="en-SG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23.03.2023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1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23.03.2023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4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Intuitive </a:t>
            </a:r>
            <a:r>
              <a:rPr lang="de-DE" dirty="0" err="1"/>
              <a:t>approach</a:t>
            </a:r>
            <a:endParaRPr lang="de-DE" dirty="0"/>
          </a:p>
          <a:p>
            <a:r>
              <a:rPr lang="de-DE" dirty="0" err="1"/>
              <a:t>Qubits</a:t>
            </a:r>
            <a:r>
              <a:rPr lang="de-DE" dirty="0"/>
              <a:t> in </a:t>
            </a:r>
            <a:r>
              <a:rPr lang="de-DE" dirty="0" err="1"/>
              <a:t>trash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neglected</a:t>
            </a:r>
            <a:endParaRPr lang="de-DE" dirty="0"/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23.03.2023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6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where</a:t>
            </a:r>
            <a:endParaRPr lang="de-DE" dirty="0"/>
          </a:p>
          <a:p>
            <a:r>
              <a:rPr lang="de-DE" dirty="0"/>
              <a:t>Quan </a:t>
            </a:r>
            <a:r>
              <a:rPr lang="de-DE" dirty="0" err="1"/>
              <a:t>Autoenc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0.01, not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difference</a:t>
            </a:r>
            <a:endParaRPr lang="de-DE" dirty="0"/>
          </a:p>
          <a:p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autoencoder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comparable</a:t>
            </a:r>
            <a:endParaRPr lang="de-DE" dirty="0"/>
          </a:p>
          <a:p>
            <a:r>
              <a:rPr lang="de-DE" dirty="0"/>
              <a:t>Computational time enorme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qubit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23.03.2023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7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2nd </a:t>
            </a:r>
            <a:r>
              <a:rPr lang="de-DE" dirty="0" err="1"/>
              <a:t>approach</a:t>
            </a:r>
            <a:r>
              <a:rPr lang="de-DE" dirty="0"/>
              <a:t>, </a:t>
            </a:r>
            <a:r>
              <a:rPr lang="de-DE" dirty="0" err="1"/>
              <a:t>quiskit</a:t>
            </a:r>
            <a:r>
              <a:rPr lang="de-DE" dirty="0"/>
              <a:t> </a:t>
            </a:r>
            <a:r>
              <a:rPr lang="de-DE" dirty="0" err="1"/>
              <a:t>doc</a:t>
            </a:r>
            <a:r>
              <a:rPr lang="de-DE" dirty="0"/>
              <a:t>.</a:t>
            </a:r>
          </a:p>
          <a:p>
            <a:r>
              <a:rPr lang="de-DE" dirty="0"/>
              <a:t>SWAP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Reference </a:t>
            </a:r>
            <a:r>
              <a:rPr lang="de-DE" dirty="0" err="1"/>
              <a:t>qubits</a:t>
            </a:r>
            <a:r>
              <a:rPr lang="de-DE" dirty="0"/>
              <a:t>, </a:t>
            </a:r>
            <a:r>
              <a:rPr lang="de-DE" dirty="0" err="1"/>
              <a:t>auxiliary</a:t>
            </a:r>
            <a:r>
              <a:rPr lang="de-DE" dirty="0"/>
              <a:t> </a:t>
            </a:r>
            <a:r>
              <a:rPr lang="de-DE" dirty="0" err="1"/>
              <a:t>Qubit</a:t>
            </a:r>
            <a:endParaRPr lang="de-DE" dirty="0"/>
          </a:p>
          <a:p>
            <a:r>
              <a:rPr lang="de-DE" dirty="0"/>
              <a:t>Force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all </a:t>
            </a:r>
            <a:r>
              <a:rPr lang="de-DE" dirty="0" err="1"/>
              <a:t>information</a:t>
            </a:r>
            <a:r>
              <a:rPr lang="de-DE" dirty="0"/>
              <a:t> in latent </a:t>
            </a:r>
            <a:r>
              <a:rPr lang="de-DE" dirty="0" err="1"/>
              <a:t>space</a:t>
            </a:r>
            <a:endParaRPr lang="de-DE" dirty="0"/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23.03.2023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0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Needing</a:t>
            </a:r>
            <a:r>
              <a:rPr lang="de-DE" dirty="0"/>
              <a:t> a </a:t>
            </a:r>
            <a:r>
              <a:rPr lang="de-DE" dirty="0" err="1"/>
              <a:t>decoder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,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okayish</a:t>
            </a:r>
            <a:endParaRPr lang="de-DE" dirty="0"/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23.03.2023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encodings</a:t>
            </a:r>
            <a:r>
              <a:rPr lang="de-DE" dirty="0"/>
              <a:t>,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endParaRPr lang="de-DE" dirty="0"/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23.03.2023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7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7DF6E383-5DAD-41B4-ADA0-540C2DA7A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DEAF0E-514E-42C0-8DD9-8D59F699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F606555-9769-4858-9A9B-B516580B7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DC021A6-49D3-499D-A23D-7ACB87CFA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040CE2D-1A69-4F15-A717-AFF7F3AC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864F77F-7362-4671-8C69-A64AE9EC3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6D11AC8-B091-44F3-B63B-CD5323429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4A6A03-5D2E-417E-9A62-737D1DBC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27F68-7D65-4111-9D28-F407D044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2B8577-8AB8-42B5-8BA8-1751A412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Name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28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t149685@stud.uni-stuttgart.d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hyperlink" Target="mailto:st148230@stud.uni-stuttgart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>
            <a:extLst>
              <a:ext uri="{FF2B5EF4-FFF2-40B4-BE49-F238E27FC236}">
                <a16:creationId xmlns:a16="http://schemas.microsoft.com/office/drawing/2014/main" id="{6667B946-5822-7AFC-D49B-AF54FF4A3C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5604" b="15888"/>
          <a:stretch/>
        </p:blipFill>
        <p:spPr>
          <a:xfrm>
            <a:off x="0" y="1266840"/>
            <a:ext cx="9144000" cy="3876659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3171034D-8CD2-4B6D-BBCF-DF398E95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Airfoil</a:t>
            </a:r>
            <a:r>
              <a:rPr lang="de-DE" dirty="0"/>
              <a:t> 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/>
              <a:t>hybrid quantum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BA399325-9342-43EB-B15A-63821D29F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Samuel </a:t>
            </a:r>
            <a:r>
              <a:rPr lang="de-DE" dirty="0" err="1"/>
              <a:t>Lehmköster</a:t>
            </a:r>
            <a:r>
              <a:rPr lang="de-DE" dirty="0"/>
              <a:t>, Dilara Yildiz</a:t>
            </a:r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04390210-6CC7-37B0-5432-ADC4134BD3C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-4327" t="-2952" r="55045" b="-3712"/>
          <a:stretch/>
        </p:blipFill>
        <p:spPr>
          <a:xfrm>
            <a:off x="7049410" y="3459060"/>
            <a:ext cx="1548000" cy="1548000"/>
          </a:xfrm>
        </p:spPr>
      </p:pic>
    </p:spTree>
    <p:extLst>
      <p:ext uri="{BB962C8B-B14F-4D97-AF65-F5344CB8AC3E}">
        <p14:creationId xmlns:p14="http://schemas.microsoft.com/office/powerpoint/2010/main" val="341598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C19BB40-1CF5-56C0-C504-97B4A33CC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8415" y="846738"/>
            <a:ext cx="5355382" cy="4016537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8E810C-4413-4067-AC7C-372E0970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Hybrid </a:t>
            </a:r>
            <a:r>
              <a:rPr lang="de-DE" dirty="0"/>
              <a:t>Quantum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endParaRPr lang="en-SG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4A577A-392B-207A-052C-13626F26B6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Strong Entangling Layer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397E90-7E7A-B952-91B2-395BEA9F0E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891F78-5007-5F08-A50C-82139A7BB6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Dilara </a:t>
            </a:r>
            <a:r>
              <a:rPr lang="en-US" dirty="0" err="1"/>
              <a:t>Yildiz</a:t>
            </a:r>
            <a:r>
              <a:rPr lang="en-US" dirty="0"/>
              <a:t>, Samuel Lehmköster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2ABCC3-7995-E28A-214B-81805B37FB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3763709B-3B57-DE40-7042-802DD3C5C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040" y="398783"/>
            <a:ext cx="3732960" cy="8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91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1875E3-6921-C522-EB90-47674F9C9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Decoder is similar except of the input RY-gates and the output measurement are MS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B96DA5-3E07-ADEB-AED8-F24CE171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Quantum Autoencoder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FE78A3-943B-7F9E-25D6-8AA6D4E3C8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1</a:t>
            </a:r>
            <a:r>
              <a:rPr lang="en-SG" baseline="30000" dirty="0"/>
              <a:t>st</a:t>
            </a:r>
            <a:r>
              <a:rPr lang="en-SG" dirty="0"/>
              <a:t> Set-Up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9DA1C3-80AD-7672-CF09-DFCE052E3A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B42342-6CB2-78E4-EA4D-40EB98C2A9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Dilara </a:t>
            </a:r>
            <a:r>
              <a:rPr lang="en-US" dirty="0" err="1"/>
              <a:t>Yildiz</a:t>
            </a:r>
            <a:r>
              <a:rPr lang="en-US" dirty="0"/>
              <a:t>, Samuel Lehmköster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384F52-45D6-9D96-79A3-FDF69FEBCF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Grafik 1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9F6A86A-31AC-E2AB-0766-F98109698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1105200"/>
            <a:ext cx="6631015" cy="28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9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8DB12-246D-C7DC-F08B-6E8DBF12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Quantum </a:t>
            </a:r>
            <a:r>
              <a:rPr lang="de-DE" err="1"/>
              <a:t>Machine</a:t>
            </a:r>
            <a:r>
              <a:rPr lang="de-DE"/>
              <a:t> Learning</a:t>
            </a:r>
            <a:br>
              <a:rPr lang="de-DE"/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AC818-E076-099E-9224-C249BB1D84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/>
              <a:t>1</a:t>
            </a:r>
            <a:r>
              <a:rPr lang="en-SG" baseline="30000"/>
              <a:t>st</a:t>
            </a:r>
            <a:r>
              <a:rPr lang="en-SG"/>
              <a:t> Set-Up</a:t>
            </a:r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9ED79C-AF6C-E711-56EF-1CA8882CA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Classical</a:t>
            </a:r>
            <a:r>
              <a:rPr lang="de-DE"/>
              <a:t> Autoencoder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5DEBB39-C487-571C-D209-51C9F5DE185E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DE"/>
              <a:t>Quantum Autoencoder 1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4350E51-E9B8-1DFF-96A1-1E5B9B9A8D1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3D68765-723A-2CFB-8F0C-0E0BBC5CAE9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6DBF28F-4B16-1B5B-444E-CC982FBBC93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Inhaltsplatzhalter 1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4A41BAC-661D-6B33-1BF8-BC8A52C9F5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8313" y="1521222"/>
            <a:ext cx="3959225" cy="2969418"/>
          </a:xfrm>
          <a:prstGeom prst="rect">
            <a:avLst/>
          </a:prstGeom>
        </p:spPr>
      </p:pic>
      <p:pic>
        <p:nvPicPr>
          <p:cNvPr id="12" name="Inhaltsplatzhalter 1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FACD3E47-A211-AA9F-0F72-6D4801671BB6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/>
          <a:stretch>
            <a:fillRect/>
          </a:stretch>
        </p:blipFill>
        <p:spPr>
          <a:xfrm>
            <a:off x="4752975" y="1521222"/>
            <a:ext cx="3959225" cy="2969418"/>
          </a:xfrm>
          <a:prstGeom prst="rect">
            <a:avLst/>
          </a:prstGeom>
        </p:spPr>
      </p:pic>
      <p:pic>
        <p:nvPicPr>
          <p:cNvPr id="13" name="Grafik 1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FB681571-D62D-30AF-4F64-A54E134E4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099" y="1162176"/>
            <a:ext cx="1544484" cy="6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03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CB3AD-3F07-4124-A9DF-71E6AD84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Quantum Autoencoder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5797E5-944B-7986-5D1C-588AC127F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Separate training: Encoder / 2</a:t>
            </a:r>
            <a:r>
              <a:rPr lang="en-SG" baseline="30000" dirty="0"/>
              <a:t>nd</a:t>
            </a:r>
            <a:r>
              <a:rPr lang="en-SG" dirty="0"/>
              <a:t> Set-Up</a:t>
            </a:r>
          </a:p>
        </p:txBody>
      </p:sp>
      <p:pic>
        <p:nvPicPr>
          <p:cNvPr id="9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8E42136-1233-7301-4736-1FC70AE77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228" y="1375569"/>
            <a:ext cx="4518906" cy="2392362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9F9F05-3ADD-700F-BB32-AFFF82AAB8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4B2172-26F8-E2B1-D1B9-05A31A94F7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Dilara </a:t>
            </a:r>
            <a:r>
              <a:rPr lang="en-US" dirty="0" err="1"/>
              <a:t>Yildiz</a:t>
            </a:r>
            <a:r>
              <a:rPr lang="en-US" dirty="0"/>
              <a:t>, Samuel Lehmköster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67C47-C637-3722-2586-84BBAE6326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" name="Grafik 1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82C64E94-B081-6DBA-7385-167EE46E9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016" y="893692"/>
            <a:ext cx="4518906" cy="33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6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CB3AD-3F07-4124-A9DF-71E6AD84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Quantum Autoencoder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5797E5-944B-7986-5D1C-588AC127F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Separate training: Decoder / 2</a:t>
            </a:r>
            <a:r>
              <a:rPr lang="en-SG" baseline="30000" dirty="0"/>
              <a:t>nd</a:t>
            </a:r>
            <a:r>
              <a:rPr lang="en-SG" dirty="0"/>
              <a:t> Set-Up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9F9F05-3ADD-700F-BB32-AFFF82AAB8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4B2172-26F8-E2B1-D1B9-05A31A94F7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Dilara </a:t>
            </a:r>
            <a:r>
              <a:rPr lang="en-US" dirty="0" err="1"/>
              <a:t>Yildiz</a:t>
            </a:r>
            <a:r>
              <a:rPr lang="en-US" dirty="0"/>
              <a:t>, Samuel Lehmköster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67C47-C637-3722-2586-84BBAE6326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960D307-F04F-898D-09B2-CFE4D7D11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4347"/>
            <a:ext cx="4654548" cy="1994806"/>
          </a:xfrm>
          <a:prstGeom prst="rect">
            <a:avLst/>
          </a:prstGeom>
        </p:spPr>
      </p:pic>
      <p:pic>
        <p:nvPicPr>
          <p:cNvPr id="13" name="Grafik 1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43FE3A1F-974B-CF5F-6186-B2B7B8329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83323"/>
            <a:ext cx="4502474" cy="337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0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13254-BE84-A8C9-C927-054CA71C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Quantum Autoencoder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5B6E68-DCE6-1E21-E1E1-A0D0B2167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Whole 2</a:t>
            </a:r>
            <a:r>
              <a:rPr lang="en-SG" baseline="30000" dirty="0"/>
              <a:t>nd</a:t>
            </a:r>
            <a:r>
              <a:rPr lang="en-SG" dirty="0"/>
              <a:t> Set-Up in Combination Re-Trained</a:t>
            </a:r>
          </a:p>
          <a:p>
            <a:endParaRPr lang="en-SG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DA37D4-41D1-12EF-0BF5-B90236BC4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Classical Autoencoder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E3E316D-99F9-E99E-C365-424E1002372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SG" dirty="0"/>
              <a:t>Quantum Autoencoder 2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21AAA33-CCAD-2FEA-019A-78CF8E6619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0196CF6-0AD9-6B1C-B07E-97A9C55B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07A063E-BC05-D608-3F3E-F41EA4FE813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Inhaltsplatzhalter 1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76F881C-2F43-A788-9152-CE440203AB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351" y="1270000"/>
            <a:ext cx="4629150" cy="3471862"/>
          </a:xfrm>
          <a:prstGeom prst="rect">
            <a:avLst/>
          </a:prstGeom>
        </p:spPr>
      </p:pic>
      <p:pic>
        <p:nvPicPr>
          <p:cNvPr id="12" name="Inhaltsplatzhalter 1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95C78F1-1ECE-F7E4-3DED-33164C1313B6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4391026" y="1249759"/>
            <a:ext cx="4683124" cy="35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4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8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CF82956A-4245-D55E-5FD4-196767BE8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6947" y="-328295"/>
            <a:ext cx="5685654" cy="567405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427966-EB6D-CD89-E6ED-BF8A9A29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Encoder Test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8EDBC3-E25E-CB47-069B-AD6474B46E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60E33F-AC0E-5C10-53BA-BD4214BF4C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Dilara </a:t>
            </a:r>
            <a:r>
              <a:rPr lang="en-US" dirty="0" err="1"/>
              <a:t>Yildiz</a:t>
            </a:r>
            <a:r>
              <a:rPr lang="en-US" dirty="0"/>
              <a:t>, Samuel Lehmköster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E60BEB-C151-CC5A-91BC-2E30E4D13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0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1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7E3B33D4-8CFE-3FAD-D0BE-3C7E643A280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65" b="1365"/>
          <a:stretch/>
        </p:blipFill>
        <p:spPr>
          <a:xfrm>
            <a:off x="4336490" y="631211"/>
            <a:ext cx="4387475" cy="4379197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18F9F2-8CE5-1077-7AC5-179393F6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Encoder Test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B2559A-04AC-1799-FFA0-E30C8D01E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14A5BE-F7E3-60D1-4F65-C238FABCB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1975945"/>
            <a:ext cx="4176860" cy="1689731"/>
          </a:xfrm>
        </p:spPr>
        <p:txBody>
          <a:bodyPr vert="horz" lIns="0" tIns="0" rIns="0" bIns="0" rtlCol="0" anchor="t">
            <a:noAutofit/>
          </a:bodyPr>
          <a:lstStyle/>
          <a:p>
            <a:pPr marL="170815" indent="-170815"/>
            <a:r>
              <a:rPr lang="de-DE" dirty="0">
                <a:cs typeface="Arial"/>
              </a:rPr>
              <a:t>The minimal </a:t>
            </a:r>
            <a:r>
              <a:rPr lang="de-DE" dirty="0" err="1">
                <a:cs typeface="Arial"/>
              </a:rPr>
              <a:t>loss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is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similar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for</a:t>
            </a:r>
            <a:r>
              <a:rPr lang="de-DE" dirty="0">
                <a:cs typeface="Arial"/>
              </a:rPr>
              <a:t> all </a:t>
            </a:r>
            <a:r>
              <a:rPr lang="de-DE" dirty="0" err="1">
                <a:cs typeface="Arial"/>
              </a:rPr>
              <a:t>cases</a:t>
            </a:r>
            <a:endParaRPr lang="de-DE" dirty="0">
              <a:cs typeface="Arial"/>
            </a:endParaRPr>
          </a:p>
          <a:p>
            <a:pPr marL="170815" indent="-170815"/>
            <a:r>
              <a:rPr lang="de-DE" dirty="0" err="1">
                <a:cs typeface="Arial"/>
              </a:rPr>
              <a:t>Convergences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behaviour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differs</a:t>
            </a:r>
            <a:r>
              <a:rPr lang="de-DE" dirty="0">
                <a:cs typeface="Arial"/>
              </a:rPr>
              <a:t>:</a:t>
            </a:r>
          </a:p>
          <a:p>
            <a:pPr marL="535940" lvl="2" indent="-175895"/>
            <a:r>
              <a:rPr lang="de-DE" dirty="0">
                <a:cs typeface="Arial"/>
              </a:rPr>
              <a:t>Normal </a:t>
            </a:r>
            <a:r>
              <a:rPr lang="de-DE" dirty="0" err="1">
                <a:cs typeface="Arial"/>
              </a:rPr>
              <a:t>autoencoder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steepest</a:t>
            </a:r>
            <a:endParaRPr lang="de-DE" dirty="0">
              <a:cs typeface="Arial"/>
            </a:endParaRPr>
          </a:p>
          <a:p>
            <a:pPr marL="535940" lvl="2" indent="-175895"/>
            <a:r>
              <a:rPr lang="de-DE" dirty="0">
                <a:cs typeface="Arial"/>
              </a:rPr>
              <a:t>2nd Quantum </a:t>
            </a:r>
            <a:r>
              <a:rPr lang="de-DE" dirty="0" err="1">
                <a:cs typeface="Arial"/>
              </a:rPr>
              <a:t>autoencoder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first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full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convergence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to</a:t>
            </a:r>
            <a:r>
              <a:rPr lang="de-DE">
                <a:cs typeface="Arial"/>
              </a:rPr>
              <a:t> optimum</a:t>
            </a:r>
            <a:endParaRPr lang="de-DE" dirty="0">
              <a:cs typeface="Arial"/>
            </a:endParaRPr>
          </a:p>
          <a:p>
            <a:pPr marL="170815" indent="-170815">
              <a:buClr>
                <a:srgbClr val="00BEFF"/>
              </a:buClr>
            </a:pPr>
            <a:endParaRPr lang="de-DE" dirty="0">
              <a:cs typeface="Arial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2A2EAC5-099D-7D58-63D4-012321292C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BDA8781-0612-E81F-86A6-2B24140553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Dilara </a:t>
            </a:r>
            <a:r>
              <a:rPr lang="en-US" dirty="0" err="1"/>
              <a:t>Yildiz</a:t>
            </a:r>
            <a:r>
              <a:rPr lang="en-US" dirty="0"/>
              <a:t>, Samuel Lehmköster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46B6C7B-BA5F-E781-987F-56C56FC912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56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DD57-FCE5-BEAA-BDD7-100C25CD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Conclusion</a:t>
            </a:r>
            <a:br>
              <a:rPr lang="de-DE"/>
            </a:br>
            <a:endParaRPr lang="de-DE"/>
          </a:p>
        </p:txBody>
      </p:sp>
      <p:pic>
        <p:nvPicPr>
          <p:cNvPr id="21" name="Grafik 21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2D9A7AD6-22D4-4E63-B187-A3D1F14116F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8" b="18"/>
          <a:stretch/>
        </p:blipFill>
        <p:spPr>
          <a:xfrm>
            <a:off x="476250" y="959015"/>
            <a:ext cx="1440000" cy="1079209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1056F3-88B6-F234-F820-D60D0BF6F1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44110" y="959015"/>
            <a:ext cx="6568090" cy="10800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Simple hybrid </a:t>
            </a:r>
            <a:r>
              <a:rPr lang="de-DE" dirty="0" err="1"/>
              <a:t>quantum</a:t>
            </a:r>
            <a:r>
              <a:rPr lang="de-DE" dirty="0"/>
              <a:t> NNs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sensitive in </a:t>
            </a:r>
            <a:r>
              <a:rPr lang="de-DE" dirty="0" err="1"/>
              <a:t>training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ciruits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time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3A9874E-839F-5818-CC53-26F55F330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>
                <a:cs typeface="Arial"/>
              </a:rPr>
              <a:t>More </a:t>
            </a:r>
            <a:r>
              <a:rPr lang="de-DE" dirty="0" err="1">
                <a:cs typeface="Arial"/>
              </a:rPr>
              <a:t>complex</a:t>
            </a:r>
            <a:r>
              <a:rPr lang="de-DE" dirty="0">
                <a:cs typeface="Arial"/>
              </a:rPr>
              <a:t> hybrid </a:t>
            </a:r>
            <a:r>
              <a:rPr lang="de-DE" dirty="0" err="1">
                <a:cs typeface="Arial"/>
              </a:rPr>
              <a:t>quantum</a:t>
            </a:r>
            <a:r>
              <a:rPr lang="de-DE" dirty="0">
                <a:cs typeface="Arial"/>
              </a:rPr>
              <a:t> NNs </a:t>
            </a:r>
            <a:r>
              <a:rPr lang="de-DE" dirty="0" err="1">
                <a:cs typeface="Arial"/>
              </a:rPr>
              <a:t>seem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to</a:t>
            </a:r>
            <a:r>
              <a:rPr lang="de-DE" dirty="0">
                <a:cs typeface="Arial"/>
              </a:rPr>
              <a:t> find </a:t>
            </a:r>
            <a:r>
              <a:rPr lang="de-DE" dirty="0" err="1">
                <a:cs typeface="Arial"/>
              </a:rPr>
              <a:t>more</a:t>
            </a:r>
            <a:r>
              <a:rPr lang="de-DE" dirty="0">
                <a:cs typeface="Arial"/>
              </a:rPr>
              <a:t> robust </a:t>
            </a:r>
            <a:r>
              <a:rPr lang="de-DE" dirty="0" err="1">
                <a:cs typeface="Arial"/>
              </a:rPr>
              <a:t>minimum</a:t>
            </a:r>
            <a:endParaRPr lang="de-DE" dirty="0">
              <a:cs typeface="Arial"/>
            </a:endParaRPr>
          </a:p>
          <a:p>
            <a:pPr marL="822325" lvl="3" indent="0">
              <a:buNone/>
            </a:pPr>
            <a:r>
              <a:rPr lang="de-DE" dirty="0">
                <a:solidFill>
                  <a:srgbClr val="3E444C"/>
                </a:solidFill>
                <a:cs typeface="Arial"/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rgbClr val="3E444C"/>
                </a:solidFill>
                <a:cs typeface="Arial"/>
              </a:rPr>
              <a:t>Fast </a:t>
            </a:r>
            <a:r>
              <a:rPr lang="de-DE" dirty="0" err="1">
                <a:solidFill>
                  <a:srgbClr val="3E444C"/>
                </a:solidFill>
                <a:cs typeface="Arial"/>
              </a:rPr>
              <a:t>convergence</a:t>
            </a:r>
            <a:r>
              <a:rPr lang="de-DE" dirty="0">
                <a:solidFill>
                  <a:srgbClr val="3E444C"/>
                </a:solidFill>
                <a:cs typeface="Arial"/>
              </a:rPr>
              <a:t> </a:t>
            </a:r>
            <a:r>
              <a:rPr lang="de-DE" dirty="0" err="1">
                <a:solidFill>
                  <a:srgbClr val="3E444C"/>
                </a:solidFill>
                <a:cs typeface="Arial"/>
              </a:rPr>
              <a:t>regarding</a:t>
            </a:r>
            <a:r>
              <a:rPr lang="de-DE" dirty="0">
                <a:solidFill>
                  <a:srgbClr val="3E444C"/>
                </a:solidFill>
                <a:cs typeface="Arial"/>
              </a:rPr>
              <a:t> </a:t>
            </a:r>
            <a:r>
              <a:rPr lang="de-DE" dirty="0" err="1">
                <a:solidFill>
                  <a:srgbClr val="3E444C"/>
                </a:solidFill>
                <a:cs typeface="Arial"/>
              </a:rPr>
              <a:t>the</a:t>
            </a:r>
            <a:r>
              <a:rPr lang="de-DE" dirty="0">
                <a:solidFill>
                  <a:srgbClr val="3E444C"/>
                </a:solidFill>
                <a:cs typeface="Arial"/>
              </a:rPr>
              <a:t> </a:t>
            </a:r>
            <a:r>
              <a:rPr lang="de-DE" dirty="0" err="1">
                <a:solidFill>
                  <a:srgbClr val="3E444C"/>
                </a:solidFill>
                <a:cs typeface="Arial"/>
              </a:rPr>
              <a:t>epochs</a:t>
            </a:r>
            <a:endParaRPr lang="de-DE" dirty="0">
              <a:solidFill>
                <a:srgbClr val="3E444C"/>
              </a:solidFill>
              <a:cs typeface="Arial"/>
            </a:endParaRPr>
          </a:p>
        </p:txBody>
      </p:sp>
      <p:pic>
        <p:nvPicPr>
          <p:cNvPr id="15" name="Grafik 1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E69E47C5-9040-8C0F-33E5-19E95F307F0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/>
          <a:srcRect t="12462" b="12462"/>
          <a:stretch/>
        </p:blipFill>
        <p:spPr>
          <a:xfrm>
            <a:off x="656250" y="3630591"/>
            <a:ext cx="1080000" cy="1080000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15A1BF-12A6-2D90-E610-E58DDED4E0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>
                <a:cs typeface="Arial"/>
              </a:rPr>
              <a:t>The </a:t>
            </a:r>
            <a:r>
              <a:rPr lang="de-DE" err="1">
                <a:cs typeface="Arial"/>
              </a:rPr>
              <a:t>training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performance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of</a:t>
            </a:r>
            <a:r>
              <a:rPr lang="de-DE">
                <a:cs typeface="Arial"/>
              </a:rPr>
              <a:t> quantum </a:t>
            </a:r>
            <a:r>
              <a:rPr lang="de-DE" err="1">
                <a:cs typeface="Arial"/>
              </a:rPr>
              <a:t>autoencoders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is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worse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compared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to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the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classical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ones</a:t>
            </a:r>
            <a:endParaRPr lang="de-DE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>
                <a:cs typeface="Arial"/>
              </a:rPr>
              <a:t>Quantum </a:t>
            </a:r>
            <a:r>
              <a:rPr lang="de-DE" dirty="0" err="1">
                <a:cs typeface="Arial"/>
              </a:rPr>
              <a:t>encoder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seem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to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have</a:t>
            </a:r>
            <a:r>
              <a:rPr lang="de-DE" dirty="0">
                <a:cs typeface="Arial"/>
              </a:rPr>
              <a:t> a </a:t>
            </a:r>
            <a:r>
              <a:rPr lang="de-DE" dirty="0" err="1">
                <a:cs typeface="Arial"/>
              </a:rPr>
              <a:t>slightly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better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compression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of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data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to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the</a:t>
            </a:r>
            <a:r>
              <a:rPr lang="de-DE" dirty="0">
                <a:cs typeface="Arial"/>
              </a:rPr>
              <a:t> latent </a:t>
            </a:r>
            <a:r>
              <a:rPr lang="de-DE" dirty="0" err="1">
                <a:cs typeface="Arial"/>
              </a:rPr>
              <a:t>space</a:t>
            </a:r>
            <a:endParaRPr lang="de-DE">
              <a:cs typeface="Arial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0165E1D-CF71-8AA4-ADF9-893E9942AD8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B1706C8-47A3-E546-5F80-C75FE251A02A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Dilara Yildiz, Samuel Lehmköster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424702D-36BC-46D0-5C6C-BDA493E5056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3" name="Grafik 11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238283DE-4636-0FB1-D505-47F1DF2A1C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65" b="1365"/>
          <a:stretch/>
        </p:blipFill>
        <p:spPr>
          <a:xfrm>
            <a:off x="656250" y="3612498"/>
            <a:ext cx="1156131" cy="1143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2" name="Inhaltsplatzhalter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9507FBE-6AF1-BB5F-FBEC-901FA16A4B30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/>
          <a:srcRect l="55" r="55"/>
          <a:stretch>
            <a:fillRect/>
          </a:stretch>
        </p:blipFill>
        <p:spPr>
          <a:xfrm>
            <a:off x="476250" y="2293938"/>
            <a:ext cx="1439863" cy="10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75D4048E-93A6-92AC-F848-395F2D7EBCC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52136" t="-1" r="339" b="-2864"/>
          <a:stretch/>
        </p:blipFill>
        <p:spPr>
          <a:xfrm>
            <a:off x="411163" y="1911350"/>
            <a:ext cx="1439862" cy="1439863"/>
          </a:xfrm>
        </p:spPr>
      </p:pic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B96479F7-6AE4-4200-E638-24E5D4A35B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74400" y="2093040"/>
            <a:ext cx="3290054" cy="194400"/>
          </a:xfrm>
        </p:spPr>
        <p:txBody>
          <a:bodyPr/>
          <a:lstStyle/>
          <a:p>
            <a:r>
              <a:rPr lang="de-DE" dirty="0"/>
              <a:t>Dilara Yildiz &amp; Samuel Lehmköster</a:t>
            </a:r>
          </a:p>
        </p:txBody>
      </p:sp>
      <p:sp>
        <p:nvSpPr>
          <p:cNvPr id="19" name="Textplatzhalter 26">
            <a:extLst>
              <a:ext uri="{FF2B5EF4-FFF2-40B4-BE49-F238E27FC236}">
                <a16:creationId xmlns:a16="http://schemas.microsoft.com/office/drawing/2014/main" id="{469DC02E-C35B-E4F2-FB26-D10F60C7B95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74400" y="2571750"/>
            <a:ext cx="542646" cy="216482"/>
          </a:xfrm>
        </p:spPr>
        <p:txBody>
          <a:bodyPr/>
          <a:lstStyle/>
          <a:p>
            <a:r>
              <a:rPr lang="de-DE" dirty="0"/>
              <a:t>E</a:t>
            </a:r>
            <a:r>
              <a:rPr lang="de-DE"/>
              <a:t>-mail</a:t>
            </a:r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FC964CE4-A15F-ECBA-FB5D-A14207CD8FC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717046" y="2571750"/>
            <a:ext cx="2747409" cy="216000"/>
          </a:xfrm>
        </p:spPr>
        <p:txBody>
          <a:bodyPr/>
          <a:lstStyle/>
          <a:p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st149685@stud.uni-stuttgart.de</a:t>
            </a:r>
            <a:br>
              <a:rPr lang="de-DE" dirty="0"/>
            </a:br>
            <a:r>
              <a:rPr lang="de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st148230@stud.uni-stuttgart.de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1" name="Textplatzhalter 40">
            <a:extLst>
              <a:ext uri="{FF2B5EF4-FFF2-40B4-BE49-F238E27FC236}">
                <a16:creationId xmlns:a16="http://schemas.microsoft.com/office/drawing/2014/main" id="{CFB2B80E-A2EE-977A-6A8D-7113DE8684FF}"/>
              </a:ext>
            </a:extLst>
          </p:cNvPr>
          <p:cNvSpPr txBox="1">
            <a:spLocks/>
          </p:cNvSpPr>
          <p:nvPr/>
        </p:nvSpPr>
        <p:spPr>
          <a:xfrm>
            <a:off x="2174400" y="3508234"/>
            <a:ext cx="2500012" cy="218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793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360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6570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20718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6929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3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28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24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2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F583421B-8D46-8B66-C0C5-06BDF32EF2D6}"/>
              </a:ext>
            </a:extLst>
          </p:cNvPr>
          <p:cNvSpPr txBox="1">
            <a:spLocks/>
          </p:cNvSpPr>
          <p:nvPr/>
        </p:nvSpPr>
        <p:spPr>
          <a:xfrm>
            <a:off x="2174400" y="3747179"/>
            <a:ext cx="3290054" cy="2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793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360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6570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20718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6929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3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28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24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2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Institute of Structural Mechanics and Dynamics in Aerospace Engineering (ISD)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39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33144-7ADB-5216-DFAD-3309348B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7113F8-A5C7-F0D1-376B-E8914D250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C78E09-2590-B7F1-986D-FBBD61C0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Dataset</a:t>
            </a:r>
          </a:p>
          <a:p>
            <a:r>
              <a:rPr lang="de-DE" dirty="0" err="1"/>
              <a:t>Classical</a:t>
            </a:r>
            <a:r>
              <a:rPr lang="de-DE" dirty="0"/>
              <a:t> Neuronal Network</a:t>
            </a:r>
          </a:p>
          <a:p>
            <a:r>
              <a:rPr lang="de-DE" dirty="0"/>
              <a:t>Hybrid Quantum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lvl="3"/>
            <a:r>
              <a:rPr lang="de-DE" dirty="0"/>
              <a:t>Basic </a:t>
            </a:r>
            <a:r>
              <a:rPr lang="de-DE" dirty="0" err="1"/>
              <a:t>Entangling</a:t>
            </a:r>
            <a:endParaRPr lang="de-DE" dirty="0"/>
          </a:p>
          <a:p>
            <a:pPr lvl="3"/>
            <a:r>
              <a:rPr lang="de-DE" dirty="0"/>
              <a:t>Toffoli </a:t>
            </a:r>
            <a:r>
              <a:rPr lang="de-DE" dirty="0" err="1"/>
              <a:t>Entangling</a:t>
            </a:r>
            <a:endParaRPr lang="de-DE" dirty="0"/>
          </a:p>
          <a:p>
            <a:pPr lvl="3"/>
            <a:r>
              <a:rPr lang="de-DE" dirty="0"/>
              <a:t>Strong </a:t>
            </a:r>
            <a:r>
              <a:rPr lang="de-DE" dirty="0" err="1"/>
              <a:t>Entangling</a:t>
            </a:r>
            <a:endParaRPr lang="de-DE" dirty="0"/>
          </a:p>
          <a:p>
            <a:r>
              <a:rPr lang="de-DE" dirty="0"/>
              <a:t>Quantum Autoencoder</a:t>
            </a:r>
          </a:p>
          <a:p>
            <a:pPr lvl="3"/>
            <a:r>
              <a:rPr lang="de-DE" dirty="0"/>
              <a:t>Simple Set-</a:t>
            </a:r>
            <a:r>
              <a:rPr lang="de-DE" dirty="0" err="1"/>
              <a:t>up</a:t>
            </a:r>
            <a:endParaRPr lang="de-DE" dirty="0"/>
          </a:p>
          <a:p>
            <a:pPr lvl="3"/>
            <a:r>
              <a:rPr lang="de-DE" dirty="0"/>
              <a:t>Separate Training</a:t>
            </a:r>
          </a:p>
          <a:p>
            <a:r>
              <a:rPr lang="de-DE" dirty="0"/>
              <a:t>Encoder Test</a:t>
            </a:r>
          </a:p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C7F33-FAF0-005C-5EED-E979602C3B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4C181-79B8-FE64-542F-DAB061932F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Dilara </a:t>
            </a:r>
            <a:r>
              <a:rPr lang="en-US" dirty="0" err="1"/>
              <a:t>Yildiz</a:t>
            </a:r>
            <a:r>
              <a:rPr lang="en-US" dirty="0"/>
              <a:t>, Samuel Lehmköster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6B76FD-35F2-B59D-7591-7AE52B4B06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4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E7CD8-925A-2CCF-3A28-FF53344D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&amp; Dataset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DEE707-7971-4167-BA06-5A11DEFC7C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Dataset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7ADE3-7516-B998-977C-446244A8B9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C30667-E228-7710-7203-2C846A8B4F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Dilara </a:t>
            </a:r>
            <a:r>
              <a:rPr lang="en-US" dirty="0" err="1"/>
              <a:t>Yildiz</a:t>
            </a:r>
            <a:r>
              <a:rPr lang="en-US" dirty="0"/>
              <a:t>, Samuel Lehmköster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9DEA3A-849A-A5F5-E1AA-FEAA91C16C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AB3C92-E5C7-6793-EB92-637C52E0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70815" indent="-170815"/>
            <a:r>
              <a:rPr lang="en-US" b="0" i="0">
                <a:effectLst/>
                <a:latin typeface="Arial"/>
                <a:cs typeface="Arial"/>
              </a:rPr>
              <a:t>Nasa Airfoil Self-Noise Data Set by Brooks et. Al</a:t>
            </a:r>
            <a:endParaRPr lang="de-DE">
              <a:latin typeface="Arial"/>
              <a:cs typeface="Arial"/>
            </a:endParaRPr>
          </a:p>
          <a:p>
            <a:pPr marL="170815" indent="-170815"/>
            <a:r>
              <a:rPr lang="de-DE" b="0" i="0">
                <a:effectLst/>
                <a:latin typeface="Arial"/>
                <a:cs typeface="Arial"/>
              </a:rPr>
              <a:t>1503 </a:t>
            </a:r>
            <a:r>
              <a:rPr lang="de-DE" b="0" i="0" err="1">
                <a:effectLst/>
                <a:latin typeface="Arial"/>
                <a:cs typeface="Arial"/>
              </a:rPr>
              <a:t>samples</a:t>
            </a:r>
            <a:endParaRPr lang="de-DE" b="0" i="0">
              <a:effectLst/>
              <a:latin typeface="Arial"/>
              <a:cs typeface="Arial"/>
            </a:endParaRPr>
          </a:p>
          <a:p>
            <a:pPr marL="170815" indent="-170815"/>
            <a:r>
              <a:rPr lang="de-DE">
                <a:latin typeface="Arial"/>
                <a:cs typeface="Arial"/>
              </a:rPr>
              <a:t>NACA0012 </a:t>
            </a:r>
            <a:r>
              <a:rPr lang="de-DE" err="1">
                <a:latin typeface="Arial"/>
                <a:cs typeface="Arial"/>
              </a:rPr>
              <a:t>airfoil</a:t>
            </a:r>
            <a:endParaRPr lang="en-SG">
              <a:cs typeface="Arial"/>
            </a:endParaRPr>
          </a:p>
        </p:txBody>
      </p:sp>
      <p:graphicFrame>
        <p:nvGraphicFramePr>
          <p:cNvPr id="11" name="Tabelle 8">
            <a:extLst>
              <a:ext uri="{FF2B5EF4-FFF2-40B4-BE49-F238E27FC236}">
                <a16:creationId xmlns:a16="http://schemas.microsoft.com/office/drawing/2014/main" id="{1EBD3DCD-2321-BE32-CF7E-EB4938F9A7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782453"/>
              </p:ext>
            </p:extLst>
          </p:nvPr>
        </p:nvGraphicFramePr>
        <p:xfrm>
          <a:off x="5120452" y="1650038"/>
          <a:ext cx="2819548" cy="198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9070">
                  <a:extLst>
                    <a:ext uri="{9D8B030D-6E8A-4147-A177-3AD203B41FA5}">
                      <a16:colId xmlns:a16="http://schemas.microsoft.com/office/drawing/2014/main" val="3040410221"/>
                    </a:ext>
                  </a:extLst>
                </a:gridCol>
                <a:gridCol w="750478">
                  <a:extLst>
                    <a:ext uri="{9D8B030D-6E8A-4147-A177-3AD203B41FA5}">
                      <a16:colId xmlns:a16="http://schemas.microsoft.com/office/drawing/2014/main" val="3863828678"/>
                    </a:ext>
                  </a:extLst>
                </a:gridCol>
              </a:tblGrid>
              <a:tr h="186536">
                <a:tc>
                  <a:txBody>
                    <a:bodyPr/>
                    <a:lstStyle/>
                    <a:p>
                      <a:r>
                        <a:rPr lang="en-US" dirty="0"/>
                        <a:t>Frequency </a:t>
                      </a:r>
                      <a:endParaRPr lang="en-SG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685793" rtl="0" eaLnBrk="1" latinLnBrk="0" hangingPunct="1"/>
                      <a:r>
                        <a:rPr lang="en-US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[Hz]</a:t>
                      </a:r>
                      <a:endParaRPr lang="en-SG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014940"/>
                  </a:ext>
                </a:extLst>
              </a:tr>
              <a:tr h="186536">
                <a:tc>
                  <a:txBody>
                    <a:bodyPr/>
                    <a:lstStyle/>
                    <a:p>
                      <a:r>
                        <a:rPr lang="en-US" dirty="0"/>
                        <a:t>Angle of attack</a:t>
                      </a:r>
                      <a:endParaRPr lang="en-SG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685793" rtl="0" eaLnBrk="1" latinLnBrk="0" hangingPunct="1"/>
                      <a:r>
                        <a:rPr lang="en-US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[°]</a:t>
                      </a:r>
                      <a:endParaRPr lang="en-SG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257683"/>
                  </a:ext>
                </a:extLst>
              </a:tr>
              <a:tr h="186536">
                <a:tc>
                  <a:txBody>
                    <a:bodyPr/>
                    <a:lstStyle/>
                    <a:p>
                      <a:r>
                        <a:rPr lang="en-US" dirty="0"/>
                        <a:t>Chord length</a:t>
                      </a:r>
                      <a:endParaRPr lang="en-SG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685793" rtl="0" eaLnBrk="1" latinLnBrk="0" hangingPunct="1"/>
                      <a:r>
                        <a:rPr lang="en-US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</a:t>
                      </a:r>
                      <a:endParaRPr lang="en-SG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2510"/>
                  </a:ext>
                </a:extLst>
              </a:tr>
              <a:tr h="186536">
                <a:tc>
                  <a:txBody>
                    <a:bodyPr/>
                    <a:lstStyle/>
                    <a:p>
                      <a:r>
                        <a:rPr lang="en-US" dirty="0"/>
                        <a:t>Free-stream velocity</a:t>
                      </a:r>
                      <a:endParaRPr lang="en-SG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685793" rtl="0" eaLnBrk="1" latinLnBrk="0" hangingPunct="1"/>
                      <a:r>
                        <a:rPr lang="en-SG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[m/s]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34894"/>
                  </a:ext>
                </a:extLst>
              </a:tr>
              <a:tr h="315676">
                <a:tc>
                  <a:txBody>
                    <a:bodyPr/>
                    <a:lstStyle/>
                    <a:p>
                      <a:pPr marL="0" algn="l" defTabSz="685793" rtl="0" eaLnBrk="1" latinLnBrk="0" hangingPunct="1"/>
                      <a:r>
                        <a:rPr lang="en-US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Suction side displacement thickness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685793" rtl="0" eaLnBrk="1" latinLnBrk="0" hangingPunct="1"/>
                      <a:r>
                        <a:rPr lang="en-SG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[m/s]</a:t>
                      </a:r>
                      <a:endParaRPr lang="de-DE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410947"/>
                  </a:ext>
                </a:extLst>
              </a:tr>
              <a:tr h="275595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Noise pressure level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[dB]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73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33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6655-C460-9B8A-4582-F4712C16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Classical</a:t>
            </a:r>
            <a:r>
              <a:rPr lang="de-DE" dirty="0"/>
              <a:t> Neuronal Network &amp; Dataset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E29B98-2318-E785-E2BC-A2AA605429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Neuronal Network Architecture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FB5458-A2E5-8DCE-AF17-F8A3FB4F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Network </a:t>
            </a:r>
            <a:r>
              <a:rPr lang="de-DE" dirty="0" err="1"/>
              <a:t>architecture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5E6CA7-8159-26B7-6788-2FC3C505C9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2F26CF-836B-3BAE-405A-700E400D28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Dilara </a:t>
            </a:r>
            <a:r>
              <a:rPr lang="en-US" dirty="0" err="1"/>
              <a:t>Yildiz</a:t>
            </a:r>
            <a:r>
              <a:rPr lang="en-US" dirty="0"/>
              <a:t>, Samuel Lehmköster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D6E5E4-CC1E-2521-F82D-294EC897AA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2E91CDF4-A893-D667-EC71-A5E3C9324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543" y="1264210"/>
            <a:ext cx="6538914" cy="31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1876C-0937-F59F-F8B1-98A5C119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Quantum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F8A06B-0C56-3209-5983-AFF190F5C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Architecture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D52430-A89C-270C-2A82-9EC0EDB1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Embedded </a:t>
            </a:r>
            <a:r>
              <a:rPr lang="de-DE" err="1"/>
              <a:t>quantum</a:t>
            </a:r>
            <a:r>
              <a:rPr lang="de-DE"/>
              <a:t> </a:t>
            </a:r>
            <a:r>
              <a:rPr lang="de-DE" err="1"/>
              <a:t>layer</a:t>
            </a:r>
            <a:r>
              <a:rPr lang="de-DE"/>
              <a:t> </a:t>
            </a:r>
            <a:r>
              <a:rPr lang="de-DE" err="1"/>
              <a:t>architecture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161D45-10B9-0539-E689-9E8AF5DEE4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18BD0D-7F77-E04C-123C-4993A5063A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Dilara </a:t>
            </a:r>
            <a:r>
              <a:rPr lang="en-US" dirty="0" err="1"/>
              <a:t>Yildiz</a:t>
            </a:r>
            <a:r>
              <a:rPr lang="en-US" dirty="0"/>
              <a:t>, Samuel Lehmköster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3B1206-2E8B-E6EB-FCBE-8043AEE2DF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DD0D471-D4D6-B679-A84C-A71DE15AB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274" y="1633539"/>
            <a:ext cx="6709452" cy="25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6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5D839-79D3-C1D4-A28F-2E4414D9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Quantum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E3DA2-D5EB-B504-2A89-6596F2A77D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Entangling</a:t>
            </a:r>
            <a:r>
              <a:rPr lang="de-DE" dirty="0"/>
              <a:t> Layer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B09F0E-BA34-F395-45D3-10CF62742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184359-4E73-095A-0395-37C0FBD0A7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Dilara </a:t>
            </a:r>
            <a:r>
              <a:rPr lang="en-US" dirty="0" err="1"/>
              <a:t>Yildiz</a:t>
            </a:r>
            <a:r>
              <a:rPr lang="en-US" dirty="0"/>
              <a:t>, Samuel Lehmköster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4B38D4-00C0-1C38-81B6-AE8CB770CA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Inhaltsplatzhalter 10">
            <a:extLst>
              <a:ext uri="{FF2B5EF4-FFF2-40B4-BE49-F238E27FC236}">
                <a16:creationId xmlns:a16="http://schemas.microsoft.com/office/drawing/2014/main" id="{E302C564-F129-D7EE-7BD8-24BA763C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47757" y="1194385"/>
            <a:ext cx="4326574" cy="3244931"/>
          </a:xfrm>
          <a:prstGeom prst="rect">
            <a:avLst/>
          </a:prstGeom>
        </p:spPr>
      </p:pic>
      <p:pic>
        <p:nvPicPr>
          <p:cNvPr id="14" name="Inhaltsplatzhalter 1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06B484C-47A3-2330-25E1-69909F43FE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91"/>
          <a:stretch/>
        </p:blipFill>
        <p:spPr>
          <a:xfrm>
            <a:off x="251814" y="1423987"/>
            <a:ext cx="4383268" cy="278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5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5D839-79D3-C1D4-A28F-2E4414D9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Quantum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E3DA2-D5EB-B504-2A89-6596F2A77D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Basic </a:t>
            </a:r>
            <a:r>
              <a:rPr lang="de-DE" err="1"/>
              <a:t>Entangling</a:t>
            </a:r>
            <a:r>
              <a:rPr lang="de-DE"/>
              <a:t> Layer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B09F0E-BA34-F395-45D3-10CF62742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184359-4E73-095A-0395-37C0FBD0A7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/>
              <a:t>Dilara </a:t>
            </a:r>
            <a:r>
              <a:rPr lang="en-US" err="1"/>
              <a:t>Yildiz</a:t>
            </a:r>
            <a:r>
              <a:rPr lang="en-US"/>
              <a:t>, Samuel Lehmköster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4B38D4-00C0-1C38-81B6-AE8CB770CA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5" name="Inhaltsplatzhalter 10">
            <a:extLst>
              <a:ext uri="{FF2B5EF4-FFF2-40B4-BE49-F238E27FC236}">
                <a16:creationId xmlns:a16="http://schemas.microsoft.com/office/drawing/2014/main" id="{E302C564-F129-D7EE-7BD8-24BA763C21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47757" y="1194385"/>
            <a:ext cx="4326574" cy="3244931"/>
          </a:xfrm>
          <a:prstGeom prst="rect">
            <a:avLst/>
          </a:prstGeom>
        </p:spPr>
      </p:pic>
      <p:pic>
        <p:nvPicPr>
          <p:cNvPr id="14" name="Inhaltsplatzhalter 1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06B484C-47A3-2330-25E1-69909F43F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91"/>
          <a:stretch/>
        </p:blipFill>
        <p:spPr>
          <a:xfrm>
            <a:off x="6785351" y="144189"/>
            <a:ext cx="2020804" cy="1284296"/>
          </a:xfrm>
          <a:prstGeom prst="rect">
            <a:avLst/>
          </a:prstGeom>
        </p:spPr>
      </p:pic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F95939D4-97BF-C9C6-0952-564D22FFF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26" y="1194386"/>
            <a:ext cx="4326574" cy="32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81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8">
            <a:extLst>
              <a:ext uri="{FF2B5EF4-FFF2-40B4-BE49-F238E27FC236}">
                <a16:creationId xmlns:a16="http://schemas.microsoft.com/office/drawing/2014/main" id="{57AFE2FE-282F-66FF-F3D0-40B0E175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23008" y="1147652"/>
            <a:ext cx="4390774" cy="32930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78CB7F-20D8-B51E-5A5F-77439190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Hybrid Quantum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0D9649-8669-9500-2734-8428EDFCB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Toffoli </a:t>
            </a:r>
            <a:r>
              <a:rPr lang="de-DE" dirty="0" err="1"/>
              <a:t>Entangling</a:t>
            </a:r>
            <a:r>
              <a:rPr lang="de-DE" dirty="0"/>
              <a:t> Layer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0AC83-13CD-2301-EB60-9132BD2CBF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1DE40F-E1A4-AD04-EBCD-C3C7E38D44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Dilara </a:t>
            </a:r>
            <a:r>
              <a:rPr lang="en-US" dirty="0" err="1"/>
              <a:t>Yildiz</a:t>
            </a:r>
            <a:r>
              <a:rPr lang="en-US" dirty="0"/>
              <a:t>, Samuel Lehmköster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B23BF1-26E6-B25A-9D0B-963EA0D1FA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nhaltsplatzhalter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6DB4E9C-464A-5A5A-5FFB-24D2E2C94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0368" y="1147652"/>
            <a:ext cx="4390774" cy="3293081"/>
          </a:xfrm>
        </p:spPr>
      </p:pic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1019BCE9-FFDF-47A3-15AA-E1DAA142CF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284" b="2284"/>
          <a:stretch/>
        </p:blipFill>
        <p:spPr>
          <a:xfrm>
            <a:off x="181226" y="1476375"/>
            <a:ext cx="4602972" cy="26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4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E810C-4413-4067-AC7C-372E0970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Quantum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endParaRPr lang="en-SG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4A577A-392B-207A-052C-13626F26B6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Strong Entangling Layer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397E90-7E7A-B952-91B2-395BEA9F0E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891F78-5007-5F08-A50C-82139A7BB6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246221"/>
          </a:xfrm>
        </p:spPr>
        <p:txBody>
          <a:bodyPr/>
          <a:lstStyle/>
          <a:p>
            <a:r>
              <a:rPr lang="en-US" dirty="0"/>
              <a:t>Dilara </a:t>
            </a:r>
            <a:r>
              <a:rPr lang="en-US" dirty="0" err="1"/>
              <a:t>Yildiz</a:t>
            </a:r>
            <a:r>
              <a:rPr lang="en-US" dirty="0"/>
              <a:t>, Samuel Lehmköster</a:t>
            </a:r>
          </a:p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2ABCC3-7995-E28A-214B-81805B37FB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A070BC5-22BB-9044-BA51-551D2FE6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2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1E6402C-3699-9D0C-EFC7-FF16D35F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872203"/>
            <a:ext cx="8243887" cy="19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25269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QUnatumComputingProject-16to9" id="{A611BB59-A7CE-4C8A-9AEC-2DA31054578A}" vid="{D377AE9C-D427-440C-8595-7A82AF3E817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Presentation-QUnatumComputingProject-16to9</Template>
  <TotalTime>0</TotalTime>
  <Words>734</Words>
  <Application>Microsoft Office PowerPoint</Application>
  <PresentationFormat>Bildschirmpräsentation (16:9)</PresentationFormat>
  <Paragraphs>205</Paragraphs>
  <Slides>19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Wingdings</vt:lpstr>
      <vt:lpstr>Uni_Stuttgart</vt:lpstr>
      <vt:lpstr>Airfoil self noise prediction with hybrid quantum machine learning</vt:lpstr>
      <vt:lpstr>Outline</vt:lpstr>
      <vt:lpstr>Classical Neural Network &amp; Dataset </vt:lpstr>
      <vt:lpstr>Classical Neuronal Network &amp; Dataset </vt:lpstr>
      <vt:lpstr>Hybrid Quantum Machine Learning</vt:lpstr>
      <vt:lpstr>Hybrid Quantum Machine Learning </vt:lpstr>
      <vt:lpstr>Hybrid Quantum Machine Learning </vt:lpstr>
      <vt:lpstr>Hybrid Quantum Machine Learning </vt:lpstr>
      <vt:lpstr>Hybrid Quantum Machine Learning </vt:lpstr>
      <vt:lpstr>Hybrid Quantum Machine Learning </vt:lpstr>
      <vt:lpstr>Quantum Autoencoder</vt:lpstr>
      <vt:lpstr>Quantum Machine Learning </vt:lpstr>
      <vt:lpstr>Quantum Autoencoder</vt:lpstr>
      <vt:lpstr>Quantum Autoencoder</vt:lpstr>
      <vt:lpstr>Quantum Autoencoder</vt:lpstr>
      <vt:lpstr>Encoder Test</vt:lpstr>
      <vt:lpstr>Encoder Test</vt:lpstr>
      <vt:lpstr>Conclusion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Lehmköster</dc:creator>
  <cp:lastModifiedBy>Samuel Lehmköster</cp:lastModifiedBy>
  <cp:revision>3</cp:revision>
  <dcterms:created xsi:type="dcterms:W3CDTF">2023-03-20T16:55:06Z</dcterms:created>
  <dcterms:modified xsi:type="dcterms:W3CDTF">2023-03-23T10:41:17Z</dcterms:modified>
</cp:coreProperties>
</file>