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309EF6F-3E8E-40D0-97C6-51D26B019B4C}" type="slidenum">
              <a:rPr lang="en-IN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Summer Internship 2016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200" spc="-1">
                <a:latin typeface="Arial"/>
              </a:rPr>
              <a:t>Marching Cube and Marching Tetrahedron Algorithm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3960000" y="1080000"/>
            <a:ext cx="612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1800" spc="-1">
                <a:latin typeface="Century Schoolbook L"/>
              </a:rPr>
              <a:t>Mentored by – Dr. Amit Chattopadhyay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sp>
        <p:nvSpPr>
          <p:cNvPr id="43" name="TextShape 4"/>
          <p:cNvSpPr txBox="1"/>
          <p:nvPr/>
        </p:nvSpPr>
        <p:spPr>
          <a:xfrm>
            <a:off x="7416000" y="6480000"/>
            <a:ext cx="2592000" cy="101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IN" sz="2200" spc="-1">
                <a:latin typeface="DejaVu Serif"/>
              </a:rPr>
              <a:t>Presented by :-</a:t>
            </a:r>
            <a:endParaRPr/>
          </a:p>
          <a:p>
            <a:r>
              <a:rPr i="1" lang="en-IN" sz="2200" spc="-1">
                <a:latin typeface="DejaVu Serif"/>
              </a:rPr>
              <a:t>Samarth Mishra</a:t>
            </a:r>
            <a:endParaRPr/>
          </a:p>
          <a:p>
            <a:endParaRPr/>
          </a:p>
        </p:txBody>
      </p:sp>
      <p:sp>
        <p:nvSpPr>
          <p:cNvPr id="44" name="TextShape 5"/>
          <p:cNvSpPr txBox="1"/>
          <p:nvPr/>
        </p:nvSpPr>
        <p:spPr>
          <a:xfrm>
            <a:off x="72000" y="7125120"/>
            <a:ext cx="2592000" cy="43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800" spc="-1">
                <a:latin typeface="DejaVu Serif"/>
              </a:rPr>
              <a:t>23 May 2016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Edge Table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634040"/>
            <a:ext cx="9071640" cy="465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 spc="-1">
                <a:latin typeface="Arial"/>
              </a:rPr>
              <a:t>Now checking in the edgeTable[ ], it returns a 12 bit number telling which edges are intersected.</a:t>
            </a:r>
            <a:endParaRPr/>
          </a:p>
          <a:p>
            <a:endParaRPr/>
          </a:p>
          <a:p>
            <a:endParaRPr/>
          </a:p>
          <a:p>
            <a:r>
              <a:rPr lang="en-IN" sz="3200" spc="-1">
                <a:latin typeface="Arial"/>
              </a:rPr>
              <a:t>Eg:- </a:t>
            </a:r>
            <a:endParaRPr/>
          </a:p>
          <a:p>
            <a:r>
              <a:rPr lang="en-IN" sz="3200" spc="-1">
                <a:latin typeface="Arial"/>
              </a:rPr>
              <a:t>cubeindex = 8; </a:t>
            </a:r>
            <a:endParaRPr/>
          </a:p>
          <a:p>
            <a:r>
              <a:rPr lang="en-IN" sz="3200" spc="-1">
                <a:latin typeface="Arial"/>
              </a:rPr>
              <a:t>EdgeTable[8] = 1000 0000 1100;</a:t>
            </a:r>
            <a:endParaRPr/>
          </a:p>
          <a:p>
            <a:r>
              <a:rPr lang="en-IN" sz="3200" spc="-1">
                <a:latin typeface="Arial"/>
              </a:rPr>
              <a:t>Here it shows E</a:t>
            </a:r>
            <a:r>
              <a:rPr lang="en-IN" sz="3200" spc="-1" baseline="-33000">
                <a:latin typeface="Arial"/>
              </a:rPr>
              <a:t>2</a:t>
            </a:r>
            <a:r>
              <a:rPr lang="en-IN" sz="3200" spc="-1">
                <a:latin typeface="Arial"/>
              </a:rPr>
              <a:t>,E</a:t>
            </a:r>
            <a:r>
              <a:rPr lang="en-IN" sz="3200" spc="-1" baseline="-33000">
                <a:latin typeface="Arial"/>
              </a:rPr>
              <a:t>3</a:t>
            </a:r>
            <a:r>
              <a:rPr lang="en-IN" sz="3200" spc="-1">
                <a:latin typeface="Arial"/>
              </a:rPr>
              <a:t>,E</a:t>
            </a:r>
            <a:r>
              <a:rPr lang="en-IN" sz="3200" spc="-1" baseline="-33000">
                <a:latin typeface="Arial"/>
              </a:rPr>
              <a:t>11</a:t>
            </a:r>
            <a:r>
              <a:rPr lang="en-IN" sz="3200" spc="-1">
                <a:latin typeface="Arial"/>
              </a:rPr>
              <a:t> are intersected by the isosurface.</a:t>
            </a:r>
            <a:endParaRPr/>
          </a:p>
          <a:p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graphicFrame>
        <p:nvGraphicFramePr>
          <p:cNvPr id="91" name="Table 3"/>
          <p:cNvGraphicFramePr/>
          <p:nvPr/>
        </p:nvGraphicFramePr>
        <p:xfrm>
          <a:off x="2017080" y="2842560"/>
          <a:ext cx="6119640" cy="404280"/>
        </p:xfrm>
        <a:graphic>
          <a:graphicData uri="http://schemas.openxmlformats.org/drawingml/2006/table">
            <a:tbl>
              <a:tblPr/>
              <a:tblGrid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24520"/>
              </a:tblGrid>
              <a:tr h="328320"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11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10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9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8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6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4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3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2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Edge Table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634040"/>
            <a:ext cx="9071640" cy="465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 spc="-1">
                <a:latin typeface="Arial"/>
              </a:rPr>
              <a:t>Now checking in the edgeTable[ ], it returns a 12 bit number telling which edges are intersected.</a:t>
            </a:r>
            <a:endParaRPr/>
          </a:p>
          <a:p>
            <a:endParaRPr/>
          </a:p>
          <a:p>
            <a:endParaRPr/>
          </a:p>
          <a:p>
            <a:r>
              <a:rPr lang="en-IN" sz="3200" spc="-1">
                <a:latin typeface="Arial"/>
              </a:rPr>
              <a:t>Eg:- </a:t>
            </a:r>
            <a:endParaRPr/>
          </a:p>
          <a:p>
            <a:r>
              <a:rPr lang="en-IN" sz="3200" spc="-1">
                <a:latin typeface="Arial"/>
              </a:rPr>
              <a:t>cubeindex = 8; </a:t>
            </a:r>
            <a:endParaRPr/>
          </a:p>
          <a:p>
            <a:r>
              <a:rPr lang="en-IN" sz="3200" spc="-1">
                <a:latin typeface="Arial"/>
              </a:rPr>
              <a:t>EdgeTable[8] = 1000 0000 1100;</a:t>
            </a:r>
            <a:endParaRPr/>
          </a:p>
          <a:p>
            <a:r>
              <a:rPr lang="en-IN" sz="3200" spc="-1">
                <a:latin typeface="Arial"/>
              </a:rPr>
              <a:t>Here it shows E</a:t>
            </a:r>
            <a:r>
              <a:rPr lang="en-IN" sz="3200" spc="-1" baseline="-33000">
                <a:latin typeface="Arial"/>
              </a:rPr>
              <a:t>2</a:t>
            </a:r>
            <a:r>
              <a:rPr lang="en-IN" sz="3200" spc="-1">
                <a:latin typeface="Arial"/>
              </a:rPr>
              <a:t>,E</a:t>
            </a:r>
            <a:r>
              <a:rPr lang="en-IN" sz="3200" spc="-1" baseline="-33000">
                <a:latin typeface="Arial"/>
              </a:rPr>
              <a:t>3</a:t>
            </a:r>
            <a:r>
              <a:rPr lang="en-IN" sz="3200" spc="-1">
                <a:latin typeface="Arial"/>
              </a:rPr>
              <a:t>,E</a:t>
            </a:r>
            <a:r>
              <a:rPr lang="en-IN" sz="3200" spc="-1" baseline="-33000">
                <a:latin typeface="Arial"/>
              </a:rPr>
              <a:t>11</a:t>
            </a:r>
            <a:r>
              <a:rPr lang="en-IN" sz="3200" spc="-1">
                <a:latin typeface="Arial"/>
              </a:rPr>
              <a:t> are intersected by the isosurface.</a:t>
            </a:r>
            <a:endParaRPr/>
          </a:p>
          <a:p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graphicFrame>
        <p:nvGraphicFramePr>
          <p:cNvPr id="95" name="Table 3"/>
          <p:cNvGraphicFramePr/>
          <p:nvPr/>
        </p:nvGraphicFramePr>
        <p:xfrm>
          <a:off x="2017080" y="2842560"/>
          <a:ext cx="6119640" cy="404280"/>
        </p:xfrm>
        <a:graphic>
          <a:graphicData uri="http://schemas.openxmlformats.org/drawingml/2006/table">
            <a:tbl>
              <a:tblPr/>
              <a:tblGrid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08680"/>
                <a:gridCol w="524520"/>
              </a:tblGrid>
              <a:tr h="328320"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11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10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9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8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6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4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3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2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E</a:t>
                      </a:r>
                      <a:r>
                        <a:rPr lang="en-IN" sz="1800" spc="-1" baseline="-33000">
                          <a:latin typeface="Arial"/>
                        </a:rPr>
                        <a:t>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triTable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uses the same </a:t>
            </a:r>
            <a:r>
              <a:rPr b="1" lang="en-IN" sz="2000" spc="-1">
                <a:latin typeface="Arial"/>
              </a:rPr>
              <a:t>cubeindex</a:t>
            </a:r>
            <a:r>
              <a:rPr lang="en-IN" sz="2000" spc="-1">
                <a:latin typeface="Arial"/>
              </a:rPr>
              <a:t> but allows the vertex sequence to be looked up for as many triangular facets are necessary to represent the isosurface within the grid cell. There at most 5 triangular facets necessary.</a:t>
            </a:r>
            <a:r>
              <a:rPr lang="en-IN" sz="2000" spc="-1">
                <a:latin typeface="Arial"/>
              </a:rPr>
              <a:t>
</a:t>
            </a:r>
            <a:r>
              <a:rPr b="1" lang="en-IN" sz="2000" spc="-1">
                <a:latin typeface="Arial"/>
              </a:rPr>
              <a:t>TriTable[256][16] -&gt; </a:t>
            </a:r>
            <a:r>
              <a:rPr lang="en-IN" sz="2000" spc="-1">
                <a:latin typeface="Arial"/>
              </a:rPr>
              <a:t>256 entries and each entry has 16 slots.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in the previous step we calculate the intersecting points along edge 2,3, and 11. The 8th element in triTable is :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 </a:t>
            </a:r>
            <a:r>
              <a:rPr lang="en-IN" sz="2000" spc="-1">
                <a:latin typeface="Arial"/>
              </a:rPr>
              <a:t>8</a:t>
            </a:r>
            <a:r>
              <a:rPr lang="en-IN" sz="2000" spc="-1" baseline="101000">
                <a:latin typeface="Arial"/>
              </a:rPr>
              <a:t>th</a:t>
            </a:r>
            <a:r>
              <a:rPr lang="en-IN" sz="2000" spc="-1">
                <a:latin typeface="Arial"/>
              </a:rPr>
              <a:t> element :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{</a:t>
            </a:r>
            <a:r>
              <a:rPr lang="en-IN" sz="2000" spc="-1">
                <a:solidFill>
                  <a:srgbClr val="00cc33"/>
                </a:solidFill>
                <a:latin typeface="Arial"/>
              </a:rPr>
              <a:t>3, 11, 2</a:t>
            </a:r>
            <a:r>
              <a:rPr lang="en-IN" sz="2000" spc="-1">
                <a:latin typeface="Arial"/>
              </a:rPr>
              <a:t>, -1, -1, -1, -1, -1, -1, -1, -1, -1, -1, -1, -1, -1}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9</a:t>
            </a:r>
            <a:r>
              <a:rPr lang="en-IN" sz="2000" spc="-1" baseline="101000">
                <a:latin typeface="Arial"/>
              </a:rPr>
              <a:t>th</a:t>
            </a:r>
            <a:r>
              <a:rPr lang="en-IN" sz="2000" spc="-1">
                <a:latin typeface="Arial"/>
              </a:rPr>
              <a:t> element :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{</a:t>
            </a:r>
            <a:r>
              <a:rPr lang="en-IN" sz="2000" spc="-1">
                <a:solidFill>
                  <a:srgbClr val="ff3300"/>
                </a:solidFill>
                <a:latin typeface="Arial"/>
              </a:rPr>
              <a:t>0, 11, 2</a:t>
            </a:r>
            <a:r>
              <a:rPr lang="en-IN" sz="2000" spc="-1">
                <a:latin typeface="Arial"/>
              </a:rPr>
              <a:t>, </a:t>
            </a:r>
            <a:r>
              <a:rPr lang="en-IN" sz="2000" spc="-1">
                <a:solidFill>
                  <a:srgbClr val="336699"/>
                </a:solidFill>
                <a:latin typeface="Arial"/>
              </a:rPr>
              <a:t>8, 11, 0</a:t>
            </a:r>
            <a:r>
              <a:rPr lang="en-IN" sz="2000" spc="-1">
                <a:latin typeface="Arial"/>
              </a:rPr>
              <a:t>, -1, -1, -1, -1, -1, -1, -1, -1, -1, -1},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This corresponds to 2 triangular facets, one between the intersection of edge 0 11 and 2. The other between the intersections along edges 8 11 and 0. 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Grid Resolution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15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Fine approximation to the isosurface to be generated depending on the smoothness required and/or the processing power available to display the surface.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Smaller the size of the grid, the surface obtained is smoother. 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70880" y="4759920"/>
            <a:ext cx="9177120" cy="25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40000" y="-64440"/>
            <a:ext cx="7488000" cy="28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600" spc="-1">
                <a:solidFill>
                  <a:srgbClr val="800000"/>
                </a:solidFill>
                <a:latin typeface="Arial"/>
              </a:rPr>
              <a:t>One of the first ideas for visualizing volumes was to draw each voxel as a small cube. If we do that we get something like the result shown below.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016000" y="1929960"/>
            <a:ext cx="5760000" cy="555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40000" y="-64440"/>
            <a:ext cx="7488000" cy="28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600" spc="-1">
                <a:solidFill>
                  <a:srgbClr val="800000"/>
                </a:solidFill>
                <a:latin typeface="Arial"/>
              </a:rPr>
              <a:t>The result which is shown below is, in fact, the precise same result as would have been produced by marching cubes except that the faces have not been polygonized.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232000" y="2071440"/>
            <a:ext cx="5688000" cy="548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000" spc="-1" u="sng">
                <a:uFill>
                  <a:solidFill>
                    <a:srgbClr val="ffffff"/>
                  </a:solidFill>
                </a:uFill>
                <a:latin typeface="Arial"/>
              </a:rPr>
              <a:t>Marching Tetrahedron Algorithm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360" y="1449720"/>
            <a:ext cx="9071640" cy="586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solidFill>
                  <a:srgbClr val="000000"/>
                </a:solidFill>
                <a:latin typeface="Arial"/>
              </a:rPr>
              <a:t>It clarifies a minor ambiguity problem of the marching cubes algorithm with some cube configurations.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solidFill>
                  <a:srgbClr val="000000"/>
                </a:solidFill>
                <a:latin typeface="Arial"/>
              </a:rPr>
              <a:t>The space is sampled at the vertices of a rectangular 3D mesh. Each mesh cell is split into 6 tetrahedrons and passed to the tetrahedron isosurface function.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solidFill>
                  <a:srgbClr val="000000"/>
                </a:solidFill>
                <a:latin typeface="Arial"/>
              </a:rPr>
              <a:t>one could equally sample onto the tetrahedral mesh directly.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solidFill>
                  <a:srgbClr val="000000"/>
                </a:solidFill>
                <a:latin typeface="Arial"/>
              </a:rPr>
              <a:t>The planar facet approximation to the isosurface is calculated for each tetrahedron independently.</a:t>
            </a:r>
            <a:r>
              <a:rPr lang="en-IN" sz="2600" spc="-1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solidFill>
                  <a:srgbClr val="000000"/>
                </a:solidFill>
                <a:latin typeface="Arial"/>
              </a:rPr>
              <a:t>The facet vertices are determined by linearly interpolating where isosurface cuts the edges of the tetrahedron.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 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161280"/>
            <a:ext cx="9071640" cy="154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Cube divided in to Tetrahedrons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936000" y="2232000"/>
            <a:ext cx="2952000" cy="29520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5400000" y="1939680"/>
            <a:ext cx="3888000" cy="4108320"/>
          </a:xfrm>
          <a:prstGeom prst="rect">
            <a:avLst/>
          </a:prstGeom>
          <a:ln>
            <a:noFill/>
          </a:ln>
        </p:spPr>
      </p:pic>
      <p:sp>
        <p:nvSpPr>
          <p:cNvPr id="116" name="Line 2"/>
          <p:cNvSpPr/>
          <p:nvPr/>
        </p:nvSpPr>
        <p:spPr>
          <a:xfrm>
            <a:off x="3960000" y="3456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Cases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088000" y="1512000"/>
            <a:ext cx="6120000" cy="56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000" spc="-1">
                <a:latin typeface="Century Schoolbook L"/>
              </a:rPr>
              <a:t>Advantages of M.T. over M.C.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M.T. does not suffer from the ambiguities in the traditional marching cubes algorithms.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Lesser number of cases in M.T. 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Abstract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360" y="144252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This algorithm was developed by William E. Lorensen and Harvey E. Cline.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Marching cube is a computer graphics algorithm that was cited in 1987 in a conference called</a:t>
            </a:r>
            <a:r>
              <a:rPr lang="en-IN" sz="3200" spc="-1">
                <a:latin typeface="Arial"/>
              </a:rPr>
              <a:t>	</a:t>
            </a:r>
            <a:r>
              <a:rPr i="1" lang="en-IN" sz="3200" spc="-1" u="sng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SIGGRAPH</a:t>
            </a:r>
            <a:r>
              <a:rPr i="1" lang="en-IN" sz="3200" spc="-1">
                <a:solidFill>
                  <a:srgbClr val="800000"/>
                </a:solidFill>
                <a:latin typeface="Arial"/>
              </a:rPr>
              <a:t> (Special Interest Group on GRAPHics and Interactive Techniques).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IN" sz="3200" spc="-1">
                <a:solidFill>
                  <a:srgbClr val="000000"/>
                </a:solidFill>
                <a:latin typeface="Arial"/>
              </a:rPr>
              <a:t>Objective:</a:t>
            </a:r>
            <a:r>
              <a:rPr lang="en-IN" sz="3200" spc="-1">
                <a:solidFill>
                  <a:srgbClr val="000000"/>
                </a:solidFill>
                <a:latin typeface="Arial"/>
              </a:rPr>
              <a:t> extracting polygonal mesh of an isosurface from a three dimensional discrete scalar field (called </a:t>
            </a:r>
            <a:r>
              <a:rPr i="1" lang="en-IN" sz="3200" spc="-1">
                <a:solidFill>
                  <a:srgbClr val="000000"/>
                </a:solidFill>
                <a:latin typeface="Arial"/>
              </a:rPr>
              <a:t>Voxels</a:t>
            </a:r>
            <a:r>
              <a:rPr lang="en-IN" sz="3200" spc="-1">
                <a:solidFill>
                  <a:srgbClr val="000000"/>
                </a:solidFill>
                <a:latin typeface="Arial"/>
              </a:rPr>
              <a:t>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IN" sz="3200" spc="-1">
                <a:solidFill>
                  <a:srgbClr val="000000"/>
                </a:solidFill>
                <a:latin typeface="Arial"/>
              </a:rPr>
              <a:t>Applications: </a:t>
            </a:r>
            <a:r>
              <a:rPr lang="en-IN" sz="3200" spc="-1">
                <a:solidFill>
                  <a:srgbClr val="000000"/>
                </a:solidFill>
                <a:latin typeface="Arial"/>
              </a:rPr>
              <a:t>Medical Visualization like CT and MRI scan data images, single-photon emission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solidFill>
                  <a:srgbClr val="000000"/>
                </a:solidFill>
                <a:latin typeface="Arial"/>
              </a:rPr>
              <a:t>computed tomography (SPECT)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M.T. images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1960" y="1967400"/>
            <a:ext cx="10058040" cy="393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Marching Cube Algorithm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360" y="1449720"/>
            <a:ext cx="9071640" cy="586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i="1" lang="en-IN" sz="2800" spc="-1">
                <a:solidFill>
                  <a:srgbClr val="000000"/>
                </a:solidFill>
                <a:latin typeface="Arial"/>
              </a:rPr>
              <a:t>Algorithm for creating a polygonal surface representation of an isosurface of a 3D scalar field.</a:t>
            </a:r>
            <a:endParaRPr/>
          </a:p>
          <a:p>
            <a:endParaRPr/>
          </a:p>
          <a:p>
            <a:r>
              <a:rPr b="1" lang="en-IN" sz="2800" spc="-1">
                <a:solidFill>
                  <a:srgbClr val="000000"/>
                </a:solidFill>
                <a:latin typeface="Arial"/>
              </a:rPr>
              <a:t>Basis:</a:t>
            </a:r>
            <a:r>
              <a:rPr lang="en-IN" sz="2800" spc="-1">
                <a:solidFill>
                  <a:srgbClr val="000000"/>
                </a:solidFill>
                <a:latin typeface="Arial"/>
              </a:rPr>
              <a:t> form facets( place faces) approximation to an isosurface through a scalar field sampled on a 3D rectangular grid. </a:t>
            </a:r>
            <a:endParaRPr/>
          </a:p>
          <a:p>
            <a:endParaRPr/>
          </a:p>
          <a:p>
            <a:r>
              <a:rPr lang="en-IN" sz="2800" spc="-1">
                <a:solidFill>
                  <a:srgbClr val="000000"/>
                </a:solidFill>
                <a:latin typeface="Arial"/>
              </a:rPr>
              <a:t>Each possibility is characterised by the number of vertices that have values above or below the isosurface.</a:t>
            </a:r>
            <a:endParaRPr/>
          </a:p>
          <a:p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295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If one vertex is above and another is below then we know isosurface cuts the edge between these two vertices.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
</a:t>
            </a:r>
            <a:r>
              <a:rPr i="1" lang="en-IN" sz="2400" spc="-1">
                <a:latin typeface="Arial"/>
              </a:rPr>
              <a:t>Where exactly will the surface touch/cut the edge?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i="1" lang="en-IN" sz="2400" spc="-1">
                <a:latin typeface="Arial"/>
              </a:rPr>
              <a:t>-&gt; </a:t>
            </a:r>
            <a:r>
              <a:rPr lang="en-IN" sz="2400" spc="-1">
                <a:latin typeface="Arial"/>
              </a:rPr>
              <a:t>It depends on the relationship between the values at V</a:t>
            </a:r>
            <a:r>
              <a:rPr lang="en-IN" sz="2400" spc="-1" baseline="-33000">
                <a:latin typeface="Arial"/>
              </a:rPr>
              <a:t>1</a:t>
            </a:r>
            <a:r>
              <a:rPr lang="en-IN" sz="2400" spc="-1">
                <a:latin typeface="Arial"/>
              </a:rPr>
              <a:t> and V</a:t>
            </a:r>
            <a:r>
              <a:rPr lang="en-IN" sz="2400" spc="-1" baseline="-33000">
                <a:latin typeface="Arial"/>
              </a:rPr>
              <a:t>2</a:t>
            </a:r>
            <a:r>
              <a:rPr lang="en-IN" sz="2400" spc="-1">
                <a:latin typeface="Arial"/>
              </a:rPr>
              <a:t> and isolevel value. That will give the ratio of the length.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sp>
        <p:nvSpPr>
          <p:cNvPr id="54" name="Line 3"/>
          <p:cNvSpPr/>
          <p:nvPr/>
        </p:nvSpPr>
        <p:spPr>
          <a:xfrm>
            <a:off x="2664000" y="2448000"/>
            <a:ext cx="4464000" cy="0"/>
          </a:xfrm>
          <a:prstGeom prst="line">
            <a:avLst/>
          </a:prstGeom>
          <a:ln w="29160">
            <a:solidFill>
              <a:srgbClr val="000000"/>
            </a:solidFill>
            <a:custDash>
              <a:ds d="0" sp="0"/>
              <a:ds d="0" sp="0"/>
            </a:custDash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4"/>
          <p:cNvSpPr/>
          <p:nvPr/>
        </p:nvSpPr>
        <p:spPr>
          <a:xfrm>
            <a:off x="1872000" y="1584000"/>
            <a:ext cx="6048000" cy="1728000"/>
          </a:xfrm>
          <a:prstGeom prst="line">
            <a:avLst/>
          </a:prstGeom>
          <a:ln w="12600">
            <a:solidFill>
              <a:srgbClr val="ff0000"/>
            </a:solidFill>
            <a:custDash>
              <a:ds d="700000" sp="300000"/>
              <a:ds d="700000" sp="300000"/>
              <a:ds d="700000" sp="300000"/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5"/>
          <p:cNvSpPr/>
          <p:nvPr/>
        </p:nvSpPr>
        <p:spPr>
          <a:xfrm>
            <a:off x="2592000" y="1872000"/>
            <a:ext cx="0" cy="432000"/>
          </a:xfrm>
          <a:prstGeom prst="line">
            <a:avLst/>
          </a:prstGeom>
          <a:ln>
            <a:solidFill>
              <a:srgbClr val="0066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6"/>
          <p:cNvSpPr/>
          <p:nvPr/>
        </p:nvSpPr>
        <p:spPr>
          <a:xfrm>
            <a:off x="7200000" y="2592000"/>
            <a:ext cx="0" cy="432000"/>
          </a:xfrm>
          <a:prstGeom prst="line">
            <a:avLst/>
          </a:prstGeom>
          <a:ln>
            <a:solidFill>
              <a:srgbClr val="0066ff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7"/>
          <p:cNvSpPr txBox="1"/>
          <p:nvPr/>
        </p:nvSpPr>
        <p:spPr>
          <a:xfrm>
            <a:off x="2520000" y="2592000"/>
            <a:ext cx="4320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800" spc="-1">
                <a:latin typeface="Arial"/>
              </a:rPr>
              <a:t>V</a:t>
            </a:r>
            <a:r>
              <a:rPr lang="en-IN" sz="1800" spc="-1" baseline="-33000">
                <a:latin typeface="Arial"/>
              </a:rPr>
              <a:t>1</a:t>
            </a:r>
            <a:endParaRPr/>
          </a:p>
        </p:txBody>
      </p:sp>
      <p:sp>
        <p:nvSpPr>
          <p:cNvPr id="59" name="TextShape 8"/>
          <p:cNvSpPr txBox="1"/>
          <p:nvPr/>
        </p:nvSpPr>
        <p:spPr>
          <a:xfrm>
            <a:off x="2520000" y="2592000"/>
            <a:ext cx="4320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800" spc="-1">
                <a:latin typeface="Arial"/>
              </a:rPr>
              <a:t>V</a:t>
            </a:r>
            <a:r>
              <a:rPr lang="en-IN" sz="1800" spc="-1" baseline="-33000">
                <a:latin typeface="Arial"/>
              </a:rPr>
              <a:t>1</a:t>
            </a:r>
            <a:endParaRPr/>
          </a:p>
        </p:txBody>
      </p:sp>
      <p:sp>
        <p:nvSpPr>
          <p:cNvPr id="60" name="TextShape 9"/>
          <p:cNvSpPr txBox="1"/>
          <p:nvPr/>
        </p:nvSpPr>
        <p:spPr>
          <a:xfrm>
            <a:off x="2520000" y="2592000"/>
            <a:ext cx="4320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800" spc="-1">
                <a:latin typeface="Arial"/>
              </a:rPr>
              <a:t>V</a:t>
            </a:r>
            <a:r>
              <a:rPr lang="en-IN" sz="1800" spc="-1" baseline="-33000">
                <a:latin typeface="Arial"/>
              </a:rPr>
              <a:t>1</a:t>
            </a:r>
            <a:endParaRPr/>
          </a:p>
        </p:txBody>
      </p:sp>
      <p:sp>
        <p:nvSpPr>
          <p:cNvPr id="61" name="TextShape 10"/>
          <p:cNvSpPr txBox="1"/>
          <p:nvPr/>
        </p:nvSpPr>
        <p:spPr>
          <a:xfrm>
            <a:off x="6840000" y="1872000"/>
            <a:ext cx="4320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800" spc="-1">
                <a:latin typeface="Arial"/>
              </a:rPr>
              <a:t>V</a:t>
            </a:r>
            <a:r>
              <a:rPr lang="en-IN" sz="1800" spc="-1" baseline="-33000">
                <a:latin typeface="Arial"/>
              </a:rPr>
              <a:t>2</a:t>
            </a:r>
            <a:endParaRPr/>
          </a:p>
        </p:txBody>
      </p:sp>
      <p:sp>
        <p:nvSpPr>
          <p:cNvPr id="62" name="TextShape 11"/>
          <p:cNvSpPr txBox="1"/>
          <p:nvPr/>
        </p:nvSpPr>
        <p:spPr>
          <a:xfrm>
            <a:off x="7560000" y="2808000"/>
            <a:ext cx="1008000" cy="32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IN" sz="1400" spc="-1">
                <a:latin typeface="Arial"/>
              </a:rPr>
              <a:t>Isosurface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Index Convention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736000" y="2239560"/>
            <a:ext cx="4176000" cy="3050280"/>
          </a:xfrm>
          <a:prstGeom prst="rect">
            <a:avLst/>
          </a:prstGeom>
          <a:ln>
            <a:noFill/>
          </a:ln>
        </p:spPr>
      </p:pic>
      <p:sp>
        <p:nvSpPr>
          <p:cNvPr id="66" name="TextShape 2"/>
          <p:cNvSpPr txBox="1"/>
          <p:nvPr/>
        </p:nvSpPr>
        <p:spPr>
          <a:xfrm>
            <a:off x="7200000" y="1224000"/>
            <a:ext cx="2592000" cy="54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lang="en-IN" sz="1500" spc="-1">
                <a:solidFill>
                  <a:srgbClr val="0066ff"/>
                </a:solidFill>
                <a:latin typeface="Century Schoolbook L"/>
              </a:rPr>
              <a:t>--- Edge Index</a:t>
            </a:r>
            <a:r>
              <a:rPr lang="en-IN" sz="1500" spc="-1">
                <a:latin typeface="Century Schoolbook L"/>
              </a:rPr>
              <a:t>
</a:t>
            </a:r>
            <a:r>
              <a:rPr lang="en-IN" sz="1500" spc="-1">
                <a:solidFill>
                  <a:srgbClr val="ff00ff"/>
                </a:solidFill>
                <a:latin typeface="Century Schoolbook L"/>
              </a:rPr>
              <a:t>--- Vertex Index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000" spc="-1">
                <a:latin typeface="Century Schoolbook L"/>
              </a:rPr>
              <a:t>Total Number of Conditions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3200" spc="-1">
                <a:latin typeface="Arial"/>
              </a:rPr>
              <a:t>We have 8 vertices. Any number of them can lie above and thus the rest will lie below the isosurface.</a:t>
            </a:r>
            <a:endParaRPr/>
          </a:p>
          <a:p>
            <a:pPr algn="ctr"/>
            <a:r>
              <a:rPr lang="en-IN" sz="3200" spc="-1">
                <a:latin typeface="Arial"/>
              </a:rPr>
              <a:t>If we see the total number of combinations we get</a:t>
            </a:r>
            <a:r>
              <a:rPr lang="en-IN" sz="3200" spc="-1">
                <a:latin typeface="Arial"/>
              </a:rPr>
              <a:t>
</a:t>
            </a:r>
            <a:endParaRPr/>
          </a:p>
          <a:p>
            <a:pPr algn="ctr"/>
            <a:r>
              <a:rPr b="1" lang="en-IN" sz="3200" spc="-1" baseline="33000">
                <a:latin typeface="Arial"/>
              </a:rPr>
              <a:t>8</a:t>
            </a:r>
            <a:r>
              <a:rPr b="1" lang="en-IN" sz="3200" spc="-1">
                <a:latin typeface="Arial"/>
              </a:rPr>
              <a:t>C</a:t>
            </a:r>
            <a:r>
              <a:rPr b="1" lang="en-IN" sz="3200" spc="-1" baseline="-33000">
                <a:latin typeface="Arial"/>
              </a:rPr>
              <a:t>0</a:t>
            </a:r>
            <a:r>
              <a:rPr b="1" lang="en-IN" sz="3200" spc="-1">
                <a:latin typeface="Arial"/>
              </a:rPr>
              <a:t>+</a:t>
            </a:r>
            <a:r>
              <a:rPr b="1" lang="en-IN" sz="3200" spc="-1" baseline="33000">
                <a:latin typeface="Arial"/>
              </a:rPr>
              <a:t>8</a:t>
            </a:r>
            <a:r>
              <a:rPr b="1" lang="en-IN" sz="3200" spc="-1">
                <a:latin typeface="Arial"/>
              </a:rPr>
              <a:t>C</a:t>
            </a:r>
            <a:r>
              <a:rPr b="1" lang="en-IN" sz="3200" spc="-1" baseline="-33000">
                <a:latin typeface="Arial"/>
              </a:rPr>
              <a:t>1</a:t>
            </a:r>
            <a:r>
              <a:rPr b="1" lang="en-IN" sz="3200" spc="-1">
                <a:latin typeface="Arial"/>
              </a:rPr>
              <a:t>+</a:t>
            </a:r>
            <a:r>
              <a:rPr b="1" lang="en-IN" sz="3200" spc="-1" baseline="33000">
                <a:latin typeface="Arial"/>
              </a:rPr>
              <a:t>8</a:t>
            </a:r>
            <a:r>
              <a:rPr b="1" lang="en-IN" sz="3200" spc="-1">
                <a:latin typeface="Arial"/>
              </a:rPr>
              <a:t>C</a:t>
            </a:r>
            <a:r>
              <a:rPr b="1" lang="en-IN" sz="3200" spc="-1" baseline="-33000">
                <a:latin typeface="Arial"/>
              </a:rPr>
              <a:t>2</a:t>
            </a:r>
            <a:r>
              <a:rPr b="1" lang="en-IN" sz="3200" spc="-1">
                <a:latin typeface="Arial"/>
              </a:rPr>
              <a:t>+</a:t>
            </a:r>
            <a:r>
              <a:rPr b="1" lang="en-IN" sz="3200" spc="-1" baseline="33000">
                <a:latin typeface="Arial"/>
              </a:rPr>
              <a:t>8</a:t>
            </a:r>
            <a:r>
              <a:rPr b="1" lang="en-IN" sz="3200" spc="-1">
                <a:latin typeface="Arial"/>
              </a:rPr>
              <a:t>C</a:t>
            </a:r>
            <a:r>
              <a:rPr b="1" lang="en-IN" sz="3200" spc="-1" baseline="-33000">
                <a:latin typeface="Arial"/>
              </a:rPr>
              <a:t>3</a:t>
            </a:r>
            <a:r>
              <a:rPr b="1" lang="en-IN" sz="3200" spc="-1">
                <a:latin typeface="Arial"/>
              </a:rPr>
              <a:t>+</a:t>
            </a:r>
            <a:r>
              <a:rPr b="1" lang="en-IN" sz="3200" spc="-1" baseline="33000">
                <a:latin typeface="Arial"/>
              </a:rPr>
              <a:t>8</a:t>
            </a:r>
            <a:r>
              <a:rPr b="1" lang="en-IN" sz="3200" spc="-1">
                <a:latin typeface="Arial"/>
              </a:rPr>
              <a:t>C</a:t>
            </a:r>
            <a:r>
              <a:rPr b="1" lang="en-IN" sz="3200" spc="-1" baseline="-33000">
                <a:latin typeface="Arial"/>
              </a:rPr>
              <a:t>4</a:t>
            </a:r>
            <a:r>
              <a:rPr b="1" lang="en-IN" sz="3200" spc="-1">
                <a:latin typeface="Arial"/>
              </a:rPr>
              <a:t>+</a:t>
            </a:r>
            <a:r>
              <a:rPr b="1" lang="en-IN" sz="3200" spc="-1" baseline="33000">
                <a:latin typeface="Arial"/>
              </a:rPr>
              <a:t>8</a:t>
            </a:r>
            <a:r>
              <a:rPr b="1" lang="en-IN" sz="3200" spc="-1">
                <a:latin typeface="Arial"/>
              </a:rPr>
              <a:t>C</a:t>
            </a:r>
            <a:r>
              <a:rPr b="1" lang="en-IN" sz="3200" spc="-1" baseline="-33000">
                <a:latin typeface="Arial"/>
              </a:rPr>
              <a:t>5</a:t>
            </a:r>
            <a:r>
              <a:rPr b="1" lang="en-IN" sz="3200" spc="-1">
                <a:latin typeface="Arial"/>
              </a:rPr>
              <a:t>+</a:t>
            </a:r>
            <a:r>
              <a:rPr b="1" lang="en-IN" sz="3200" spc="-1" baseline="33000">
                <a:latin typeface="Arial"/>
              </a:rPr>
              <a:t>8</a:t>
            </a:r>
            <a:r>
              <a:rPr b="1" lang="en-IN" sz="3200" spc="-1">
                <a:latin typeface="Arial"/>
              </a:rPr>
              <a:t>C</a:t>
            </a:r>
            <a:r>
              <a:rPr b="1" lang="en-IN" sz="3200" spc="-1" baseline="-33000">
                <a:latin typeface="Arial"/>
              </a:rPr>
              <a:t>6</a:t>
            </a:r>
            <a:r>
              <a:rPr b="1" lang="en-IN" sz="3200" spc="-1">
                <a:latin typeface="Arial"/>
              </a:rPr>
              <a:t>+</a:t>
            </a:r>
            <a:r>
              <a:rPr b="1" lang="en-IN" sz="3200" spc="-1" baseline="33000">
                <a:latin typeface="Arial"/>
              </a:rPr>
              <a:t>8</a:t>
            </a:r>
            <a:r>
              <a:rPr b="1" lang="en-IN" sz="3200" spc="-1">
                <a:latin typeface="Arial"/>
              </a:rPr>
              <a:t>C</a:t>
            </a:r>
            <a:r>
              <a:rPr b="1" lang="en-IN" sz="3200" spc="-1" baseline="-33000">
                <a:latin typeface="Arial"/>
              </a:rPr>
              <a:t>7</a:t>
            </a:r>
            <a:r>
              <a:rPr b="1" lang="en-IN" sz="3200" spc="-1">
                <a:latin typeface="Arial"/>
              </a:rPr>
              <a:t>+</a:t>
            </a:r>
            <a:r>
              <a:rPr b="1" lang="en-IN" sz="3200" spc="-1" baseline="33000">
                <a:latin typeface="Arial"/>
              </a:rPr>
              <a:t>8</a:t>
            </a:r>
            <a:r>
              <a:rPr b="1" lang="en-IN" sz="3200" spc="-1">
                <a:latin typeface="Arial"/>
              </a:rPr>
              <a:t>C</a:t>
            </a:r>
            <a:r>
              <a:rPr b="1" lang="en-IN" sz="3200" spc="-1" baseline="-33000">
                <a:latin typeface="Arial"/>
              </a:rPr>
              <a:t>8 </a:t>
            </a:r>
            <a:r>
              <a:rPr b="1" lang="en-IN" sz="3200" spc="-1">
                <a:latin typeface="Arial"/>
              </a:rPr>
              <a:t>= 2</a:t>
            </a:r>
            <a:r>
              <a:rPr b="1" lang="en-IN" sz="3200" spc="-1" baseline="33000">
                <a:latin typeface="Arial"/>
              </a:rPr>
              <a:t>8 </a:t>
            </a:r>
            <a:r>
              <a:rPr b="1" lang="en-IN" sz="3200" spc="-1">
                <a:latin typeface="Arial"/>
              </a:rPr>
              <a:t>= 256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665640" y="1895040"/>
            <a:ext cx="8622360" cy="5232960"/>
          </a:xfrm>
          <a:prstGeom prst="rect">
            <a:avLst/>
          </a:prstGeom>
          <a:ln>
            <a:noFill/>
          </a:ln>
        </p:spPr>
      </p:pic>
      <p:sp>
        <p:nvSpPr>
          <p:cNvPr id="72" name="TextShape 1"/>
          <p:cNvSpPr txBox="1"/>
          <p:nvPr/>
        </p:nvSpPr>
        <p:spPr>
          <a:xfrm>
            <a:off x="1512000" y="432000"/>
            <a:ext cx="8496000" cy="146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400" spc="-1">
                <a:latin typeface="Arial"/>
              </a:rPr>
              <a:t>In a 3D space we enumerate 256 different situations for the marching cubes representation. All these cases can be generalized in 15 families by rotations and symetries :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	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en-IN" sz="2600" spc="-1">
                <a:latin typeface="Arial"/>
              </a:rPr>
              <a:t>Vertex 3 is below isosurface and others are above.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sp>
        <p:nvSpPr>
          <p:cNvPr id="76" name="TextShape 3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000" spc="-1">
                <a:latin typeface="Century Schoolbook L"/>
              </a:rPr>
              <a:t>Example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304000" y="2880720"/>
            <a:ext cx="5400000" cy="2841120"/>
          </a:xfrm>
          <a:prstGeom prst="rect">
            <a:avLst/>
          </a:prstGeom>
          <a:ln>
            <a:noFill/>
          </a:ln>
        </p:spPr>
      </p:pic>
      <p:sp>
        <p:nvSpPr>
          <p:cNvPr id="78" name="TextShape 4"/>
          <p:cNvSpPr txBox="1"/>
          <p:nvPr/>
        </p:nvSpPr>
        <p:spPr>
          <a:xfrm>
            <a:off x="144360" y="5721840"/>
            <a:ext cx="971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1800" spc="-1">
                <a:latin typeface="Century Schoolbook L"/>
              </a:rPr>
              <a:t>Now to find points p,q and r. We need to know the relationship between V</a:t>
            </a:r>
            <a:r>
              <a:rPr lang="en-IN" sz="1800" spc="-1" baseline="-33000">
                <a:latin typeface="Century Schoolbook L"/>
              </a:rPr>
              <a:t>3</a:t>
            </a:r>
            <a:r>
              <a:rPr lang="en-IN" sz="1800" spc="-1">
                <a:latin typeface="Century Schoolbook L"/>
              </a:rPr>
              <a:t>-V</a:t>
            </a:r>
            <a:r>
              <a:rPr lang="en-IN" sz="1800" spc="-1" baseline="-33000">
                <a:latin typeface="Century Schoolbook L"/>
              </a:rPr>
              <a:t>7</a:t>
            </a:r>
            <a:r>
              <a:rPr lang="en-IN" sz="1800" spc="-1">
                <a:latin typeface="Century Schoolbook L"/>
              </a:rPr>
              <a:t>,V</a:t>
            </a:r>
            <a:r>
              <a:rPr lang="en-IN" sz="1800" spc="-1" baseline="-33000">
                <a:latin typeface="Century Schoolbook L"/>
              </a:rPr>
              <a:t>3</a:t>
            </a:r>
            <a:r>
              <a:rPr lang="en-IN" sz="1800" spc="-1">
                <a:latin typeface="Century Schoolbook L"/>
              </a:rPr>
              <a:t>-V</a:t>
            </a:r>
            <a:r>
              <a:rPr lang="en-IN" sz="1800" spc="-1" baseline="-33000">
                <a:latin typeface="Century Schoolbook L"/>
              </a:rPr>
              <a:t>2</a:t>
            </a:r>
            <a:r>
              <a:rPr lang="en-IN" sz="1800" spc="-1">
                <a:latin typeface="Century Schoolbook L"/>
              </a:rPr>
              <a:t>,V</a:t>
            </a:r>
            <a:r>
              <a:rPr lang="en-IN" sz="1800" spc="-1" baseline="-33000">
                <a:latin typeface="Century Schoolbook L"/>
              </a:rPr>
              <a:t>3</a:t>
            </a:r>
            <a:r>
              <a:rPr lang="en-IN" sz="1800" spc="-1">
                <a:latin typeface="Century Schoolbook L"/>
              </a:rPr>
              <a:t>-V</a:t>
            </a:r>
            <a:r>
              <a:rPr lang="en-IN" sz="1800" spc="-1" baseline="-33000">
                <a:latin typeface="Century Schoolbook L"/>
              </a:rPr>
              <a:t>0</a:t>
            </a:r>
            <a:endParaRPr/>
          </a:p>
        </p:txBody>
      </p:sp>
      <p:sp>
        <p:nvSpPr>
          <p:cNvPr id="79" name="TextShape 5"/>
          <p:cNvSpPr txBox="1"/>
          <p:nvPr/>
        </p:nvSpPr>
        <p:spPr>
          <a:xfrm>
            <a:off x="2160000" y="4464000"/>
            <a:ext cx="50364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1600" spc="-1">
                <a:solidFill>
                  <a:srgbClr val="193300"/>
                </a:solidFill>
                <a:latin typeface="Century Schoolbook L"/>
              </a:rPr>
              <a:t>p</a:t>
            </a:r>
            <a:endParaRPr/>
          </a:p>
        </p:txBody>
      </p:sp>
      <p:sp>
        <p:nvSpPr>
          <p:cNvPr id="80" name="TextShape 6"/>
          <p:cNvSpPr txBox="1"/>
          <p:nvPr/>
        </p:nvSpPr>
        <p:spPr>
          <a:xfrm>
            <a:off x="4104000" y="5256000"/>
            <a:ext cx="50364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1600" spc="-1">
                <a:solidFill>
                  <a:srgbClr val="193300"/>
                </a:solidFill>
                <a:latin typeface="Century Schoolbook L"/>
              </a:rPr>
              <a:t>q</a:t>
            </a:r>
            <a:endParaRPr/>
          </a:p>
        </p:txBody>
      </p:sp>
      <p:sp>
        <p:nvSpPr>
          <p:cNvPr id="81" name="TextShape 7"/>
          <p:cNvSpPr txBox="1"/>
          <p:nvPr/>
        </p:nvSpPr>
        <p:spPr>
          <a:xfrm>
            <a:off x="3240360" y="4536000"/>
            <a:ext cx="50364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1600" spc="-1">
                <a:solidFill>
                  <a:srgbClr val="193300"/>
                </a:solidFill>
                <a:latin typeface="Century Schoolbook L"/>
              </a:rPr>
              <a:t>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Edge Table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456920"/>
            <a:ext cx="9071640" cy="606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000" spc="-1">
                <a:latin typeface="Arial"/>
              </a:rPr>
              <a:t>The first part of the algorithm uses a table (edgeTable) which maps the vertices under the isosurface to the intersecting edges. An 8 bit index is formed where each bit corresponds to a vertex.</a:t>
            </a:r>
            <a:endParaRPr/>
          </a:p>
          <a:p>
            <a:r>
              <a:rPr b="1" lang="en-IN" sz="2000" spc="-1">
                <a:latin typeface="Arial"/>
              </a:rPr>
              <a:t>cubeindex</a:t>
            </a:r>
            <a:r>
              <a:rPr lang="en-IN" sz="2000" spc="-1">
                <a:latin typeface="Arial"/>
              </a:rPr>
              <a:t> is an 8 bit binary number formed after the following operation. Each bit corresponding to a vertex.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IN" sz="1500" spc="-1">
                <a:solidFill>
                  <a:srgbClr val="0000ff"/>
                </a:solidFill>
                <a:latin typeface="Courier 10 Pitch"/>
              </a:rPr>
              <a:t>int</a:t>
            </a:r>
            <a:r>
              <a:rPr lang="en-IN" sz="1500" spc="-1">
                <a:latin typeface="Courier 10 Pitch"/>
              </a:rPr>
              <a:t> cubeindex = 0;</a:t>
            </a:r>
            <a:endParaRPr/>
          </a:p>
          <a:p>
            <a:r>
              <a:rPr lang="en-IN" sz="1500" spc="-1">
                <a:latin typeface="Courier 10 Pitch"/>
              </a:rPr>
              <a:t>   </a:t>
            </a:r>
            <a:r>
              <a:rPr lang="en-IN" sz="1500" spc="-1">
                <a:solidFill>
                  <a:srgbClr val="ff0000"/>
                </a:solidFill>
                <a:latin typeface="Courier 10 Pitch"/>
              </a:rPr>
              <a:t>if</a:t>
            </a:r>
            <a:r>
              <a:rPr lang="en-IN" sz="1500" spc="-1">
                <a:latin typeface="Courier 10 Pitch"/>
              </a:rPr>
              <a:t> (grid.val[0] &lt; isolevel) </a:t>
            </a:r>
            <a:endParaRPr/>
          </a:p>
          <a:p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cubeindex |= 1;</a:t>
            </a:r>
            <a:endParaRPr/>
          </a:p>
          <a:p>
            <a:r>
              <a:rPr lang="en-IN" sz="1500" spc="-1">
                <a:latin typeface="Courier 10 Pitch"/>
              </a:rPr>
              <a:t>   </a:t>
            </a:r>
            <a:r>
              <a:rPr lang="en-IN" sz="1500" spc="-1">
                <a:solidFill>
                  <a:srgbClr val="ff0000"/>
                </a:solidFill>
                <a:latin typeface="Courier 10 Pitch"/>
              </a:rPr>
              <a:t>if</a:t>
            </a:r>
            <a:r>
              <a:rPr lang="en-IN" sz="1500" spc="-1">
                <a:latin typeface="Courier 10 Pitch"/>
              </a:rPr>
              <a:t> (grid.val[1] &lt; isolevel)</a:t>
            </a:r>
            <a:endParaRPr/>
          </a:p>
          <a:p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cubeindex |= 2;</a:t>
            </a:r>
            <a:endParaRPr/>
          </a:p>
          <a:p>
            <a:r>
              <a:rPr lang="en-IN" sz="1500" spc="-1">
                <a:latin typeface="Courier 10 Pitch"/>
              </a:rPr>
              <a:t>   </a:t>
            </a:r>
            <a:r>
              <a:rPr lang="en-IN" sz="1500" spc="-1">
                <a:solidFill>
                  <a:srgbClr val="ff0000"/>
                </a:solidFill>
                <a:latin typeface="Courier 10 Pitch"/>
              </a:rPr>
              <a:t>if</a:t>
            </a:r>
            <a:r>
              <a:rPr lang="en-IN" sz="1500" spc="-1">
                <a:latin typeface="Courier 10 Pitch"/>
              </a:rPr>
              <a:t> (grid.val[2] &lt; isolevel)</a:t>
            </a:r>
            <a:endParaRPr/>
          </a:p>
          <a:p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cubeindex |= 4;</a:t>
            </a:r>
            <a:endParaRPr/>
          </a:p>
          <a:p>
            <a:r>
              <a:rPr lang="en-IN" sz="1500" spc="-1">
                <a:latin typeface="Courier 10 Pitch"/>
              </a:rPr>
              <a:t>   </a:t>
            </a:r>
            <a:r>
              <a:rPr lang="en-IN" sz="1500" spc="-1">
                <a:solidFill>
                  <a:srgbClr val="ff0000"/>
                </a:solidFill>
                <a:latin typeface="Courier 10 Pitch"/>
              </a:rPr>
              <a:t>if</a:t>
            </a:r>
            <a:r>
              <a:rPr lang="en-IN" sz="1500" spc="-1">
                <a:latin typeface="Courier 10 Pitch"/>
              </a:rPr>
              <a:t> (grid.val[3] &lt; isolevel)</a:t>
            </a:r>
            <a:endParaRPr/>
          </a:p>
          <a:p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cubeindex |= 8;</a:t>
            </a:r>
            <a:endParaRPr/>
          </a:p>
          <a:p>
            <a:r>
              <a:rPr lang="en-IN" sz="1500" spc="-1">
                <a:latin typeface="Courier 10 Pitch"/>
              </a:rPr>
              <a:t>   </a:t>
            </a:r>
            <a:r>
              <a:rPr lang="en-IN" sz="1500" spc="-1">
                <a:solidFill>
                  <a:srgbClr val="ff0000"/>
                </a:solidFill>
                <a:latin typeface="Courier 10 Pitch"/>
              </a:rPr>
              <a:t>if</a:t>
            </a:r>
            <a:r>
              <a:rPr lang="en-IN" sz="1500" spc="-1">
                <a:latin typeface="Courier 10 Pitch"/>
              </a:rPr>
              <a:t> (grid.val[4] &lt; isolevel)</a:t>
            </a:r>
            <a:endParaRPr/>
          </a:p>
          <a:p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cubeindex |= 16;</a:t>
            </a:r>
            <a:endParaRPr/>
          </a:p>
          <a:p>
            <a:r>
              <a:rPr lang="en-IN" sz="1500" spc="-1">
                <a:latin typeface="Courier 10 Pitch"/>
              </a:rPr>
              <a:t>   </a:t>
            </a:r>
            <a:r>
              <a:rPr lang="en-IN" sz="1500" spc="-1">
                <a:solidFill>
                  <a:srgbClr val="ff0000"/>
                </a:solidFill>
                <a:latin typeface="Courier 10 Pitch"/>
              </a:rPr>
              <a:t>if</a:t>
            </a:r>
            <a:r>
              <a:rPr lang="en-IN" sz="1500" spc="-1">
                <a:latin typeface="Courier 10 Pitch"/>
              </a:rPr>
              <a:t> (grid.val[5] &lt; isolevel)</a:t>
            </a:r>
            <a:endParaRPr/>
          </a:p>
          <a:p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cubeindex |= 32;</a:t>
            </a:r>
            <a:endParaRPr/>
          </a:p>
          <a:p>
            <a:r>
              <a:rPr lang="en-IN" sz="1500" spc="-1">
                <a:latin typeface="Courier 10 Pitch"/>
              </a:rPr>
              <a:t>   </a:t>
            </a:r>
            <a:r>
              <a:rPr lang="en-IN" sz="1500" spc="-1">
                <a:solidFill>
                  <a:srgbClr val="ff0000"/>
                </a:solidFill>
                <a:latin typeface="Courier 10 Pitch"/>
              </a:rPr>
              <a:t>if</a:t>
            </a:r>
            <a:r>
              <a:rPr lang="en-IN" sz="1500" spc="-1">
                <a:latin typeface="Courier 10 Pitch"/>
              </a:rPr>
              <a:t> (grid.val[6] &lt; isolevel)</a:t>
            </a:r>
            <a:endParaRPr/>
          </a:p>
          <a:p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cubeindex |= 64;</a:t>
            </a:r>
            <a:endParaRPr/>
          </a:p>
          <a:p>
            <a:r>
              <a:rPr lang="en-IN" sz="1500" spc="-1">
                <a:latin typeface="Courier 10 Pitch"/>
              </a:rPr>
              <a:t>   </a:t>
            </a:r>
            <a:r>
              <a:rPr lang="en-IN" sz="1500" spc="-1">
                <a:solidFill>
                  <a:srgbClr val="ff0000"/>
                </a:solidFill>
                <a:latin typeface="Courier 10 Pitch"/>
              </a:rPr>
              <a:t>if</a:t>
            </a:r>
            <a:r>
              <a:rPr lang="en-IN" sz="1500" spc="-1">
                <a:latin typeface="Courier 10 Pitch"/>
              </a:rPr>
              <a:t> (grid.val[7] &lt; isolevel)</a:t>
            </a:r>
            <a:endParaRPr/>
          </a:p>
          <a:p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	</a:t>
            </a:r>
            <a:r>
              <a:rPr lang="en-IN" sz="1500" spc="-1">
                <a:latin typeface="Courier 10 Pitch"/>
              </a:rPr>
              <a:t>cubeindex |= 128;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sp>
        <p:nvSpPr>
          <p:cNvPr id="85" name="TextShape 3"/>
          <p:cNvSpPr txBox="1"/>
          <p:nvPr/>
        </p:nvSpPr>
        <p:spPr>
          <a:xfrm>
            <a:off x="4824360" y="3312000"/>
            <a:ext cx="3959640" cy="30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i="1" lang="en-IN" sz="1500" spc="-1">
                <a:solidFill>
                  <a:srgbClr val="000000"/>
                </a:solidFill>
                <a:latin typeface="Century Schoolbook L"/>
              </a:rPr>
              <a:t>Generalized code</a:t>
            </a:r>
            <a:r>
              <a:rPr i="1" lang="en-IN" sz="1500" spc="-1">
                <a:solidFill>
                  <a:srgbClr val="000000"/>
                </a:solidFill>
                <a:latin typeface="Century Schoolbook L"/>
              </a:rPr>
              <a:t>
</a:t>
            </a:r>
            <a:r>
              <a:rPr b="1" lang="en-IN" sz="1400" spc="-1">
                <a:solidFill>
                  <a:srgbClr val="996633"/>
                </a:solidFill>
                <a:latin typeface="Century Schoolbook L"/>
              </a:rPr>
              <a:t>
</a:t>
            </a:r>
            <a:r>
              <a:rPr b="1" lang="en-IN" sz="1400" spc="-1">
                <a:solidFill>
                  <a:srgbClr val="996633"/>
                </a:solidFill>
                <a:latin typeface="Century Schoolbook L"/>
              </a:rPr>
              <a:t>for</a:t>
            </a:r>
            <a:r>
              <a:rPr lang="en-IN" sz="1400" spc="-1">
                <a:latin typeface="Century Schoolbook L"/>
              </a:rPr>
              <a:t> ( int i=0 ; i&lt; 8; i++)</a:t>
            </a:r>
            <a:r>
              <a:rPr lang="en-IN" sz="1400" spc="-1">
                <a:latin typeface="Century Schoolbook L"/>
              </a:rPr>
              <a:t>
</a:t>
            </a:r>
            <a:r>
              <a:rPr lang="en-IN" sz="1400" spc="-1">
                <a:latin typeface="Century Schoolbook L"/>
              </a:rPr>
              <a:t>{</a:t>
            </a:r>
            <a:r>
              <a:rPr lang="en-IN" sz="1400" spc="-1">
                <a:latin typeface="Century Schoolbook L"/>
              </a:rPr>
              <a:t>
</a:t>
            </a:r>
            <a:r>
              <a:rPr b="1" lang="en-IN" sz="1400" spc="-1">
                <a:solidFill>
                  <a:srgbClr val="660066"/>
                </a:solidFill>
                <a:latin typeface="Century Schoolbook L"/>
              </a:rPr>
              <a:t>if</a:t>
            </a:r>
            <a:r>
              <a:rPr b="1" lang="en-IN" sz="1400" spc="-1">
                <a:latin typeface="Century Schoolbook L"/>
              </a:rPr>
              <a:t> </a:t>
            </a:r>
            <a:r>
              <a:rPr lang="en-IN" sz="1400" spc="-1">
                <a:latin typeface="Century Schoolbook L"/>
              </a:rPr>
              <a:t>(grid.val[i]&lt;isolevel)</a:t>
            </a:r>
            <a:r>
              <a:rPr lang="en-IN" sz="1400" spc="-1">
                <a:solidFill>
                  <a:srgbClr val="808080"/>
                </a:solidFill>
                <a:latin typeface="Century Schoolbook L"/>
              </a:rPr>
              <a:t> //condition check</a:t>
            </a:r>
            <a:r>
              <a:rPr lang="en-IN" sz="1400" spc="-1">
                <a:latin typeface="Century Schoolbook L"/>
              </a:rPr>
              <a:t>
</a:t>
            </a:r>
            <a:r>
              <a:rPr lang="en-IN" sz="1400" spc="-1">
                <a:latin typeface="Century Schoolbook L"/>
              </a:rPr>
              <a:t>cubeindex = cubeindex|pow(2,i); </a:t>
            </a:r>
            <a:r>
              <a:rPr lang="en-IN" sz="1400" spc="-1">
                <a:solidFill>
                  <a:srgbClr val="808080"/>
                </a:solidFill>
                <a:latin typeface="Century Schoolbook L"/>
              </a:rPr>
              <a:t>//OR operation</a:t>
            </a:r>
            <a:r>
              <a:rPr lang="en-IN" sz="1400" spc="-1">
                <a:latin typeface="Century Schoolbook L"/>
              </a:rPr>
              <a:t>
</a:t>
            </a:r>
            <a:r>
              <a:rPr lang="en-IN" sz="1400" spc="-1">
                <a:latin typeface="Century Schoolbook L"/>
              </a:rPr>
              <a:t>}</a:t>
            </a:r>
            <a:r>
              <a:rPr lang="en-IN" sz="1400" spc="-1">
                <a:latin typeface="Century Schoolbook L"/>
              </a:rPr>
              <a:t>
</a:t>
            </a:r>
            <a:r>
              <a:rPr lang="en-IN" sz="1400" spc="-1">
                <a:latin typeface="Century Schoolbook L"/>
              </a:rPr>
              <a:t>
</a:t>
            </a:r>
            <a:r>
              <a:rPr lang="en-IN" sz="1400" spc="-1">
                <a:latin typeface="Century Schoolbook L"/>
              </a:rPr>
              <a:t>
</a:t>
            </a:r>
            <a:endParaRPr/>
          </a:p>
        </p:txBody>
      </p:sp>
      <p:sp>
        <p:nvSpPr>
          <p:cNvPr id="86" name="Line 4"/>
          <p:cNvSpPr/>
          <p:nvPr/>
        </p:nvSpPr>
        <p:spPr>
          <a:xfrm>
            <a:off x="4464000" y="3528000"/>
            <a:ext cx="0" cy="417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7" name="Table 5"/>
          <p:cNvGraphicFramePr/>
          <p:nvPr/>
        </p:nvGraphicFramePr>
        <p:xfrm>
          <a:off x="2351520" y="3000240"/>
          <a:ext cx="5075280" cy="404280"/>
        </p:xfrm>
        <a:graphic>
          <a:graphicData uri="http://schemas.openxmlformats.org/drawingml/2006/table">
            <a:tbl>
              <a:tblPr/>
              <a:tblGrid>
                <a:gridCol w="634320"/>
                <a:gridCol w="634320"/>
                <a:gridCol w="634320"/>
                <a:gridCol w="634320"/>
                <a:gridCol w="634320"/>
                <a:gridCol w="634320"/>
                <a:gridCol w="634320"/>
                <a:gridCol w="635400"/>
              </a:tblGrid>
              <a:tr h="393840"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V</a:t>
                      </a:r>
                      <a:r>
                        <a:rPr lang="en-IN" sz="1800" spc="-1" baseline="-33000">
                          <a:latin typeface="Arial"/>
                        </a:rPr>
                        <a:t>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V</a:t>
                      </a:r>
                      <a:r>
                        <a:rPr lang="en-IN" sz="1800" spc="-1" baseline="-33000">
                          <a:latin typeface="Arial"/>
                        </a:rPr>
                        <a:t>6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V</a:t>
                      </a:r>
                      <a:r>
                        <a:rPr lang="en-IN" sz="1800" spc="-1" baseline="-33000">
                          <a:latin typeface="Arial"/>
                        </a:rPr>
                        <a:t>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V</a:t>
                      </a:r>
                      <a:r>
                        <a:rPr lang="en-IN" sz="1800" spc="-1" baseline="-33000">
                          <a:latin typeface="Arial"/>
                        </a:rPr>
                        <a:t>4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V</a:t>
                      </a:r>
                      <a:r>
                        <a:rPr lang="en-IN" sz="1800" spc="-1" baseline="-33000">
                          <a:latin typeface="Arial"/>
                        </a:rPr>
                        <a:t>3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V</a:t>
                      </a:r>
                      <a:r>
                        <a:rPr lang="en-IN" sz="1800" spc="-1" baseline="-33000">
                          <a:latin typeface="Arial"/>
                        </a:rPr>
                        <a:t>2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V</a:t>
                      </a:r>
                      <a:r>
                        <a:rPr lang="en-IN" sz="1800" spc="-1" baseline="-33000"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IN" sz="1800" spc="-1">
                          <a:latin typeface="Arial"/>
                        </a:rPr>
                        <a:t>V</a:t>
                      </a:r>
                      <a:r>
                        <a:rPr lang="en-IN" sz="1800" spc="-1" baseline="-33000">
                          <a:latin typeface="Arial"/>
                        </a:rPr>
                        <a:t>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2016-05-17T13:03:11Z</dcterms:created>
  <dc:language>en-IN</dc:language>
  <dcterms:modified xsi:type="dcterms:W3CDTF">2016-06-04T16:28:23Z</dcterms:modified>
  <cp:revision>8</cp:revision>
</cp:coreProperties>
</file>