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5"/>
  </p:notesMasterIdLst>
  <p:handoutMasterIdLst>
    <p:handoutMasterId r:id="rId6"/>
  </p:handoutMasterIdLst>
  <p:sldIdLst>
    <p:sldId id="392" r:id="rId2"/>
    <p:sldId id="393" r:id="rId3"/>
    <p:sldId id="394" r:id="rId4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81" autoAdjust="0"/>
    <p:restoredTop sz="91486" autoAdjust="0"/>
  </p:normalViewPr>
  <p:slideViewPr>
    <p:cSldViewPr>
      <p:cViewPr varScale="1">
        <p:scale>
          <a:sx n="63" d="100"/>
          <a:sy n="63" d="100"/>
        </p:scale>
        <p:origin x="108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1646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7342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903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eiba.ntu.edu.tw/course/88ca22/content/training.t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Programming Assignment 3 (1/3)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b="1" dirty="0" smtClean="0">
                <a:solidFill>
                  <a:srgbClr val="FF0000"/>
                </a:solidFill>
              </a:rPr>
              <a:t>Multinomial NB Classifier</a:t>
            </a:r>
            <a:r>
              <a:rPr lang="en-US" altLang="zh-TW" sz="2000" dirty="0" smtClean="0"/>
              <a:t>:</a:t>
            </a:r>
            <a:endParaRPr lang="en-US" altLang="zh-TW" sz="900" dirty="0" smtClean="0"/>
          </a:p>
          <a:p>
            <a:pPr lvl="1">
              <a:lnSpc>
                <a:spcPct val="90000"/>
              </a:lnSpc>
            </a:pPr>
            <a:r>
              <a:rPr lang="en-US" altLang="zh-TW" sz="1800" dirty="0" smtClean="0"/>
              <a:t>Text collection: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 smtClean="0"/>
              <a:t>The 1095 news documents.</a:t>
            </a:r>
          </a:p>
          <a:p>
            <a:pPr lvl="2">
              <a:lnSpc>
                <a:spcPct val="90000"/>
              </a:lnSpc>
            </a:pPr>
            <a:endParaRPr lang="en-US" altLang="zh-TW" sz="700" dirty="0" smtClean="0"/>
          </a:p>
          <a:p>
            <a:pPr lvl="2">
              <a:lnSpc>
                <a:spcPct val="90000"/>
              </a:lnSpc>
            </a:pPr>
            <a:r>
              <a:rPr lang="en-US" altLang="zh-TW" sz="1600" dirty="0" smtClean="0"/>
              <a:t>13 classes </a:t>
            </a:r>
            <a:r>
              <a:rPr lang="en-US" altLang="zh-TW" sz="1200" dirty="0" smtClean="0"/>
              <a:t>(id 1~13)</a:t>
            </a:r>
            <a:r>
              <a:rPr lang="en-US" altLang="zh-TW" sz="1600" dirty="0" smtClean="0"/>
              <a:t>, each class has 15 training documents.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>
                <a:hlinkClick r:id="rId3"/>
              </a:rPr>
              <a:t>https://</a:t>
            </a:r>
            <a:r>
              <a:rPr lang="en-US" altLang="zh-TW" sz="1600" dirty="0" smtClean="0">
                <a:hlinkClick r:id="rId3"/>
              </a:rPr>
              <a:t>ceiba.ntu.edu.tw/course/88ca22/content/training.txt</a:t>
            </a:r>
            <a:r>
              <a:rPr lang="en-US" altLang="zh-TW" sz="1600" dirty="0" smtClean="0"/>
              <a:t>   </a:t>
            </a:r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1600" dirty="0" smtClean="0"/>
          </a:p>
          <a:p>
            <a:pPr lvl="2">
              <a:lnSpc>
                <a:spcPct val="90000"/>
              </a:lnSpc>
            </a:pPr>
            <a:endParaRPr lang="en-US" altLang="zh-TW" sz="700" dirty="0" smtClean="0"/>
          </a:p>
          <a:p>
            <a:pPr lvl="2">
              <a:lnSpc>
                <a:spcPct val="90000"/>
              </a:lnSpc>
            </a:pPr>
            <a:r>
              <a:rPr lang="en-US" altLang="zh-TW" sz="1600" dirty="0" smtClean="0"/>
              <a:t>The remaining documents are for testing.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 smtClean="0"/>
              <a:t>Generate an output file </a:t>
            </a:r>
            <a:r>
              <a:rPr lang="en-US" altLang="zh-TW" sz="1200" dirty="0" smtClean="0"/>
              <a:t>(output.txt)</a:t>
            </a:r>
            <a:r>
              <a:rPr lang="en-US" altLang="zh-TW" sz="1600" dirty="0" smtClean="0"/>
              <a:t> that records your classification results.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 smtClean="0"/>
              <a:t>Exclude all training documents.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 smtClean="0"/>
              <a:t>Ascending order to </a:t>
            </a:r>
            <a:r>
              <a:rPr lang="en-US" altLang="zh-TW" sz="1600" dirty="0" err="1" smtClean="0"/>
              <a:t>doc_id</a:t>
            </a:r>
            <a:r>
              <a:rPr lang="en-US" altLang="zh-TW" sz="1600" dirty="0" smtClean="0"/>
              <a:t>.</a:t>
            </a: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981200" y="3453302"/>
            <a:ext cx="2514600" cy="15748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062162" y="3493218"/>
            <a:ext cx="233749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 smtClean="0">
                <a:solidFill>
                  <a:srgbClr val="969696"/>
                </a:solidFill>
              </a:rPr>
              <a:t>class_id</a:t>
            </a:r>
            <a:r>
              <a:rPr lang="en-US" altLang="zh-TW" sz="1600" dirty="0" smtClean="0">
                <a:solidFill>
                  <a:srgbClr val="969696"/>
                </a:solidFill>
              </a:rPr>
              <a:t>   training doc ids</a:t>
            </a:r>
            <a:endParaRPr lang="en-US" altLang="zh-TW" sz="1600" dirty="0">
              <a:solidFill>
                <a:srgbClr val="969696"/>
              </a:solidFill>
            </a:endParaRP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</a:t>
            </a:r>
            <a:r>
              <a:rPr lang="en-US" altLang="zh-TW" sz="1600" dirty="0" smtClean="0"/>
              <a:t>  11 19 29 113 …</a:t>
            </a:r>
            <a:endParaRPr lang="en-US" altLang="zh-TW" sz="1600" dirty="0"/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</a:t>
            </a:r>
            <a:r>
              <a:rPr lang="en-US" altLang="zh-TW" sz="1600" dirty="0" smtClean="0"/>
              <a:t>  1 2 3 4 …</a:t>
            </a:r>
            <a:endParaRPr lang="en-US" altLang="zh-TW" sz="1600" dirty="0"/>
          </a:p>
          <a:p>
            <a:pPr marL="457200" indent="-457200"/>
            <a:r>
              <a:rPr lang="en-US" altLang="zh-TW" sz="1600" dirty="0" smtClean="0">
                <a:latin typeface="Arial"/>
              </a:rPr>
              <a:t>…</a:t>
            </a:r>
          </a:p>
          <a:p>
            <a:pPr marL="457200" indent="-457200"/>
            <a:r>
              <a:rPr lang="en-US" altLang="zh-TW" sz="1600" dirty="0" smtClean="0">
                <a:latin typeface="Arial"/>
              </a:rPr>
              <a:t>13	     485 520 523 …</a:t>
            </a:r>
            <a:endParaRPr lang="en-US" altLang="zh-TW" sz="1600" dirty="0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577418" y="4995446"/>
            <a:ext cx="109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dirty="0" smtClean="0"/>
              <a:t>training.txt</a:t>
            </a:r>
            <a:endParaRPr lang="en-US" altLang="zh-TW" sz="1600" dirty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5105400" y="3442418"/>
            <a:ext cx="2514600" cy="1574800"/>
          </a:xfrm>
          <a:prstGeom prst="foldedCorner">
            <a:avLst>
              <a:gd name="adj" fmla="val 125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701618" y="4984562"/>
            <a:ext cx="97975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dirty="0" smtClean="0"/>
              <a:t>output.txt</a:t>
            </a:r>
            <a:endParaRPr lang="en-US" altLang="zh-TW" sz="1600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130101" y="3490579"/>
            <a:ext cx="187423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 smtClean="0">
                <a:solidFill>
                  <a:srgbClr val="969696"/>
                </a:solidFill>
              </a:rPr>
              <a:t>doc_id</a:t>
            </a:r>
            <a:r>
              <a:rPr lang="en-US" altLang="zh-TW" sz="1600" dirty="0" smtClean="0">
                <a:solidFill>
                  <a:srgbClr val="969696"/>
                </a:solidFill>
              </a:rPr>
              <a:t>   	  </a:t>
            </a:r>
            <a:r>
              <a:rPr lang="en-US" altLang="zh-TW" sz="1600" dirty="0" err="1" smtClean="0">
                <a:solidFill>
                  <a:srgbClr val="969696"/>
                </a:solidFill>
              </a:rPr>
              <a:t>class_id</a:t>
            </a:r>
            <a:endParaRPr lang="en-US" altLang="zh-TW" sz="1600" dirty="0">
              <a:solidFill>
                <a:srgbClr val="969696"/>
              </a:solidFill>
            </a:endParaRPr>
          </a:p>
          <a:p>
            <a:pPr marL="457200" indent="-457200"/>
            <a:r>
              <a:rPr lang="en-US" altLang="zh-TW" sz="1600" dirty="0" smtClean="0"/>
              <a:t>7		  2</a:t>
            </a:r>
            <a:endParaRPr lang="en-US" altLang="zh-TW" sz="1600" dirty="0"/>
          </a:p>
          <a:p>
            <a:pPr marL="457200" indent="-457200"/>
            <a:r>
              <a:rPr lang="en-US" altLang="zh-TW" sz="1600" dirty="0" smtClean="0"/>
              <a:t>14		  8</a:t>
            </a:r>
          </a:p>
          <a:p>
            <a:pPr marL="457200" indent="-457200"/>
            <a:r>
              <a:rPr lang="en-US" altLang="zh-TW" sz="1600" dirty="0" smtClean="0"/>
              <a:t>22		  11</a:t>
            </a:r>
          </a:p>
          <a:p>
            <a:pPr marL="457200" indent="-457200"/>
            <a:r>
              <a:rPr lang="en-US" altLang="zh-TW" sz="1600" dirty="0" smtClean="0"/>
              <a:t>23		  11</a:t>
            </a:r>
          </a:p>
          <a:p>
            <a:pPr marL="457200" indent="-457200"/>
            <a:r>
              <a:rPr lang="en-US" altLang="zh-TW" sz="1600" dirty="0" smtClean="0">
                <a:latin typeface="Arial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07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/>
      <p:bldP spid="10" grpId="0" animBg="1"/>
      <p:bldP spid="11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Programming Assignment 3 (2/3)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0537" indent="-457200">
              <a:lnSpc>
                <a:spcPct val="90000"/>
              </a:lnSpc>
            </a:pPr>
            <a:r>
              <a:rPr lang="en-US" altLang="zh-TW" sz="2400" dirty="0" smtClean="0"/>
              <a:t>Note:</a:t>
            </a:r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dirty="0" smtClean="0"/>
              <a:t>For each class, you have to calculate </a:t>
            </a:r>
            <a:r>
              <a:rPr lang="en-US" altLang="zh-TW" sz="2000" i="1" dirty="0" smtClean="0"/>
              <a:t>M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P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=</a:t>
            </a:r>
            <a:r>
              <a:rPr lang="en-US" altLang="zh-TW" sz="2000" i="1" dirty="0" err="1" smtClean="0"/>
              <a:t>t</a:t>
            </a:r>
            <a:r>
              <a:rPr lang="en-US" altLang="zh-TW" sz="2000" dirty="0" err="1" smtClean="0"/>
              <a:t>|</a:t>
            </a:r>
            <a:r>
              <a:rPr lang="en-US" altLang="zh-TW" sz="2000" i="1" dirty="0" err="1" smtClean="0"/>
              <a:t>c</a:t>
            </a:r>
            <a:r>
              <a:rPr lang="en-US" altLang="zh-TW" sz="2000" dirty="0" smtClean="0"/>
              <a:t>) parameters.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i="1" dirty="0" smtClean="0"/>
              <a:t>M</a:t>
            </a:r>
            <a:r>
              <a:rPr lang="en-US" altLang="zh-TW" sz="1600" dirty="0" smtClean="0"/>
              <a:t> is the size of your vocabulary.</a:t>
            </a:r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dirty="0" smtClean="0"/>
              <a:t>Then, the total number of parameters in your system will be |</a:t>
            </a:r>
            <a:r>
              <a:rPr lang="en-US" altLang="zh-TW" sz="2000" i="1" dirty="0" smtClean="0"/>
              <a:t>C</a:t>
            </a:r>
            <a:r>
              <a:rPr lang="en-US" altLang="zh-TW" sz="2000" dirty="0" smtClean="0"/>
              <a:t>|*</a:t>
            </a:r>
            <a:r>
              <a:rPr lang="en-US" altLang="zh-TW" sz="2000" i="1" dirty="0" smtClean="0"/>
              <a:t>M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ym typeface="Wingdings" pitchFamily="2" charset="2"/>
              </a:rPr>
              <a:t> can be a huge number.</a:t>
            </a:r>
            <a:endParaRPr lang="en-US" altLang="zh-TW" sz="2000" dirty="0" smtClean="0"/>
          </a:p>
          <a:p>
            <a:pPr marL="928687" lvl="1" indent="-457200">
              <a:lnSpc>
                <a:spcPct val="90000"/>
              </a:lnSpc>
            </a:pPr>
            <a:endParaRPr lang="en-US" altLang="zh-TW" sz="1000" dirty="0" smtClean="0"/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dirty="0" smtClean="0"/>
              <a:t>We know that many terms in the vocabulary are not indicative.</a:t>
            </a:r>
          </a:p>
          <a:p>
            <a:pPr marL="928687" lvl="1" indent="-457200">
              <a:lnSpc>
                <a:spcPct val="90000"/>
              </a:lnSpc>
            </a:pPr>
            <a:endParaRPr lang="en-US" altLang="zh-TW" sz="1000" dirty="0" smtClean="0"/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b="1" dirty="0" smtClean="0"/>
              <a:t>Employ a feature selection method </a:t>
            </a:r>
            <a:r>
              <a:rPr lang="en-US" altLang="zh-TW" sz="2000" dirty="0" smtClean="0"/>
              <a:t>and use only </a:t>
            </a:r>
            <a:r>
              <a:rPr lang="en-US" altLang="zh-TW" sz="2000" b="1" u="sng" dirty="0" smtClean="0"/>
              <a:t>500 terms</a:t>
            </a:r>
            <a:r>
              <a:rPr lang="en-US" altLang="zh-TW" sz="2000" dirty="0" smtClean="0"/>
              <a:t> in your classification.</a:t>
            </a:r>
          </a:p>
          <a:p>
            <a:pPr marL="1398587" lvl="2" indent="-457200">
              <a:lnSpc>
                <a:spcPct val="90000"/>
              </a:lnSpc>
            </a:pPr>
            <a:r>
              <a:rPr lang="el-GR" altLang="zh-TW" sz="1600" i="1" dirty="0" smtClean="0"/>
              <a:t>Χ</a:t>
            </a:r>
            <a:r>
              <a:rPr lang="en-US" altLang="zh-TW" sz="1600" baseline="30000" dirty="0" smtClean="0"/>
              <a:t>2</a:t>
            </a:r>
            <a:r>
              <a:rPr lang="en-US" altLang="zh-TW" sz="1600" dirty="0" smtClean="0"/>
              <a:t> test.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dirty="0" smtClean="0"/>
              <a:t>Likelihood ratio.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dirty="0" err="1" smtClean="0"/>
              <a:t>Pointwise</a:t>
            </a:r>
            <a:r>
              <a:rPr lang="en-US" altLang="zh-TW" sz="1600" dirty="0" smtClean="0"/>
              <a:t>/expected MI. 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dirty="0" smtClean="0"/>
              <a:t>Frequency-based methods.</a:t>
            </a:r>
          </a:p>
          <a:p>
            <a:pPr marL="1398587" lvl="2" indent="-457200">
              <a:lnSpc>
                <a:spcPct val="90000"/>
              </a:lnSpc>
            </a:pPr>
            <a:endParaRPr lang="en-US" altLang="zh-TW" sz="1000" dirty="0" smtClean="0"/>
          </a:p>
          <a:p>
            <a:pPr marL="928687" lvl="1" indent="-457200">
              <a:lnSpc>
                <a:spcPct val="90000"/>
              </a:lnSpc>
            </a:pPr>
            <a:r>
              <a:rPr lang="en-US" altLang="zh-TW" dirty="0" smtClean="0"/>
              <a:t>When classify a testing document, terms not in the selected vocabulary are ignored.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Programming Assignment 3 (3/3)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 smtClean="0"/>
              <a:t>To avoid zero probabilities, calculate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X</a:t>
            </a:r>
            <a:r>
              <a:rPr lang="en-US" altLang="zh-TW" sz="2400" dirty="0" smtClean="0"/>
              <a:t>=</a:t>
            </a:r>
            <a:r>
              <a:rPr lang="en-US" altLang="zh-TW" sz="2400" i="1" dirty="0" err="1" smtClean="0"/>
              <a:t>t</a:t>
            </a:r>
            <a:r>
              <a:rPr lang="en-US" altLang="zh-TW" sz="2400" dirty="0" err="1" smtClean="0"/>
              <a:t>|</a:t>
            </a:r>
            <a:r>
              <a:rPr lang="en-US" altLang="zh-TW" sz="2400" i="1" dirty="0" err="1" smtClean="0"/>
              <a:t>c</a:t>
            </a:r>
            <a:r>
              <a:rPr lang="en-US" altLang="zh-TW" sz="2400" dirty="0" smtClean="0"/>
              <a:t>) by using add-one smoothing.</a:t>
            </a:r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en-US" altLang="zh-TW" sz="2400" dirty="0" smtClean="0"/>
              <a:t>Please zip and submit </a:t>
            </a:r>
            <a:r>
              <a:rPr lang="en-US" altLang="zh-TW" sz="2400" baseline="30000" dirty="0" smtClean="0"/>
              <a:t>1.</a:t>
            </a:r>
            <a:r>
              <a:rPr lang="en-US" altLang="zh-TW" sz="2400" dirty="0" smtClean="0"/>
              <a:t>your classification result </a:t>
            </a:r>
            <a:r>
              <a:rPr lang="en-US" altLang="zh-TW" sz="1800" dirty="0" smtClean="0"/>
              <a:t>(output.txt)</a:t>
            </a:r>
            <a:r>
              <a:rPr lang="en-US" altLang="zh-TW" sz="2400" dirty="0" smtClean="0"/>
              <a:t>, </a:t>
            </a:r>
            <a:r>
              <a:rPr lang="en-US" altLang="zh-TW" sz="2400" baseline="30000" dirty="0" smtClean="0"/>
              <a:t>2.</a:t>
            </a:r>
            <a:r>
              <a:rPr lang="en-US" altLang="zh-TW" sz="2400" dirty="0" smtClean="0"/>
              <a:t>source code, and </a:t>
            </a:r>
            <a:r>
              <a:rPr lang="en-US" altLang="zh-TW" sz="2400" baseline="30000" dirty="0" smtClean="0"/>
              <a:t>3.</a:t>
            </a:r>
            <a:r>
              <a:rPr lang="en-US" altLang="zh-TW" sz="2400" dirty="0" smtClean="0"/>
              <a:t>a report to TA.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smtClean="0"/>
              <a:t>3 weeks to complete, that is</a:t>
            </a:r>
            <a:r>
              <a:rPr lang="en-US" altLang="zh-TW" sz="2000" smtClean="0"/>
              <a:t>, </a:t>
            </a:r>
            <a:r>
              <a:rPr lang="en-US" altLang="zh-TW" sz="2000" b="1" smtClean="0">
                <a:solidFill>
                  <a:srgbClr val="FF0000"/>
                </a:solidFill>
              </a:rPr>
              <a:t>2017/12/12</a:t>
            </a:r>
            <a:r>
              <a:rPr lang="en-US" altLang="zh-TW" sz="2000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altLang="zh-TW" sz="2000" dirty="0" smtClean="0"/>
          </a:p>
          <a:p>
            <a:pPr>
              <a:lnSpc>
                <a:spcPct val="90000"/>
              </a:lnSpc>
            </a:pPr>
            <a:r>
              <a:rPr lang="en-US" altLang="zh-TW" dirty="0" smtClean="0"/>
              <a:t>TA will announce best micro/macro-averaging precision, recall, and F1.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81150" y="2667000"/>
          <a:ext cx="524668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方程式" r:id="rId3" imgW="2908080" imgH="482400" progId="Equation.3">
                  <p:embed/>
                </p:oleObj>
              </mc:Choice>
              <mc:Fallback>
                <p:oleObj name="方程式" r:id="rId3" imgW="29080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2667000"/>
                        <a:ext cx="5246688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15428</TotalTime>
  <Words>255</Words>
  <Application>Microsoft Office PowerPoint</Application>
  <PresentationFormat>如螢幕大小 (4:3)</PresentationFormat>
  <Paragraphs>61</Paragraphs>
  <Slides>3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新細明體</vt:lpstr>
      <vt:lpstr>Arial</vt:lpstr>
      <vt:lpstr>Lucida Sans</vt:lpstr>
      <vt:lpstr>Tahoma</vt:lpstr>
      <vt:lpstr>Times New Roman</vt:lpstr>
      <vt:lpstr>Wingdings</vt:lpstr>
      <vt:lpstr>Quadrant</vt:lpstr>
      <vt:lpstr>方程式</vt:lpstr>
      <vt:lpstr>Programming Assignment 3 (1/3)</vt:lpstr>
      <vt:lpstr>Programming Assignment 3 (2/3)</vt:lpstr>
      <vt:lpstr>Programming Assignment 3 (3/3)</vt:lpstr>
    </vt:vector>
  </TitlesOfParts>
  <Company>Dept. of IM, 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Chien Chin Chen</cp:lastModifiedBy>
  <cp:revision>1343</cp:revision>
  <cp:lastPrinted>1601-01-01T00:00:00Z</cp:lastPrinted>
  <dcterms:created xsi:type="dcterms:W3CDTF">2002-09-18T16:13:07Z</dcterms:created>
  <dcterms:modified xsi:type="dcterms:W3CDTF">2017-11-20T12:30:57Z</dcterms:modified>
</cp:coreProperties>
</file>