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63" d="100"/>
          <a:sy n="63" d="100"/>
        </p:scale>
        <p:origin x="10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261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5607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967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66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Programming Assignment 4 </a:t>
            </a:r>
            <a:r>
              <a:rPr lang="en-US" altLang="zh-TW" sz="4000" smtClean="0"/>
              <a:t>(1/2)</a:t>
            </a:r>
            <a:endParaRPr lang="en-US" altLang="zh-TW" sz="40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</a:rPr>
              <a:t>HAC clustering</a:t>
            </a:r>
            <a:r>
              <a:rPr lang="en-US" altLang="zh-TW" sz="2400" dirty="0" smtClean="0"/>
              <a:t>:</a:t>
            </a: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i="1" dirty="0" smtClean="0"/>
              <a:t>K </a:t>
            </a:r>
            <a:r>
              <a:rPr lang="en-US" altLang="zh-TW" sz="2000" dirty="0" smtClean="0"/>
              <a:t>= 8, 13, and 20.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Save each clustering result in a file – </a:t>
            </a:r>
            <a:r>
              <a:rPr lang="en-US" altLang="zh-TW" sz="1800" i="1" dirty="0" smtClean="0"/>
              <a:t>K</a:t>
            </a:r>
            <a:r>
              <a:rPr lang="en-US" altLang="zh-TW" sz="1800" dirty="0" smtClean="0"/>
              <a:t>.txt </a:t>
            </a:r>
            <a:r>
              <a:rPr lang="en-US" altLang="zh-TW" sz="1400" dirty="0" smtClean="0"/>
              <a:t>(that is, 8.txt, 13.txt, and 20.txt)</a:t>
            </a:r>
            <a:r>
              <a:rPr lang="en-US" altLang="zh-TW" sz="18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505118" y="3985606"/>
            <a:ext cx="2514600" cy="23622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18</a:t>
            </a:r>
          </a:p>
          <a:p>
            <a:r>
              <a:rPr lang="en-US" altLang="zh-TW" dirty="0" smtClean="0"/>
              <a:t>247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15</a:t>
            </a:r>
          </a:p>
          <a:p>
            <a:r>
              <a:rPr lang="en-US" altLang="zh-TW" dirty="0" smtClean="0"/>
              <a:t>79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19518" y="6367046"/>
            <a:ext cx="6014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i="1" dirty="0" smtClean="0"/>
              <a:t>K</a:t>
            </a:r>
            <a:r>
              <a:rPr lang="en-US" altLang="zh-TW" sz="1600" dirty="0" smtClean="0"/>
              <a:t>.txt</a:t>
            </a:r>
            <a:endParaRPr lang="en-US" altLang="zh-TW" sz="1600" dirty="0"/>
          </a:p>
        </p:txBody>
      </p:sp>
      <p:sp>
        <p:nvSpPr>
          <p:cNvPr id="15" name="橢圓 14"/>
          <p:cNvSpPr/>
          <p:nvPr/>
        </p:nvSpPr>
        <p:spPr bwMode="auto">
          <a:xfrm>
            <a:off x="3505118" y="3985606"/>
            <a:ext cx="381000" cy="76200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3505118" y="4900006"/>
            <a:ext cx="381000" cy="76200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918" y="4671406"/>
            <a:ext cx="176843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clusters are separated </a:t>
            </a:r>
          </a:p>
          <a:p>
            <a:r>
              <a:rPr lang="en-US" altLang="zh-TW" dirty="0" smtClean="0"/>
              <a:t>by an empty line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19" idx="1"/>
          </p:cNvCxnSpPr>
          <p:nvPr/>
        </p:nvCxnSpPr>
        <p:spPr bwMode="auto">
          <a:xfrm rot="10800000">
            <a:off x="3809918" y="4823806"/>
            <a:ext cx="762000" cy="10921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>
            <a:stCxn id="19" idx="1"/>
          </p:cNvCxnSpPr>
          <p:nvPr/>
        </p:nvCxnSpPr>
        <p:spPr bwMode="auto">
          <a:xfrm rot="10800000" flipV="1">
            <a:off x="3733718" y="4933016"/>
            <a:ext cx="838200" cy="88139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1447800" y="4577585"/>
            <a:ext cx="16001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lvl="3"/>
            <a:r>
              <a:rPr lang="en-US" altLang="zh-TW" sz="1600" dirty="0" smtClean="0"/>
              <a:t>ascending order </a:t>
            </a:r>
          </a:p>
          <a:p>
            <a:pPr marL="0" lvl="3"/>
            <a:r>
              <a:rPr lang="en-US" altLang="zh-TW" sz="1600" dirty="0" smtClean="0"/>
              <a:t>to </a:t>
            </a:r>
            <a:r>
              <a:rPr lang="en-US" altLang="zh-TW" sz="1600" dirty="0" err="1" smtClean="0"/>
              <a:t>doc_id</a:t>
            </a:r>
            <a:r>
              <a:rPr lang="en-US" altLang="zh-TW" sz="1600" dirty="0" smtClean="0"/>
              <a:t>.</a:t>
            </a:r>
          </a:p>
        </p:txBody>
      </p:sp>
      <p:cxnSp>
        <p:nvCxnSpPr>
          <p:cNvPr id="28" name="直線單箭頭接點 27"/>
          <p:cNvCxnSpPr>
            <a:stCxn id="27" idx="3"/>
            <a:endCxn id="15" idx="2"/>
          </p:cNvCxnSpPr>
          <p:nvPr/>
        </p:nvCxnSpPr>
        <p:spPr bwMode="auto">
          <a:xfrm flipV="1">
            <a:off x="3047918" y="4366606"/>
            <a:ext cx="457200" cy="50336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直線單箭頭接點 30"/>
          <p:cNvCxnSpPr>
            <a:stCxn id="27" idx="3"/>
            <a:endCxn id="16" idx="2"/>
          </p:cNvCxnSpPr>
          <p:nvPr/>
        </p:nvCxnSpPr>
        <p:spPr bwMode="auto">
          <a:xfrm>
            <a:off x="3047918" y="4869973"/>
            <a:ext cx="457200" cy="41103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 animBg="1"/>
      <p:bldP spid="16" grpId="0" animBg="1"/>
      <p:bldP spid="1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4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TA will evaluate your clustering performances in terms of </a:t>
            </a:r>
            <a:r>
              <a:rPr lang="en-US" altLang="zh-TW" sz="2000" i="1" dirty="0" smtClean="0"/>
              <a:t>precision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recall</a:t>
            </a:r>
            <a:r>
              <a:rPr lang="en-US" altLang="zh-TW" sz="2000" dirty="0" smtClean="0"/>
              <a:t>, and </a:t>
            </a:r>
            <a:r>
              <a:rPr lang="en-US" altLang="zh-TW" sz="2000" i="1" dirty="0" smtClean="0"/>
              <a:t>F</a:t>
            </a:r>
            <a:r>
              <a:rPr lang="en-US" altLang="zh-TW" sz="2000" i="1" baseline="-25000" dirty="0" smtClean="0"/>
              <a:t>1</a:t>
            </a:r>
            <a:r>
              <a:rPr lang="en-US" altLang="zh-TW" sz="2000" i="1" dirty="0" smtClean="0"/>
              <a:t> metrics</a:t>
            </a:r>
            <a:r>
              <a:rPr lang="en-US" altLang="zh-TW" sz="2000" dirty="0" smtClean="0"/>
              <a:t>.</a:t>
            </a:r>
            <a:endParaRPr lang="en-US" altLang="zh-TW" sz="2400" dirty="0" smtClean="0"/>
          </a:p>
          <a:p>
            <a:endParaRPr lang="en-US" altLang="zh-TW" sz="800" dirty="0" smtClean="0"/>
          </a:p>
          <a:p>
            <a:r>
              <a:rPr lang="en-US" altLang="zh-TW" sz="2000" dirty="0" smtClean="0"/>
              <a:t>Note:</a:t>
            </a:r>
          </a:p>
          <a:p>
            <a:pPr lvl="1"/>
            <a:r>
              <a:rPr lang="en-US" altLang="zh-TW" sz="1800" dirty="0" smtClean="0"/>
              <a:t>Documents are represented as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normalized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tf-idf</a:t>
            </a:r>
            <a:r>
              <a:rPr lang="en-US" altLang="zh-TW" sz="1800" dirty="0" smtClean="0"/>
              <a:t> vectors.</a:t>
            </a:r>
          </a:p>
          <a:p>
            <a:pPr lvl="2"/>
            <a:r>
              <a:rPr lang="en-US" altLang="zh-TW" sz="1400" dirty="0" smtClean="0"/>
              <a:t>Remind your programming assignment 2.</a:t>
            </a:r>
          </a:p>
          <a:p>
            <a:pPr lvl="2"/>
            <a:endParaRPr lang="en-US" altLang="zh-TW" sz="400" dirty="0" smtClean="0"/>
          </a:p>
          <a:p>
            <a:pPr lvl="1"/>
            <a:r>
              <a:rPr lang="en-US" altLang="zh-TW" sz="1800" b="1" dirty="0" smtClean="0">
                <a:solidFill>
                  <a:srgbClr val="FF0000"/>
                </a:solidFill>
              </a:rPr>
              <a:t>Cosine similarity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/>
              <a:t>for pair-wise document similarity.</a:t>
            </a:r>
          </a:p>
          <a:p>
            <a:pPr lvl="2"/>
            <a:endParaRPr lang="en-US" altLang="zh-TW" sz="400" dirty="0" smtClean="0"/>
          </a:p>
          <a:p>
            <a:pPr lvl="1"/>
            <a:r>
              <a:rPr lang="en-US" altLang="zh-TW" sz="1800" dirty="0" smtClean="0"/>
              <a:t>Similarity measure between clusters can be:</a:t>
            </a:r>
          </a:p>
          <a:p>
            <a:pPr lvl="2"/>
            <a:r>
              <a:rPr lang="en-US" altLang="zh-TW" sz="1400" dirty="0" smtClean="0"/>
              <a:t> single-link, complete-link, group-average, and </a:t>
            </a:r>
            <a:r>
              <a:rPr lang="en-US" altLang="zh-TW" sz="1400" dirty="0" err="1" smtClean="0"/>
              <a:t>centroid</a:t>
            </a:r>
            <a:r>
              <a:rPr lang="en-US" altLang="zh-TW" sz="1400" dirty="0" smtClean="0"/>
              <a:t> similarity.</a:t>
            </a:r>
          </a:p>
          <a:p>
            <a:pPr lvl="1"/>
            <a:r>
              <a:rPr lang="en-US" altLang="zh-TW" sz="1800" dirty="0" smtClean="0"/>
              <a:t>To speed up your clustering … you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MAY</a:t>
            </a:r>
            <a:r>
              <a:rPr lang="en-US" altLang="zh-TW" sz="1800" dirty="0" smtClean="0"/>
              <a:t> … </a:t>
            </a:r>
            <a:r>
              <a:rPr lang="en-US" altLang="zh-TW" sz="1400" dirty="0" smtClean="0"/>
              <a:t>(15 bonus points)</a:t>
            </a:r>
            <a:endParaRPr lang="en-US" altLang="zh-TW" sz="1800" dirty="0" smtClean="0"/>
          </a:p>
          <a:p>
            <a:pPr lvl="2"/>
            <a:r>
              <a:rPr lang="en-US" altLang="zh-TW" sz="1400" dirty="0" smtClean="0"/>
              <a:t>Use HEAP to obtain the cluster pair with maximal similarity.</a:t>
            </a:r>
          </a:p>
          <a:p>
            <a:pPr lvl="1"/>
            <a:endParaRPr lang="en-US" altLang="zh-TW" sz="400" dirty="0" smtClean="0"/>
          </a:p>
          <a:p>
            <a:pPr lvl="2">
              <a:lnSpc>
                <a:spcPct val="90000"/>
              </a:lnSpc>
            </a:pPr>
            <a:endParaRPr lang="en-US" altLang="zh-TW" sz="4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Please zip and submit </a:t>
            </a:r>
            <a:r>
              <a:rPr lang="en-US" altLang="zh-TW" sz="2000" baseline="30000" dirty="0" smtClean="0"/>
              <a:t>1.</a:t>
            </a:r>
            <a:r>
              <a:rPr lang="en-US" altLang="zh-TW" sz="2000" dirty="0" smtClean="0"/>
              <a:t>your clustering results </a:t>
            </a:r>
            <a:r>
              <a:rPr lang="en-US" altLang="zh-TW" sz="1600" dirty="0" smtClean="0"/>
              <a:t>(</a:t>
            </a:r>
            <a:r>
              <a:rPr lang="en-US" altLang="zh-TW" sz="1600" i="1" dirty="0" smtClean="0"/>
              <a:t>K</a:t>
            </a:r>
            <a:r>
              <a:rPr lang="en-US" altLang="zh-TW" sz="1600" dirty="0" smtClean="0"/>
              <a:t>.txt)</a:t>
            </a:r>
            <a:r>
              <a:rPr lang="en-US" altLang="zh-TW" sz="2000" dirty="0" smtClean="0"/>
              <a:t>, </a:t>
            </a:r>
            <a:r>
              <a:rPr lang="en-US" altLang="zh-TW" sz="2000" baseline="30000" dirty="0" smtClean="0"/>
              <a:t>2.</a:t>
            </a:r>
            <a:r>
              <a:rPr lang="en-US" altLang="zh-TW" sz="2000" dirty="0" smtClean="0"/>
              <a:t>source code, and </a:t>
            </a:r>
            <a:r>
              <a:rPr lang="en-US" altLang="zh-TW" sz="2000" baseline="30000" dirty="0" smtClean="0"/>
              <a:t>3.</a:t>
            </a:r>
            <a:r>
              <a:rPr lang="en-US" altLang="zh-TW" sz="2000" dirty="0" smtClean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3 weeks to complete, that is</a:t>
            </a:r>
            <a:r>
              <a:rPr lang="en-US" altLang="zh-TW" sz="1800" smtClean="0"/>
              <a:t>, </a:t>
            </a:r>
            <a:r>
              <a:rPr lang="en-US" altLang="zh-TW" sz="1800" b="1" smtClean="0">
                <a:solidFill>
                  <a:srgbClr val="FF0000"/>
                </a:solidFill>
              </a:rPr>
              <a:t>2018/1/9</a:t>
            </a:r>
            <a:r>
              <a:rPr lang="en-US" altLang="zh-TW" sz="1800" dirty="0" smtClean="0"/>
              <a:t>.</a:t>
            </a:r>
            <a:endParaRPr lang="zh-TW" altLang="en-US" sz="2000" dirty="0" smtClean="0"/>
          </a:p>
          <a:p>
            <a:pPr lvl="1"/>
            <a:endParaRPr lang="en-US" altLang="zh-TW" sz="1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15501</TotalTime>
  <Words>188</Words>
  <Application>Microsoft Office PowerPoint</Application>
  <PresentationFormat>如螢幕大小 (4:3)</PresentationFormat>
  <Paragraphs>51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Programming Assignment 4 (1/2)</vt:lpstr>
      <vt:lpstr>Programming Assignment 4 (2/2)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1392</cp:revision>
  <cp:lastPrinted>1601-01-01T00:00:00Z</cp:lastPrinted>
  <dcterms:created xsi:type="dcterms:W3CDTF">2002-09-18T16:13:07Z</dcterms:created>
  <dcterms:modified xsi:type="dcterms:W3CDTF">2017-12-18T10:15:15Z</dcterms:modified>
</cp:coreProperties>
</file>