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7" r:id="rId4"/>
    <p:sldId id="262" r:id="rId5"/>
    <p:sldId id="263" r:id="rId6"/>
    <p:sldId id="258" r:id="rId7"/>
    <p:sldId id="268" r:id="rId8"/>
    <p:sldId id="265" r:id="rId9"/>
    <p:sldId id="259" r:id="rId10"/>
    <p:sldId id="269" r:id="rId11"/>
    <p:sldId id="260" r:id="rId12"/>
    <p:sldId id="288" r:id="rId13"/>
    <p:sldId id="270" r:id="rId14"/>
    <p:sldId id="276" r:id="rId15"/>
    <p:sldId id="275" r:id="rId16"/>
    <p:sldId id="277" r:id="rId17"/>
    <p:sldId id="278" r:id="rId18"/>
    <p:sldId id="272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9" r:id="rId28"/>
    <p:sldId id="274" r:id="rId29"/>
    <p:sldId id="287" r:id="rId30"/>
    <p:sldId id="290" r:id="rId31"/>
    <p:sldId id="26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arawit\intern\work\test%20result\Normal%20Distribution\normaldis%20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arawit\intern\work\test%20result\Normal%20Distribution\normaldis%20resul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arawit\intern\work\test%20result\Normal%20Distribution\normaldis%20resul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arawit\intern\work\test%20result\Normal%20Distribution\normaldis%20resul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arawit\intern\work\test%20result\Normal%20Distribution\normaldis%20result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arawit\intern\work\test%20result\Normal%20Distribution\normaldis%20result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arawit\intern\work\test%20result\Normal%20Distribution\normaldis%20result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arawit\intern\work\test%20result\Normal%20Distribution\normaldis%20result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arawit\intern\work\test%20result\Normal%20Distribution\normaldis%20result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arawit\intern\work\test%20result\Normal%20Distribution\normaldis%20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arawit\intern\work\test%20result\Normal%20Distribution\normaldis%20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arawit\intern\work\test%20result\Normal%20Distribution\normaldis%20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arawit\intern\work\test%20result\Normal%20Distribution\normaldis%20resul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arawit\intern\work\test%20result\Normal%20Distribution\normaldis%20resul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arawit\intern\work\test%20result\Normal%20Distribution\normaldis%20resul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arawit\intern\work\test%20result\Normal%20Distribution\normaldis%20resul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arawit\intern\work\test%20result\Normal%20Distribution\normaldis%20resul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40" b="0" i="0" u="none" strike="noStrike" baseline="0" dirty="0" smtClean="0">
                <a:effectLst/>
              </a:rPr>
              <a:t>Running Time 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600473324359699"/>
          <c:y val="8.3478514320026051E-2"/>
          <c:w val="0.7930737488637658"/>
          <c:h val="0.694550044301787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w!$C$5</c:f>
              <c:strCache>
                <c:ptCount val="1"/>
                <c:pt idx="0">
                  <c:v>Exact Algorithm</c:v>
                </c:pt>
              </c:strCache>
            </c:strRef>
          </c:tx>
          <c:spPr>
            <a:solidFill>
              <a:schemeClr val="accent2"/>
            </a:solidFill>
            <a:ln w="28575" cap="rnd">
              <a:noFill/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28575" cap="rnd">
                <a:noFill/>
                <a:round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w!$C$6:$G$6</c:f>
              <c:numCache>
                <c:formatCode>General</c:formatCode>
                <c:ptCount val="5"/>
                <c:pt idx="0">
                  <c:v>1000</c:v>
                </c:pt>
                <c:pt idx="1">
                  <c:v>3000</c:v>
                </c:pt>
                <c:pt idx="2">
                  <c:v>5000</c:v>
                </c:pt>
                <c:pt idx="3">
                  <c:v>7000</c:v>
                </c:pt>
                <c:pt idx="4">
                  <c:v>10000</c:v>
                </c:pt>
              </c:numCache>
            </c:numRef>
          </c:cat>
          <c:val>
            <c:numRef>
              <c:f>w!$C$7:$G$7</c:f>
              <c:numCache>
                <c:formatCode>0.00</c:formatCode>
                <c:ptCount val="5"/>
                <c:pt idx="0">
                  <c:v>60.327451000000003</c:v>
                </c:pt>
                <c:pt idx="1">
                  <c:v>239.070674</c:v>
                </c:pt>
                <c:pt idx="2">
                  <c:v>451.37181700000002</c:v>
                </c:pt>
                <c:pt idx="3">
                  <c:v>765.72179700000004</c:v>
                </c:pt>
                <c:pt idx="4">
                  <c:v>1149.168729</c:v>
                </c:pt>
              </c:numCache>
            </c:numRef>
          </c:val>
        </c:ser>
        <c:ser>
          <c:idx val="1"/>
          <c:order val="1"/>
          <c:tx>
            <c:strRef>
              <c:f>w!$H$5</c:f>
              <c:strCache>
                <c:ptCount val="1"/>
                <c:pt idx="0">
                  <c:v>Approximate Algorithm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w!$C$6:$G$6</c:f>
              <c:numCache>
                <c:formatCode>General</c:formatCode>
                <c:ptCount val="5"/>
                <c:pt idx="0">
                  <c:v>1000</c:v>
                </c:pt>
                <c:pt idx="1">
                  <c:v>3000</c:v>
                </c:pt>
                <c:pt idx="2">
                  <c:v>5000</c:v>
                </c:pt>
                <c:pt idx="3">
                  <c:v>7000</c:v>
                </c:pt>
                <c:pt idx="4">
                  <c:v>10000</c:v>
                </c:pt>
              </c:numCache>
            </c:numRef>
          </c:cat>
          <c:val>
            <c:numRef>
              <c:f>w!$H$7:$L$7</c:f>
              <c:numCache>
                <c:formatCode>0.00</c:formatCode>
                <c:ptCount val="5"/>
                <c:pt idx="0">
                  <c:v>10.072576</c:v>
                </c:pt>
                <c:pt idx="1">
                  <c:v>19.950142</c:v>
                </c:pt>
                <c:pt idx="2">
                  <c:v>25.945484</c:v>
                </c:pt>
                <c:pt idx="3">
                  <c:v>38.524203</c:v>
                </c:pt>
                <c:pt idx="4">
                  <c:v>48.231757999999999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1446080"/>
        <c:axId val="201446640"/>
      </c:barChart>
      <c:catAx>
        <c:axId val="201446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446640"/>
        <c:crosses val="autoZero"/>
        <c:auto val="1"/>
        <c:lblAlgn val="ctr"/>
        <c:lblOffset val="100"/>
        <c:noMultiLvlLbl val="0"/>
      </c:catAx>
      <c:valAx>
        <c:axId val="2014466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Running Time (sec.)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446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3000727654835881"/>
          <c:y val="0.9285300746959827"/>
          <c:w val="0.60128011976842244"/>
          <c:h val="7.11262684521122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Exact Algorithm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434492563429572"/>
          <c:y val="0.17139643491117545"/>
          <c:w val="0.82898840769903748"/>
          <c:h val="0.65982177582525359"/>
        </c:manualLayout>
      </c:layout>
      <c:lineChart>
        <c:grouping val="standard"/>
        <c:varyColors val="0"/>
        <c:ser>
          <c:idx val="0"/>
          <c:order val="0"/>
          <c:tx>
            <c:strRef>
              <c:f>k!$B$9</c:f>
              <c:strCache>
                <c:ptCount val="1"/>
                <c:pt idx="0">
                  <c:v>error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k!$C$5:$G$5</c:f>
              <c:numCache>
                <c:formatCode>General</c:formatCode>
                <c:ptCount val="5"/>
                <c:pt idx="0">
                  <c:v>13</c:v>
                </c:pt>
                <c:pt idx="1">
                  <c:v>25</c:v>
                </c:pt>
                <c:pt idx="2">
                  <c:v>50</c:v>
                </c:pt>
                <c:pt idx="3">
                  <c:v>75</c:v>
                </c:pt>
                <c:pt idx="4">
                  <c:v>88</c:v>
                </c:pt>
              </c:numCache>
            </c:numRef>
          </c:cat>
          <c:val>
            <c:numRef>
              <c:f>k!$C$9:$G$9</c:f>
              <c:numCache>
                <c:formatCode>0.00%</c:formatCode>
                <c:ptCount val="5"/>
                <c:pt idx="0">
                  <c:v>0.25600000000000001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4.0000000000000001E-3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49146576"/>
        <c:axId val="249147136"/>
      </c:lineChart>
      <c:catAx>
        <c:axId val="249146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</a:t>
                </a:r>
                <a:endParaRPr lang="en-GB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147136"/>
        <c:crosses val="autoZero"/>
        <c:auto val="1"/>
        <c:lblAlgn val="ctr"/>
        <c:lblOffset val="100"/>
        <c:noMultiLvlLbl val="0"/>
      </c:catAx>
      <c:valAx>
        <c:axId val="2491471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error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146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Exact Algorithm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4317147856517932E-2"/>
          <c:y val="0.14814814814814814"/>
          <c:w val="0.93234951881014871"/>
          <c:h val="0.638549139690872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k!$B$10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5400000" spcFirstLastPara="1" vertOverflow="ellipsis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k!$C$5:$G$5</c:f>
              <c:numCache>
                <c:formatCode>General</c:formatCode>
                <c:ptCount val="5"/>
                <c:pt idx="0">
                  <c:v>13</c:v>
                </c:pt>
                <c:pt idx="1">
                  <c:v>25</c:v>
                </c:pt>
                <c:pt idx="2">
                  <c:v>50</c:v>
                </c:pt>
                <c:pt idx="3">
                  <c:v>75</c:v>
                </c:pt>
                <c:pt idx="4">
                  <c:v>88</c:v>
                </c:pt>
              </c:numCache>
            </c:numRef>
          </c:cat>
          <c:val>
            <c:numRef>
              <c:f>k!$C$10:$G$10</c:f>
              <c:numCache>
                <c:formatCode>0.00%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0.996</c:v>
                </c:pt>
              </c:numCache>
            </c:numRef>
          </c:val>
        </c:ser>
        <c:ser>
          <c:idx val="1"/>
          <c:order val="1"/>
          <c:tx>
            <c:strRef>
              <c:f>k!$B$11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5400000" spcFirstLastPara="1" vertOverflow="ellipsis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k!$C$5:$G$5</c:f>
              <c:numCache>
                <c:formatCode>General</c:formatCode>
                <c:ptCount val="5"/>
                <c:pt idx="0">
                  <c:v>13</c:v>
                </c:pt>
                <c:pt idx="1">
                  <c:v>25</c:v>
                </c:pt>
                <c:pt idx="2">
                  <c:v>50</c:v>
                </c:pt>
                <c:pt idx="3">
                  <c:v>75</c:v>
                </c:pt>
                <c:pt idx="4">
                  <c:v>88</c:v>
                </c:pt>
              </c:numCache>
            </c:numRef>
          </c:cat>
          <c:val>
            <c:numRef>
              <c:f>k!$C$11:$G$11</c:f>
              <c:numCache>
                <c:formatCode>0.00%</c:formatCode>
                <c:ptCount val="5"/>
                <c:pt idx="0">
                  <c:v>0.74399999999999999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49149936"/>
        <c:axId val="249750592"/>
      </c:barChart>
      <c:catAx>
        <c:axId val="249149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750592"/>
        <c:crosses val="autoZero"/>
        <c:auto val="1"/>
        <c:lblAlgn val="ctr"/>
        <c:lblOffset val="100"/>
        <c:noMultiLvlLbl val="0"/>
      </c:catAx>
      <c:valAx>
        <c:axId val="249750592"/>
        <c:scaling>
          <c:orientation val="minMax"/>
          <c:max val="1"/>
        </c:scaling>
        <c:delete val="1"/>
        <c:axPos val="l"/>
        <c:numFmt formatCode="0.00%" sourceLinked="1"/>
        <c:majorTickMark val="out"/>
        <c:minorTickMark val="none"/>
        <c:tickLblPos val="nextTo"/>
        <c:crossAx val="249149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Approximate Algorithm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434492563429572"/>
          <c:y val="0.17139643491117545"/>
          <c:w val="0.82898840769903748"/>
          <c:h val="0.65982177582525359"/>
        </c:manualLayout>
      </c:layout>
      <c:lineChart>
        <c:grouping val="standard"/>
        <c:varyColors val="0"/>
        <c:ser>
          <c:idx val="0"/>
          <c:order val="0"/>
          <c:tx>
            <c:strRef>
              <c:f>k!$B$9</c:f>
              <c:strCache>
                <c:ptCount val="1"/>
                <c:pt idx="0">
                  <c:v>error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k!$H$5:$L$5</c:f>
              <c:numCache>
                <c:formatCode>General</c:formatCode>
                <c:ptCount val="5"/>
                <c:pt idx="0">
                  <c:v>13</c:v>
                </c:pt>
                <c:pt idx="1">
                  <c:v>25</c:v>
                </c:pt>
                <c:pt idx="2">
                  <c:v>50</c:v>
                </c:pt>
                <c:pt idx="3">
                  <c:v>75</c:v>
                </c:pt>
                <c:pt idx="4">
                  <c:v>88</c:v>
                </c:pt>
              </c:numCache>
            </c:numRef>
          </c:cat>
          <c:val>
            <c:numRef>
              <c:f>k!$H$9:$L$9</c:f>
              <c:numCache>
                <c:formatCode>0.00%</c:formatCode>
                <c:ptCount val="5"/>
                <c:pt idx="0">
                  <c:v>0.52</c:v>
                </c:pt>
                <c:pt idx="1">
                  <c:v>4.0000000000000001E-3</c:v>
                </c:pt>
                <c:pt idx="2">
                  <c:v>4.0000000000000001E-3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49752832"/>
        <c:axId val="249753392"/>
      </c:lineChart>
      <c:catAx>
        <c:axId val="249752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k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753392"/>
        <c:crosses val="autoZero"/>
        <c:auto val="1"/>
        <c:lblAlgn val="ctr"/>
        <c:lblOffset val="100"/>
        <c:noMultiLvlLbl val="0"/>
      </c:catAx>
      <c:valAx>
        <c:axId val="2497533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error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752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Approximate Algorithm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4317147856517932E-2"/>
          <c:y val="0.14814814814814814"/>
          <c:w val="0.93234951881014871"/>
          <c:h val="0.638549139690872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k!$B$10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5400000" spcFirstLastPara="1" vertOverflow="ellipsis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k!$H$5:$L$5</c:f>
              <c:numCache>
                <c:formatCode>General</c:formatCode>
                <c:ptCount val="5"/>
                <c:pt idx="0">
                  <c:v>13</c:v>
                </c:pt>
                <c:pt idx="1">
                  <c:v>25</c:v>
                </c:pt>
                <c:pt idx="2">
                  <c:v>50</c:v>
                </c:pt>
                <c:pt idx="3">
                  <c:v>75</c:v>
                </c:pt>
                <c:pt idx="4">
                  <c:v>88</c:v>
                </c:pt>
              </c:numCache>
            </c:numRef>
          </c:cat>
          <c:val>
            <c:numRef>
              <c:f>k!$H$10:$L$10</c:f>
              <c:numCache>
                <c:formatCode>0.00%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ser>
          <c:idx val="1"/>
          <c:order val="1"/>
          <c:tx>
            <c:strRef>
              <c:f>k!$B$11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5400000" spcFirstLastPara="1" vertOverflow="ellipsis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k!$H$5:$L$5</c:f>
              <c:numCache>
                <c:formatCode>General</c:formatCode>
                <c:ptCount val="5"/>
                <c:pt idx="0">
                  <c:v>13</c:v>
                </c:pt>
                <c:pt idx="1">
                  <c:v>25</c:v>
                </c:pt>
                <c:pt idx="2">
                  <c:v>50</c:v>
                </c:pt>
                <c:pt idx="3">
                  <c:v>75</c:v>
                </c:pt>
                <c:pt idx="4">
                  <c:v>88</c:v>
                </c:pt>
              </c:numCache>
            </c:numRef>
          </c:cat>
          <c:val>
            <c:numRef>
              <c:f>k!$H$11:$L$11</c:f>
              <c:numCache>
                <c:formatCode>0.00%</c:formatCode>
                <c:ptCount val="5"/>
                <c:pt idx="0">
                  <c:v>0.48</c:v>
                </c:pt>
                <c:pt idx="1">
                  <c:v>0.996</c:v>
                </c:pt>
                <c:pt idx="2">
                  <c:v>0.996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49756192"/>
        <c:axId val="249756752"/>
      </c:barChart>
      <c:catAx>
        <c:axId val="249756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756752"/>
        <c:crosses val="autoZero"/>
        <c:auto val="1"/>
        <c:lblAlgn val="ctr"/>
        <c:lblOffset val="100"/>
        <c:noMultiLvlLbl val="0"/>
      </c:catAx>
      <c:valAx>
        <c:axId val="249756752"/>
        <c:scaling>
          <c:orientation val="minMax"/>
          <c:max val="1"/>
        </c:scaling>
        <c:delete val="1"/>
        <c:axPos val="l"/>
        <c:numFmt formatCode="0.00%" sourceLinked="1"/>
        <c:majorTickMark val="out"/>
        <c:minorTickMark val="none"/>
        <c:tickLblPos val="nextTo"/>
        <c:crossAx val="249756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96107481118979"/>
          <c:y val="4.1666666666666664E-2"/>
          <c:w val="0.83214999758794617"/>
          <c:h val="0.7703320939049285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 w="28575" cap="rnd">
              <a:solidFill>
                <a:schemeClr val="accent1"/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28575" cap="rnd">
                <a:solidFill>
                  <a:schemeClr val="accent2"/>
                </a:solidFill>
                <a:round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(p!$C$4,p!$D$5:$H$5)</c:f>
              <c:strCache>
                <c:ptCount val="6"/>
                <c:pt idx="0">
                  <c:v>Exact Algorithm</c:v>
                </c:pt>
                <c:pt idx="1">
                  <c:v>0</c:v>
                </c:pt>
                <c:pt idx="2">
                  <c:v>0.025</c:v>
                </c:pt>
                <c:pt idx="3">
                  <c:v>0.05</c:v>
                </c:pt>
                <c:pt idx="4">
                  <c:v>0.075</c:v>
                </c:pt>
                <c:pt idx="5">
                  <c:v>0.1</c:v>
                </c:pt>
              </c:strCache>
            </c:strRef>
          </c:cat>
          <c:val>
            <c:numRef>
              <c:f>p!$C$6:$H$6</c:f>
              <c:numCache>
                <c:formatCode>0.00</c:formatCode>
                <c:ptCount val="6"/>
                <c:pt idx="0">
                  <c:v>477.86333200000001</c:v>
                </c:pt>
                <c:pt idx="1">
                  <c:v>6.5733759999999997</c:v>
                </c:pt>
                <c:pt idx="2">
                  <c:v>18.331047999999999</c:v>
                </c:pt>
                <c:pt idx="3">
                  <c:v>25.945484</c:v>
                </c:pt>
                <c:pt idx="4">
                  <c:v>36.686098000000001</c:v>
                </c:pt>
                <c:pt idx="5">
                  <c:v>45.701613999999999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49758992"/>
        <c:axId val="249759552"/>
      </c:barChart>
      <c:catAx>
        <c:axId val="249758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ρ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759552"/>
        <c:crosses val="autoZero"/>
        <c:auto val="1"/>
        <c:lblAlgn val="ctr"/>
        <c:lblOffset val="100"/>
        <c:noMultiLvlLbl val="0"/>
      </c:catAx>
      <c:valAx>
        <c:axId val="249759552"/>
        <c:scaling>
          <c:orientation val="minMax"/>
          <c:max val="5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Running Time (sec.)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758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90048118985126"/>
          <c:y val="4.1666666666666664E-2"/>
          <c:w val="0.85121062992125973"/>
          <c:h val="0.76358969689713974"/>
        </c:manualLayout>
      </c:layout>
      <c:lineChart>
        <c:grouping val="standard"/>
        <c:varyColors val="0"/>
        <c:ser>
          <c:idx val="0"/>
          <c:order val="0"/>
          <c:tx>
            <c:strRef>
              <c:f>p!$D$4</c:f>
              <c:strCache>
                <c:ptCount val="1"/>
                <c:pt idx="0">
                  <c:v>Approximate Algorithm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p!$D$5:$H$5</c:f>
              <c:numCache>
                <c:formatCode>General</c:formatCode>
                <c:ptCount val="5"/>
                <c:pt idx="0">
                  <c:v>0</c:v>
                </c:pt>
                <c:pt idx="1">
                  <c:v>2.5000000000000001E-2</c:v>
                </c:pt>
                <c:pt idx="2">
                  <c:v>0.05</c:v>
                </c:pt>
                <c:pt idx="3">
                  <c:v>7.4999999999999997E-2</c:v>
                </c:pt>
                <c:pt idx="4">
                  <c:v>0.1</c:v>
                </c:pt>
              </c:numCache>
            </c:numRef>
          </c:cat>
          <c:val>
            <c:numRef>
              <c:f>p!$D$7:$H$7</c:f>
              <c:numCache>
                <c:formatCode>General</c:formatCode>
                <c:ptCount val="5"/>
                <c:pt idx="0">
                  <c:v>136</c:v>
                </c:pt>
                <c:pt idx="1">
                  <c:v>306</c:v>
                </c:pt>
                <c:pt idx="2">
                  <c:v>461</c:v>
                </c:pt>
                <c:pt idx="3">
                  <c:v>606</c:v>
                </c:pt>
                <c:pt idx="4">
                  <c:v>750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p!$C$4</c:f>
              <c:strCache>
                <c:ptCount val="1"/>
                <c:pt idx="0">
                  <c:v>Exact Algorithm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p!$D$13:$H$13</c:f>
              <c:numCache>
                <c:formatCode>0.00</c:formatCode>
                <c:ptCount val="5"/>
                <c:pt idx="0">
                  <c:v>5000</c:v>
                </c:pt>
                <c:pt idx="1">
                  <c:v>5000</c:v>
                </c:pt>
                <c:pt idx="2">
                  <c:v>5000</c:v>
                </c:pt>
                <c:pt idx="3">
                  <c:v>5000</c:v>
                </c:pt>
                <c:pt idx="4">
                  <c:v>5000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49762352"/>
        <c:axId val="249762912"/>
      </c:lineChart>
      <c:catAx>
        <c:axId val="249762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ρ</a:t>
                </a:r>
                <a:endParaRPr lang="en-GB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762912"/>
        <c:crosses val="autoZero"/>
        <c:auto val="1"/>
        <c:lblAlgn val="ctr"/>
        <c:lblOffset val="100"/>
        <c:noMultiLvlLbl val="0"/>
      </c:catAx>
      <c:valAx>
        <c:axId val="2497629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node in ISB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762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0233079470248389"/>
          <c:y val="0.90167068519143323"/>
          <c:w val="0.82059231478822336"/>
          <c:h val="7.788169105609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error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434492563429572"/>
          <c:y val="0.17139643491117545"/>
          <c:w val="0.82898840769903748"/>
          <c:h val="0.65982177582525359"/>
        </c:manualLayout>
      </c:layout>
      <c:lineChart>
        <c:grouping val="standard"/>
        <c:varyColors val="0"/>
        <c:ser>
          <c:idx val="0"/>
          <c:order val="0"/>
          <c:tx>
            <c:strRef>
              <c:f>p!$B$9</c:f>
              <c:strCache>
                <c:ptCount val="1"/>
                <c:pt idx="0">
                  <c:v>error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p!$D$5:$H$5</c:f>
              <c:numCache>
                <c:formatCode>General</c:formatCode>
                <c:ptCount val="5"/>
                <c:pt idx="0">
                  <c:v>0</c:v>
                </c:pt>
                <c:pt idx="1">
                  <c:v>2.5000000000000001E-2</c:v>
                </c:pt>
                <c:pt idx="2">
                  <c:v>0.05</c:v>
                </c:pt>
                <c:pt idx="3">
                  <c:v>7.4999999999999997E-2</c:v>
                </c:pt>
                <c:pt idx="4">
                  <c:v>0.1</c:v>
                </c:pt>
              </c:numCache>
            </c:numRef>
          </c:cat>
          <c:val>
            <c:numRef>
              <c:f>p!$D$9:$H$9</c:f>
              <c:numCache>
                <c:formatCode>0.00%</c:formatCode>
                <c:ptCount val="5"/>
                <c:pt idx="0">
                  <c:v>119.55200000000001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49765152"/>
        <c:axId val="249765712"/>
      </c:lineChart>
      <c:catAx>
        <c:axId val="249765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k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765712"/>
        <c:crosses val="autoZero"/>
        <c:auto val="1"/>
        <c:lblAlgn val="ctr"/>
        <c:lblOffset val="100"/>
        <c:noMultiLvlLbl val="0"/>
      </c:catAx>
      <c:valAx>
        <c:axId val="249765712"/>
        <c:scaling>
          <c:orientation val="minMax"/>
        </c:scaling>
        <c:delete val="0"/>
        <c:axPos val="l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765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317147856517932E-2"/>
          <c:y val="0.1111111111111111"/>
          <c:w val="0.93234951881014871"/>
          <c:h val="0.67558617672790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p!$B$10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5400000" spcFirstLastPara="1" vertOverflow="ellipsis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p!$D$5:$H$5</c:f>
              <c:numCache>
                <c:formatCode>General</c:formatCode>
                <c:ptCount val="5"/>
                <c:pt idx="0">
                  <c:v>0</c:v>
                </c:pt>
                <c:pt idx="1">
                  <c:v>2.5000000000000001E-2</c:v>
                </c:pt>
                <c:pt idx="2">
                  <c:v>0.05</c:v>
                </c:pt>
                <c:pt idx="3">
                  <c:v>7.4999999999999997E-2</c:v>
                </c:pt>
                <c:pt idx="4">
                  <c:v>0.1</c:v>
                </c:pt>
              </c:numCache>
            </c:numRef>
          </c:cat>
          <c:val>
            <c:numRef>
              <c:f>p!$D$10:$H$10</c:f>
              <c:numCache>
                <c:formatCode>0.00%</c:formatCode>
                <c:ptCount val="5"/>
                <c:pt idx="0">
                  <c:v>8.3000000000000001E-3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ser>
          <c:idx val="1"/>
          <c:order val="1"/>
          <c:tx>
            <c:strRef>
              <c:f>p!$B$11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5400000" spcFirstLastPara="1" vertOverflow="ellipsis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p!$D$5:$H$5</c:f>
              <c:numCache>
                <c:formatCode>General</c:formatCode>
                <c:ptCount val="5"/>
                <c:pt idx="0">
                  <c:v>0</c:v>
                </c:pt>
                <c:pt idx="1">
                  <c:v>2.5000000000000001E-2</c:v>
                </c:pt>
                <c:pt idx="2">
                  <c:v>0.05</c:v>
                </c:pt>
                <c:pt idx="3">
                  <c:v>7.4999999999999997E-2</c:v>
                </c:pt>
                <c:pt idx="4">
                  <c:v>0.1</c:v>
                </c:pt>
              </c:numCache>
            </c:numRef>
          </c:cat>
          <c:val>
            <c:numRef>
              <c:f>p!$D$11:$H$11</c:f>
              <c:numCache>
                <c:formatCode>0.00%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1846720"/>
        <c:axId val="201847280"/>
      </c:barChart>
      <c:catAx>
        <c:axId val="20184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847280"/>
        <c:crosses val="autoZero"/>
        <c:auto val="1"/>
        <c:lblAlgn val="ctr"/>
        <c:lblOffset val="100"/>
        <c:noMultiLvlLbl val="0"/>
      </c:catAx>
      <c:valAx>
        <c:axId val="20184728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846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temperature1!$E$4</c:f>
              <c:strCache>
                <c:ptCount val="1"/>
                <c:pt idx="0">
                  <c:v>Approximate Algorithm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temperature1!$C$10:$C$11</c:f>
              <c:strCache>
                <c:ptCount val="2"/>
                <c:pt idx="0">
                  <c:v>precision</c:v>
                </c:pt>
                <c:pt idx="1">
                  <c:v>recall</c:v>
                </c:pt>
              </c:strCache>
            </c:strRef>
          </c:cat>
          <c:val>
            <c:numRef>
              <c:f>temperature1!$G$10:$G$11</c:f>
              <c:numCache>
                <c:formatCode>0.00%</c:formatCode>
                <c:ptCount val="2"/>
                <c:pt idx="0">
                  <c:v>1</c:v>
                </c:pt>
                <c:pt idx="1">
                  <c:v>0.92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849520"/>
        <c:axId val="201850080"/>
      </c:barChart>
      <c:catAx>
        <c:axId val="201849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850080"/>
        <c:crosses val="autoZero"/>
        <c:auto val="1"/>
        <c:lblAlgn val="ctr"/>
        <c:lblOffset val="100"/>
        <c:noMultiLvlLbl val="0"/>
      </c:catAx>
      <c:valAx>
        <c:axId val="201850080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849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humidity!$K$4</c:f>
              <c:strCache>
                <c:ptCount val="1"/>
                <c:pt idx="0">
                  <c:v>Approximate Algorithm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humidity!$I$10:$I$11</c:f>
              <c:strCache>
                <c:ptCount val="2"/>
                <c:pt idx="0">
                  <c:v>precision</c:v>
                </c:pt>
                <c:pt idx="1">
                  <c:v>recall</c:v>
                </c:pt>
              </c:strCache>
            </c:strRef>
          </c:cat>
          <c:val>
            <c:numRef>
              <c:f>humidity!$K$10:$K$11</c:f>
              <c:numCache>
                <c:formatCode>0.00%</c:formatCode>
                <c:ptCount val="2"/>
                <c:pt idx="0">
                  <c:v>0.92630000000000001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852320"/>
        <c:axId val="201852880"/>
      </c:barChart>
      <c:catAx>
        <c:axId val="201852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852880"/>
        <c:crosses val="autoZero"/>
        <c:auto val="1"/>
        <c:lblAlgn val="ctr"/>
        <c:lblOffset val="100"/>
        <c:noMultiLvlLbl val="0"/>
      </c:catAx>
      <c:valAx>
        <c:axId val="201852880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852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Error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w!$D$17</c:f>
              <c:strCache>
                <c:ptCount val="1"/>
                <c:pt idx="0">
                  <c:v>exact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w!$C$18:$C$27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w!$D$18:$D$27</c:f>
              <c:numCache>
                <c:formatCode>0.00%</c:formatCode>
                <c:ptCount val="10"/>
                <c:pt idx="0">
                  <c:v>0.1</c:v>
                </c:pt>
                <c:pt idx="1">
                  <c:v>2.8000000000000001E-2</c:v>
                </c:pt>
                <c:pt idx="2">
                  <c:v>1.2E-2</c:v>
                </c:pt>
                <c:pt idx="3">
                  <c:v>8.0000000000000002E-3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w!$E$17</c:f>
              <c:strCache>
                <c:ptCount val="1"/>
                <c:pt idx="0">
                  <c:v>approx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w!$C$18:$C$27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w!$E$18:$E$27</c:f>
              <c:numCache>
                <c:formatCode>0.00%</c:formatCode>
                <c:ptCount val="10"/>
                <c:pt idx="0">
                  <c:v>7.5999999999999998E-2</c:v>
                </c:pt>
                <c:pt idx="1">
                  <c:v>2.4E-2</c:v>
                </c:pt>
                <c:pt idx="2">
                  <c:v>1.2E-2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4.0000000000000001E-3</c:v>
                </c:pt>
                <c:pt idx="8">
                  <c:v>4.0000000000000001E-3</c:v>
                </c:pt>
                <c:pt idx="9">
                  <c:v>4.0000000000000001E-3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449440"/>
        <c:axId val="201450000"/>
      </c:lineChart>
      <c:catAx>
        <c:axId val="20144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450000"/>
        <c:crosses val="autoZero"/>
        <c:auto val="1"/>
        <c:lblAlgn val="ctr"/>
        <c:lblOffset val="100"/>
        <c:noMultiLvlLbl val="0"/>
      </c:catAx>
      <c:valAx>
        <c:axId val="20145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44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Exact Algorithm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4317147856517932E-2"/>
          <c:y val="0.14814814814814814"/>
          <c:w val="0.93234951881014871"/>
          <c:h val="0.638549139690872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w!$B$11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5400000" spcFirstLastPara="1" vertOverflow="ellipsis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w!$C$6:$G$6</c:f>
              <c:numCache>
                <c:formatCode>General</c:formatCode>
                <c:ptCount val="5"/>
                <c:pt idx="0">
                  <c:v>1000</c:v>
                </c:pt>
                <c:pt idx="1">
                  <c:v>3000</c:v>
                </c:pt>
                <c:pt idx="2">
                  <c:v>5000</c:v>
                </c:pt>
                <c:pt idx="3">
                  <c:v>7000</c:v>
                </c:pt>
                <c:pt idx="4">
                  <c:v>10000</c:v>
                </c:pt>
              </c:numCache>
            </c:numRef>
          </c:cat>
          <c:val>
            <c:numRef>
              <c:f>w!$C$11:$G$11</c:f>
              <c:numCache>
                <c:formatCode>0.00%</c:formatCode>
                <c:ptCount val="5"/>
                <c:pt idx="0">
                  <c:v>0.90910000000000002</c:v>
                </c:pt>
                <c:pt idx="1">
                  <c:v>0.98809999999999998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ser>
          <c:idx val="1"/>
          <c:order val="1"/>
          <c:tx>
            <c:strRef>
              <c:f>w!$B$12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5400000" spcFirstLastPara="1" vertOverflow="ellipsis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w!$C$6:$G$6</c:f>
              <c:numCache>
                <c:formatCode>General</c:formatCode>
                <c:ptCount val="5"/>
                <c:pt idx="0">
                  <c:v>1000</c:v>
                </c:pt>
                <c:pt idx="1">
                  <c:v>3000</c:v>
                </c:pt>
                <c:pt idx="2">
                  <c:v>5000</c:v>
                </c:pt>
                <c:pt idx="3">
                  <c:v>7000</c:v>
                </c:pt>
                <c:pt idx="4">
                  <c:v>10000</c:v>
                </c:pt>
              </c:numCache>
            </c:numRef>
          </c:cat>
          <c:val>
            <c:numRef>
              <c:f>w!$C$12:$G$12</c:f>
              <c:numCache>
                <c:formatCode>0.00%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0916208"/>
        <c:axId val="201453360"/>
      </c:barChart>
      <c:catAx>
        <c:axId val="200916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453360"/>
        <c:crosses val="autoZero"/>
        <c:auto val="1"/>
        <c:lblAlgn val="ctr"/>
        <c:lblOffset val="100"/>
        <c:noMultiLvlLbl val="0"/>
      </c:catAx>
      <c:valAx>
        <c:axId val="201453360"/>
        <c:scaling>
          <c:orientation val="minMax"/>
          <c:max val="1"/>
        </c:scaling>
        <c:delete val="1"/>
        <c:axPos val="l"/>
        <c:numFmt formatCode="0.00%" sourceLinked="1"/>
        <c:majorTickMark val="out"/>
        <c:minorTickMark val="none"/>
        <c:tickLblPos val="nextTo"/>
        <c:crossAx val="200916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ApproximateAlgorithm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4317147856517932E-2"/>
          <c:y val="0.14814814814814814"/>
          <c:w val="0.93234951881014871"/>
          <c:h val="0.638549139690872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w!$B$11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5400000" spcFirstLastPara="1" vertOverflow="ellipsis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w!$H$6:$L$6</c:f>
              <c:numCache>
                <c:formatCode>General</c:formatCode>
                <c:ptCount val="5"/>
                <c:pt idx="0">
                  <c:v>1000</c:v>
                </c:pt>
                <c:pt idx="1">
                  <c:v>3000</c:v>
                </c:pt>
                <c:pt idx="2">
                  <c:v>5000</c:v>
                </c:pt>
                <c:pt idx="3">
                  <c:v>7000</c:v>
                </c:pt>
                <c:pt idx="4">
                  <c:v>10000</c:v>
                </c:pt>
              </c:numCache>
            </c:numRef>
          </c:cat>
          <c:val>
            <c:numRef>
              <c:f>w!$H$11:$L$11</c:f>
              <c:numCache>
                <c:formatCode>0.00%</c:formatCode>
                <c:ptCount val="5"/>
                <c:pt idx="0">
                  <c:v>0.9294</c:v>
                </c:pt>
                <c:pt idx="1">
                  <c:v>0.98809999999999998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ser>
          <c:idx val="1"/>
          <c:order val="1"/>
          <c:tx>
            <c:strRef>
              <c:f>w!$B$12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5400000" spcFirstLastPara="1" vertOverflow="ellipsis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w!$H$6:$L$6</c:f>
              <c:numCache>
                <c:formatCode>General</c:formatCode>
                <c:ptCount val="5"/>
                <c:pt idx="0">
                  <c:v>1000</c:v>
                </c:pt>
                <c:pt idx="1">
                  <c:v>3000</c:v>
                </c:pt>
                <c:pt idx="2">
                  <c:v>5000</c:v>
                </c:pt>
                <c:pt idx="3">
                  <c:v>7000</c:v>
                </c:pt>
                <c:pt idx="4">
                  <c:v>10000</c:v>
                </c:pt>
              </c:numCache>
            </c:numRef>
          </c:cat>
          <c:val>
            <c:numRef>
              <c:f>w!$H$12:$L$12</c:f>
              <c:numCache>
                <c:formatCode>0.00%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0.996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1455600"/>
        <c:axId val="201456160"/>
      </c:barChart>
      <c:catAx>
        <c:axId val="201455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456160"/>
        <c:crosses val="autoZero"/>
        <c:auto val="1"/>
        <c:lblAlgn val="ctr"/>
        <c:lblOffset val="100"/>
        <c:noMultiLvlLbl val="0"/>
      </c:catAx>
      <c:valAx>
        <c:axId val="201456160"/>
        <c:scaling>
          <c:orientation val="minMax"/>
          <c:max val="1"/>
        </c:scaling>
        <c:delete val="1"/>
        <c:axPos val="l"/>
        <c:numFmt formatCode="0.00%" sourceLinked="1"/>
        <c:majorTickMark val="out"/>
        <c:minorTickMark val="none"/>
        <c:tickLblPos val="nextTo"/>
        <c:crossAx val="201455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920" b="0" i="0" u="none" strike="noStrike" baseline="0" dirty="0" smtClean="0">
                <a:effectLst/>
              </a:rPr>
              <a:t>Running Time 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241960343973833"/>
          <c:y val="0.15950853079152602"/>
          <c:w val="0.76736061225296348"/>
          <c:h val="0.614199061762333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'r'!$C$4:$G$4</c:f>
              <c:strCache>
                <c:ptCount val="5"/>
                <c:pt idx="0">
                  <c:v>Exact Algorithm</c:v>
                </c:pt>
              </c:strCache>
            </c:strRef>
          </c:tx>
          <c:spPr>
            <a:solidFill>
              <a:schemeClr val="accent2"/>
            </a:solidFill>
            <a:ln w="28575" cap="rnd">
              <a:noFill/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28575" cap="rnd">
                <a:noFill/>
                <a:round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'r'!$C$5:$G$5</c:f>
              <c:numCache>
                <c:formatCode>General</c:formatCode>
                <c:ptCount val="5"/>
                <c:pt idx="0">
                  <c:v>2.5</c:v>
                </c:pt>
                <c:pt idx="1">
                  <c:v>3.75</c:v>
                </c:pt>
                <c:pt idx="2">
                  <c:v>5</c:v>
                </c:pt>
                <c:pt idx="3">
                  <c:v>6.25</c:v>
                </c:pt>
                <c:pt idx="4">
                  <c:v>7.5</c:v>
                </c:pt>
              </c:numCache>
            </c:numRef>
          </c:cat>
          <c:val>
            <c:numRef>
              <c:f>'r'!$C$6:$G$6</c:f>
              <c:numCache>
                <c:formatCode>0.00</c:formatCode>
                <c:ptCount val="5"/>
                <c:pt idx="0">
                  <c:v>312.720887</c:v>
                </c:pt>
                <c:pt idx="1">
                  <c:v>387.86618499999997</c:v>
                </c:pt>
                <c:pt idx="2">
                  <c:v>451.37181700000002</c:v>
                </c:pt>
                <c:pt idx="3">
                  <c:v>492.90719300000001</c:v>
                </c:pt>
                <c:pt idx="4">
                  <c:v>539.09483499999999</c:v>
                </c:pt>
              </c:numCache>
            </c:numRef>
          </c:val>
        </c:ser>
        <c:ser>
          <c:idx val="1"/>
          <c:order val="1"/>
          <c:tx>
            <c:strRef>
              <c:f>'r'!$H$4:$L$4</c:f>
              <c:strCache>
                <c:ptCount val="5"/>
                <c:pt idx="0">
                  <c:v>Approximate Algorithm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'r'!$C$5:$G$5</c:f>
              <c:numCache>
                <c:formatCode>General</c:formatCode>
                <c:ptCount val="5"/>
                <c:pt idx="0">
                  <c:v>2.5</c:v>
                </c:pt>
                <c:pt idx="1">
                  <c:v>3.75</c:v>
                </c:pt>
                <c:pt idx="2">
                  <c:v>5</c:v>
                </c:pt>
                <c:pt idx="3">
                  <c:v>6.25</c:v>
                </c:pt>
                <c:pt idx="4">
                  <c:v>7.5</c:v>
                </c:pt>
              </c:numCache>
            </c:numRef>
          </c:cat>
          <c:val>
            <c:numRef>
              <c:f>'r'!$H$6:$L$6</c:f>
              <c:numCache>
                <c:formatCode>0.00</c:formatCode>
                <c:ptCount val="5"/>
                <c:pt idx="0">
                  <c:v>44.171526</c:v>
                </c:pt>
                <c:pt idx="1">
                  <c:v>32.789875000000002</c:v>
                </c:pt>
                <c:pt idx="2">
                  <c:v>25.945484</c:v>
                </c:pt>
                <c:pt idx="3">
                  <c:v>25.591463999999998</c:v>
                </c:pt>
                <c:pt idx="4">
                  <c:v>30.521746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1458960"/>
        <c:axId val="201459520"/>
      </c:barChart>
      <c:catAx>
        <c:axId val="201458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459520"/>
        <c:crosses val="autoZero"/>
        <c:auto val="1"/>
        <c:lblAlgn val="ctr"/>
        <c:lblOffset val="100"/>
        <c:noMultiLvlLbl val="0"/>
      </c:catAx>
      <c:valAx>
        <c:axId val="2014595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Running Time (sec.)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458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5555730688668343"/>
          <c:y val="0.93226569456479513"/>
          <c:w val="0.56417020199519086"/>
          <c:h val="3.60057431845409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Exact Algorithm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434492563429572"/>
          <c:y val="0.17139643491117545"/>
          <c:w val="0.82898840769903748"/>
          <c:h val="0.65982177582525359"/>
        </c:manualLayout>
      </c:layout>
      <c:lineChart>
        <c:grouping val="standard"/>
        <c:varyColors val="0"/>
        <c:ser>
          <c:idx val="0"/>
          <c:order val="0"/>
          <c:tx>
            <c:strRef>
              <c:f>'r'!$B$9</c:f>
              <c:strCache>
                <c:ptCount val="1"/>
                <c:pt idx="0">
                  <c:v>error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'r'!$C$5:$G$5</c:f>
              <c:numCache>
                <c:formatCode>General</c:formatCode>
                <c:ptCount val="5"/>
                <c:pt idx="0">
                  <c:v>2.5</c:v>
                </c:pt>
                <c:pt idx="1">
                  <c:v>3.75</c:v>
                </c:pt>
                <c:pt idx="2">
                  <c:v>5</c:v>
                </c:pt>
                <c:pt idx="3">
                  <c:v>6.25</c:v>
                </c:pt>
                <c:pt idx="4">
                  <c:v>7.5</c:v>
                </c:pt>
              </c:numCache>
            </c:numRef>
          </c:cat>
          <c:val>
            <c:numRef>
              <c:f>'r'!$C$9:$G$9</c:f>
              <c:numCache>
                <c:formatCode>0.00%</c:formatCode>
                <c:ptCount val="5"/>
                <c:pt idx="0">
                  <c:v>0.248</c:v>
                </c:pt>
                <c:pt idx="1">
                  <c:v>3.2000000000000001E-2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49134256"/>
        <c:axId val="249134816"/>
      </c:lineChart>
      <c:catAx>
        <c:axId val="249134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r</a:t>
                </a:r>
                <a:endParaRPr lang="en-GB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134816"/>
        <c:crosses val="autoZero"/>
        <c:auto val="1"/>
        <c:lblAlgn val="ctr"/>
        <c:lblOffset val="100"/>
        <c:noMultiLvlLbl val="0"/>
      </c:catAx>
      <c:valAx>
        <c:axId val="2491348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error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13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Exact Algorithm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4317147856517932E-2"/>
          <c:y val="0.14814814814814814"/>
          <c:w val="0.93234951881014871"/>
          <c:h val="0.638549139690872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'r'!$B$10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5400000" spcFirstLastPara="1" vertOverflow="ellipsis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'r'!$C$5:$G$5</c:f>
              <c:numCache>
                <c:formatCode>General</c:formatCode>
                <c:ptCount val="5"/>
                <c:pt idx="0">
                  <c:v>2.5</c:v>
                </c:pt>
                <c:pt idx="1">
                  <c:v>3.75</c:v>
                </c:pt>
                <c:pt idx="2">
                  <c:v>5</c:v>
                </c:pt>
                <c:pt idx="3">
                  <c:v>6.25</c:v>
                </c:pt>
                <c:pt idx="4">
                  <c:v>7.5</c:v>
                </c:pt>
              </c:numCache>
            </c:numRef>
          </c:cat>
          <c:val>
            <c:numRef>
              <c:f>'r'!$C$10:$G$10</c:f>
              <c:numCache>
                <c:formatCode>0.00%</c:formatCode>
                <c:ptCount val="5"/>
                <c:pt idx="0">
                  <c:v>0.80130000000000001</c:v>
                </c:pt>
                <c:pt idx="1">
                  <c:v>0.96899999999999997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ser>
          <c:idx val="1"/>
          <c:order val="1"/>
          <c:tx>
            <c:strRef>
              <c:f>'r'!$B$11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5400000" spcFirstLastPara="1" vertOverflow="ellipsis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'r'!$C$5:$G$5</c:f>
              <c:numCache>
                <c:formatCode>General</c:formatCode>
                <c:ptCount val="5"/>
                <c:pt idx="0">
                  <c:v>2.5</c:v>
                </c:pt>
                <c:pt idx="1">
                  <c:v>3.75</c:v>
                </c:pt>
                <c:pt idx="2">
                  <c:v>5</c:v>
                </c:pt>
                <c:pt idx="3">
                  <c:v>6.25</c:v>
                </c:pt>
                <c:pt idx="4">
                  <c:v>7.5</c:v>
                </c:pt>
              </c:numCache>
            </c:numRef>
          </c:cat>
          <c:val>
            <c:numRef>
              <c:f>'r'!$C$11:$G$11</c:f>
              <c:numCache>
                <c:formatCode>0.00%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49137616"/>
        <c:axId val="249138176"/>
      </c:barChart>
      <c:catAx>
        <c:axId val="249137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138176"/>
        <c:crosses val="autoZero"/>
        <c:auto val="1"/>
        <c:lblAlgn val="ctr"/>
        <c:lblOffset val="100"/>
        <c:noMultiLvlLbl val="0"/>
      </c:catAx>
      <c:valAx>
        <c:axId val="249138176"/>
        <c:scaling>
          <c:orientation val="minMax"/>
          <c:max val="1"/>
        </c:scaling>
        <c:delete val="1"/>
        <c:axPos val="l"/>
        <c:numFmt formatCode="0.00%" sourceLinked="1"/>
        <c:majorTickMark val="out"/>
        <c:minorTickMark val="none"/>
        <c:tickLblPos val="nextTo"/>
        <c:crossAx val="249137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Approximate Algorithm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434492563429572"/>
          <c:y val="0.17139643491117545"/>
          <c:w val="0.82898840769903748"/>
          <c:h val="0.65982177582525359"/>
        </c:manualLayout>
      </c:layout>
      <c:lineChart>
        <c:grouping val="standard"/>
        <c:varyColors val="0"/>
        <c:ser>
          <c:idx val="0"/>
          <c:order val="0"/>
          <c:tx>
            <c:strRef>
              <c:f>'r'!$H$4:$L$4</c:f>
              <c:strCache>
                <c:ptCount val="5"/>
                <c:pt idx="0">
                  <c:v>Approximate Algorithm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'r'!$C$5:$G$5</c:f>
              <c:numCache>
                <c:formatCode>General</c:formatCode>
                <c:ptCount val="5"/>
                <c:pt idx="0">
                  <c:v>2.5</c:v>
                </c:pt>
                <c:pt idx="1">
                  <c:v>3.75</c:v>
                </c:pt>
                <c:pt idx="2">
                  <c:v>5</c:v>
                </c:pt>
                <c:pt idx="3">
                  <c:v>6.25</c:v>
                </c:pt>
                <c:pt idx="4">
                  <c:v>7.5</c:v>
                </c:pt>
              </c:numCache>
            </c:numRef>
          </c:cat>
          <c:val>
            <c:numRef>
              <c:f>'r'!$H$9:$L$9</c:f>
              <c:numCache>
                <c:formatCode>0.00%</c:formatCode>
                <c:ptCount val="5"/>
                <c:pt idx="0">
                  <c:v>0.2</c:v>
                </c:pt>
                <c:pt idx="1">
                  <c:v>2.8000000000000001E-2</c:v>
                </c:pt>
                <c:pt idx="2">
                  <c:v>0</c:v>
                </c:pt>
                <c:pt idx="3">
                  <c:v>8.0000000000000002E-3</c:v>
                </c:pt>
                <c:pt idx="4">
                  <c:v>1.2E-2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49140416"/>
        <c:axId val="249140976"/>
      </c:lineChart>
      <c:catAx>
        <c:axId val="249140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140976"/>
        <c:crosses val="autoZero"/>
        <c:auto val="1"/>
        <c:lblAlgn val="ctr"/>
        <c:lblOffset val="100"/>
        <c:noMultiLvlLbl val="0"/>
      </c:catAx>
      <c:valAx>
        <c:axId val="2491409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error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140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ApproximateAlgorithm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4317147856517932E-2"/>
          <c:y val="0.14814814814814814"/>
          <c:w val="0.93234951881014871"/>
          <c:h val="0.638549139690872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'r'!$B$10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5400000" spcFirstLastPara="1" vertOverflow="ellipsis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'r'!$H$5:$L$5</c:f>
              <c:numCache>
                <c:formatCode>General</c:formatCode>
                <c:ptCount val="5"/>
                <c:pt idx="0">
                  <c:v>2.5</c:v>
                </c:pt>
                <c:pt idx="1">
                  <c:v>3.75</c:v>
                </c:pt>
                <c:pt idx="2">
                  <c:v>5</c:v>
                </c:pt>
                <c:pt idx="3">
                  <c:v>6.25</c:v>
                </c:pt>
                <c:pt idx="4">
                  <c:v>7.5</c:v>
                </c:pt>
              </c:numCache>
            </c:numRef>
          </c:cat>
          <c:val>
            <c:numRef>
              <c:f>'r'!$H$10:$L$10</c:f>
              <c:numCache>
                <c:formatCode>0.00%</c:formatCode>
                <c:ptCount val="5"/>
                <c:pt idx="0">
                  <c:v>0.83330000000000004</c:v>
                </c:pt>
                <c:pt idx="1">
                  <c:v>0.9728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ser>
          <c:idx val="1"/>
          <c:order val="1"/>
          <c:tx>
            <c:strRef>
              <c:f>'r'!$B$11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5400000" spcFirstLastPara="1" vertOverflow="ellipsis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'r'!$H$5:$L$5</c:f>
              <c:numCache>
                <c:formatCode>General</c:formatCode>
                <c:ptCount val="5"/>
                <c:pt idx="0">
                  <c:v>2.5</c:v>
                </c:pt>
                <c:pt idx="1">
                  <c:v>3.75</c:v>
                </c:pt>
                <c:pt idx="2">
                  <c:v>5</c:v>
                </c:pt>
                <c:pt idx="3">
                  <c:v>6.25</c:v>
                </c:pt>
                <c:pt idx="4">
                  <c:v>7.5</c:v>
                </c:pt>
              </c:numCache>
            </c:numRef>
          </c:cat>
          <c:val>
            <c:numRef>
              <c:f>'r'!$H$11:$L$11</c:f>
              <c:numCache>
                <c:formatCode>0.00%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0.99199999999999999</c:v>
                </c:pt>
                <c:pt idx="4">
                  <c:v>0.98799999999999999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49143776"/>
        <c:axId val="249144336"/>
      </c:barChart>
      <c:catAx>
        <c:axId val="249143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144336"/>
        <c:crosses val="autoZero"/>
        <c:auto val="1"/>
        <c:lblAlgn val="ctr"/>
        <c:lblOffset val="100"/>
        <c:noMultiLvlLbl val="0"/>
      </c:catAx>
      <c:valAx>
        <c:axId val="249144336"/>
        <c:scaling>
          <c:orientation val="minMax"/>
          <c:max val="1"/>
        </c:scaling>
        <c:delete val="1"/>
        <c:axPos val="l"/>
        <c:numFmt formatCode="0.00%" sourceLinked="1"/>
        <c:majorTickMark val="out"/>
        <c:minorTickMark val="none"/>
        <c:tickLblPos val="nextTo"/>
        <c:crossAx val="249143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7/15/2014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7/15/2014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7/15/2014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7/15/2014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7/15/2014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7/15/2014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7/15/2014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7/15/2014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7/15/2014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Outliers </a:t>
            </a:r>
            <a:r>
              <a:rPr lang="en-US" dirty="0" smtClean="0"/>
              <a:t>Detection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Algorithms </a:t>
            </a:r>
            <a:r>
              <a:rPr lang="en-US" dirty="0"/>
              <a:t>for Detecting Distance-Based Outliers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180378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Experiment</a:t>
            </a:r>
            <a:endParaRPr lang="en-GB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Algorithms </a:t>
            </a:r>
            <a:r>
              <a:rPr lang="en-US" dirty="0"/>
              <a:t>for Detecting Distance-Based Outliers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021686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Synthetic</a:t>
            </a:r>
            <a:r>
              <a:rPr lang="en-GB" dirty="0" smtClean="0"/>
              <a:t> data</a:t>
            </a:r>
          </a:p>
          <a:p>
            <a:r>
              <a:rPr lang="en-US" dirty="0" smtClean="0"/>
              <a:t>Real data</a:t>
            </a: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408103621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</a:t>
            </a:r>
            <a:r>
              <a:rPr lang="en-GB" dirty="0"/>
              <a:t> </a:t>
            </a:r>
            <a:r>
              <a:rPr lang="en-GB" dirty="0" smtClean="0"/>
              <a:t>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Dimension</a:t>
            </a:r>
            <a:endParaRPr lang="en-GB" dirty="0" smtClean="0"/>
          </a:p>
          <a:p>
            <a:r>
              <a:rPr lang="en-GB" dirty="0" smtClean="0"/>
              <a:t>Random </a:t>
            </a:r>
            <a:r>
              <a:rPr lang="en-GB" dirty="0"/>
              <a:t>mixture of three Gaussian distributions 35000 records with, </a:t>
            </a:r>
          </a:p>
          <a:p>
            <a:pPr lvl="2"/>
            <a:r>
              <a:rPr lang="en-GB" dirty="0"/>
              <a:t>Mean = 50, SD = 2.5;  32500 records</a:t>
            </a:r>
          </a:p>
          <a:p>
            <a:pPr lvl="2"/>
            <a:r>
              <a:rPr lang="en-GB" dirty="0"/>
              <a:t>Mean = 30, SD = 2.5;       125 records, (labelled as outlier)</a:t>
            </a:r>
          </a:p>
          <a:p>
            <a:pPr lvl="2"/>
            <a:r>
              <a:rPr lang="en-GB" dirty="0"/>
              <a:t>Mean = 70, SD = 2.5;       125 records, (labelled as outlier)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37964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</a:t>
            </a:r>
            <a:r>
              <a:rPr lang="en-GB" dirty="0"/>
              <a:t> </a:t>
            </a:r>
            <a:r>
              <a:rPr lang="en-GB" dirty="0" smtClean="0"/>
              <a:t>data, w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216711"/>
              </p:ext>
            </p:extLst>
          </p:nvPr>
        </p:nvGraphicFramePr>
        <p:xfrm>
          <a:off x="270858" y="2801569"/>
          <a:ext cx="11626939" cy="2992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9378"/>
                <a:gridCol w="960023"/>
                <a:gridCol w="960023"/>
                <a:gridCol w="949355"/>
                <a:gridCol w="949355"/>
                <a:gridCol w="874688"/>
                <a:gridCol w="992023"/>
                <a:gridCol w="992023"/>
                <a:gridCol w="992023"/>
                <a:gridCol w="992023"/>
                <a:gridCol w="1056025"/>
              </a:tblGrid>
              <a:tr h="37404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Exact Algorithm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Approximate Algorithm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404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w: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1000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3000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5000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7000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3000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5000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7000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</a:tr>
              <a:tr h="37404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running time (min:sec)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60.33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239.07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451.37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765.72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1149.17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10.07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19.95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25.95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38.52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48.23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</a:tr>
              <a:tr h="37404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number of node in ISB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3000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5000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7000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168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319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461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616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830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</a:tr>
              <a:tr h="37404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number of outlier detected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275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253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250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250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250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269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253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250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250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249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</a:tr>
              <a:tr h="37404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error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10.00%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1.20%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0.00%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0.00%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0.00%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7.60%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1.20%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0.00%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0.00%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0.40%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</a:tr>
              <a:tr h="37404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precision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90.91%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98.81%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100.00%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100.00%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100.00%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92.94%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98.81%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100.00%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100.00%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100.00%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</a:tr>
              <a:tr h="37404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recall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100.00%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100.00%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100.00%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100.00%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100.00%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100.00%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100.00%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100.00%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100.00%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99.60%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4" marR="10634" marT="10634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8283" y="2035901"/>
            <a:ext cx="1077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"/>
            <a:r>
              <a:rPr lang="pt-BR" dirty="0" smtClean="0"/>
              <a:t>	Fixed:	R = 5   K = 75  ρ = 0.05</a:t>
            </a:r>
          </a:p>
          <a:p>
            <a:pPr fontAlgn="b"/>
            <a:r>
              <a:rPr lang="pt-BR" dirty="0" smtClean="0"/>
              <a:t>	</a:t>
            </a:r>
            <a:r>
              <a:rPr lang="en-GB" dirty="0" smtClean="0"/>
              <a:t>Various</a:t>
            </a:r>
            <a:r>
              <a:rPr lang="pt-BR" dirty="0" smtClean="0"/>
              <a:t>:	W = 1000, 3000, 5000, 7000, 100000	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6313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</a:t>
            </a:r>
            <a:r>
              <a:rPr lang="en-GB" dirty="0"/>
              <a:t> data, w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139930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766821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</a:t>
            </a:r>
            <a:r>
              <a:rPr lang="en-GB" dirty="0"/>
              <a:t> data, 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974061"/>
              </p:ext>
            </p:extLst>
          </p:nvPr>
        </p:nvGraphicFramePr>
        <p:xfrm>
          <a:off x="7777743" y="2376671"/>
          <a:ext cx="3143541" cy="3058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913"/>
                <a:gridCol w="1049142"/>
                <a:gridCol w="1037486"/>
              </a:tblGrid>
              <a:tr h="2548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error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48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w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exact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approx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4851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10.00%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7.60%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4851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2.80%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2.40%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4851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1.20%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1.20%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4851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0.80%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0.00%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4851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0.00%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0.00%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4851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6000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0.00%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0.00%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4851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7000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0.00%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0.00%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4851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8000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0.00%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0.40%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4851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9000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0.00%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0.40%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4851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10000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0.00%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0.40%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4623537"/>
              </p:ext>
            </p:extLst>
          </p:nvPr>
        </p:nvGraphicFramePr>
        <p:xfrm>
          <a:off x="1120461" y="2177569"/>
          <a:ext cx="6321381" cy="3570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472096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</a:t>
            </a:r>
            <a:r>
              <a:rPr lang="en-GB" dirty="0"/>
              <a:t> data, w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06533732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50779718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5958242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</a:t>
            </a:r>
            <a:r>
              <a:rPr lang="en-GB" dirty="0"/>
              <a:t> </a:t>
            </a:r>
            <a:r>
              <a:rPr lang="en-GB" dirty="0" smtClean="0"/>
              <a:t>data, r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38283" y="2035901"/>
            <a:ext cx="1077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"/>
            <a:r>
              <a:rPr lang="pt-BR" dirty="0" smtClean="0"/>
              <a:t>	Fixed:	w = 5000   K = 75  ρ = 0.05</a:t>
            </a:r>
          </a:p>
          <a:p>
            <a:pPr fontAlgn="b"/>
            <a:r>
              <a:rPr lang="pt-BR" dirty="0" smtClean="0"/>
              <a:t>	</a:t>
            </a:r>
            <a:r>
              <a:rPr lang="en-GB" dirty="0" smtClean="0"/>
              <a:t>Various</a:t>
            </a:r>
            <a:r>
              <a:rPr lang="pt-BR" dirty="0" smtClean="0"/>
              <a:t>:	r = 2.5, 3.75, 5, 6.25, 7.5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134880"/>
              </p:ext>
            </p:extLst>
          </p:nvPr>
        </p:nvGraphicFramePr>
        <p:xfrm>
          <a:off x="257577" y="2807593"/>
          <a:ext cx="11642501" cy="3000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4901"/>
                <a:gridCol w="956760"/>
                <a:gridCol w="956760"/>
                <a:gridCol w="956760"/>
                <a:gridCol w="956760"/>
                <a:gridCol w="956760"/>
                <a:gridCol w="956760"/>
                <a:gridCol w="956760"/>
                <a:gridCol w="956760"/>
                <a:gridCol w="956760"/>
                <a:gridCol w="956760"/>
              </a:tblGrid>
              <a:tr h="3750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Exact Algorithm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Approximate Algorithm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50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r: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2.5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3.75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6.25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7.5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2.5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3.75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6.25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7.5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50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running time (min:sec)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312.72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387.87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451.37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492.91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539.09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44.17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32.79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25.95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25.59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30.52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50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number of node in ISB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5000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5000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5000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5000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5000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879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611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461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391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372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50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number of outlier detected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312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258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250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250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250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300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257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250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248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247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50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error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24.80%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3.20%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2.80%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0.80%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1.20%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50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precision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80.13%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96.90%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100.00%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100.00%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100.00%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83.33%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97.28%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100.00%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100.00%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100.00%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50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recall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100.00%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100.00%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100.00%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100.00%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100.00%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100.00%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100.00%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100.00%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99.20%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98.80%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9800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</a:t>
            </a:r>
            <a:r>
              <a:rPr lang="en-GB" dirty="0"/>
              <a:t> </a:t>
            </a:r>
            <a:r>
              <a:rPr lang="en-GB" dirty="0" smtClean="0"/>
              <a:t>data, r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107679"/>
              </p:ext>
            </p:extLst>
          </p:nvPr>
        </p:nvGraphicFramePr>
        <p:xfrm>
          <a:off x="676275" y="2011363"/>
          <a:ext cx="10753725" cy="418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618975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</a:t>
            </a:r>
            <a:r>
              <a:rPr lang="en-GB" dirty="0"/>
              <a:t> data, r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37778400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20262958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242538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Exact </a:t>
            </a:r>
            <a:r>
              <a:rPr lang="en-GB" dirty="0" smtClean="0"/>
              <a:t>Algorithm</a:t>
            </a:r>
          </a:p>
          <a:p>
            <a:r>
              <a:rPr lang="en-GB" dirty="0"/>
              <a:t>Approximation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278997703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</a:t>
            </a:r>
            <a:r>
              <a:rPr lang="en-GB" dirty="0"/>
              <a:t> data, r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1028478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78396159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7142716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</a:t>
            </a:r>
            <a:r>
              <a:rPr lang="en-GB" dirty="0"/>
              <a:t> </a:t>
            </a:r>
            <a:r>
              <a:rPr lang="en-GB" dirty="0" smtClean="0"/>
              <a:t>data, k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38283" y="2035901"/>
            <a:ext cx="1077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"/>
            <a:r>
              <a:rPr lang="pt-BR" dirty="0" smtClean="0"/>
              <a:t>	Fixed:	w = 5000   r = 5  ρ = 0.05</a:t>
            </a:r>
          </a:p>
          <a:p>
            <a:pPr fontAlgn="b"/>
            <a:r>
              <a:rPr lang="pt-BR" dirty="0" smtClean="0"/>
              <a:t>	</a:t>
            </a:r>
            <a:r>
              <a:rPr lang="en-GB" dirty="0" smtClean="0"/>
              <a:t>Various</a:t>
            </a:r>
            <a:r>
              <a:rPr lang="pt-BR" dirty="0" smtClean="0"/>
              <a:t>:	k = 13, 25, 50, 75, 88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625330"/>
              </p:ext>
            </p:extLst>
          </p:nvPr>
        </p:nvGraphicFramePr>
        <p:xfrm>
          <a:off x="277521" y="2847304"/>
          <a:ext cx="11609679" cy="30835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6700"/>
                <a:gridCol w="974535"/>
                <a:gridCol w="985128"/>
                <a:gridCol w="985128"/>
                <a:gridCol w="963942"/>
                <a:gridCol w="942757"/>
                <a:gridCol w="1027499"/>
                <a:gridCol w="995720"/>
                <a:gridCol w="963942"/>
                <a:gridCol w="974535"/>
                <a:gridCol w="889793"/>
              </a:tblGrid>
              <a:tr h="378183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Exact Algorithm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Approximate Algorithm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8183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k: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50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75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88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50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75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88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8183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running time (min:sec)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465.74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441.37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459.58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451.37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441.35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24.13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23.38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26.01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25.95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27.92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8183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number of node in ISB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5000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5000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5000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5000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5000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384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399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430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461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467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8183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number of outlier detected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186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250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250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250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251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120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249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249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250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250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8183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error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25.60%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0.40%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52.00%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0.40%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0.40%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8183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precision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100.00%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100.00%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100.00%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100.00%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99.60%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100.00%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100.00%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100.00%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100.00%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100.00%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8183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recall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74.40%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100.00%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100.00%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100.00%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100.00%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48.00%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99.60%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99.60%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100.00%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100.00%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76263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</a:t>
            </a:r>
            <a:r>
              <a:rPr lang="en-GB" dirty="0"/>
              <a:t> data, k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95417545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11227521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9719050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</a:t>
            </a:r>
            <a:r>
              <a:rPr lang="en-GB" dirty="0"/>
              <a:t> data, k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93889380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48636906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4913338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</a:t>
            </a:r>
            <a:r>
              <a:rPr lang="en-GB" dirty="0"/>
              <a:t> </a:t>
            </a:r>
            <a:r>
              <a:rPr lang="en-GB" dirty="0" smtClean="0"/>
              <a:t>data</a:t>
            </a:r>
            <a:r>
              <a:rPr lang="en-GB" smtClean="0"/>
              <a:t>,</a:t>
            </a:r>
            <a:r>
              <a:rPr lang="pt-BR"/>
              <a:t> </a:t>
            </a:r>
            <a:r>
              <a:rPr lang="pt-BR" smtClean="0"/>
              <a:t>ρ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38283" y="2035901"/>
            <a:ext cx="1077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"/>
            <a:r>
              <a:rPr lang="pt-BR" dirty="0" smtClean="0"/>
              <a:t>	Fixed:	w = 5000   r = 5  k = 75</a:t>
            </a:r>
          </a:p>
          <a:p>
            <a:pPr fontAlgn="b"/>
            <a:r>
              <a:rPr lang="pt-BR" dirty="0" smtClean="0"/>
              <a:t>	</a:t>
            </a:r>
            <a:r>
              <a:rPr lang="en-GB" dirty="0" smtClean="0"/>
              <a:t>Various</a:t>
            </a:r>
            <a:r>
              <a:rPr lang="pt-BR" dirty="0" smtClean="0"/>
              <a:t>:	</a:t>
            </a:r>
            <a:r>
              <a:rPr lang="pt-BR" dirty="0"/>
              <a:t> ρ</a:t>
            </a:r>
            <a:r>
              <a:rPr lang="pt-BR" dirty="0" smtClean="0"/>
              <a:t> = 13, 25, 50, 75, 88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827079"/>
              </p:ext>
            </p:extLst>
          </p:nvPr>
        </p:nvGraphicFramePr>
        <p:xfrm>
          <a:off x="1223894" y="2871985"/>
          <a:ext cx="8989051" cy="30780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5258"/>
                <a:gridCol w="1527036"/>
                <a:gridCol w="1086242"/>
                <a:gridCol w="1062629"/>
                <a:gridCol w="1109857"/>
                <a:gridCol w="1027207"/>
                <a:gridCol w="1050822"/>
              </a:tblGrid>
              <a:tr h="38475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Exact Algorithm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Approximate Algorithm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84757">
                <a:tc>
                  <a:txBody>
                    <a:bodyPr/>
                    <a:lstStyle/>
                    <a:p>
                      <a:pPr algn="l" fontAlgn="b"/>
                      <a:r>
                        <a:rPr lang="el-GR" sz="1400" u="none" strike="noStrike">
                          <a:effectLst/>
                        </a:rPr>
                        <a:t>ρ:</a:t>
                      </a:r>
                      <a:endParaRPr lang="el-G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-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0.025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0.05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0.075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0.1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475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running time (sec)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477.86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6.57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18.33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25.95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36.69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45.70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475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number of node in ISB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5000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136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306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461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606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750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475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number of outlier detected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250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30138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250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250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250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250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475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error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11955.20%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475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precision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100.00%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0.83%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100.00%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100.00%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100.00%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100.00%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475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recall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100.00%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100.00%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100.00%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100.00%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100.00%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100.00%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30061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</a:t>
            </a:r>
            <a:r>
              <a:rPr lang="en-GB" dirty="0"/>
              <a:t> data,</a:t>
            </a:r>
            <a:r>
              <a:rPr lang="pt-BR" dirty="0"/>
              <a:t> ρ 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55024839"/>
              </p:ext>
            </p:extLst>
          </p:nvPr>
        </p:nvGraphicFramePr>
        <p:xfrm>
          <a:off x="657224" y="2011542"/>
          <a:ext cx="4664075" cy="3767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70138569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3027410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</a:t>
            </a:r>
            <a:r>
              <a:rPr lang="en-GB" dirty="0"/>
              <a:t> data,</a:t>
            </a:r>
            <a:r>
              <a:rPr lang="pt-BR" dirty="0"/>
              <a:t> </a:t>
            </a:r>
            <a:r>
              <a:rPr lang="pt-BR" dirty="0" smtClean="0"/>
              <a:t>ρ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8355273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99488543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465931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W 	5000	(15% of records)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Big enough to capture the data trends,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Small enough for </a:t>
            </a:r>
            <a:r>
              <a:rPr lang="en-GB" dirty="0" smtClean="0"/>
              <a:t>acceptable running time</a:t>
            </a:r>
            <a:endParaRPr lang="en-US" dirty="0" smtClean="0"/>
          </a:p>
          <a:p>
            <a:r>
              <a:rPr lang="en-US" dirty="0" smtClean="0"/>
              <a:t>R	5	2 x SD</a:t>
            </a:r>
          </a:p>
          <a:p>
            <a:r>
              <a:rPr lang="en-US" dirty="0" smtClean="0"/>
              <a:t>k	75	1.5% of w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997947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</a:t>
            </a:r>
            <a:r>
              <a:rPr lang="en-US" dirty="0" smtClean="0"/>
              <a:t>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From </a:t>
            </a:r>
            <a:r>
              <a:rPr lang="en-GB" dirty="0"/>
              <a:t>Activity Recognition in the Home Setting</a:t>
            </a:r>
          </a:p>
          <a:p>
            <a:pPr lvl="1"/>
            <a:r>
              <a:rPr lang="en-GB" dirty="0"/>
              <a:t>Consists of data from </a:t>
            </a:r>
            <a:r>
              <a:rPr lang="en-GB" i="1" dirty="0"/>
              <a:t>temperature</a:t>
            </a:r>
            <a:r>
              <a:rPr lang="en-GB" dirty="0"/>
              <a:t> and </a:t>
            </a:r>
            <a:r>
              <a:rPr lang="en-GB" i="1" dirty="0"/>
              <a:t>humidity</a:t>
            </a:r>
            <a:r>
              <a:rPr lang="en-GB" dirty="0"/>
              <a:t> </a:t>
            </a:r>
            <a:r>
              <a:rPr lang="en-GB" dirty="0" smtClean="0"/>
              <a:t>sensor (</a:t>
            </a:r>
            <a:r>
              <a:rPr lang="en-US" dirty="0"/>
              <a:t>2 </a:t>
            </a:r>
            <a:r>
              <a:rPr lang="en-US" dirty="0" smtClean="0"/>
              <a:t>Dimensions)</a:t>
            </a:r>
            <a:endParaRPr lang="en-GB" dirty="0"/>
          </a:p>
          <a:p>
            <a:pPr lvl="1"/>
            <a:r>
              <a:rPr lang="en-GB" dirty="0"/>
              <a:t>Contain 18914 </a:t>
            </a:r>
            <a:r>
              <a:rPr lang="en-GB" dirty="0" smtClean="0"/>
              <a:t>records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710304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Temperature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GB" i="0" dirty="0"/>
          </a:p>
          <a:p>
            <a:pPr lvl="2"/>
            <a:endParaRPr lang="en-GB" sz="2400" i="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71564"/>
              </p:ext>
            </p:extLst>
          </p:nvPr>
        </p:nvGraphicFramePr>
        <p:xfrm>
          <a:off x="676656" y="3215092"/>
          <a:ext cx="6066120" cy="1908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8371"/>
                <a:gridCol w="1906495"/>
                <a:gridCol w="1931254"/>
              </a:tblGrid>
              <a:tr h="400739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402" marR="13402" marT="134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  <a:latin typeface="+mj-lt"/>
                        </a:rPr>
                        <a:t>Exact Algorithm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402" marR="13402" marT="13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+mj-lt"/>
                        </a:rPr>
                        <a:t>Approximate Algorithm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402" marR="13402" marT="13402" marB="0" anchor="b"/>
                </a:tc>
              </a:tr>
              <a:tr h="242002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  <a:latin typeface="+mj-lt"/>
                        </a:rPr>
                        <a:t>running time (sec)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402" marR="13402" marT="134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111.88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16.55</a:t>
                      </a:r>
                    </a:p>
                  </a:txBody>
                  <a:tcPr marL="9525" marR="9525" marT="9525" marB="0" anchor="b"/>
                </a:tc>
              </a:tr>
              <a:tr h="242002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+mj-lt"/>
                        </a:rPr>
                        <a:t>number of node in ISB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402" marR="13402" marT="134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330</a:t>
                      </a:r>
                    </a:p>
                  </a:txBody>
                  <a:tcPr marL="9525" marR="9525" marT="9525" marB="0" anchor="b"/>
                </a:tc>
              </a:tr>
              <a:tr h="29739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  <a:latin typeface="+mj-lt"/>
                        </a:rPr>
                        <a:t>number of outlier detected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402" marR="13402" marT="134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115</a:t>
                      </a:r>
                    </a:p>
                  </a:txBody>
                  <a:tcPr marL="9525" marR="9525" marT="9525" marB="0" anchor="b"/>
                </a:tc>
              </a:tr>
              <a:tr h="242002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 smtClean="0">
                          <a:effectLst/>
                          <a:latin typeface="+mj-lt"/>
                        </a:rPr>
                        <a:t>Error*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402" marR="13402" marT="134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8.00%</a:t>
                      </a:r>
                    </a:p>
                  </a:txBody>
                  <a:tcPr marL="9525" marR="9525" marT="9525" marB="0" anchor="b"/>
                </a:tc>
              </a:tr>
              <a:tr h="242002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 smtClean="0">
                          <a:effectLst/>
                          <a:latin typeface="+mj-lt"/>
                        </a:rPr>
                        <a:t>Precision*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402" marR="13402" marT="134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100.00%</a:t>
                      </a:r>
                    </a:p>
                  </a:txBody>
                  <a:tcPr marL="9525" marR="9525" marT="9525" marB="0" anchor="b"/>
                </a:tc>
              </a:tr>
              <a:tr h="242002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 smtClean="0">
                          <a:effectLst/>
                          <a:latin typeface="+mj-lt"/>
                        </a:rPr>
                        <a:t>Recall*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402" marR="13402" marT="134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92.00%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656842" y="2157731"/>
            <a:ext cx="10753725" cy="3639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Analysis: </a:t>
            </a:r>
            <a:r>
              <a:rPr lang="en-US" sz="2200" dirty="0" smtClean="0"/>
              <a:t>mean = </a:t>
            </a:r>
            <a:r>
              <a:rPr lang="en-GB" sz="2000" dirty="0" smtClean="0"/>
              <a:t>27.50</a:t>
            </a:r>
            <a:r>
              <a:rPr lang="en-US" sz="2200" dirty="0" smtClean="0"/>
              <a:t>, SD = </a:t>
            </a:r>
            <a:r>
              <a:rPr lang="en-GB" sz="2000" dirty="0" smtClean="0"/>
              <a:t>2.18</a:t>
            </a:r>
            <a:r>
              <a:rPr lang="en-GB" sz="2200" dirty="0" smtClean="0"/>
              <a:t> </a:t>
            </a:r>
            <a:endParaRPr lang="en-US" sz="2200" dirty="0" smtClean="0"/>
          </a:p>
          <a:p>
            <a:pPr lvl="8"/>
            <a:endParaRPr lang="en-GB" sz="400" dirty="0" smtClean="0"/>
          </a:p>
          <a:p>
            <a:pPr marL="0" lvl="2" indent="0">
              <a:buNone/>
            </a:pPr>
            <a:r>
              <a:rPr lang="en-GB" dirty="0" smtClean="0"/>
              <a:t>      w = 2700  r = 4.4  k = 48 </a:t>
            </a:r>
            <a:r>
              <a:rPr lang="el-GR" dirty="0" smtClean="0"/>
              <a:t>ρ</a:t>
            </a:r>
            <a:r>
              <a:rPr lang="en-US" dirty="0"/>
              <a:t> </a:t>
            </a:r>
            <a:r>
              <a:rPr lang="en-US" dirty="0" smtClean="0"/>
              <a:t>= 0.05</a:t>
            </a:r>
          </a:p>
          <a:p>
            <a:pPr marL="4572" lvl="1" indent="0">
              <a:buNone/>
            </a:pPr>
            <a:endParaRPr lang="en-GB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9713934"/>
              </p:ext>
            </p:extLst>
          </p:nvPr>
        </p:nvGraphicFramePr>
        <p:xfrm>
          <a:off x="7126941" y="2031329"/>
          <a:ext cx="4283626" cy="3337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76655" y="5212739"/>
            <a:ext cx="6058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*Data is unsupervised. Error, precision, and recall calculate by assume Exact algorithm result is correct.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187462324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Exact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Algorithms </a:t>
            </a:r>
            <a:r>
              <a:rPr lang="en-US" dirty="0"/>
              <a:t>for Detecting Distance-Based Outliers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528694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Humidity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GB" i="0" dirty="0"/>
          </a:p>
          <a:p>
            <a:pPr lvl="2"/>
            <a:endParaRPr lang="en-GB" sz="2400" i="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650363"/>
              </p:ext>
            </p:extLst>
          </p:nvPr>
        </p:nvGraphicFramePr>
        <p:xfrm>
          <a:off x="676656" y="3215092"/>
          <a:ext cx="6066120" cy="1908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8371"/>
                <a:gridCol w="1906495"/>
                <a:gridCol w="1931254"/>
              </a:tblGrid>
              <a:tr h="400739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02" marR="13402" marT="134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Exact Algorithm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02" marR="13402" marT="13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Approximate Algorithm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02" marR="13402" marT="13402" marB="0" anchor="b"/>
                </a:tc>
              </a:tr>
              <a:tr h="242002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running time (sec)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02" marR="13402" marT="134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108.44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02" marR="13402" marT="134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9.09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02" marR="13402" marT="13402" marB="0" anchor="b"/>
                </a:tc>
              </a:tr>
              <a:tr h="242002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number of node in ISB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02" marR="13402" marT="134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2700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02" marR="13402" marT="134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287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02" marR="13402" marT="13402" marB="0" anchor="b"/>
                </a:tc>
              </a:tr>
              <a:tr h="29739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number of outlier detected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02" marR="13402" marT="134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88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02" marR="13402" marT="134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95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02" marR="13402" marT="13402" marB="0" anchor="b"/>
                </a:tc>
              </a:tr>
              <a:tr h="242002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 smtClean="0">
                          <a:effectLst/>
                        </a:rPr>
                        <a:t>Error*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02" marR="13402" marT="134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-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02" marR="13402" marT="134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7.95%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02" marR="13402" marT="13402" marB="0" anchor="b"/>
                </a:tc>
              </a:tr>
              <a:tr h="242002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 smtClean="0">
                          <a:effectLst/>
                        </a:rPr>
                        <a:t>Precision*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02" marR="13402" marT="134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-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02" marR="13402" marT="134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92.63%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02" marR="13402" marT="13402" marB="0" anchor="b"/>
                </a:tc>
              </a:tr>
              <a:tr h="242002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 smtClean="0">
                          <a:effectLst/>
                        </a:rPr>
                        <a:t>Recall*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02" marR="13402" marT="134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-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02" marR="13402" marT="134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100.00%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02" marR="13402" marT="13402" marB="0" anchor="b"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6754719"/>
              </p:ext>
            </p:extLst>
          </p:nvPr>
        </p:nvGraphicFramePr>
        <p:xfrm>
          <a:off x="7126941" y="2031329"/>
          <a:ext cx="4283626" cy="3337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656842" y="2157731"/>
            <a:ext cx="10753725" cy="3639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Analysis: </a:t>
            </a:r>
            <a:r>
              <a:rPr lang="en-US" sz="2200" dirty="0" smtClean="0"/>
              <a:t>mean = </a:t>
            </a:r>
            <a:r>
              <a:rPr lang="en-GB" sz="2200" dirty="0" smtClean="0"/>
              <a:t>45.98</a:t>
            </a:r>
            <a:r>
              <a:rPr lang="en-US" sz="2200" dirty="0" smtClean="0"/>
              <a:t>, SD = </a:t>
            </a:r>
            <a:r>
              <a:rPr lang="en-GB" sz="2200" dirty="0" smtClean="0"/>
              <a:t>4.81 </a:t>
            </a:r>
            <a:endParaRPr lang="en-US" sz="2200" dirty="0" smtClean="0"/>
          </a:p>
          <a:p>
            <a:pPr lvl="8"/>
            <a:endParaRPr lang="en-GB" sz="400" dirty="0" smtClean="0"/>
          </a:p>
          <a:p>
            <a:pPr marL="0" lvl="2" indent="0">
              <a:buNone/>
            </a:pPr>
            <a:r>
              <a:rPr lang="en-GB" dirty="0" smtClean="0"/>
              <a:t>      </a:t>
            </a:r>
            <a:r>
              <a:rPr lang="en-GB" dirty="0"/>
              <a:t>w = 2700  r = </a:t>
            </a:r>
            <a:r>
              <a:rPr lang="en-GB" dirty="0" smtClean="0"/>
              <a:t>9.6  </a:t>
            </a:r>
            <a:r>
              <a:rPr lang="en-GB" dirty="0"/>
              <a:t>k = 48 </a:t>
            </a:r>
            <a:r>
              <a:rPr lang="el-GR" dirty="0"/>
              <a:t>ρ</a:t>
            </a:r>
            <a:r>
              <a:rPr lang="en-US" dirty="0"/>
              <a:t> = </a:t>
            </a:r>
            <a:r>
              <a:rPr lang="en-US" dirty="0" smtClean="0"/>
              <a:t>0.05</a:t>
            </a:r>
          </a:p>
          <a:p>
            <a:pPr marL="4572" lvl="1" indent="0">
              <a:buNone/>
            </a:pP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76655" y="5212739"/>
            <a:ext cx="6058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*Data is unsupervised. Error, precision, and recall calculate by assume Exact algorithm result is correct.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5255062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81121587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 : window size</a:t>
            </a:r>
          </a:p>
          <a:p>
            <a:r>
              <a:rPr lang="en-US" dirty="0" smtClean="0"/>
              <a:t>R : range</a:t>
            </a:r>
          </a:p>
          <a:p>
            <a:r>
              <a:rPr lang="en-GB" dirty="0" smtClean="0"/>
              <a:t>Neighbours</a:t>
            </a:r>
            <a:endParaRPr lang="th-TH" dirty="0" smtClean="0"/>
          </a:p>
          <a:p>
            <a:pPr lvl="1"/>
            <a:r>
              <a:rPr lang="en-US" sz="1800" dirty="0" smtClean="0"/>
              <a:t>-  </a:t>
            </a:r>
            <a:r>
              <a:rPr lang="en-GB" sz="1800" i="0" dirty="0"/>
              <a:t>preceding </a:t>
            </a:r>
            <a:r>
              <a:rPr lang="en-GB" sz="1800" i="0" dirty="0" smtClean="0"/>
              <a:t>Neighbours   </a:t>
            </a:r>
            <a:r>
              <a:rPr lang="en-GB" sz="1800" i="0" dirty="0" smtClean="0">
                <a:solidFill>
                  <a:srgbClr val="0070C0"/>
                </a:solidFill>
              </a:rPr>
              <a:t>•</a:t>
            </a:r>
            <a:endParaRPr lang="th-TH" sz="1800" i="0" dirty="0" smtClean="0">
              <a:solidFill>
                <a:srgbClr val="0070C0"/>
              </a:solidFill>
            </a:endParaRPr>
          </a:p>
          <a:p>
            <a:pPr lvl="1"/>
            <a:r>
              <a:rPr lang="en-US" sz="1800" dirty="0" smtClean="0"/>
              <a:t>-</a:t>
            </a:r>
            <a:r>
              <a:rPr lang="en-US" sz="1800" i="0" dirty="0" smtClean="0"/>
              <a:t>  </a:t>
            </a:r>
            <a:r>
              <a:rPr lang="en-US" sz="1800" i="0" dirty="0"/>
              <a:t>succeeding </a:t>
            </a:r>
            <a:r>
              <a:rPr lang="en-US" sz="1800" i="0" dirty="0" smtClean="0"/>
              <a:t>neighbors    </a:t>
            </a:r>
            <a:r>
              <a:rPr lang="en-GB" sz="1800" dirty="0" smtClean="0">
                <a:solidFill>
                  <a:srgbClr val="FF0000"/>
                </a:solidFill>
              </a:rPr>
              <a:t>•</a:t>
            </a:r>
            <a:endParaRPr lang="en-US" sz="1800" i="0" dirty="0">
              <a:solidFill>
                <a:srgbClr val="FF0000"/>
              </a:solidFill>
            </a:endParaRPr>
          </a:p>
          <a:p>
            <a:r>
              <a:rPr lang="en-US" dirty="0" smtClean="0"/>
              <a:t>k - value</a:t>
            </a:r>
            <a:endParaRPr lang="en-GB" dirty="0" smtClean="0"/>
          </a:p>
          <a:p>
            <a:r>
              <a:rPr lang="en-US" dirty="0" smtClean="0"/>
              <a:t>Outlier :   </a:t>
            </a:r>
            <a:r>
              <a:rPr lang="en-US" sz="1800" i="1" dirty="0" smtClean="0"/>
              <a:t>pre_neig + succ_neig &lt; k</a:t>
            </a:r>
          </a:p>
          <a:p>
            <a:r>
              <a:rPr lang="en-US" dirty="0" smtClean="0"/>
              <a:t>Inlier :	</a:t>
            </a:r>
            <a:r>
              <a:rPr lang="en-US" sz="1800" i="1" dirty="0" smtClean="0"/>
              <a:t>pre_neig + succ_neig &gt;= k</a:t>
            </a:r>
          </a:p>
          <a:p>
            <a:pPr lvl="1"/>
            <a:r>
              <a:rPr lang="en-US" sz="1800" dirty="0" smtClean="0"/>
              <a:t>-  Safe inlier :	</a:t>
            </a:r>
            <a:r>
              <a:rPr lang="en-US" sz="1800" i="1" dirty="0" smtClean="0"/>
              <a:t>succ_neig </a:t>
            </a:r>
            <a:r>
              <a:rPr lang="en-US" sz="1800" i="1" dirty="0"/>
              <a:t>&gt;= </a:t>
            </a:r>
            <a:r>
              <a:rPr lang="en-US" sz="1800" i="1" dirty="0" smtClean="0"/>
              <a:t> k</a:t>
            </a:r>
          </a:p>
          <a:p>
            <a:pPr lvl="1"/>
            <a:endParaRPr lang="en-GB" sz="1800" i="1" dirty="0" smtClean="0"/>
          </a:p>
          <a:p>
            <a:pPr marL="0" lvl="2" indent="0">
              <a:spcBef>
                <a:spcPts val="1300"/>
              </a:spcBef>
              <a:buNone/>
            </a:pPr>
            <a:endParaRPr lang="en-GB" sz="1600" i="0" dirty="0"/>
          </a:p>
          <a:p>
            <a:pPr marL="0" indent="0">
              <a:buNone/>
            </a:pPr>
            <a:endParaRPr lang="en-GB" sz="1400" dirty="0" smtClean="0"/>
          </a:p>
          <a:p>
            <a:pPr marL="0" lvl="2" indent="0">
              <a:buNone/>
            </a:pPr>
            <a:endParaRPr lang="en-GB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74" y="1546532"/>
            <a:ext cx="7440063" cy="46964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66737" y="6106253"/>
            <a:ext cx="6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=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55940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Node, n</a:t>
            </a:r>
          </a:p>
          <a:p>
            <a:pPr lvl="1"/>
            <a:r>
              <a:rPr lang="en-US" dirty="0" smtClean="0"/>
              <a:t>-</a:t>
            </a:r>
            <a:r>
              <a:rPr lang="en-US" dirty="0"/>
              <a:t> </a:t>
            </a:r>
            <a:r>
              <a:rPr lang="en-US" dirty="0" smtClean="0"/>
              <a:t>  n.id			identifier</a:t>
            </a:r>
          </a:p>
          <a:p>
            <a:pPr lvl="1"/>
            <a:r>
              <a:rPr lang="en-US" dirty="0" smtClean="0"/>
              <a:t>-   n.obj			value</a:t>
            </a:r>
          </a:p>
          <a:p>
            <a:pPr lvl="1"/>
            <a:r>
              <a:rPr lang="en-US" dirty="0" smtClean="0"/>
              <a:t>-   </a:t>
            </a:r>
            <a:r>
              <a:rPr lang="en-US" dirty="0" err="1" smtClean="0"/>
              <a:t>n.count_after</a:t>
            </a:r>
            <a:r>
              <a:rPr lang="en-US" dirty="0" smtClean="0"/>
              <a:t>		number of</a:t>
            </a:r>
            <a:r>
              <a:rPr lang="en-US" dirty="0"/>
              <a:t> succeeding neighbors </a:t>
            </a:r>
            <a:endParaRPr lang="en-US" dirty="0" smtClean="0"/>
          </a:p>
          <a:p>
            <a:pPr lvl="1"/>
            <a:r>
              <a:rPr lang="en-US" dirty="0" smtClean="0"/>
              <a:t>-   </a:t>
            </a:r>
            <a:r>
              <a:rPr lang="en-US" dirty="0" err="1" smtClean="0"/>
              <a:t>n.nn_before</a:t>
            </a:r>
            <a:r>
              <a:rPr lang="en-US" dirty="0" smtClean="0"/>
              <a:t>		</a:t>
            </a:r>
            <a:r>
              <a:rPr lang="en-US" i="1" dirty="0" smtClean="0"/>
              <a:t>list </a:t>
            </a:r>
            <a:r>
              <a:rPr lang="en-US" dirty="0" smtClean="0"/>
              <a:t>of</a:t>
            </a:r>
            <a:r>
              <a:rPr lang="en-US" i="1" dirty="0" smtClean="0"/>
              <a:t> </a:t>
            </a:r>
            <a:r>
              <a:rPr lang="en-GB" dirty="0"/>
              <a:t>preceding Neighbours </a:t>
            </a:r>
            <a:endParaRPr lang="en-US" i="1" dirty="0" smtClean="0"/>
          </a:p>
          <a:p>
            <a:pPr lvl="1"/>
            <a:endParaRPr lang="en-US" sz="100" dirty="0" smtClean="0"/>
          </a:p>
          <a:p>
            <a:pPr marL="4572" lvl="1" indent="0">
              <a:buNone/>
            </a:pPr>
            <a:r>
              <a:rPr lang="en-US" dirty="0" smtClean="0"/>
              <a:t> </a:t>
            </a:r>
          </a:p>
          <a:p>
            <a:pPr marL="4572" lvl="1" indent="0">
              <a:buNone/>
            </a:pPr>
            <a:r>
              <a:rPr lang="en-US" dirty="0" smtClean="0"/>
              <a:t>ISB	</a:t>
            </a:r>
            <a:r>
              <a:rPr lang="en-US" dirty="0"/>
              <a:t>(</a:t>
            </a:r>
            <a:r>
              <a:rPr lang="en-US" dirty="0" smtClean="0"/>
              <a:t>Index Stream Buffer)	Data structure store all node in windows, </a:t>
            </a:r>
            <a:r>
              <a:rPr lang="en-US" i="1" dirty="0" smtClean="0"/>
              <a:t>queue-like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17813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Exact </a:t>
            </a:r>
            <a:r>
              <a:rPr lang="en-GB" dirty="0" smtClean="0"/>
              <a:t>Algorithm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981" y="1888533"/>
            <a:ext cx="6979260" cy="4700973"/>
          </a:xfrm>
        </p:spPr>
      </p:pic>
    </p:spTree>
    <p:extLst>
      <p:ext uri="{BB962C8B-B14F-4D97-AF65-F5344CB8AC3E}">
        <p14:creationId xmlns:p14="http://schemas.microsoft.com/office/powerpoint/2010/main" val="292422044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Approximation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Algorithms </a:t>
            </a:r>
            <a:r>
              <a:rPr lang="en-US" dirty="0"/>
              <a:t>for Detecting Distance-Based Outliers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98721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Node, n</a:t>
                </a:r>
              </a:p>
              <a:p>
                <a:pPr lvl="1"/>
                <a:r>
                  <a:rPr lang="en-US" dirty="0" smtClean="0"/>
                  <a:t>-</a:t>
                </a:r>
                <a:r>
                  <a:rPr lang="en-US" dirty="0"/>
                  <a:t> </a:t>
                </a:r>
                <a:r>
                  <a:rPr lang="en-US" dirty="0" smtClean="0"/>
                  <a:t>  n.id</a:t>
                </a:r>
              </a:p>
              <a:p>
                <a:pPr lvl="1"/>
                <a:r>
                  <a:rPr lang="en-US" dirty="0" smtClean="0"/>
                  <a:t>-   n.obj</a:t>
                </a:r>
              </a:p>
              <a:p>
                <a:pPr lvl="1"/>
                <a:r>
                  <a:rPr lang="en-US" dirty="0" smtClean="0"/>
                  <a:t>-   n.count_after</a:t>
                </a:r>
              </a:p>
              <a:p>
                <a:pPr lvl="1"/>
                <a:r>
                  <a:rPr lang="en-US" dirty="0"/>
                  <a:t>-</a:t>
                </a:r>
                <a:r>
                  <a:rPr lang="en-US" dirty="0" smtClean="0"/>
                  <a:t>   </a:t>
                </a:r>
                <a:r>
                  <a:rPr lang="en-US" strike="sngStrike" dirty="0" smtClean="0"/>
                  <a:t>n.nn_before </a:t>
                </a:r>
                <a:r>
                  <a:rPr lang="en-US" dirty="0" smtClean="0"/>
                  <a:t> </a:t>
                </a:r>
                <a:r>
                  <a:rPr lang="en-US" strike="sngStrike" dirty="0" smtClean="0"/>
                  <a:t> &gt;</a:t>
                </a:r>
                <a:r>
                  <a:rPr lang="en-US" dirty="0" smtClean="0"/>
                  <a:t>  </a:t>
                </a:r>
                <a:r>
                  <a:rPr lang="en-US" i="1" dirty="0" smtClean="0"/>
                  <a:t>n.fract_before =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b="0" i="1" smtClean="0">
                            <a:latin typeface="+mj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2000" i="1" dirty="0">
                            <a:latin typeface="+mj-lt"/>
                          </a:rPr>
                          <m:t>coun</m:t>
                        </m:r>
                        <m:r>
                          <m:rPr>
                            <m:nor/>
                          </m:rPr>
                          <a:rPr lang="en-US" sz="2000" b="0" i="1" dirty="0" smtClean="0">
                            <a:latin typeface="+mj-lt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000" b="0" i="1" dirty="0" smtClean="0">
                            <a:latin typeface="+mj-lt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GB" sz="2000" i="1" dirty="0">
                            <a:latin typeface="+mj-lt"/>
                          </a:rPr>
                          <m:t>before</m:t>
                        </m:r>
                        <m:r>
                          <m:rPr>
                            <m:nor/>
                          </m:rPr>
                          <a:rPr lang="en-US" sz="2000" b="0" i="1" dirty="0" smtClean="0">
                            <a:latin typeface="+mj-lt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2000" i="1" dirty="0">
                            <a:latin typeface="+mj-lt"/>
                          </a:rPr>
                          <m:t>safe</m:t>
                        </m:r>
                        <m:r>
                          <m:rPr>
                            <m:nor/>
                          </m:rPr>
                          <a:rPr lang="en-US" sz="2000" b="0" i="1" dirty="0" smtClean="0">
                            <a:latin typeface="+mj-lt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GB" sz="2000" i="1" dirty="0">
                            <a:latin typeface="+mj-lt"/>
                          </a:rPr>
                          <m:t>inliers</m:t>
                        </m:r>
                      </m:den>
                    </m:f>
                  </m:oMath>
                </a14:m>
                <a:endParaRPr lang="en-US" dirty="0" smtClean="0">
                  <a:latin typeface="+mj-lt"/>
                </a:endParaRPr>
              </a:p>
              <a:p>
                <a:pPr marL="4572" lvl="1" indent="0">
                  <a:buNone/>
                </a:pPr>
                <a:endParaRPr lang="en-US" dirty="0" smtClean="0">
                  <a:latin typeface="+mj-lt"/>
                </a:endParaRPr>
              </a:p>
              <a:p>
                <a:r>
                  <a:rPr lang="en-US" dirty="0" smtClean="0">
                    <a:latin typeface="+mj-lt"/>
                  </a:rPr>
                  <a:t>ρ		</a:t>
                </a:r>
                <a:r>
                  <a:rPr lang="en-US" i="1" dirty="0" smtClean="0">
                    <a:latin typeface="+mj-lt"/>
                  </a:rPr>
                  <a:t>safe_inlier &lt;= ρw</a:t>
                </a:r>
                <a:endParaRPr lang="en-GB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7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89117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Approximation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913" y="1682052"/>
            <a:ext cx="6761638" cy="5000015"/>
          </a:xfrm>
        </p:spPr>
      </p:pic>
    </p:spTree>
    <p:extLst>
      <p:ext uri="{BB962C8B-B14F-4D97-AF65-F5344CB8AC3E}">
        <p14:creationId xmlns:p14="http://schemas.microsoft.com/office/powerpoint/2010/main" val="331075513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669</TotalTime>
  <Words>962</Words>
  <Application>Microsoft Office PowerPoint</Application>
  <PresentationFormat>Widescreen</PresentationFormat>
  <Paragraphs>497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Angsana New</vt:lpstr>
      <vt:lpstr>Arial</vt:lpstr>
      <vt:lpstr>Calibri</vt:lpstr>
      <vt:lpstr>Calibri Light</vt:lpstr>
      <vt:lpstr>Cambria Math</vt:lpstr>
      <vt:lpstr>Metropolitan</vt:lpstr>
      <vt:lpstr>Outliers Detection</vt:lpstr>
      <vt:lpstr>Algorithms</vt:lpstr>
      <vt:lpstr>Exact Algorithm</vt:lpstr>
      <vt:lpstr>Definition</vt:lpstr>
      <vt:lpstr>Definition</vt:lpstr>
      <vt:lpstr>Exact Algorithm</vt:lpstr>
      <vt:lpstr>Approximation Algorithm</vt:lpstr>
      <vt:lpstr>Definition</vt:lpstr>
      <vt:lpstr>Approximation Algorithm</vt:lpstr>
      <vt:lpstr>Experiment</vt:lpstr>
      <vt:lpstr>Experiment</vt:lpstr>
      <vt:lpstr>Synthetic data</vt:lpstr>
      <vt:lpstr>Synthetic data, w</vt:lpstr>
      <vt:lpstr>Synthetic data, w</vt:lpstr>
      <vt:lpstr>Synthetic data, w</vt:lpstr>
      <vt:lpstr>Synthetic data, w</vt:lpstr>
      <vt:lpstr>Synthetic data, r</vt:lpstr>
      <vt:lpstr>Synthetic data, r</vt:lpstr>
      <vt:lpstr>Synthetic data, r</vt:lpstr>
      <vt:lpstr>Synthetic data, r</vt:lpstr>
      <vt:lpstr>Synthetic data, k</vt:lpstr>
      <vt:lpstr>Synthetic data, k</vt:lpstr>
      <vt:lpstr>Synthetic data, k</vt:lpstr>
      <vt:lpstr>Synthetic data, ρ </vt:lpstr>
      <vt:lpstr>Synthetic data, ρ </vt:lpstr>
      <vt:lpstr>Synthetic data, ρ</vt:lpstr>
      <vt:lpstr>Recommend</vt:lpstr>
      <vt:lpstr>Real data</vt:lpstr>
      <vt:lpstr>Temperature </vt:lpstr>
      <vt:lpstr>Humidity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Outliers Detection</dc:title>
  <dc:creator>Akarawit</dc:creator>
  <cp:lastModifiedBy>Akarawit</cp:lastModifiedBy>
  <cp:revision>27</cp:revision>
  <dcterms:created xsi:type="dcterms:W3CDTF">2014-07-08T15:18:54Z</dcterms:created>
  <dcterms:modified xsi:type="dcterms:W3CDTF">2014-07-15T15:52:42Z</dcterms:modified>
</cp:coreProperties>
</file>