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dirty="0">
                <a:uFill>
                  <a:solidFill/>
                </a:uFill>
              </a:rPr>
              <a:t>When push comes to shove, something has to give. Here we want to be clear on what that is.</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200" dirty="0">
                <a:uFill>
                  <a:solidFill/>
                </a:uFill>
              </a:rPr>
              <a:t>On agile projects we flex on scope. But there could be others factors at play here so get ready to listen as you customer tells you which forces can bend (scope) and which are written in stone (usually budget).</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1000" dirty="0">
                <a:uFill>
                  <a:solidFill/>
                </a:uFill>
              </a:rPr>
              <a:t>Slider rules:</a:t>
            </a:r>
            <a:endParaRPr sz="1200" dirty="0">
              <a:uFill>
                <a:solidFill/>
              </a:uFill>
            </a:endParaRPr>
          </a:p>
          <a:p>
            <a:pPr lvl="0">
              <a:buClr>
                <a:srgbClr val="000000"/>
              </a:buClr>
              <a:defRPr sz="1800">
                <a:uFillTx/>
              </a:defRPr>
            </a:pPr>
            <a:r>
              <a:rPr sz="1000" dirty="0">
                <a:uFill>
                  <a:solidFill/>
                </a:uFill>
              </a:rPr>
              <a:t>1. No two sliders can </a:t>
            </a:r>
            <a:r>
              <a:rPr sz="200" dirty="0">
                <a:uFill>
                  <a:solidFill/>
                </a:uFill>
              </a:rPr>
              <a:t>occupy the same level.</a:t>
            </a:r>
            <a:endParaRPr sz="1200" dirty="0">
              <a:uFill>
                <a:solidFill/>
              </a:uFill>
            </a:endParaRPr>
          </a:p>
          <a:p>
            <a:pPr lvl="0">
              <a:buClr>
                <a:srgbClr val="000000"/>
              </a:buClr>
              <a:defRPr sz="1800">
                <a:uFillTx/>
              </a:defRPr>
            </a:pPr>
            <a:r>
              <a:rPr sz="200" dirty="0">
                <a:uFill>
                  <a:solidFill/>
                </a:uFill>
              </a:rPr>
              <a:t>2. List other important project factors down below.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Stakeholders are usually interested in two things:</a:t>
            </a:r>
          </a:p>
          <a:p>
            <a:pPr marL="228600" lvl="0" indent="-228600">
              <a:buClr>
                <a:srgbClr val="000000"/>
              </a:buClr>
              <a:buSzPct val="100000"/>
              <a:buAutoNum type="arabicPeriod"/>
              <a:defRPr sz="1800">
                <a:uFillTx/>
              </a:defRPr>
            </a:pPr>
            <a:r>
              <a:rPr sz="1200" dirty="0">
                <a:uFill>
                  <a:solidFill/>
                </a:uFill>
              </a:rPr>
              <a:t>How much is this going to cost.</a:t>
            </a:r>
          </a:p>
          <a:p>
            <a:pPr marL="228600" lvl="0" indent="-228600">
              <a:buClr>
                <a:srgbClr val="000000"/>
              </a:buClr>
              <a:buSzPct val="100000"/>
              <a:buAutoNum type="arabicPeriod" startAt="2"/>
              <a:defRPr sz="1800">
                <a:uFillTx/>
              </a:defRPr>
            </a:pPr>
            <a:r>
              <a:rPr sz="1200" dirty="0">
                <a:uFill>
                  <a:solidFill/>
                </a:uFill>
              </a:rPr>
              <a:t>When is it going to be done.</a:t>
            </a:r>
          </a:p>
          <a:p>
            <a:pPr marL="228600" lvl="0" indent="-228600">
              <a:buClr>
                <a:srgbClr val="000000"/>
              </a:buClr>
              <a:buSzPct val="100000"/>
              <a:buAutoNum type="arabicPeriod" startAt="3"/>
              <a:defRPr sz="1800">
                <a:uFillTx/>
              </a:defRPr>
            </a:pPr>
            <a:endParaRPr sz="1200" dirty="0">
              <a:uFill>
                <a:solidFill/>
              </a:uFill>
            </a:endParaRPr>
          </a:p>
          <a:p>
            <a:pPr marL="228600" lvl="0" indent="-228600">
              <a:buClr>
                <a:srgbClr val="000000"/>
              </a:buClr>
              <a:defRPr sz="1800">
                <a:uFillTx/>
              </a:defRPr>
            </a:pPr>
            <a:r>
              <a:rPr sz="1200" dirty="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dirty="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dirty="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rawpixel.com/search/puzz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Build-website.jp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stretch>
            <a:fillRect/>
          </a:stretch>
        </p:blipFill>
        <p:spPr>
          <a:xfrm>
            <a:off x="7848600" y="6311900"/>
            <a:ext cx="1117600" cy="393700"/>
          </a:xfrm>
          <a:prstGeom prst="rect">
            <a:avLst/>
          </a:prstGeom>
          <a:ln w="12700">
            <a:miter lim="400000"/>
          </a:ln>
        </p:spPr>
      </p:pic>
      <p:pic>
        <p:nvPicPr>
          <p:cNvPr id="19" name="image1.png"/>
          <p:cNvPicPr/>
          <p:nvPr/>
        </p:nvPicPr>
        <p:blipFill>
          <a:blip r:embed="rId2"/>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lgn="ctr">
              <a:defRPr sz="1800">
                <a:solidFill>
                  <a:srgbClr val="000000"/>
                </a:solidFill>
                <a:uFillTx/>
              </a:defRPr>
            </a:pPr>
            <a:r>
              <a:rPr sz="4400" dirty="0">
                <a:solidFill>
                  <a:schemeClr val="tx1"/>
                </a:solidFill>
                <a:uFill>
                  <a:solidFill>
                    <a:srgbClr val="1D4871"/>
                  </a:solidFill>
                </a:uFill>
              </a:rPr>
              <a:t>The Agile Inception Deck </a:t>
            </a:r>
          </a:p>
        </p:txBody>
      </p:sp>
      <p:sp>
        <p:nvSpPr>
          <p:cNvPr id="21" name="Shape 21"/>
          <p:cNvSpPr>
            <a:spLocks noGrp="1"/>
          </p:cNvSpPr>
          <p:nvPr>
            <p:ph type="body" idx="1"/>
          </p:nvPr>
        </p:nvSpPr>
        <p:spPr>
          <a:xfrm>
            <a:off x="1371600" y="3886200"/>
            <a:ext cx="6400800" cy="817775"/>
          </a:xfrm>
          <a:prstGeom prst="rect">
            <a:avLst/>
          </a:prstGeom>
        </p:spPr>
        <p:txBody>
          <a:bodyPr/>
          <a:lstStyle/>
          <a:p>
            <a:pPr lvl="0">
              <a:defRPr sz="1800">
                <a:solidFill>
                  <a:srgbClr val="000000"/>
                </a:solidFill>
                <a:uFillTx/>
              </a:defRPr>
            </a:pPr>
            <a:r>
              <a:rPr lang="en-GB" sz="3200" dirty="0">
                <a:solidFill>
                  <a:srgbClr val="9A9A9A"/>
                </a:solidFill>
                <a:uFill>
                  <a:solidFill>
                    <a:srgbClr val="9A9A9A"/>
                  </a:solidFill>
                </a:uFill>
              </a:rPr>
              <a:t>Team Blade Runner</a:t>
            </a:r>
          </a:p>
        </p:txBody>
      </p:sp>
      <p:sp>
        <p:nvSpPr>
          <p:cNvPr id="6" name="Shape 21">
            <a:extLst>
              <a:ext uri="{FF2B5EF4-FFF2-40B4-BE49-F238E27FC236}">
                <a16:creationId xmlns:a16="http://schemas.microsoft.com/office/drawing/2014/main" id="{0B12E519-4D45-4D54-B944-F5B2B491CAED}"/>
              </a:ext>
            </a:extLst>
          </p:cNvPr>
          <p:cNvSpPr txBox="1">
            <a:spLocks/>
          </p:cNvSpPr>
          <p:nvPr/>
        </p:nvSpPr>
        <p:spPr>
          <a:xfrm>
            <a:off x="128833" y="4992671"/>
            <a:ext cx="6400800" cy="817775"/>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1pPr marL="0" indent="0" algn="ctr">
              <a:spcBef>
                <a:spcPts val="700"/>
              </a:spcBef>
              <a:buClr>
                <a:srgbClr val="9A9A9A"/>
              </a:buClr>
              <a:buSzTx/>
              <a:buFontTx/>
              <a:buNone/>
              <a:defRPr sz="3200">
                <a:solidFill>
                  <a:srgbClr val="9A9A9A"/>
                </a:solidFill>
                <a:uFill>
                  <a:solidFill>
                    <a:srgbClr val="9A9A9A"/>
                  </a:solidFill>
                </a:uFill>
                <a:latin typeface="+mn-lt"/>
                <a:ea typeface="+mn-ea"/>
                <a:cs typeface="+mn-cs"/>
                <a:sym typeface="Calibri"/>
              </a:defRPr>
            </a:lvl1pPr>
            <a:lvl2pPr marL="457200" indent="0" algn="ctr">
              <a:spcBef>
                <a:spcPts val="600"/>
              </a:spcBef>
              <a:buClr>
                <a:srgbClr val="9A9A9A"/>
              </a:buClr>
              <a:buSzTx/>
              <a:buFontTx/>
              <a:buNone/>
              <a:defRPr sz="2800">
                <a:solidFill>
                  <a:srgbClr val="9A9A9A"/>
                </a:solidFill>
                <a:uFill>
                  <a:solidFill>
                    <a:srgbClr val="9A9A9A"/>
                  </a:solidFill>
                </a:uFill>
                <a:latin typeface="+mn-lt"/>
                <a:ea typeface="+mn-ea"/>
                <a:cs typeface="+mn-cs"/>
                <a:sym typeface="Calibri"/>
              </a:defRPr>
            </a:lvl2pPr>
            <a:lvl3pPr marL="914400" indent="0" algn="ctr">
              <a:spcBef>
                <a:spcPts val="500"/>
              </a:spcBef>
              <a:buClr>
                <a:srgbClr val="9A9A9A"/>
              </a:buClr>
              <a:buSzTx/>
              <a:buFontTx/>
              <a:buNone/>
              <a:defRPr sz="2400">
                <a:solidFill>
                  <a:srgbClr val="9A9A9A"/>
                </a:solidFill>
                <a:uFill>
                  <a:solidFill>
                    <a:srgbClr val="9A9A9A"/>
                  </a:solidFill>
                </a:uFill>
                <a:latin typeface="+mn-lt"/>
                <a:ea typeface="+mn-ea"/>
                <a:cs typeface="+mn-cs"/>
                <a:sym typeface="Calibri"/>
              </a:defRPr>
            </a:lvl3pPr>
            <a:lvl4pPr marL="1371600" indent="0" algn="ctr">
              <a:spcBef>
                <a:spcPts val="400"/>
              </a:spcBef>
              <a:buClr>
                <a:srgbClr val="9A9A9A"/>
              </a:buClr>
              <a:buSzTx/>
              <a:buFontTx/>
              <a:buNone/>
              <a:defRPr sz="2000">
                <a:solidFill>
                  <a:srgbClr val="9A9A9A"/>
                </a:solidFill>
                <a:uFill>
                  <a:solidFill>
                    <a:srgbClr val="9A9A9A"/>
                  </a:solidFill>
                </a:uFill>
                <a:latin typeface="+mn-lt"/>
                <a:ea typeface="+mn-ea"/>
                <a:cs typeface="+mn-cs"/>
                <a:sym typeface="Calibri"/>
              </a:defRPr>
            </a:lvl4pPr>
            <a:lvl5pPr marL="1828800" indent="0" algn="ctr">
              <a:spcBef>
                <a:spcPts val="400"/>
              </a:spcBef>
              <a:buClr>
                <a:srgbClr val="9A9A9A"/>
              </a:buClr>
              <a:buSzTx/>
              <a:buFontTx/>
              <a:buNone/>
              <a:defRPr sz="2000">
                <a:solidFill>
                  <a:srgbClr val="9A9A9A"/>
                </a:solidFill>
                <a:uFill>
                  <a:solidFill>
                    <a:srgbClr val="9A9A9A"/>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a:lstStyle>
          <a:p>
            <a:pPr algn="l"/>
            <a:r>
              <a:rPr lang="en-US" sz="1600" b="1" dirty="0">
                <a:solidFill>
                  <a:schemeClr val="accent2"/>
                </a:solidFill>
                <a:latin typeface="Arial" panose="020B0604020202020204" pitchFamily="34" charset="0"/>
                <a:cs typeface="Arial" panose="020B0604020202020204" pitchFamily="34" charset="0"/>
              </a:rPr>
              <a:t>Scrum Master</a:t>
            </a:r>
            <a:r>
              <a:rPr lang="en-US" sz="1600" dirty="0">
                <a:solidFill>
                  <a:schemeClr val="accent2"/>
                </a:solidFill>
                <a:latin typeface="Arial" panose="020B0604020202020204" pitchFamily="34" charset="0"/>
                <a:cs typeface="Arial" panose="020B0604020202020204" pitchFamily="34" charset="0"/>
              </a:rPr>
              <a:t> - Ion Cirnini G00374920</a:t>
            </a:r>
            <a:endParaRPr lang="en-GB" sz="1600" dirty="0">
              <a:solidFill>
                <a:schemeClr val="accent2"/>
              </a:solidFill>
              <a:latin typeface="Arial" panose="020B0604020202020204" pitchFamily="34" charset="0"/>
              <a:cs typeface="Arial" panose="020B0604020202020204" pitchFamily="34" charset="0"/>
            </a:endParaRPr>
          </a:p>
          <a:p>
            <a:pPr algn="l"/>
            <a:r>
              <a:rPr lang="en-US" sz="1600" b="1" dirty="0">
                <a:solidFill>
                  <a:schemeClr val="accent2"/>
                </a:solidFill>
                <a:latin typeface="Arial" panose="020B0604020202020204" pitchFamily="34" charset="0"/>
                <a:cs typeface="Arial" panose="020B0604020202020204" pitchFamily="34" charset="0"/>
              </a:rPr>
              <a:t>Product Owner</a:t>
            </a:r>
            <a:r>
              <a:rPr lang="en-US" sz="1600" dirty="0">
                <a:solidFill>
                  <a:schemeClr val="accent2"/>
                </a:solidFill>
                <a:latin typeface="Arial" panose="020B0604020202020204" pitchFamily="34" charset="0"/>
                <a:cs typeface="Arial" panose="020B0604020202020204" pitchFamily="34" charset="0"/>
              </a:rPr>
              <a:t> – Luke Byrne G00373744</a:t>
            </a:r>
            <a:endParaRPr lang="en-GB" sz="1600" dirty="0">
              <a:solidFill>
                <a:schemeClr val="accent2"/>
              </a:solidFill>
              <a:latin typeface="Arial" panose="020B0604020202020204" pitchFamily="34" charset="0"/>
              <a:cs typeface="Arial" panose="020B0604020202020204" pitchFamily="34" charset="0"/>
            </a:endParaRPr>
          </a:p>
          <a:p>
            <a:pPr algn="l"/>
            <a:r>
              <a:rPr lang="en-US" sz="1600" b="1" dirty="0">
                <a:solidFill>
                  <a:schemeClr val="accent2"/>
                </a:solidFill>
                <a:latin typeface="Arial" panose="020B0604020202020204" pitchFamily="34" charset="0"/>
                <a:cs typeface="Arial" panose="020B0604020202020204" pitchFamily="34" charset="0"/>
              </a:rPr>
              <a:t>Software Engineer</a:t>
            </a:r>
            <a:r>
              <a:rPr lang="en-US" sz="1600" dirty="0">
                <a:solidFill>
                  <a:schemeClr val="accent2"/>
                </a:solidFill>
                <a:latin typeface="Arial" panose="020B0604020202020204" pitchFamily="34" charset="0"/>
                <a:cs typeface="Arial" panose="020B0604020202020204" pitchFamily="34" charset="0"/>
              </a:rPr>
              <a:t> – David Allen G00375372</a:t>
            </a:r>
            <a:endParaRPr lang="en-GB" sz="1600" dirty="0">
              <a:solidFill>
                <a:schemeClr val="accent2"/>
              </a:solidFill>
              <a:latin typeface="Arial" panose="020B0604020202020204" pitchFamily="34" charset="0"/>
              <a:cs typeface="Arial" panose="020B0604020202020204" pitchFamily="34" charset="0"/>
            </a:endParaRPr>
          </a:p>
          <a:p>
            <a:pPr algn="l"/>
            <a:r>
              <a:rPr lang="en-US" sz="1600" b="1" dirty="0">
                <a:solidFill>
                  <a:schemeClr val="accent2"/>
                </a:solidFill>
                <a:latin typeface="Arial" panose="020B0604020202020204" pitchFamily="34" charset="0"/>
                <a:cs typeface="Arial" panose="020B0604020202020204" pitchFamily="34" charset="0"/>
              </a:rPr>
              <a:t>Software Engineer</a:t>
            </a:r>
            <a:r>
              <a:rPr lang="en-US" sz="1600" dirty="0">
                <a:solidFill>
                  <a:schemeClr val="accent2"/>
                </a:solidFill>
                <a:latin typeface="Arial" panose="020B0604020202020204" pitchFamily="34" charset="0"/>
                <a:cs typeface="Arial" panose="020B0604020202020204" pitchFamily="34" charset="0"/>
              </a:rPr>
              <a:t> – Sam Brownless G00260547</a:t>
            </a:r>
            <a:endParaRPr lang="en-GB" sz="1600" dirty="0">
              <a:solidFill>
                <a:schemeClr val="accent2"/>
              </a:solidFill>
              <a:latin typeface="Arial" panose="020B0604020202020204" pitchFamily="34" charset="0"/>
              <a:cs typeface="Arial" panose="020B0604020202020204" pitchFamily="34" charset="0"/>
            </a:endParaRPr>
          </a:p>
          <a:p>
            <a:pPr algn="l"/>
            <a:r>
              <a:rPr lang="en-US" sz="1600" b="1" dirty="0">
                <a:solidFill>
                  <a:schemeClr val="accent2"/>
                </a:solidFill>
                <a:latin typeface="Arial" panose="020B0604020202020204" pitchFamily="34" charset="0"/>
                <a:cs typeface="Arial" panose="020B0604020202020204" pitchFamily="34" charset="0"/>
              </a:rPr>
              <a:t>Product Tester</a:t>
            </a:r>
            <a:r>
              <a:rPr lang="en-US" sz="1600" dirty="0">
                <a:solidFill>
                  <a:schemeClr val="accent2"/>
                </a:solidFill>
                <a:latin typeface="Arial" panose="020B0604020202020204" pitchFamily="34" charset="0"/>
                <a:cs typeface="Arial" panose="020B0604020202020204" pitchFamily="34" charset="0"/>
              </a:rPr>
              <a:t> – Ammad Aslam G00365389  </a:t>
            </a:r>
            <a:endParaRPr lang="en-GB" sz="1600" dirty="0">
              <a:solidFill>
                <a:schemeClr val="accent2"/>
              </a:solidFill>
              <a:latin typeface="Arial" panose="020B0604020202020204" pitchFamily="34" charset="0"/>
              <a:cs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The A-Team</a:t>
            </a:r>
          </a:p>
        </p:txBody>
      </p:sp>
      <p:graphicFrame>
        <p:nvGraphicFramePr>
          <p:cNvPr id="114" name="Table 114"/>
          <p:cNvGraphicFramePr/>
          <p:nvPr>
            <p:extLst>
              <p:ext uri="{D42A27DB-BD31-4B8C-83A1-F6EECF244321}">
                <p14:modId xmlns:p14="http://schemas.microsoft.com/office/powerpoint/2010/main" val="1233577630"/>
              </p:ext>
            </p:extLst>
          </p:nvPr>
        </p:nvGraphicFramePr>
        <p:xfrm>
          <a:off x="685800" y="1396999"/>
          <a:ext cx="7924800" cy="345694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a:t>
                      </a:r>
                    </a:p>
                  </a:txBody>
                  <a:tcPr marL="38100" marR="38100" marT="38100" marB="38100" horzOverflow="overflow">
                    <a:solidFill>
                      <a:schemeClr val="accent2"/>
                    </a:solidFill>
                  </a:tcPr>
                </a:tc>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Role</a:t>
                      </a:r>
                    </a:p>
                  </a:txBody>
                  <a:tcPr marL="38100" marR="38100" marT="38100" marB="38100" horzOverflow="overflow">
                    <a:solidFill>
                      <a:schemeClr val="accent2"/>
                    </a:solidFill>
                  </a:tcPr>
                </a:tc>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Competencies/Expectations</a:t>
                      </a:r>
                    </a:p>
                  </a:txBody>
                  <a:tcPr marL="38100" marR="38100" marT="38100" marB="38100" horzOverflow="overflow">
                    <a:solidFill>
                      <a:schemeClr val="accent2"/>
                    </a:solidFill>
                  </a:tcPr>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solidFill>
                      <a:schemeClr val="accent2">
                        <a:lumMod val="40000"/>
                        <a:lumOff val="60000"/>
                      </a:schemeClr>
                    </a:solidFill>
                  </a:tcPr>
                </a:tc>
                <a:tc>
                  <a:txBody>
                    <a:bodyPr/>
                    <a:lstStyle/>
                    <a:p>
                      <a:pPr lvl="0" algn="l">
                        <a:tabLst>
                          <a:tab pos="914400" algn="l"/>
                        </a:tabLst>
                        <a:defRPr sz="1800">
                          <a:uFillTx/>
                        </a:defRPr>
                      </a:pPr>
                      <a:r>
                        <a:rPr lang="en-GB" dirty="0">
                          <a:uFill>
                            <a:solidFill/>
                          </a:uFill>
                        </a:rPr>
                        <a:t>Product Owner</a:t>
                      </a:r>
                      <a:endParaRPr dirty="0">
                        <a:uFill>
                          <a:solidFill/>
                        </a:uFill>
                      </a:endParaRPr>
                    </a:p>
                  </a:txBody>
                  <a:tcPr marL="38100" marR="38100" marT="38100" marB="38100" horzOverflow="overflow">
                    <a:solidFill>
                      <a:schemeClr val="accent2">
                        <a:lumMod val="40000"/>
                        <a:lumOff val="60000"/>
                      </a:schemeClr>
                    </a:solidFill>
                  </a:tcPr>
                </a:tc>
                <a:tc>
                  <a:txBody>
                    <a:bodyPr/>
                    <a:lstStyle/>
                    <a:p>
                      <a:pPr lvl="0" algn="l">
                        <a:buClr>
                          <a:srgbClr val="000000"/>
                        </a:buClr>
                        <a:tabLst>
                          <a:tab pos="914400" algn="l"/>
                        </a:tabLst>
                        <a:defRPr sz="1800">
                          <a:uFillTx/>
                        </a:defRPr>
                      </a:pPr>
                      <a:r>
                        <a:rPr lang="en-GB" dirty="0">
                          <a:uFill>
                            <a:solidFill/>
                          </a:uFill>
                        </a:rPr>
                        <a:t>Voice of the customer. Needs, Wants and Expectations.</a:t>
                      </a:r>
                    </a:p>
                    <a:p>
                      <a:pPr lvl="0" algn="l">
                        <a:buClr>
                          <a:srgbClr val="000000"/>
                        </a:buClr>
                        <a:tabLst>
                          <a:tab pos="914400" algn="l"/>
                        </a:tabLst>
                        <a:defRPr sz="1800">
                          <a:uFillTx/>
                        </a:defRPr>
                      </a:pPr>
                      <a:r>
                        <a:rPr lang="en-GB" dirty="0">
                          <a:uFill>
                            <a:solidFill/>
                          </a:uFill>
                        </a:rPr>
                        <a:t>Manage product backlog.</a:t>
                      </a:r>
                    </a:p>
                    <a:p>
                      <a:pPr lvl="0" algn="l">
                        <a:buClr>
                          <a:srgbClr val="000000"/>
                        </a:buClr>
                        <a:tabLst>
                          <a:tab pos="914400" algn="l"/>
                        </a:tabLst>
                        <a:defRPr sz="1800">
                          <a:uFillTx/>
                        </a:defRPr>
                      </a:pPr>
                      <a:r>
                        <a:rPr lang="en-GB" dirty="0">
                          <a:uFill>
                            <a:solidFill/>
                          </a:uFill>
                        </a:rPr>
                        <a:t>Visualise end results in layman terms</a:t>
                      </a:r>
                      <a:endParaRPr dirty="0">
                        <a:uFill>
                          <a:solidFill/>
                        </a:uFill>
                      </a:endParaRPr>
                    </a:p>
                  </a:txBody>
                  <a:tcPr marL="38100" marR="38100" marT="38100" marB="38100" horzOverflow="overflow">
                    <a:solidFill>
                      <a:schemeClr val="accent2">
                        <a:lumMod val="40000"/>
                        <a:lumOff val="60000"/>
                      </a:schemeClr>
                    </a:solidFill>
                  </a:tcPr>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dirty="0">
                          <a:uFill>
                            <a:solidFill/>
                          </a:uFill>
                        </a:rPr>
                        <a:t>2</a:t>
                      </a:r>
                    </a:p>
                  </a:txBody>
                  <a:tcPr marL="38100" marR="38100" marT="38100" marB="38100" horzOverflow="overflow">
                    <a:solidFill>
                      <a:schemeClr val="accent2">
                        <a:lumMod val="20000"/>
                        <a:lumOff val="80000"/>
                      </a:schemeClr>
                    </a:solidFill>
                  </a:tcPr>
                </a:tc>
                <a:tc>
                  <a:txBody>
                    <a:bodyPr/>
                    <a:lstStyle/>
                    <a:p>
                      <a:pPr lvl="0" algn="l">
                        <a:tabLst>
                          <a:tab pos="914400" algn="l"/>
                        </a:tabLst>
                        <a:defRPr sz="1800">
                          <a:uFillTx/>
                        </a:defRPr>
                      </a:pPr>
                      <a:r>
                        <a:rPr lang="en-GB" dirty="0">
                          <a:uFill>
                            <a:solidFill/>
                          </a:uFill>
                        </a:rPr>
                        <a:t>Scrum Master</a:t>
                      </a:r>
                      <a:endParaRPr dirty="0">
                        <a:uFill>
                          <a:solidFill/>
                        </a:uFill>
                      </a:endParaRPr>
                    </a:p>
                  </a:txBody>
                  <a:tcPr marL="38100" marR="38100" marT="38100" marB="38100" horzOverflow="overflow">
                    <a:solidFill>
                      <a:schemeClr val="accent2">
                        <a:lumMod val="20000"/>
                        <a:lumOff val="80000"/>
                      </a:schemeClr>
                    </a:solidFill>
                  </a:tcPr>
                </a:tc>
                <a:tc>
                  <a:txBody>
                    <a:bodyPr/>
                    <a:lstStyle/>
                    <a:p>
                      <a:pPr lvl="0" algn="l">
                        <a:buClr>
                          <a:srgbClr val="000000"/>
                        </a:buClr>
                        <a:tabLst>
                          <a:tab pos="914400" algn="l"/>
                        </a:tabLst>
                        <a:defRPr sz="1800">
                          <a:uFillTx/>
                        </a:defRPr>
                      </a:pPr>
                      <a:r>
                        <a:rPr lang="en-GB" dirty="0">
                          <a:uFill>
                            <a:solidFill/>
                          </a:uFill>
                        </a:rPr>
                        <a:t>Support team.</a:t>
                      </a:r>
                    </a:p>
                    <a:p>
                      <a:pPr lvl="0" algn="l">
                        <a:buClr>
                          <a:srgbClr val="000000"/>
                        </a:buClr>
                        <a:tabLst>
                          <a:tab pos="914400" algn="l"/>
                        </a:tabLst>
                        <a:defRPr sz="1800">
                          <a:uFillTx/>
                        </a:defRPr>
                      </a:pPr>
                      <a:r>
                        <a:rPr lang="en-GB" dirty="0">
                          <a:uFill>
                            <a:solidFill/>
                          </a:uFill>
                        </a:rPr>
                        <a:t>Responsible for enabling and facilitating the development team.</a:t>
                      </a:r>
                      <a:endParaRPr dirty="0">
                        <a:uFill>
                          <a:solidFill/>
                        </a:uFill>
                      </a:endParaRPr>
                    </a:p>
                  </a:txBody>
                  <a:tcPr marL="38100" marR="38100" marT="38100" marB="38100" horzOverflow="overflow">
                    <a:solidFill>
                      <a:schemeClr val="accent2">
                        <a:lumMod val="20000"/>
                        <a:lumOff val="80000"/>
                      </a:schemeClr>
                    </a:solidFill>
                  </a:tcPr>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lang="en-GB" dirty="0">
                          <a:uFill>
                            <a:solidFill/>
                          </a:uFill>
                        </a:rPr>
                        <a:t>3</a:t>
                      </a:r>
                      <a:endParaRPr dirty="0">
                        <a:uFill>
                          <a:solidFill/>
                        </a:uFill>
                      </a:endParaRPr>
                    </a:p>
                  </a:txBody>
                  <a:tcPr marL="38100" marR="38100" marT="38100" marB="38100" horzOverflow="overflow">
                    <a:solidFill>
                      <a:schemeClr val="accent2">
                        <a:lumMod val="40000"/>
                        <a:lumOff val="60000"/>
                      </a:schemeClr>
                    </a:solidFill>
                  </a:tcPr>
                </a:tc>
                <a:tc>
                  <a:txBody>
                    <a:bodyPr/>
                    <a:lstStyle/>
                    <a:p>
                      <a:pPr lvl="0" algn="l">
                        <a:tabLst>
                          <a:tab pos="914400" algn="l"/>
                        </a:tabLst>
                        <a:defRPr sz="1800">
                          <a:uFillTx/>
                        </a:defRPr>
                      </a:pPr>
                      <a:r>
                        <a:rPr lang="en-GB" dirty="0">
                          <a:uFill>
                            <a:solidFill/>
                          </a:uFill>
                        </a:rPr>
                        <a:t>Software Engineers</a:t>
                      </a:r>
                      <a:endParaRPr dirty="0">
                        <a:uFill>
                          <a:solidFill/>
                        </a:uFill>
                      </a:endParaRPr>
                    </a:p>
                  </a:txBody>
                  <a:tcPr marL="38100" marR="38100" marT="38100" marB="38100" horzOverflow="overflow">
                    <a:solidFill>
                      <a:schemeClr val="accent2">
                        <a:lumMod val="40000"/>
                        <a:lumOff val="60000"/>
                      </a:schemeClr>
                    </a:solidFill>
                  </a:tcPr>
                </a:tc>
                <a:tc>
                  <a:txBody>
                    <a:bodyPr/>
                    <a:lstStyle/>
                    <a:p>
                      <a:pPr lvl="0" algn="l">
                        <a:buClr>
                          <a:srgbClr val="000000"/>
                        </a:buClr>
                        <a:tabLst>
                          <a:tab pos="914400" algn="l"/>
                        </a:tabLst>
                        <a:defRPr sz="1800">
                          <a:uFillTx/>
                        </a:defRPr>
                      </a:pPr>
                      <a:r>
                        <a:rPr lang="en-GB" dirty="0">
                          <a:uFill>
                            <a:solidFill/>
                          </a:uFill>
                        </a:rPr>
                        <a:t>HTML, JavaScript, CSS</a:t>
                      </a:r>
                    </a:p>
                    <a:p>
                      <a:pPr lvl="0" algn="l">
                        <a:buClr>
                          <a:srgbClr val="000000"/>
                        </a:buClr>
                        <a:tabLst>
                          <a:tab pos="914400" algn="l"/>
                        </a:tabLst>
                        <a:defRPr sz="1800">
                          <a:uFillTx/>
                        </a:defRPr>
                      </a:pPr>
                      <a:r>
                        <a:rPr lang="en-GB" dirty="0">
                          <a:uFill>
                            <a:solidFill/>
                          </a:uFill>
                        </a:rPr>
                        <a:t>Adept programmers</a:t>
                      </a:r>
                      <a:endParaRPr dirty="0">
                        <a:uFill>
                          <a:solidFill/>
                        </a:uFill>
                      </a:endParaRPr>
                    </a:p>
                  </a:txBody>
                  <a:tcPr marL="38100" marR="38100" marT="38100" marB="38100" horzOverflow="overflow">
                    <a:solidFill>
                      <a:schemeClr val="accent2">
                        <a:lumMod val="40000"/>
                        <a:lumOff val="60000"/>
                      </a:schemeClr>
                    </a:solidFill>
                  </a:tcPr>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r>
                        <a:rPr lang="en-GB" dirty="0"/>
                        <a:t>4</a:t>
                      </a:r>
                      <a:endParaRPr dirty="0"/>
                    </a:p>
                  </a:txBody>
                  <a:tcPr marL="38100" marR="38100" marT="38100" marB="38100" horzOverflow="overflow">
                    <a:solidFill>
                      <a:schemeClr val="accent2">
                        <a:lumMod val="20000"/>
                        <a:lumOff val="80000"/>
                      </a:schemeClr>
                    </a:solidFill>
                  </a:tcPr>
                </a:tc>
                <a:tc>
                  <a:txBody>
                    <a:bodyPr/>
                    <a:lstStyle/>
                    <a:p>
                      <a:pPr lvl="0" algn="l">
                        <a:tabLst>
                          <a:tab pos="914400" algn="l"/>
                        </a:tabLst>
                        <a:defRPr sz="1800">
                          <a:uFill>
                            <a:solidFill>
                              <a:srgbClr val="000000"/>
                            </a:solidFill>
                          </a:uFill>
                        </a:defRPr>
                      </a:pPr>
                      <a:r>
                        <a:rPr lang="en-GB" dirty="0"/>
                        <a:t>Product Tester</a:t>
                      </a:r>
                      <a:endParaRPr dirty="0"/>
                    </a:p>
                  </a:txBody>
                  <a:tcPr marL="38100" marR="38100" marT="38100" marB="38100" horzOverflow="overflow">
                    <a:solidFill>
                      <a:schemeClr val="accent2">
                        <a:lumMod val="20000"/>
                        <a:lumOff val="80000"/>
                      </a:schemeClr>
                    </a:solidFill>
                  </a:tcPr>
                </a:tc>
                <a:tc>
                  <a:txBody>
                    <a:bodyPr/>
                    <a:lstStyle/>
                    <a:p>
                      <a:pPr lvl="0" algn="l">
                        <a:tabLst>
                          <a:tab pos="914400" algn="l"/>
                        </a:tabLst>
                        <a:defRPr sz="1800">
                          <a:uFill>
                            <a:solidFill>
                              <a:srgbClr val="000000"/>
                            </a:solidFill>
                          </a:uFill>
                        </a:defRPr>
                      </a:pPr>
                      <a:r>
                        <a:rPr lang="en-GB" dirty="0"/>
                        <a:t>Product testing.</a:t>
                      </a:r>
                      <a:endParaRPr dirty="0"/>
                    </a:p>
                  </a:txBody>
                  <a:tcPr marL="38100" marR="38100" marT="38100" marB="38100" horzOverflow="overflow">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mputer, drawing&#10;&#10;Description automatically generated">
            <a:extLst>
              <a:ext uri="{FF2B5EF4-FFF2-40B4-BE49-F238E27FC236}">
                <a16:creationId xmlns:a16="http://schemas.microsoft.com/office/drawing/2014/main" id="{630C46CD-CEE2-40A9-AC0A-78EA29CC87B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4283" y="2468662"/>
            <a:ext cx="1776816" cy="1292633"/>
          </a:xfrm>
          <a:prstGeom prst="rect">
            <a:avLst/>
          </a:prstGeom>
        </p:spPr>
      </p:pic>
      <p:pic>
        <p:nvPicPr>
          <p:cNvPr id="119" name="image1.png"/>
          <p:cNvPicPr/>
          <p:nvPr/>
        </p:nvPicPr>
        <p:blipFill>
          <a:blip r:embed="rId5"/>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How big is this thing?</a:t>
            </a:r>
          </a:p>
        </p:txBody>
      </p:sp>
      <p:sp>
        <p:nvSpPr>
          <p:cNvPr id="121" name="Shape 121"/>
          <p:cNvSpPr/>
          <p:nvPr/>
        </p:nvSpPr>
        <p:spPr>
          <a:xfrm>
            <a:off x="1871099" y="2824025"/>
            <a:ext cx="6172201" cy="685800"/>
          </a:xfrm>
          <a:prstGeom prst="chevron">
            <a:avLst>
              <a:gd name="adj" fmla="val 50000"/>
            </a:avLst>
          </a:prstGeom>
          <a:solidFill>
            <a:schemeClr val="accent2">
              <a:lumMod val="40000"/>
              <a:lumOff val="60000"/>
            </a:schemeClr>
          </a:solidFill>
          <a:ln w="25400">
            <a:solidFill>
              <a:schemeClr val="accent2"/>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4283957" y="2542244"/>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chemeClr val="accent2"/>
          </a:solidFill>
          <a:ln w="25400">
            <a:solidFill>
              <a:schemeClr val="tx1"/>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6389665" y="2500979"/>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chemeClr val="accent2"/>
          </a:solidFill>
          <a:ln w="25400">
            <a:solidFill>
              <a:schemeClr val="tx1"/>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662299" y="2519225"/>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chemeClr val="accent2"/>
          </a:solidFill>
          <a:ln w="25400">
            <a:solidFill>
              <a:schemeClr val="tx1"/>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489498" y="1154883"/>
            <a:ext cx="1208664" cy="100027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lang="en-GB" sz="3000" b="1" dirty="0">
                <a:solidFill>
                  <a:schemeClr val="accent2"/>
                </a:solidFill>
                <a:uFill>
                  <a:solidFill/>
                </a:uFill>
              </a:rPr>
              <a:t>Launch</a:t>
            </a:r>
          </a:p>
          <a:p>
            <a:pPr lvl="0">
              <a:defRPr sz="1800" b="0">
                <a:uFillTx/>
              </a:defRPr>
            </a:pPr>
            <a:r>
              <a:rPr lang="en-GB" sz="3000" b="1" dirty="0">
                <a:solidFill>
                  <a:schemeClr val="accent2"/>
                </a:solidFill>
                <a:uFill>
                  <a:solidFill/>
                </a:uFill>
              </a:rPr>
              <a:t> date</a:t>
            </a:r>
            <a:r>
              <a:rPr sz="3000" b="1" dirty="0">
                <a:solidFill>
                  <a:schemeClr val="accent2"/>
                </a:solidFill>
                <a:uFill>
                  <a:solidFill/>
                </a:uFill>
              </a:rPr>
              <a:t>!</a:t>
            </a:r>
          </a:p>
        </p:txBody>
      </p:sp>
      <p:sp>
        <p:nvSpPr>
          <p:cNvPr id="126" name="Shape 126"/>
          <p:cNvSpPr/>
          <p:nvPr/>
        </p:nvSpPr>
        <p:spPr>
          <a:xfrm>
            <a:off x="2351224" y="2309298"/>
            <a:ext cx="1891543" cy="38472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000" dirty="0">
                <a:uFill>
                  <a:solidFill/>
                </a:uFill>
              </a:rPr>
              <a:t>Planning / Design</a:t>
            </a:r>
            <a:endParaRPr sz="2000" dirty="0">
              <a:uFill>
                <a:solidFill/>
              </a:uFill>
            </a:endParaRPr>
          </a:p>
        </p:txBody>
      </p:sp>
      <p:sp>
        <p:nvSpPr>
          <p:cNvPr id="127" name="Shape 127"/>
          <p:cNvSpPr/>
          <p:nvPr/>
        </p:nvSpPr>
        <p:spPr>
          <a:xfrm>
            <a:off x="4987939" y="2279582"/>
            <a:ext cx="1493999" cy="38472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000" dirty="0">
                <a:uFill>
                  <a:solidFill/>
                </a:uFill>
              </a:rPr>
              <a:t>programming</a:t>
            </a:r>
            <a:endParaRPr sz="2000" dirty="0">
              <a:uFill>
                <a:solidFill/>
              </a:uFill>
            </a:endParaRPr>
          </a:p>
        </p:txBody>
      </p:sp>
      <p:sp>
        <p:nvSpPr>
          <p:cNvPr id="128" name="Shape 128"/>
          <p:cNvSpPr/>
          <p:nvPr/>
        </p:nvSpPr>
        <p:spPr>
          <a:xfrm>
            <a:off x="7022578" y="2309299"/>
            <a:ext cx="831959" cy="38472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000" dirty="0">
                <a:uFill>
                  <a:solidFill/>
                </a:uFill>
              </a:rPr>
              <a:t>Testing</a:t>
            </a:r>
          </a:p>
        </p:txBody>
      </p:sp>
      <p:sp>
        <p:nvSpPr>
          <p:cNvPr id="129" name="Shape 129"/>
          <p:cNvSpPr/>
          <p:nvPr/>
        </p:nvSpPr>
        <p:spPr>
          <a:xfrm>
            <a:off x="2732997" y="2889375"/>
            <a:ext cx="116378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GB" sz="2800" dirty="0">
                <a:solidFill>
                  <a:srgbClr val="FFFFFF"/>
                </a:solidFill>
                <a:uFill>
                  <a:solidFill>
                    <a:srgbClr val="FFFFFF"/>
                  </a:solidFill>
                </a:uFill>
              </a:rPr>
              <a:t> 6 </a:t>
            </a:r>
            <a:r>
              <a:rPr lang="en-GB" sz="2800" dirty="0" err="1">
                <a:solidFill>
                  <a:srgbClr val="FFFFFF"/>
                </a:solidFill>
                <a:uFill>
                  <a:solidFill>
                    <a:srgbClr val="FFFFFF"/>
                  </a:solidFill>
                </a:uFill>
              </a:rPr>
              <a:t>wks</a:t>
            </a:r>
            <a:endParaRPr sz="2800" dirty="0">
              <a:solidFill>
                <a:srgbClr val="FFFFFF"/>
              </a:solidFill>
              <a:uFill>
                <a:solidFill>
                  <a:srgbClr val="FFFFFF"/>
                </a:solidFill>
              </a:uFill>
            </a:endParaRPr>
          </a:p>
        </p:txBody>
      </p:sp>
      <p:sp>
        <p:nvSpPr>
          <p:cNvPr id="130" name="Shape 130"/>
          <p:cNvSpPr/>
          <p:nvPr/>
        </p:nvSpPr>
        <p:spPr>
          <a:xfrm>
            <a:off x="5203414" y="2889301"/>
            <a:ext cx="106599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 4 </a:t>
            </a:r>
            <a:r>
              <a:rPr sz="2800" dirty="0" err="1">
                <a:solidFill>
                  <a:srgbClr val="FFFFFF"/>
                </a:solidFill>
                <a:uFill>
                  <a:solidFill>
                    <a:srgbClr val="FFFFFF"/>
                  </a:solidFill>
                </a:uFill>
              </a:rPr>
              <a:t>wk</a:t>
            </a:r>
            <a:r>
              <a:rPr lang="en-GB" sz="2800" dirty="0">
                <a:solidFill>
                  <a:srgbClr val="FFFFFF"/>
                </a:solidFill>
                <a:uFill>
                  <a:solidFill>
                    <a:srgbClr val="FFFFFF"/>
                  </a:solidFill>
                </a:uFill>
              </a:rPr>
              <a:t>s</a:t>
            </a:r>
            <a:endParaRPr sz="2800" dirty="0">
              <a:solidFill>
                <a:srgbClr val="FFFFFF"/>
              </a:solidFill>
              <a:uFill>
                <a:solidFill>
                  <a:srgbClr val="FFFFFF"/>
                </a:solidFill>
              </a:uFill>
            </a:endParaRPr>
          </a:p>
        </p:txBody>
      </p:sp>
      <p:sp>
        <p:nvSpPr>
          <p:cNvPr id="131" name="Shape 131"/>
          <p:cNvSpPr/>
          <p:nvPr/>
        </p:nvSpPr>
        <p:spPr>
          <a:xfrm>
            <a:off x="6908904" y="2889301"/>
            <a:ext cx="84318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2</a:t>
            </a:r>
            <a:r>
              <a:rPr sz="2800" dirty="0">
                <a:solidFill>
                  <a:srgbClr val="FFFFFF"/>
                </a:solidFill>
                <a:uFill>
                  <a:solidFill>
                    <a:srgbClr val="FFFFFF"/>
                  </a:solidFill>
                </a:uFill>
              </a:rPr>
              <a:t> </a:t>
            </a:r>
            <a:r>
              <a:rPr sz="2800" dirty="0" err="1">
                <a:solidFill>
                  <a:srgbClr val="FFFFFF"/>
                </a:solidFill>
                <a:uFill>
                  <a:solidFill>
                    <a:srgbClr val="FFFFFF"/>
                  </a:solidFill>
                </a:uFill>
              </a:rPr>
              <a:t>wk</a:t>
            </a:r>
            <a:endParaRPr sz="2800" dirty="0">
              <a:solidFill>
                <a:srgbClr val="FFFFFF"/>
              </a:solidFill>
              <a:uFill>
                <a:solidFill>
                  <a:srgbClr val="FFFFFF"/>
                </a:solidFill>
              </a:uFill>
            </a:endParaRP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Trade-off sliders</a:t>
            </a:r>
          </a:p>
        </p:txBody>
      </p:sp>
      <p:graphicFrame>
        <p:nvGraphicFramePr>
          <p:cNvPr id="140" name="Table 140"/>
          <p:cNvGraphicFramePr/>
          <p:nvPr>
            <p:extLst>
              <p:ext uri="{D42A27DB-BD31-4B8C-83A1-F6EECF244321}">
                <p14:modId xmlns:p14="http://schemas.microsoft.com/office/powerpoint/2010/main" val="2213644546"/>
              </p:ext>
            </p:extLst>
          </p:nvPr>
        </p:nvGraphicFramePr>
        <p:xfrm>
          <a:off x="457200" y="1186157"/>
          <a:ext cx="8229600" cy="2095375"/>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84831">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solidFill>
                      <a:schemeClr val="accent2"/>
                    </a:solidFill>
                  </a:tcPr>
                </a:tc>
                <a:tc>
                  <a:txBody>
                    <a:bodyPr/>
                    <a:lstStyle/>
                    <a:p>
                      <a:pPr lvl="0" algn="l">
                        <a:tabLst>
                          <a:tab pos="914400" algn="l"/>
                        </a:tabLst>
                        <a:defRPr sz="1800" b="0">
                          <a:solidFill>
                            <a:srgbClr val="000000"/>
                          </a:solidFill>
                          <a:uFillTx/>
                        </a:defRPr>
                      </a:pPr>
                      <a:r>
                        <a:rPr sz="2000" dirty="0">
                          <a:solidFill>
                            <a:srgbClr val="FFFFFF"/>
                          </a:solidFill>
                          <a:uFill>
                            <a:solidFill>
                              <a:srgbClr val="FFFFFF"/>
                            </a:solidFill>
                          </a:uFill>
                        </a:rPr>
                        <a:t>The classic four</a:t>
                      </a:r>
                    </a:p>
                  </a:txBody>
                  <a:tcPr marL="38100" marR="38100" marT="38100" marB="38100" anchor="ctr" horzOverflow="overflow">
                    <a:solidFill>
                      <a:schemeClr val="accent2"/>
                    </a:solidFill>
                  </a:tcPr>
                </a:tc>
                <a:extLst>
                  <a:ext uri="{0D108BD9-81ED-4DB2-BD59-A6C34878D82A}">
                    <a16:rowId xmlns:a16="http://schemas.microsoft.com/office/drawing/2014/main" val="10000"/>
                  </a:ext>
                </a:extLst>
              </a:tr>
              <a:tr h="487452">
                <a:tc>
                  <a:txBody>
                    <a:bodyPr/>
                    <a:lstStyle/>
                    <a:p>
                      <a:pPr lvl="0" algn="l">
                        <a:tabLst>
                          <a:tab pos="914400" algn="l"/>
                        </a:tabLst>
                        <a:defRPr sz="1800">
                          <a:uFill>
                            <a:solidFill>
                              <a:srgbClr val="000000"/>
                            </a:solidFill>
                          </a:uFill>
                        </a:defRPr>
                      </a:pPr>
                      <a:endParaRPr/>
                    </a:p>
                  </a:txBody>
                  <a:tcPr marL="63500" marR="63500" marT="63500" marB="63500" anchor="ctr" horzOverflow="overflow">
                    <a:solidFill>
                      <a:schemeClr val="accent2">
                        <a:lumMod val="40000"/>
                        <a:lumOff val="60000"/>
                      </a:schemeClr>
                    </a:solidFill>
                  </a:tcPr>
                </a:tc>
                <a:tc>
                  <a:txBody>
                    <a:bodyPr/>
                    <a:lstStyle/>
                    <a:p>
                      <a:pPr lvl="0" algn="l">
                        <a:tabLst>
                          <a:tab pos="914400" algn="l"/>
                        </a:tabLst>
                        <a:defRPr sz="1800">
                          <a:uFillTx/>
                        </a:defRPr>
                      </a:pPr>
                      <a:r>
                        <a:rPr sz="2000" dirty="0">
                          <a:uFill>
                            <a:solidFill/>
                          </a:uFill>
                        </a:rPr>
                        <a:t>Feature completeness (scope)</a:t>
                      </a:r>
                    </a:p>
                  </a:txBody>
                  <a:tcPr marL="88900" marR="88900" marT="88900" marB="88900" anchor="ctr" horzOverflow="overflow">
                    <a:solidFill>
                      <a:schemeClr val="accent2">
                        <a:lumMod val="40000"/>
                        <a:lumOff val="60000"/>
                      </a:schemeClr>
                    </a:solidFill>
                  </a:tcPr>
                </a:tc>
                <a:extLst>
                  <a:ext uri="{0D108BD9-81ED-4DB2-BD59-A6C34878D82A}">
                    <a16:rowId xmlns:a16="http://schemas.microsoft.com/office/drawing/2014/main" val="10001"/>
                  </a:ext>
                </a:extLst>
              </a:tr>
              <a:tr h="395689">
                <a:tc>
                  <a:txBody>
                    <a:bodyPr/>
                    <a:lstStyle/>
                    <a:p>
                      <a:pPr lvl="0" algn="l">
                        <a:tabLst>
                          <a:tab pos="914400" algn="l"/>
                        </a:tabLst>
                        <a:defRPr sz="1800">
                          <a:uFill>
                            <a:solidFill>
                              <a:srgbClr val="000000"/>
                            </a:solidFill>
                          </a:uFill>
                        </a:defRPr>
                      </a:pPr>
                      <a:endParaRPr/>
                    </a:p>
                  </a:txBody>
                  <a:tcPr marL="38100" marR="38100" marT="38100" marB="38100" anchor="ctr" horzOverflow="overflow">
                    <a:solidFill>
                      <a:schemeClr val="accent2">
                        <a:lumMod val="20000"/>
                        <a:lumOff val="80000"/>
                      </a:schemeClr>
                    </a:solidFill>
                  </a:tcPr>
                </a:tc>
                <a:tc>
                  <a:txBody>
                    <a:bodyPr/>
                    <a:lstStyle/>
                    <a:p>
                      <a:pPr lvl="0" algn="l">
                        <a:tabLst>
                          <a:tab pos="914400" algn="l"/>
                        </a:tabLst>
                        <a:defRPr sz="1800">
                          <a:uFillTx/>
                        </a:defRPr>
                      </a:pPr>
                      <a:r>
                        <a:rPr sz="2000" dirty="0">
                          <a:uFill>
                            <a:solidFill/>
                          </a:uFill>
                        </a:rPr>
                        <a:t>Stay within budget (budget)</a:t>
                      </a:r>
                    </a:p>
                  </a:txBody>
                  <a:tcPr marL="38100" marR="38100" marT="38100" marB="38100" anchor="ctr" horzOverflow="overflow">
                    <a:solidFill>
                      <a:schemeClr val="accent2">
                        <a:lumMod val="20000"/>
                        <a:lumOff val="80000"/>
                      </a:schemeClr>
                    </a:solidFill>
                  </a:tcPr>
                </a:tc>
                <a:extLst>
                  <a:ext uri="{0D108BD9-81ED-4DB2-BD59-A6C34878D82A}">
                    <a16:rowId xmlns:a16="http://schemas.microsoft.com/office/drawing/2014/main" val="10002"/>
                  </a:ext>
                </a:extLst>
              </a:tr>
              <a:tr h="442572">
                <a:tc>
                  <a:txBody>
                    <a:bodyPr/>
                    <a:lstStyle/>
                    <a:p>
                      <a:pPr lvl="0" algn="l">
                        <a:tabLst>
                          <a:tab pos="914400" algn="l"/>
                        </a:tabLst>
                        <a:defRPr sz="2000">
                          <a:uFill>
                            <a:solidFill>
                              <a:srgbClr val="000000"/>
                            </a:solidFill>
                          </a:uFill>
                        </a:defRPr>
                      </a:pPr>
                      <a:endParaRPr/>
                    </a:p>
                  </a:txBody>
                  <a:tcPr marL="38100" marR="38100" marT="38100" marB="38100" anchor="ctr" horzOverflow="overflow">
                    <a:solidFill>
                      <a:schemeClr val="accent2">
                        <a:lumMod val="40000"/>
                        <a:lumOff val="60000"/>
                      </a:schemeClr>
                    </a:solidFill>
                  </a:tcPr>
                </a:tc>
                <a:tc>
                  <a:txBody>
                    <a:bodyPr/>
                    <a:lstStyle/>
                    <a:p>
                      <a:pPr lvl="0" algn="l">
                        <a:tabLst>
                          <a:tab pos="914400" algn="l"/>
                        </a:tabLst>
                        <a:defRPr sz="1800">
                          <a:uFillTx/>
                        </a:defRPr>
                      </a:pPr>
                      <a:r>
                        <a:rPr sz="2000" dirty="0">
                          <a:uFill>
                            <a:solidFill/>
                          </a:uFill>
                        </a:rPr>
                        <a:t>Deliver project on time (time)</a:t>
                      </a:r>
                    </a:p>
                  </a:txBody>
                  <a:tcPr marL="38100" marR="38100" marT="38100" marB="38100" anchor="ctr" horzOverflow="overflow">
                    <a:solidFill>
                      <a:schemeClr val="accent2">
                        <a:lumMod val="40000"/>
                        <a:lumOff val="60000"/>
                      </a:schemeClr>
                    </a:solidFill>
                  </a:tcPr>
                </a:tc>
                <a:extLst>
                  <a:ext uri="{0D108BD9-81ED-4DB2-BD59-A6C34878D82A}">
                    <a16:rowId xmlns:a16="http://schemas.microsoft.com/office/drawing/2014/main" val="10003"/>
                  </a:ext>
                </a:extLst>
              </a:tr>
              <a:tr h="384831">
                <a:tc>
                  <a:txBody>
                    <a:bodyPr/>
                    <a:lstStyle/>
                    <a:p>
                      <a:pPr lvl="0" algn="l">
                        <a:tabLst>
                          <a:tab pos="914400" algn="l"/>
                        </a:tabLst>
                        <a:defRPr sz="2000">
                          <a:uFill>
                            <a:solidFill>
                              <a:srgbClr val="000000"/>
                            </a:solidFill>
                          </a:uFill>
                        </a:defRPr>
                      </a:pPr>
                      <a:endParaRPr dirty="0"/>
                    </a:p>
                  </a:txBody>
                  <a:tcPr marL="38100" marR="38100" marT="38100" marB="38100" anchor="ctr" horzOverflow="overflow">
                    <a:solidFill>
                      <a:schemeClr val="accent2">
                        <a:lumMod val="20000"/>
                        <a:lumOff val="80000"/>
                      </a:schemeClr>
                    </a:solidFill>
                  </a:tcPr>
                </a:tc>
                <a:tc>
                  <a:txBody>
                    <a:bodyPr/>
                    <a:lstStyle/>
                    <a:p>
                      <a:pPr lvl="0" algn="l">
                        <a:tabLst>
                          <a:tab pos="914400" algn="l"/>
                        </a:tabLst>
                        <a:defRPr sz="1800">
                          <a:uFillTx/>
                        </a:defRPr>
                      </a:pPr>
                      <a:r>
                        <a:rPr sz="2000" dirty="0">
                          <a:uFill>
                            <a:solidFill/>
                          </a:uFill>
                        </a:rPr>
                        <a:t>High quality, low defects (quality)</a:t>
                      </a:r>
                    </a:p>
                  </a:txBody>
                  <a:tcPr marL="38100" marR="38100" marT="38100" marB="38100" anchor="ctr" horzOverflow="overflow">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147" name="Group 147"/>
          <p:cNvGrpSpPr/>
          <p:nvPr/>
        </p:nvGrpSpPr>
        <p:grpSpPr>
          <a:xfrm>
            <a:off x="712589" y="1668727"/>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dirty="0">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55" name="Group 155"/>
          <p:cNvGrpSpPr/>
          <p:nvPr/>
        </p:nvGrpSpPr>
        <p:grpSpPr>
          <a:xfrm>
            <a:off x="712589" y="2551079"/>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712589" y="2918105"/>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712589" y="2124232"/>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71" name="Table 140">
            <a:extLst>
              <a:ext uri="{FF2B5EF4-FFF2-40B4-BE49-F238E27FC236}">
                <a16:creationId xmlns:a16="http://schemas.microsoft.com/office/drawing/2014/main" id="{511B9544-BDBD-4A3F-8DC9-27C3AB452E89}"/>
              </a:ext>
            </a:extLst>
          </p:cNvPr>
          <p:cNvGraphicFramePr/>
          <p:nvPr>
            <p:extLst>
              <p:ext uri="{D42A27DB-BD31-4B8C-83A1-F6EECF244321}">
                <p14:modId xmlns:p14="http://schemas.microsoft.com/office/powerpoint/2010/main" val="1791338222"/>
              </p:ext>
            </p:extLst>
          </p:nvPr>
        </p:nvGraphicFramePr>
        <p:xfrm>
          <a:off x="457200" y="3378591"/>
          <a:ext cx="8229600" cy="2865037"/>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84831">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solidFill>
                      <a:schemeClr val="accent2"/>
                    </a:solidFill>
                  </a:tcPr>
                </a:tc>
                <a:tc>
                  <a:txBody>
                    <a:bodyPr/>
                    <a:lstStyle/>
                    <a:p>
                      <a:pPr lvl="0" algn="l">
                        <a:tabLst>
                          <a:tab pos="914400" algn="l"/>
                        </a:tabLst>
                        <a:defRPr sz="1800" b="0">
                          <a:solidFill>
                            <a:srgbClr val="000000"/>
                          </a:solidFill>
                          <a:uFillTx/>
                        </a:defRPr>
                      </a:pPr>
                      <a:r>
                        <a:rPr lang="en-GB" sz="2000" dirty="0">
                          <a:solidFill>
                            <a:srgbClr val="FFFFFF"/>
                          </a:solidFill>
                          <a:uFill>
                            <a:solidFill>
                              <a:srgbClr val="FFFFFF"/>
                            </a:solidFill>
                          </a:uFill>
                        </a:rPr>
                        <a:t>Other important things</a:t>
                      </a:r>
                      <a:endParaRPr sz="2000" dirty="0">
                        <a:solidFill>
                          <a:srgbClr val="FFFFFF"/>
                        </a:solidFill>
                        <a:uFill>
                          <a:solidFill>
                            <a:srgbClr val="FFFFFF"/>
                          </a:solidFill>
                        </a:uFill>
                      </a:endParaRPr>
                    </a:p>
                  </a:txBody>
                  <a:tcPr marL="38100" marR="38100" marT="38100" marB="38100" anchor="ctr" horzOverflow="overflow">
                    <a:solidFill>
                      <a:schemeClr val="accent2"/>
                    </a:solidFill>
                  </a:tcPr>
                </a:tc>
                <a:extLst>
                  <a:ext uri="{0D108BD9-81ED-4DB2-BD59-A6C34878D82A}">
                    <a16:rowId xmlns:a16="http://schemas.microsoft.com/office/drawing/2014/main" val="10000"/>
                  </a:ext>
                </a:extLst>
              </a:tr>
              <a:tr h="487452">
                <a:tc>
                  <a:txBody>
                    <a:bodyPr/>
                    <a:lstStyle/>
                    <a:p>
                      <a:pPr lvl="0" algn="l">
                        <a:tabLst>
                          <a:tab pos="914400" algn="l"/>
                        </a:tabLst>
                        <a:defRPr sz="1800">
                          <a:uFill>
                            <a:solidFill>
                              <a:srgbClr val="000000"/>
                            </a:solidFill>
                          </a:uFill>
                        </a:defRPr>
                      </a:pPr>
                      <a:endParaRPr dirty="0"/>
                    </a:p>
                  </a:txBody>
                  <a:tcPr marL="63500" marR="63500" marT="63500" marB="63500" anchor="ctr" horzOverflow="overflow">
                    <a:solidFill>
                      <a:schemeClr val="accent2">
                        <a:lumMod val="40000"/>
                        <a:lumOff val="60000"/>
                      </a:schemeClr>
                    </a:solidFill>
                  </a:tcPr>
                </a:tc>
                <a:tc>
                  <a:txBody>
                    <a:bodyPr/>
                    <a:lstStyle/>
                    <a:p>
                      <a:pPr lvl="0" algn="l">
                        <a:tabLst>
                          <a:tab pos="914400" algn="l"/>
                        </a:tabLst>
                        <a:defRPr sz="1800">
                          <a:uFillTx/>
                        </a:defRPr>
                      </a:pPr>
                      <a:r>
                        <a:rPr lang="en-GB" sz="2000" dirty="0">
                          <a:uFill>
                            <a:solidFill/>
                          </a:uFill>
                        </a:rPr>
                        <a:t>Ease of use and navigation</a:t>
                      </a:r>
                      <a:endParaRPr sz="2000" dirty="0">
                        <a:uFill>
                          <a:solidFill/>
                        </a:uFill>
                      </a:endParaRPr>
                    </a:p>
                  </a:txBody>
                  <a:tcPr marL="88900" marR="88900" marT="88900" marB="88900" anchor="ctr" horzOverflow="overflow">
                    <a:solidFill>
                      <a:schemeClr val="accent2">
                        <a:lumMod val="40000"/>
                        <a:lumOff val="60000"/>
                      </a:schemeClr>
                    </a:solidFill>
                  </a:tcPr>
                </a:tc>
                <a:extLst>
                  <a:ext uri="{0D108BD9-81ED-4DB2-BD59-A6C34878D82A}">
                    <a16:rowId xmlns:a16="http://schemas.microsoft.com/office/drawing/2014/main" val="10001"/>
                  </a:ext>
                </a:extLst>
              </a:tr>
              <a:tr h="395689">
                <a:tc>
                  <a:txBody>
                    <a:bodyPr/>
                    <a:lstStyle/>
                    <a:p>
                      <a:pPr lvl="0" algn="l">
                        <a:tabLst>
                          <a:tab pos="914400" algn="l"/>
                        </a:tabLst>
                        <a:defRPr sz="1800">
                          <a:uFill>
                            <a:solidFill>
                              <a:srgbClr val="000000"/>
                            </a:solidFill>
                          </a:uFill>
                        </a:defRPr>
                      </a:pPr>
                      <a:endParaRPr dirty="0"/>
                    </a:p>
                  </a:txBody>
                  <a:tcPr marL="38100" marR="38100" marT="38100" marB="38100" anchor="ctr" horzOverflow="overflow">
                    <a:solidFill>
                      <a:schemeClr val="accent2">
                        <a:lumMod val="20000"/>
                        <a:lumOff val="80000"/>
                      </a:schemeClr>
                    </a:solidFill>
                  </a:tcPr>
                </a:tc>
                <a:tc>
                  <a:txBody>
                    <a:bodyPr/>
                    <a:lstStyle/>
                    <a:p>
                      <a:pPr lvl="0" algn="l">
                        <a:tabLst>
                          <a:tab pos="914400" algn="l"/>
                        </a:tabLst>
                        <a:defRPr sz="1800">
                          <a:uFillTx/>
                        </a:defRPr>
                      </a:pPr>
                      <a:r>
                        <a:rPr lang="en-GB" sz="2000" dirty="0">
                          <a:uFill>
                            <a:solidFill/>
                          </a:uFill>
                        </a:rPr>
                        <a:t>Secure</a:t>
                      </a:r>
                      <a:endParaRPr sz="2000" dirty="0">
                        <a:uFill>
                          <a:solidFill/>
                        </a:uFill>
                      </a:endParaRPr>
                    </a:p>
                  </a:txBody>
                  <a:tcPr marL="38100" marR="38100" marT="38100" marB="38100" anchor="ctr" horzOverflow="overflow">
                    <a:solidFill>
                      <a:schemeClr val="accent2">
                        <a:lumMod val="20000"/>
                        <a:lumOff val="80000"/>
                      </a:schemeClr>
                    </a:solidFill>
                  </a:tcPr>
                </a:tc>
                <a:extLst>
                  <a:ext uri="{0D108BD9-81ED-4DB2-BD59-A6C34878D82A}">
                    <a16:rowId xmlns:a16="http://schemas.microsoft.com/office/drawing/2014/main" val="10002"/>
                  </a:ext>
                </a:extLst>
              </a:tr>
              <a:tr h="442572">
                <a:tc>
                  <a:txBody>
                    <a:bodyPr/>
                    <a:lstStyle/>
                    <a:p>
                      <a:pPr lvl="0" algn="l">
                        <a:tabLst>
                          <a:tab pos="914400" algn="l"/>
                        </a:tabLst>
                        <a:defRPr sz="2000">
                          <a:uFill>
                            <a:solidFill>
                              <a:srgbClr val="000000"/>
                            </a:solidFill>
                          </a:uFill>
                        </a:defRPr>
                      </a:pPr>
                      <a:endParaRPr/>
                    </a:p>
                  </a:txBody>
                  <a:tcPr marL="38100" marR="38100" marT="38100" marB="38100" anchor="ctr" horzOverflow="overflow">
                    <a:solidFill>
                      <a:schemeClr val="accent2">
                        <a:lumMod val="40000"/>
                        <a:lumOff val="60000"/>
                      </a:schemeClr>
                    </a:solidFill>
                  </a:tcPr>
                </a:tc>
                <a:tc>
                  <a:txBody>
                    <a:bodyPr/>
                    <a:lstStyle/>
                    <a:p>
                      <a:pPr lvl="0" algn="l">
                        <a:tabLst>
                          <a:tab pos="914400" algn="l"/>
                        </a:tabLst>
                        <a:defRPr sz="1800">
                          <a:uFillTx/>
                        </a:defRPr>
                      </a:pPr>
                      <a:r>
                        <a:rPr lang="en-GB" sz="2000" dirty="0">
                          <a:uFill>
                            <a:solidFill/>
                          </a:uFill>
                        </a:rPr>
                        <a:t>Functionality</a:t>
                      </a:r>
                      <a:endParaRPr sz="2000" dirty="0">
                        <a:uFill>
                          <a:solidFill/>
                        </a:uFill>
                      </a:endParaRPr>
                    </a:p>
                  </a:txBody>
                  <a:tcPr marL="38100" marR="38100" marT="38100" marB="38100" anchor="ctr" horzOverflow="overflow">
                    <a:solidFill>
                      <a:schemeClr val="accent2">
                        <a:lumMod val="40000"/>
                        <a:lumOff val="60000"/>
                      </a:schemeClr>
                    </a:solidFill>
                  </a:tcPr>
                </a:tc>
                <a:extLst>
                  <a:ext uri="{0D108BD9-81ED-4DB2-BD59-A6C34878D82A}">
                    <a16:rowId xmlns:a16="http://schemas.microsoft.com/office/drawing/2014/main" val="10003"/>
                  </a:ext>
                </a:extLst>
              </a:tr>
              <a:tr h="384831">
                <a:tc>
                  <a:txBody>
                    <a:bodyPr/>
                    <a:lstStyle/>
                    <a:p>
                      <a:pPr lvl="0" algn="l">
                        <a:tabLst>
                          <a:tab pos="914400" algn="l"/>
                        </a:tabLst>
                        <a:defRPr sz="2000">
                          <a:uFill>
                            <a:solidFill>
                              <a:srgbClr val="000000"/>
                            </a:solidFill>
                          </a:uFill>
                        </a:defRPr>
                      </a:pPr>
                      <a:endParaRPr dirty="0"/>
                    </a:p>
                  </a:txBody>
                  <a:tcPr marL="38100" marR="38100" marT="38100" marB="38100" anchor="ctr" horzOverflow="overflow">
                    <a:solidFill>
                      <a:schemeClr val="accent2">
                        <a:lumMod val="20000"/>
                        <a:lumOff val="80000"/>
                      </a:schemeClr>
                    </a:solidFill>
                  </a:tcPr>
                </a:tc>
                <a:tc>
                  <a:txBody>
                    <a:bodyPr/>
                    <a:lstStyle/>
                    <a:p>
                      <a:pPr lvl="0" algn="l">
                        <a:tabLst>
                          <a:tab pos="914400" algn="l"/>
                        </a:tabLst>
                        <a:defRPr sz="1800">
                          <a:uFillTx/>
                        </a:defRPr>
                      </a:pPr>
                      <a:r>
                        <a:rPr lang="en-GB" sz="2000" dirty="0">
                          <a:uFill>
                            <a:solidFill/>
                          </a:uFill>
                        </a:rPr>
                        <a:t>Practicality</a:t>
                      </a:r>
                      <a:endParaRPr sz="2000" dirty="0">
                        <a:uFill>
                          <a:solidFill/>
                        </a:uFill>
                      </a:endParaRPr>
                    </a:p>
                  </a:txBody>
                  <a:tcPr marL="38100" marR="38100" marT="38100" marB="38100" anchor="ctr" horzOverflow="overflow">
                    <a:solidFill>
                      <a:schemeClr val="accent2">
                        <a:lumMod val="20000"/>
                        <a:lumOff val="80000"/>
                      </a:schemeClr>
                    </a:solidFill>
                  </a:tcPr>
                </a:tc>
                <a:extLst>
                  <a:ext uri="{0D108BD9-81ED-4DB2-BD59-A6C34878D82A}">
                    <a16:rowId xmlns:a16="http://schemas.microsoft.com/office/drawing/2014/main" val="10004"/>
                  </a:ext>
                </a:extLst>
              </a:tr>
              <a:tr h="384831">
                <a:tc>
                  <a:txBody>
                    <a:bodyPr/>
                    <a:lstStyle/>
                    <a:p>
                      <a:pPr lvl="0" algn="l">
                        <a:tabLst>
                          <a:tab pos="914400" algn="l"/>
                        </a:tabLst>
                        <a:defRPr sz="2000">
                          <a:uFill>
                            <a:solidFill>
                              <a:srgbClr val="000000"/>
                            </a:solidFill>
                          </a:uFill>
                        </a:defRPr>
                      </a:pPr>
                      <a:endParaRPr dirty="0"/>
                    </a:p>
                  </a:txBody>
                  <a:tcPr marL="38100" marR="38100" marT="38100" marB="38100" anchor="ctr" horzOverflow="overflow">
                    <a:solidFill>
                      <a:schemeClr val="accent2">
                        <a:lumMod val="40000"/>
                        <a:lumOff val="60000"/>
                      </a:schemeClr>
                    </a:solidFill>
                  </a:tcPr>
                </a:tc>
                <a:tc>
                  <a:txBody>
                    <a:bodyPr/>
                    <a:lstStyle/>
                    <a:p>
                      <a:pPr lvl="0" algn="l">
                        <a:tabLst>
                          <a:tab pos="914400" algn="l"/>
                        </a:tabLst>
                        <a:defRPr sz="1800">
                          <a:uFillTx/>
                        </a:defRPr>
                      </a:pPr>
                      <a:r>
                        <a:rPr lang="en-GB" sz="2000" dirty="0">
                          <a:uFill>
                            <a:solidFill/>
                          </a:uFill>
                        </a:rPr>
                        <a:t>Mobile friendly</a:t>
                      </a:r>
                      <a:endParaRPr sz="2000" dirty="0">
                        <a:uFill>
                          <a:solidFill/>
                        </a:uFill>
                      </a:endParaRPr>
                    </a:p>
                  </a:txBody>
                  <a:tcPr marL="38100" marR="38100" marT="38100" marB="38100" anchor="ctr" horzOverflow="overflow">
                    <a:solidFill>
                      <a:schemeClr val="accent2">
                        <a:lumMod val="40000"/>
                        <a:lumOff val="60000"/>
                      </a:schemeClr>
                    </a:solidFill>
                  </a:tcPr>
                </a:tc>
                <a:extLst>
                  <a:ext uri="{0D108BD9-81ED-4DB2-BD59-A6C34878D82A}">
                    <a16:rowId xmlns:a16="http://schemas.microsoft.com/office/drawing/2014/main" val="227852700"/>
                  </a:ext>
                </a:extLst>
              </a:tr>
              <a:tr h="384831">
                <a:tc>
                  <a:txBody>
                    <a:bodyPr/>
                    <a:lstStyle/>
                    <a:p>
                      <a:pPr lvl="0" algn="l">
                        <a:tabLst>
                          <a:tab pos="914400" algn="l"/>
                        </a:tabLst>
                        <a:defRPr sz="2000">
                          <a:uFill>
                            <a:solidFill>
                              <a:srgbClr val="000000"/>
                            </a:solidFill>
                          </a:uFill>
                        </a:defRPr>
                      </a:pPr>
                      <a:endParaRPr dirty="0"/>
                    </a:p>
                  </a:txBody>
                  <a:tcPr marL="38100" marR="38100" marT="38100" marB="38100" anchor="ctr" horzOverflow="overflow">
                    <a:solidFill>
                      <a:schemeClr val="accent2">
                        <a:lumMod val="20000"/>
                        <a:lumOff val="80000"/>
                      </a:schemeClr>
                    </a:solidFill>
                  </a:tcPr>
                </a:tc>
                <a:tc>
                  <a:txBody>
                    <a:bodyPr/>
                    <a:lstStyle/>
                    <a:p>
                      <a:pPr lvl="0" algn="l">
                        <a:tabLst>
                          <a:tab pos="914400" algn="l"/>
                        </a:tabLst>
                        <a:defRPr sz="1800">
                          <a:uFillTx/>
                        </a:defRPr>
                      </a:pPr>
                      <a:r>
                        <a:rPr lang="en-GB" sz="2000" dirty="0">
                          <a:uFill>
                            <a:solidFill/>
                          </a:uFill>
                        </a:rPr>
                        <a:t>Integration of Social media</a:t>
                      </a:r>
                      <a:endParaRPr sz="2000" dirty="0">
                        <a:uFill>
                          <a:solidFill/>
                        </a:uFill>
                      </a:endParaRPr>
                    </a:p>
                  </a:txBody>
                  <a:tcPr marL="38100" marR="38100" marT="38100" marB="38100" anchor="ctr" horzOverflow="overflow">
                    <a:solidFill>
                      <a:schemeClr val="accent2">
                        <a:lumMod val="20000"/>
                        <a:lumOff val="80000"/>
                      </a:schemeClr>
                    </a:solidFill>
                  </a:tcPr>
                </a:tc>
                <a:extLst>
                  <a:ext uri="{0D108BD9-81ED-4DB2-BD59-A6C34878D82A}">
                    <a16:rowId xmlns:a16="http://schemas.microsoft.com/office/drawing/2014/main" val="2754349206"/>
                  </a:ext>
                </a:extLst>
              </a:tr>
            </a:tbl>
          </a:graphicData>
        </a:graphic>
      </p:graphicFrame>
      <p:grpSp>
        <p:nvGrpSpPr>
          <p:cNvPr id="72" name="Group 147">
            <a:extLst>
              <a:ext uri="{FF2B5EF4-FFF2-40B4-BE49-F238E27FC236}">
                <a16:creationId xmlns:a16="http://schemas.microsoft.com/office/drawing/2014/main" id="{4153F2B3-0BF6-4B30-9A91-050F5B7ABE24}"/>
              </a:ext>
            </a:extLst>
          </p:cNvPr>
          <p:cNvGrpSpPr/>
          <p:nvPr/>
        </p:nvGrpSpPr>
        <p:grpSpPr>
          <a:xfrm>
            <a:off x="712591" y="3857956"/>
            <a:ext cx="2518554" cy="274638"/>
            <a:chOff x="-84832" y="0"/>
            <a:chExt cx="2518552" cy="274637"/>
          </a:xfrm>
        </p:grpSpPr>
        <p:sp>
          <p:nvSpPr>
            <p:cNvPr id="73" name="Shape 141">
              <a:extLst>
                <a:ext uri="{FF2B5EF4-FFF2-40B4-BE49-F238E27FC236}">
                  <a16:creationId xmlns:a16="http://schemas.microsoft.com/office/drawing/2014/main" id="{A8F8886F-502A-402B-9A0C-47D12D91C717}"/>
                </a:ext>
              </a:extLst>
            </p:cNvPr>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dirty="0">
                  <a:uFill>
                    <a:solidFill/>
                  </a:uFill>
                </a:rPr>
                <a:t>OFF</a:t>
              </a:r>
            </a:p>
          </p:txBody>
        </p:sp>
        <p:sp>
          <p:nvSpPr>
            <p:cNvPr id="74" name="Shape 142">
              <a:extLst>
                <a:ext uri="{FF2B5EF4-FFF2-40B4-BE49-F238E27FC236}">
                  <a16:creationId xmlns:a16="http://schemas.microsoft.com/office/drawing/2014/main" id="{1FCCA768-96DD-4B1E-8E30-88FFD63FF91A}"/>
                </a:ext>
              </a:extLst>
            </p:cNvPr>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75" name="Shape 143">
              <a:extLst>
                <a:ext uri="{FF2B5EF4-FFF2-40B4-BE49-F238E27FC236}">
                  <a16:creationId xmlns:a16="http://schemas.microsoft.com/office/drawing/2014/main" id="{C7022D6C-241A-4767-BC74-7295F283BE60}"/>
                </a:ext>
              </a:extLst>
            </p:cNvPr>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76" name="Shape 144">
              <a:extLst>
                <a:ext uri="{FF2B5EF4-FFF2-40B4-BE49-F238E27FC236}">
                  <a16:creationId xmlns:a16="http://schemas.microsoft.com/office/drawing/2014/main" id="{FC78FE28-781B-4AD5-A9CA-C42590978E82}"/>
                </a:ext>
              </a:extLst>
            </p:cNvPr>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dirty="0"/>
            </a:p>
          </p:txBody>
        </p:sp>
        <p:sp>
          <p:nvSpPr>
            <p:cNvPr id="77" name="Shape 145">
              <a:extLst>
                <a:ext uri="{FF2B5EF4-FFF2-40B4-BE49-F238E27FC236}">
                  <a16:creationId xmlns:a16="http://schemas.microsoft.com/office/drawing/2014/main" id="{4A1E5686-91AE-43FE-B6FE-E89364ACBB8B}"/>
                </a:ext>
              </a:extLst>
            </p:cNvPr>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78" name="Shape 146">
              <a:extLst>
                <a:ext uri="{FF2B5EF4-FFF2-40B4-BE49-F238E27FC236}">
                  <a16:creationId xmlns:a16="http://schemas.microsoft.com/office/drawing/2014/main" id="{F009AC06-B212-487F-9718-4E2BABAC9DD9}"/>
                </a:ext>
              </a:extLst>
            </p:cNvPr>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79" name="Group 155">
            <a:extLst>
              <a:ext uri="{FF2B5EF4-FFF2-40B4-BE49-F238E27FC236}">
                <a16:creationId xmlns:a16="http://schemas.microsoft.com/office/drawing/2014/main" id="{A4529A06-5007-4864-8279-6E2C7D1891D5}"/>
              </a:ext>
            </a:extLst>
          </p:cNvPr>
          <p:cNvGrpSpPr/>
          <p:nvPr/>
        </p:nvGrpSpPr>
        <p:grpSpPr>
          <a:xfrm>
            <a:off x="712589" y="4702126"/>
            <a:ext cx="2518554" cy="274637"/>
            <a:chOff x="-84832" y="0"/>
            <a:chExt cx="2518552" cy="274636"/>
          </a:xfrm>
        </p:grpSpPr>
        <p:sp>
          <p:nvSpPr>
            <p:cNvPr id="80" name="Shape 149">
              <a:extLst>
                <a:ext uri="{FF2B5EF4-FFF2-40B4-BE49-F238E27FC236}">
                  <a16:creationId xmlns:a16="http://schemas.microsoft.com/office/drawing/2014/main" id="{2E59D83B-DA02-4DB7-88B7-220BAAF2BE12}"/>
                </a:ext>
              </a:extLst>
            </p:cNvPr>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81" name="Shape 150">
              <a:extLst>
                <a:ext uri="{FF2B5EF4-FFF2-40B4-BE49-F238E27FC236}">
                  <a16:creationId xmlns:a16="http://schemas.microsoft.com/office/drawing/2014/main" id="{FA85C9EB-F596-48B8-B2C6-C3BB5C0A1327}"/>
                </a:ext>
              </a:extLst>
            </p:cNvPr>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2" name="Shape 151">
              <a:extLst>
                <a:ext uri="{FF2B5EF4-FFF2-40B4-BE49-F238E27FC236}">
                  <a16:creationId xmlns:a16="http://schemas.microsoft.com/office/drawing/2014/main" id="{3629EBE0-E0A4-4FEA-95E9-D07FE3967816}"/>
                </a:ext>
              </a:extLst>
            </p:cNvPr>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83" name="Shape 152">
              <a:extLst>
                <a:ext uri="{FF2B5EF4-FFF2-40B4-BE49-F238E27FC236}">
                  <a16:creationId xmlns:a16="http://schemas.microsoft.com/office/drawing/2014/main" id="{30C60A8E-8799-4E7E-9351-332F0ABAE5AC}"/>
                </a:ext>
              </a:extLst>
            </p:cNvPr>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4" name="Shape 153">
              <a:extLst>
                <a:ext uri="{FF2B5EF4-FFF2-40B4-BE49-F238E27FC236}">
                  <a16:creationId xmlns:a16="http://schemas.microsoft.com/office/drawing/2014/main" id="{E184561C-8FB1-4AE0-ACC8-F1C623E13B35}"/>
                </a:ext>
              </a:extLst>
            </p:cNvPr>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5" name="Shape 154">
              <a:extLst>
                <a:ext uri="{FF2B5EF4-FFF2-40B4-BE49-F238E27FC236}">
                  <a16:creationId xmlns:a16="http://schemas.microsoft.com/office/drawing/2014/main" id="{AEE42E8B-3502-4FA2-9C5A-39B7C1D885BC}"/>
                </a:ext>
              </a:extLst>
            </p:cNvPr>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86" name="Group 162">
            <a:extLst>
              <a:ext uri="{FF2B5EF4-FFF2-40B4-BE49-F238E27FC236}">
                <a16:creationId xmlns:a16="http://schemas.microsoft.com/office/drawing/2014/main" id="{E69CA41E-A761-4EB2-A6F4-12730EFB01F4}"/>
              </a:ext>
            </a:extLst>
          </p:cNvPr>
          <p:cNvGrpSpPr/>
          <p:nvPr/>
        </p:nvGrpSpPr>
        <p:grpSpPr>
          <a:xfrm>
            <a:off x="712588" y="5124612"/>
            <a:ext cx="2518554" cy="274638"/>
            <a:chOff x="-84832" y="0"/>
            <a:chExt cx="2518552" cy="274637"/>
          </a:xfrm>
        </p:grpSpPr>
        <p:sp>
          <p:nvSpPr>
            <p:cNvPr id="87" name="Shape 156">
              <a:extLst>
                <a:ext uri="{FF2B5EF4-FFF2-40B4-BE49-F238E27FC236}">
                  <a16:creationId xmlns:a16="http://schemas.microsoft.com/office/drawing/2014/main" id="{5246E9BC-D6E5-45BD-96E1-3EEC2B3AAB17}"/>
                </a:ext>
              </a:extLst>
            </p:cNvPr>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dirty="0">
                  <a:uFill>
                    <a:solidFill/>
                  </a:uFill>
                </a:rPr>
                <a:t>OFF</a:t>
              </a:r>
            </a:p>
          </p:txBody>
        </p:sp>
        <p:sp>
          <p:nvSpPr>
            <p:cNvPr id="88" name="Shape 157">
              <a:extLst>
                <a:ext uri="{FF2B5EF4-FFF2-40B4-BE49-F238E27FC236}">
                  <a16:creationId xmlns:a16="http://schemas.microsoft.com/office/drawing/2014/main" id="{BBDC57F3-C664-4D33-BE38-8B0CCFF4A8B9}"/>
                </a:ext>
              </a:extLst>
            </p:cNvPr>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9" name="Shape 158">
              <a:extLst>
                <a:ext uri="{FF2B5EF4-FFF2-40B4-BE49-F238E27FC236}">
                  <a16:creationId xmlns:a16="http://schemas.microsoft.com/office/drawing/2014/main" id="{5E875F39-BAF7-40D5-A1DF-35AB010C3B47}"/>
                </a:ext>
              </a:extLst>
            </p:cNvPr>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90" name="Shape 159">
              <a:extLst>
                <a:ext uri="{FF2B5EF4-FFF2-40B4-BE49-F238E27FC236}">
                  <a16:creationId xmlns:a16="http://schemas.microsoft.com/office/drawing/2014/main" id="{8762C29B-254A-4362-8D8B-75D56AB025AD}"/>
                </a:ext>
              </a:extLst>
            </p:cNvPr>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91" name="Shape 160">
              <a:extLst>
                <a:ext uri="{FF2B5EF4-FFF2-40B4-BE49-F238E27FC236}">
                  <a16:creationId xmlns:a16="http://schemas.microsoft.com/office/drawing/2014/main" id="{89DF6928-8C2A-417C-AF3F-55135FA6B85B}"/>
                </a:ext>
              </a:extLst>
            </p:cNvPr>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92" name="Shape 161">
              <a:extLst>
                <a:ext uri="{FF2B5EF4-FFF2-40B4-BE49-F238E27FC236}">
                  <a16:creationId xmlns:a16="http://schemas.microsoft.com/office/drawing/2014/main" id="{DBB4A6B4-DD8F-4851-95C9-66F4D74B827B}"/>
                </a:ext>
              </a:extLst>
            </p:cNvPr>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93" name="Group 169">
            <a:extLst>
              <a:ext uri="{FF2B5EF4-FFF2-40B4-BE49-F238E27FC236}">
                <a16:creationId xmlns:a16="http://schemas.microsoft.com/office/drawing/2014/main" id="{95EB4C9E-F41C-4F67-9A53-7D730DC8DB29}"/>
              </a:ext>
            </a:extLst>
          </p:cNvPr>
          <p:cNvGrpSpPr/>
          <p:nvPr/>
        </p:nvGrpSpPr>
        <p:grpSpPr>
          <a:xfrm>
            <a:off x="712589" y="4275278"/>
            <a:ext cx="2518554" cy="274638"/>
            <a:chOff x="-84832" y="0"/>
            <a:chExt cx="2518552" cy="274637"/>
          </a:xfrm>
        </p:grpSpPr>
        <p:sp>
          <p:nvSpPr>
            <p:cNvPr id="94" name="Shape 163">
              <a:extLst>
                <a:ext uri="{FF2B5EF4-FFF2-40B4-BE49-F238E27FC236}">
                  <a16:creationId xmlns:a16="http://schemas.microsoft.com/office/drawing/2014/main" id="{57D2E195-6DDD-4A29-8F1E-0A791B1FD3A4}"/>
                </a:ext>
              </a:extLst>
            </p:cNvPr>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95" name="Shape 164">
              <a:extLst>
                <a:ext uri="{FF2B5EF4-FFF2-40B4-BE49-F238E27FC236}">
                  <a16:creationId xmlns:a16="http://schemas.microsoft.com/office/drawing/2014/main" id="{C6D0F7FD-CDDA-4062-A3D2-05A98042690B}"/>
                </a:ext>
              </a:extLst>
            </p:cNvPr>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96" name="Shape 165">
              <a:extLst>
                <a:ext uri="{FF2B5EF4-FFF2-40B4-BE49-F238E27FC236}">
                  <a16:creationId xmlns:a16="http://schemas.microsoft.com/office/drawing/2014/main" id="{866C8D27-61BA-49FC-8F11-CF9482F50C88}"/>
                </a:ext>
              </a:extLst>
            </p:cNvPr>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97" name="Shape 166">
              <a:extLst>
                <a:ext uri="{FF2B5EF4-FFF2-40B4-BE49-F238E27FC236}">
                  <a16:creationId xmlns:a16="http://schemas.microsoft.com/office/drawing/2014/main" id="{72D8D04E-C53E-4D79-9054-20062C7C712A}"/>
                </a:ext>
              </a:extLst>
            </p:cNvPr>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98" name="Shape 167">
              <a:extLst>
                <a:ext uri="{FF2B5EF4-FFF2-40B4-BE49-F238E27FC236}">
                  <a16:creationId xmlns:a16="http://schemas.microsoft.com/office/drawing/2014/main" id="{EE9DB8A1-B960-48E3-95B1-DD0690C0E55A}"/>
                </a:ext>
              </a:extLst>
            </p:cNvPr>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99" name="Shape 168">
              <a:extLst>
                <a:ext uri="{FF2B5EF4-FFF2-40B4-BE49-F238E27FC236}">
                  <a16:creationId xmlns:a16="http://schemas.microsoft.com/office/drawing/2014/main" id="{942B69FF-8E50-4485-909C-0DA6D008DA46}"/>
                </a:ext>
              </a:extLst>
            </p:cNvPr>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00" name="Group 162">
            <a:extLst>
              <a:ext uri="{FF2B5EF4-FFF2-40B4-BE49-F238E27FC236}">
                <a16:creationId xmlns:a16="http://schemas.microsoft.com/office/drawing/2014/main" id="{954BD592-D839-47A4-B9D2-209818F71355}"/>
              </a:ext>
            </a:extLst>
          </p:cNvPr>
          <p:cNvGrpSpPr/>
          <p:nvPr/>
        </p:nvGrpSpPr>
        <p:grpSpPr>
          <a:xfrm>
            <a:off x="712587" y="5530256"/>
            <a:ext cx="2518554" cy="274638"/>
            <a:chOff x="-84832" y="0"/>
            <a:chExt cx="2518552" cy="274637"/>
          </a:xfrm>
        </p:grpSpPr>
        <p:sp>
          <p:nvSpPr>
            <p:cNvPr id="101" name="Shape 156">
              <a:extLst>
                <a:ext uri="{FF2B5EF4-FFF2-40B4-BE49-F238E27FC236}">
                  <a16:creationId xmlns:a16="http://schemas.microsoft.com/office/drawing/2014/main" id="{FEE1B48B-E82A-4C7F-9128-EBA94BE8D920}"/>
                </a:ext>
              </a:extLst>
            </p:cNvPr>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02" name="Shape 157">
              <a:extLst>
                <a:ext uri="{FF2B5EF4-FFF2-40B4-BE49-F238E27FC236}">
                  <a16:creationId xmlns:a16="http://schemas.microsoft.com/office/drawing/2014/main" id="{4EC381DD-7B8E-4701-B002-70849D8C2810}"/>
                </a:ext>
              </a:extLst>
            </p:cNvPr>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03" name="Shape 158">
              <a:extLst>
                <a:ext uri="{FF2B5EF4-FFF2-40B4-BE49-F238E27FC236}">
                  <a16:creationId xmlns:a16="http://schemas.microsoft.com/office/drawing/2014/main" id="{3B753385-91CB-4841-A5CD-95E1931CF953}"/>
                </a:ext>
              </a:extLst>
            </p:cNvPr>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04" name="Shape 159">
              <a:extLst>
                <a:ext uri="{FF2B5EF4-FFF2-40B4-BE49-F238E27FC236}">
                  <a16:creationId xmlns:a16="http://schemas.microsoft.com/office/drawing/2014/main" id="{E4CC58C3-5ECA-4C4D-BEE1-20C62512F6A1}"/>
                </a:ext>
              </a:extLst>
            </p:cNvPr>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05" name="Shape 160">
              <a:extLst>
                <a:ext uri="{FF2B5EF4-FFF2-40B4-BE49-F238E27FC236}">
                  <a16:creationId xmlns:a16="http://schemas.microsoft.com/office/drawing/2014/main" id="{2C9ED2F0-7A47-420D-9264-BA737F4F63E0}"/>
                </a:ext>
              </a:extLst>
            </p:cNvPr>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06" name="Shape 161">
              <a:extLst>
                <a:ext uri="{FF2B5EF4-FFF2-40B4-BE49-F238E27FC236}">
                  <a16:creationId xmlns:a16="http://schemas.microsoft.com/office/drawing/2014/main" id="{76799A83-8891-4B01-93F3-01DFA5DB1FF2}"/>
                </a:ext>
              </a:extLst>
            </p:cNvPr>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07" name="Group 162">
            <a:extLst>
              <a:ext uri="{FF2B5EF4-FFF2-40B4-BE49-F238E27FC236}">
                <a16:creationId xmlns:a16="http://schemas.microsoft.com/office/drawing/2014/main" id="{CDE54C75-5144-4176-81A2-EF6C2D93B1B6}"/>
              </a:ext>
            </a:extLst>
          </p:cNvPr>
          <p:cNvGrpSpPr/>
          <p:nvPr/>
        </p:nvGrpSpPr>
        <p:grpSpPr>
          <a:xfrm>
            <a:off x="712586" y="5909564"/>
            <a:ext cx="2518554" cy="274638"/>
            <a:chOff x="-84832" y="0"/>
            <a:chExt cx="2518552" cy="274637"/>
          </a:xfrm>
        </p:grpSpPr>
        <p:sp>
          <p:nvSpPr>
            <p:cNvPr id="108" name="Shape 156">
              <a:extLst>
                <a:ext uri="{FF2B5EF4-FFF2-40B4-BE49-F238E27FC236}">
                  <a16:creationId xmlns:a16="http://schemas.microsoft.com/office/drawing/2014/main" id="{BD967D91-80A6-4FC5-8EF8-D6648CAD62E9}"/>
                </a:ext>
              </a:extLst>
            </p:cNvPr>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09" name="Shape 157">
              <a:extLst>
                <a:ext uri="{FF2B5EF4-FFF2-40B4-BE49-F238E27FC236}">
                  <a16:creationId xmlns:a16="http://schemas.microsoft.com/office/drawing/2014/main" id="{04F9F50B-3384-48CE-B50F-2F605204EFCC}"/>
                </a:ext>
              </a:extLst>
            </p:cNvPr>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10" name="Shape 158">
              <a:extLst>
                <a:ext uri="{FF2B5EF4-FFF2-40B4-BE49-F238E27FC236}">
                  <a16:creationId xmlns:a16="http://schemas.microsoft.com/office/drawing/2014/main" id="{5CECBADD-D368-485E-AF7F-0F77F611419E}"/>
                </a:ext>
              </a:extLst>
            </p:cNvPr>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11" name="Shape 159">
              <a:extLst>
                <a:ext uri="{FF2B5EF4-FFF2-40B4-BE49-F238E27FC236}">
                  <a16:creationId xmlns:a16="http://schemas.microsoft.com/office/drawing/2014/main" id="{834AC9C7-132A-4019-860A-89F42BE74905}"/>
                </a:ext>
              </a:extLst>
            </p:cNvPr>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12" name="Shape 160">
              <a:extLst>
                <a:ext uri="{FF2B5EF4-FFF2-40B4-BE49-F238E27FC236}">
                  <a16:creationId xmlns:a16="http://schemas.microsoft.com/office/drawing/2014/main" id="{C0185D24-DE2F-45DB-8361-1DFC6E6EEC3C}"/>
                </a:ext>
              </a:extLst>
            </p:cNvPr>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13" name="Shape 161">
              <a:extLst>
                <a:ext uri="{FF2B5EF4-FFF2-40B4-BE49-F238E27FC236}">
                  <a16:creationId xmlns:a16="http://schemas.microsoft.com/office/drawing/2014/main" id="{ABF7A9AC-9F60-449E-AE8B-B72BAC112246}"/>
                </a:ext>
              </a:extLst>
            </p:cNvPr>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pic>
        <p:nvPicPr>
          <p:cNvPr id="5" name="Graphic 4" descr="Marker">
            <a:extLst>
              <a:ext uri="{FF2B5EF4-FFF2-40B4-BE49-F238E27FC236}">
                <a16:creationId xmlns:a16="http://schemas.microsoft.com/office/drawing/2014/main" id="{BD99012C-73E5-4B51-A34B-150C68DAF9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4605" y="1473345"/>
            <a:ext cx="401072" cy="401072"/>
          </a:xfrm>
          <a:prstGeom prst="rect">
            <a:avLst/>
          </a:prstGeom>
        </p:spPr>
      </p:pic>
      <p:pic>
        <p:nvPicPr>
          <p:cNvPr id="125" name="Graphic 124" descr="Marker">
            <a:extLst>
              <a:ext uri="{FF2B5EF4-FFF2-40B4-BE49-F238E27FC236}">
                <a16:creationId xmlns:a16="http://schemas.microsoft.com/office/drawing/2014/main" id="{FF993911-FB3F-4A50-A0D9-E02C615F3C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0238" y="1935002"/>
            <a:ext cx="401072" cy="401072"/>
          </a:xfrm>
          <a:prstGeom prst="rect">
            <a:avLst/>
          </a:prstGeom>
        </p:spPr>
      </p:pic>
      <p:pic>
        <p:nvPicPr>
          <p:cNvPr id="126" name="Graphic 125" descr="Marker">
            <a:extLst>
              <a:ext uri="{FF2B5EF4-FFF2-40B4-BE49-F238E27FC236}">
                <a16:creationId xmlns:a16="http://schemas.microsoft.com/office/drawing/2014/main" id="{DEE1D24C-D870-4394-9BBE-0EABE5BCE7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9223" y="2358039"/>
            <a:ext cx="401072" cy="401072"/>
          </a:xfrm>
          <a:prstGeom prst="rect">
            <a:avLst/>
          </a:prstGeom>
        </p:spPr>
      </p:pic>
      <p:pic>
        <p:nvPicPr>
          <p:cNvPr id="127" name="Graphic 126" descr="Marker">
            <a:extLst>
              <a:ext uri="{FF2B5EF4-FFF2-40B4-BE49-F238E27FC236}">
                <a16:creationId xmlns:a16="http://schemas.microsoft.com/office/drawing/2014/main" id="{EA2CFA68-355A-40C1-9322-75129A6DDE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4059" y="2764223"/>
            <a:ext cx="401072" cy="401072"/>
          </a:xfrm>
          <a:prstGeom prst="rect">
            <a:avLst/>
          </a:prstGeom>
        </p:spPr>
      </p:pic>
      <p:pic>
        <p:nvPicPr>
          <p:cNvPr id="128" name="Graphic 127" descr="Marker">
            <a:extLst>
              <a:ext uri="{FF2B5EF4-FFF2-40B4-BE49-F238E27FC236}">
                <a16:creationId xmlns:a16="http://schemas.microsoft.com/office/drawing/2014/main" id="{765B7638-D034-406C-9383-16FC45E8AB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4605" y="3658728"/>
            <a:ext cx="401072" cy="401072"/>
          </a:xfrm>
          <a:prstGeom prst="rect">
            <a:avLst/>
          </a:prstGeom>
        </p:spPr>
      </p:pic>
      <p:pic>
        <p:nvPicPr>
          <p:cNvPr id="129" name="Graphic 128" descr="Marker">
            <a:extLst>
              <a:ext uri="{FF2B5EF4-FFF2-40B4-BE49-F238E27FC236}">
                <a16:creationId xmlns:a16="http://schemas.microsoft.com/office/drawing/2014/main" id="{65D99458-C615-415E-A127-0A1EB99E8D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2399" y="4083395"/>
            <a:ext cx="401072" cy="401072"/>
          </a:xfrm>
          <a:prstGeom prst="rect">
            <a:avLst/>
          </a:prstGeom>
        </p:spPr>
      </p:pic>
      <p:pic>
        <p:nvPicPr>
          <p:cNvPr id="130" name="Graphic 129" descr="Marker">
            <a:extLst>
              <a:ext uri="{FF2B5EF4-FFF2-40B4-BE49-F238E27FC236}">
                <a16:creationId xmlns:a16="http://schemas.microsoft.com/office/drawing/2014/main" id="{20127B2F-C0AF-4CDD-8E3E-5949F3F85C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262" y="5718125"/>
            <a:ext cx="401072" cy="401072"/>
          </a:xfrm>
          <a:prstGeom prst="rect">
            <a:avLst/>
          </a:prstGeom>
        </p:spPr>
      </p:pic>
      <p:pic>
        <p:nvPicPr>
          <p:cNvPr id="131" name="Graphic 130" descr="Marker">
            <a:extLst>
              <a:ext uri="{FF2B5EF4-FFF2-40B4-BE49-F238E27FC236}">
                <a16:creationId xmlns:a16="http://schemas.microsoft.com/office/drawing/2014/main" id="{8E6534FC-4855-40D9-BAC7-21588A20FA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280" y="5348151"/>
            <a:ext cx="401072" cy="401072"/>
          </a:xfrm>
          <a:prstGeom prst="rect">
            <a:avLst/>
          </a:prstGeom>
        </p:spPr>
      </p:pic>
      <p:pic>
        <p:nvPicPr>
          <p:cNvPr id="133" name="Graphic 132" descr="Marker">
            <a:extLst>
              <a:ext uri="{FF2B5EF4-FFF2-40B4-BE49-F238E27FC236}">
                <a16:creationId xmlns:a16="http://schemas.microsoft.com/office/drawing/2014/main" id="{8EE24525-A391-4B03-935E-BDB8D4995C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30192" y="4907233"/>
            <a:ext cx="401072" cy="401072"/>
          </a:xfrm>
          <a:prstGeom prst="rect">
            <a:avLst/>
          </a:prstGeom>
        </p:spPr>
      </p:pic>
      <p:pic>
        <p:nvPicPr>
          <p:cNvPr id="134" name="Graphic 133" descr="Marker">
            <a:extLst>
              <a:ext uri="{FF2B5EF4-FFF2-40B4-BE49-F238E27FC236}">
                <a16:creationId xmlns:a16="http://schemas.microsoft.com/office/drawing/2014/main" id="{003AAC77-09B0-45E8-8666-D1C19C0D4F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69345" y="4532996"/>
            <a:ext cx="401072" cy="401072"/>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oy&#10;&#10;Description automatically generated">
            <a:extLst>
              <a:ext uri="{FF2B5EF4-FFF2-40B4-BE49-F238E27FC236}">
                <a16:creationId xmlns:a16="http://schemas.microsoft.com/office/drawing/2014/main" id="{4EFF6DD6-E44E-46C7-8E53-FABDF8ADBF1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6174" y="2421289"/>
            <a:ext cx="1891543" cy="1308712"/>
          </a:xfrm>
          <a:prstGeom prst="rect">
            <a:avLst/>
          </a:prstGeom>
        </p:spPr>
      </p:pic>
      <p:sp>
        <p:nvSpPr>
          <p:cNvPr id="4" name="TextBox 3">
            <a:extLst>
              <a:ext uri="{FF2B5EF4-FFF2-40B4-BE49-F238E27FC236}">
                <a16:creationId xmlns:a16="http://schemas.microsoft.com/office/drawing/2014/main" id="{536751C7-7626-41D7-B7C0-1B803A9B844C}"/>
              </a:ext>
            </a:extLst>
          </p:cNvPr>
          <p:cNvSpPr txBox="1"/>
          <p:nvPr/>
        </p:nvSpPr>
        <p:spPr>
          <a:xfrm>
            <a:off x="151128" y="5648623"/>
            <a:ext cx="202532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900">
                <a:hlinkClick r:id="rId4" tooltip="https://commons.wikimedia.org/wiki/File:Build-website.jpg"/>
              </a:rPr>
              <a:t>This Photo</a:t>
            </a:r>
            <a:r>
              <a:rPr lang="en-GB" sz="900"/>
              <a:t> by Unknown Author is licensed under </a:t>
            </a:r>
            <a:r>
              <a:rPr lang="en-GB" sz="900">
                <a:hlinkClick r:id="rId5" tooltip="https://creativecommons.org/licenses/by-sa/3.0/"/>
              </a:rPr>
              <a:t>CC BY-SA</a:t>
            </a:r>
            <a:endParaRPr lang="en-GB" sz="900"/>
          </a:p>
        </p:txBody>
      </p:sp>
      <p:pic>
        <p:nvPicPr>
          <p:cNvPr id="209" name="image1.png"/>
          <p:cNvPicPr/>
          <p:nvPr/>
        </p:nvPicPr>
        <p:blipFill>
          <a:blip r:embed="rId6"/>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release</a:t>
            </a:r>
            <a:r>
              <a:rPr lang="en-GB" sz="4400" dirty="0">
                <a:solidFill>
                  <a:srgbClr val="1D4871"/>
                </a:solidFill>
                <a:uFill>
                  <a:solidFill>
                    <a:srgbClr val="1D4871"/>
                  </a:solidFill>
                </a:uFill>
              </a:rPr>
              <a:t> Date</a:t>
            </a:r>
            <a:endParaRPr sz="4400" dirty="0">
              <a:solidFill>
                <a:srgbClr val="1D4871"/>
              </a:solidFill>
              <a:uFill>
                <a:solidFill>
                  <a:srgbClr val="1D4871"/>
                </a:solidFill>
              </a:uFill>
            </a:endParaRPr>
          </a:p>
        </p:txBody>
      </p:sp>
      <p:sp>
        <p:nvSpPr>
          <p:cNvPr id="223" name="Shape 223"/>
          <p:cNvSpPr/>
          <p:nvPr/>
        </p:nvSpPr>
        <p:spPr>
          <a:xfrm>
            <a:off x="2124214" y="3863222"/>
            <a:ext cx="4895571" cy="630942"/>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lang="en-GB" sz="3600" dirty="0">
                <a:solidFill>
                  <a:schemeClr val="accent2"/>
                </a:solidFill>
                <a:uFill>
                  <a:solidFill/>
                </a:uFill>
              </a:rPr>
              <a:t>5</a:t>
            </a:r>
            <a:r>
              <a:rPr sz="3600" dirty="0">
                <a:solidFill>
                  <a:schemeClr val="accent2"/>
                </a:solidFill>
                <a:uFill>
                  <a:solidFill/>
                </a:uFill>
              </a:rPr>
              <a:t> people,</a:t>
            </a:r>
            <a:r>
              <a:rPr lang="en-GB" sz="3600" dirty="0">
                <a:solidFill>
                  <a:schemeClr val="accent2"/>
                </a:solidFill>
                <a:uFill>
                  <a:solidFill/>
                </a:uFill>
              </a:rPr>
              <a:t> 12 weeks</a:t>
            </a:r>
            <a:r>
              <a:rPr sz="3600" dirty="0">
                <a:solidFill>
                  <a:schemeClr val="accent2"/>
                </a:solidFill>
                <a:uFill>
                  <a:solidFill/>
                </a:uFill>
              </a:rPr>
              <a:t>, </a:t>
            </a:r>
            <a:r>
              <a:rPr lang="en-GB" sz="3600" dirty="0">
                <a:solidFill>
                  <a:schemeClr val="accent2"/>
                </a:solidFill>
              </a:rPr>
              <a:t>€</a:t>
            </a:r>
            <a:r>
              <a:rPr lang="en-GB" sz="3600" dirty="0">
                <a:solidFill>
                  <a:schemeClr val="accent2"/>
                </a:solidFill>
                <a:uFill>
                  <a:solidFill/>
                </a:uFill>
              </a:rPr>
              <a:t>60k</a:t>
            </a:r>
            <a:endParaRPr sz="3600" dirty="0">
              <a:solidFill>
                <a:schemeClr val="accent2"/>
              </a:solidFill>
              <a:uFill>
                <a:solidFill/>
              </a:uFill>
            </a:endParaRPr>
          </a:p>
        </p:txBody>
      </p:sp>
      <p:sp>
        <p:nvSpPr>
          <p:cNvPr id="18" name="Shape 121">
            <a:extLst>
              <a:ext uri="{FF2B5EF4-FFF2-40B4-BE49-F238E27FC236}">
                <a16:creationId xmlns:a16="http://schemas.microsoft.com/office/drawing/2014/main" id="{D525D623-F728-402F-B7D3-D8B27855AB75}"/>
              </a:ext>
            </a:extLst>
          </p:cNvPr>
          <p:cNvSpPr/>
          <p:nvPr/>
        </p:nvSpPr>
        <p:spPr>
          <a:xfrm>
            <a:off x="1871099" y="2824025"/>
            <a:ext cx="6172201" cy="685800"/>
          </a:xfrm>
          <a:prstGeom prst="chevron">
            <a:avLst>
              <a:gd name="adj" fmla="val 50000"/>
            </a:avLst>
          </a:prstGeom>
          <a:solidFill>
            <a:schemeClr val="accent2">
              <a:lumMod val="40000"/>
              <a:lumOff val="60000"/>
            </a:schemeClr>
          </a:solidFill>
          <a:ln w="25400">
            <a:solidFill>
              <a:schemeClr val="accent2"/>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 name="Shape 122">
            <a:extLst>
              <a:ext uri="{FF2B5EF4-FFF2-40B4-BE49-F238E27FC236}">
                <a16:creationId xmlns:a16="http://schemas.microsoft.com/office/drawing/2014/main" id="{C0E72B53-176A-4EDB-B14B-ED7965F91E84}"/>
              </a:ext>
            </a:extLst>
          </p:cNvPr>
          <p:cNvSpPr/>
          <p:nvPr/>
        </p:nvSpPr>
        <p:spPr>
          <a:xfrm rot="5400000">
            <a:off x="4283957" y="2542244"/>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chemeClr val="accent2"/>
          </a:solidFill>
          <a:ln w="25400">
            <a:solidFill>
              <a:schemeClr val="tx2"/>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 name="Shape 123">
            <a:extLst>
              <a:ext uri="{FF2B5EF4-FFF2-40B4-BE49-F238E27FC236}">
                <a16:creationId xmlns:a16="http://schemas.microsoft.com/office/drawing/2014/main" id="{B8828418-48B3-4D03-8567-9B16A6106D4F}"/>
              </a:ext>
            </a:extLst>
          </p:cNvPr>
          <p:cNvSpPr/>
          <p:nvPr/>
        </p:nvSpPr>
        <p:spPr>
          <a:xfrm rot="5400000">
            <a:off x="6389665" y="2500979"/>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chemeClr val="accent2"/>
          </a:solidFill>
          <a:ln w="25400">
            <a:solidFill>
              <a:schemeClr val="tx1"/>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 name="Shape 124">
            <a:extLst>
              <a:ext uri="{FF2B5EF4-FFF2-40B4-BE49-F238E27FC236}">
                <a16:creationId xmlns:a16="http://schemas.microsoft.com/office/drawing/2014/main" id="{D04AFDD5-9B1E-4725-BEC6-6BDDF76FE07D}"/>
              </a:ext>
            </a:extLst>
          </p:cNvPr>
          <p:cNvSpPr/>
          <p:nvPr/>
        </p:nvSpPr>
        <p:spPr>
          <a:xfrm rot="5400000">
            <a:off x="7662299" y="2519225"/>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chemeClr val="accent2"/>
          </a:solidFill>
          <a:ln w="25400">
            <a:solidFill>
              <a:schemeClr val="tx1"/>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2" name="Shape 125">
            <a:extLst>
              <a:ext uri="{FF2B5EF4-FFF2-40B4-BE49-F238E27FC236}">
                <a16:creationId xmlns:a16="http://schemas.microsoft.com/office/drawing/2014/main" id="{3A705CDE-0836-42D5-9384-B2A15E17DD5A}"/>
              </a:ext>
            </a:extLst>
          </p:cNvPr>
          <p:cNvSpPr/>
          <p:nvPr/>
        </p:nvSpPr>
        <p:spPr>
          <a:xfrm>
            <a:off x="7382489" y="1123278"/>
            <a:ext cx="1397819" cy="100027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lgn="ctr">
              <a:defRPr sz="1800" b="0">
                <a:uFillTx/>
              </a:defRPr>
            </a:pPr>
            <a:r>
              <a:rPr lang="en-GB" sz="3000" dirty="0">
                <a:solidFill>
                  <a:schemeClr val="accent2"/>
                </a:solidFill>
                <a:uFill>
                  <a:solidFill/>
                </a:uFill>
              </a:rPr>
              <a:t>Delivery</a:t>
            </a:r>
          </a:p>
          <a:p>
            <a:pPr lvl="0" algn="ctr">
              <a:defRPr sz="1800" b="0">
                <a:uFillTx/>
              </a:defRPr>
            </a:pPr>
            <a:r>
              <a:rPr lang="en-GB" sz="3000" dirty="0">
                <a:solidFill>
                  <a:schemeClr val="accent2"/>
                </a:solidFill>
              </a:rPr>
              <a:t>date</a:t>
            </a:r>
            <a:endParaRPr sz="3000" dirty="0">
              <a:solidFill>
                <a:schemeClr val="accent2"/>
              </a:solidFill>
              <a:uFill>
                <a:solidFill/>
              </a:uFill>
            </a:endParaRPr>
          </a:p>
        </p:txBody>
      </p:sp>
      <p:sp>
        <p:nvSpPr>
          <p:cNvPr id="23" name="Shape 126">
            <a:extLst>
              <a:ext uri="{FF2B5EF4-FFF2-40B4-BE49-F238E27FC236}">
                <a16:creationId xmlns:a16="http://schemas.microsoft.com/office/drawing/2014/main" id="{878A8DA9-ABE7-469D-8E75-04830CFA845B}"/>
              </a:ext>
            </a:extLst>
          </p:cNvPr>
          <p:cNvSpPr/>
          <p:nvPr/>
        </p:nvSpPr>
        <p:spPr>
          <a:xfrm>
            <a:off x="2351224" y="2309298"/>
            <a:ext cx="1891543" cy="38472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000" dirty="0">
                <a:uFill>
                  <a:solidFill/>
                </a:uFill>
              </a:rPr>
              <a:t>Planning / Design</a:t>
            </a:r>
            <a:endParaRPr sz="2000" dirty="0">
              <a:uFill>
                <a:solidFill/>
              </a:uFill>
            </a:endParaRPr>
          </a:p>
        </p:txBody>
      </p:sp>
      <p:sp>
        <p:nvSpPr>
          <p:cNvPr id="24" name="Shape 127">
            <a:extLst>
              <a:ext uri="{FF2B5EF4-FFF2-40B4-BE49-F238E27FC236}">
                <a16:creationId xmlns:a16="http://schemas.microsoft.com/office/drawing/2014/main" id="{DD06C4D8-9D4C-4E5B-AF7D-2967B13EF29C}"/>
              </a:ext>
            </a:extLst>
          </p:cNvPr>
          <p:cNvSpPr/>
          <p:nvPr/>
        </p:nvSpPr>
        <p:spPr>
          <a:xfrm>
            <a:off x="4987939" y="2279582"/>
            <a:ext cx="1493999" cy="38472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000" dirty="0">
                <a:uFill>
                  <a:solidFill/>
                </a:uFill>
              </a:rPr>
              <a:t>programming</a:t>
            </a:r>
            <a:endParaRPr sz="2000" dirty="0">
              <a:uFill>
                <a:solidFill/>
              </a:uFill>
            </a:endParaRPr>
          </a:p>
        </p:txBody>
      </p:sp>
      <p:sp>
        <p:nvSpPr>
          <p:cNvPr id="25" name="Shape 128">
            <a:extLst>
              <a:ext uri="{FF2B5EF4-FFF2-40B4-BE49-F238E27FC236}">
                <a16:creationId xmlns:a16="http://schemas.microsoft.com/office/drawing/2014/main" id="{58FF1639-F681-4EC3-96B3-63138FA50218}"/>
              </a:ext>
            </a:extLst>
          </p:cNvPr>
          <p:cNvSpPr/>
          <p:nvPr/>
        </p:nvSpPr>
        <p:spPr>
          <a:xfrm>
            <a:off x="7022578" y="2309299"/>
            <a:ext cx="831959" cy="38472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000" dirty="0">
                <a:uFill>
                  <a:solidFill/>
                </a:uFill>
              </a:rPr>
              <a:t>Testing</a:t>
            </a:r>
          </a:p>
        </p:txBody>
      </p:sp>
      <p:sp>
        <p:nvSpPr>
          <p:cNvPr id="26" name="Shape 129">
            <a:extLst>
              <a:ext uri="{FF2B5EF4-FFF2-40B4-BE49-F238E27FC236}">
                <a16:creationId xmlns:a16="http://schemas.microsoft.com/office/drawing/2014/main" id="{9F75DDAF-8F7E-476B-AB91-3D1D4463BB0D}"/>
              </a:ext>
            </a:extLst>
          </p:cNvPr>
          <p:cNvSpPr/>
          <p:nvPr/>
        </p:nvSpPr>
        <p:spPr>
          <a:xfrm>
            <a:off x="2732997" y="2889375"/>
            <a:ext cx="116378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GB" sz="2800" dirty="0">
                <a:solidFill>
                  <a:srgbClr val="FFFFFF"/>
                </a:solidFill>
                <a:uFill>
                  <a:solidFill>
                    <a:srgbClr val="FFFFFF"/>
                  </a:solidFill>
                </a:uFill>
              </a:rPr>
              <a:t> 6 </a:t>
            </a:r>
            <a:r>
              <a:rPr lang="en-GB" sz="2800" dirty="0" err="1">
                <a:solidFill>
                  <a:srgbClr val="FFFFFF"/>
                </a:solidFill>
                <a:uFill>
                  <a:solidFill>
                    <a:srgbClr val="FFFFFF"/>
                  </a:solidFill>
                </a:uFill>
              </a:rPr>
              <a:t>wks</a:t>
            </a:r>
            <a:endParaRPr sz="2800" dirty="0">
              <a:solidFill>
                <a:srgbClr val="FFFFFF"/>
              </a:solidFill>
              <a:uFill>
                <a:solidFill>
                  <a:srgbClr val="FFFFFF"/>
                </a:solidFill>
              </a:uFill>
            </a:endParaRPr>
          </a:p>
        </p:txBody>
      </p:sp>
      <p:sp>
        <p:nvSpPr>
          <p:cNvPr id="27" name="Shape 130">
            <a:extLst>
              <a:ext uri="{FF2B5EF4-FFF2-40B4-BE49-F238E27FC236}">
                <a16:creationId xmlns:a16="http://schemas.microsoft.com/office/drawing/2014/main" id="{2C9C44A4-7441-4FFF-9466-0F3B71575AFA}"/>
              </a:ext>
            </a:extLst>
          </p:cNvPr>
          <p:cNvSpPr/>
          <p:nvPr/>
        </p:nvSpPr>
        <p:spPr>
          <a:xfrm>
            <a:off x="5203414" y="2889301"/>
            <a:ext cx="106599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 4 </a:t>
            </a:r>
            <a:r>
              <a:rPr sz="2800" dirty="0" err="1">
                <a:solidFill>
                  <a:srgbClr val="FFFFFF"/>
                </a:solidFill>
                <a:uFill>
                  <a:solidFill>
                    <a:srgbClr val="FFFFFF"/>
                  </a:solidFill>
                </a:uFill>
              </a:rPr>
              <a:t>wk</a:t>
            </a:r>
            <a:r>
              <a:rPr lang="en-GB" sz="2800" dirty="0">
                <a:solidFill>
                  <a:srgbClr val="FFFFFF"/>
                </a:solidFill>
                <a:uFill>
                  <a:solidFill>
                    <a:srgbClr val="FFFFFF"/>
                  </a:solidFill>
                </a:uFill>
              </a:rPr>
              <a:t>s</a:t>
            </a:r>
            <a:endParaRPr sz="2800" dirty="0">
              <a:solidFill>
                <a:srgbClr val="FFFFFF"/>
              </a:solidFill>
              <a:uFill>
                <a:solidFill>
                  <a:srgbClr val="FFFFFF"/>
                </a:solidFill>
              </a:uFill>
            </a:endParaRPr>
          </a:p>
        </p:txBody>
      </p:sp>
      <p:sp>
        <p:nvSpPr>
          <p:cNvPr id="28" name="Shape 131">
            <a:extLst>
              <a:ext uri="{FF2B5EF4-FFF2-40B4-BE49-F238E27FC236}">
                <a16:creationId xmlns:a16="http://schemas.microsoft.com/office/drawing/2014/main" id="{B115D1B7-BCDD-4497-8DF7-D850945A9EAF}"/>
              </a:ext>
            </a:extLst>
          </p:cNvPr>
          <p:cNvSpPr/>
          <p:nvPr/>
        </p:nvSpPr>
        <p:spPr>
          <a:xfrm>
            <a:off x="6908904" y="2889301"/>
            <a:ext cx="84318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2</a:t>
            </a:r>
            <a:r>
              <a:rPr sz="2800" dirty="0">
                <a:solidFill>
                  <a:srgbClr val="FFFFFF"/>
                </a:solidFill>
                <a:uFill>
                  <a:solidFill>
                    <a:srgbClr val="FFFFFF"/>
                  </a:solidFill>
                </a:uFill>
              </a:rPr>
              <a:t> </a:t>
            </a:r>
            <a:r>
              <a:rPr sz="2800" dirty="0" err="1">
                <a:solidFill>
                  <a:srgbClr val="FFFFFF"/>
                </a:solidFill>
                <a:uFill>
                  <a:solidFill>
                    <a:srgbClr val="FFFFFF"/>
                  </a:solidFill>
                </a:uFill>
              </a:rPr>
              <a:t>wk</a:t>
            </a:r>
            <a:endParaRPr sz="2800" dirty="0">
              <a:solidFill>
                <a:srgbClr val="FFFFFF"/>
              </a:solidFill>
              <a:uFill>
                <a:solidFill>
                  <a:srgbClr val="FFFFFF"/>
                </a:solidFill>
              </a:u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GB" sz="4400" dirty="0">
                <a:solidFill>
                  <a:schemeClr val="tx1"/>
                </a:solidFill>
                <a:uFill>
                  <a:solidFill>
                    <a:srgbClr val="1D4871"/>
                  </a:solidFill>
                </a:uFill>
              </a:rPr>
              <a:t>Blade Runner</a:t>
            </a:r>
            <a:endParaRPr sz="4400" dirty="0">
              <a:solidFill>
                <a:schemeClr val="tx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lang="en-GB" sz="3200" dirty="0">
                <a:solidFill>
                  <a:srgbClr val="9A9A9A"/>
                </a:solidFill>
                <a:uFill>
                  <a:solidFill>
                    <a:srgbClr val="9A9A9A"/>
                  </a:solidFill>
                </a:uFill>
              </a:rPr>
              <a:t>Tara Ltd</a:t>
            </a:r>
            <a:endParaRPr sz="3200" dirty="0">
              <a:solidFill>
                <a:srgbClr val="9A9A9A"/>
              </a:solidFill>
              <a:uFill>
                <a:solidFill>
                  <a:srgbClr val="9A9A9A"/>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lang="en-GB" sz="3000" dirty="0">
                <a:uFill>
                  <a:solidFill/>
                </a:uFill>
              </a:rPr>
              <a:t>Bring awareness and accessibility </a:t>
            </a:r>
            <a:endParaRPr sz="3000" dirty="0">
              <a:uFill>
                <a:solidFill/>
              </a:uFill>
            </a:endParaRPr>
          </a:p>
          <a:p>
            <a:pPr lvl="0">
              <a:defRPr sz="1800">
                <a:uFillTx/>
              </a:defRPr>
            </a:pPr>
            <a:r>
              <a:rPr lang="en-GB" sz="3000" dirty="0">
                <a:uFill>
                  <a:solidFill/>
                </a:uFill>
              </a:rPr>
              <a:t>Establish a good reputation</a:t>
            </a:r>
            <a:endParaRPr sz="3000" dirty="0">
              <a:uFill>
                <a:solidFill/>
              </a:uFill>
            </a:endParaRPr>
          </a:p>
          <a:p>
            <a:pPr lvl="0">
              <a:defRPr sz="1800">
                <a:uFillTx/>
              </a:defRPr>
            </a:pPr>
            <a:r>
              <a:rPr lang="en-GB" sz="3000" dirty="0">
                <a:uFill>
                  <a:solidFill/>
                </a:uFill>
              </a:rPr>
              <a:t>Share information about live events and food</a:t>
            </a:r>
          </a:p>
          <a:p>
            <a:pPr lvl="0">
              <a:defRPr sz="1800">
                <a:uFillTx/>
              </a:defRPr>
            </a:pPr>
            <a:r>
              <a:rPr lang="en-GB" sz="3000" dirty="0">
                <a:uFill>
                  <a:solidFill/>
                </a:uFill>
              </a:rPr>
              <a:t>To stand out from other competitors</a:t>
            </a:r>
          </a:p>
          <a:p>
            <a:pPr lvl="0">
              <a:defRPr sz="1800">
                <a:uFillTx/>
              </a:defRPr>
            </a:pPr>
            <a:r>
              <a:rPr lang="en-GB" sz="3000" dirty="0"/>
              <a:t>Promote a service (restaurant/bar)</a:t>
            </a:r>
          </a:p>
        </p:txBody>
      </p:sp>
      <p:sp>
        <p:nvSpPr>
          <p:cNvPr id="33" name="Shape 33"/>
          <p:cNvSpPr/>
          <p:nvPr/>
        </p:nvSpPr>
        <p:spPr>
          <a:xfrm>
            <a:off x="812800" y="4800600"/>
            <a:ext cx="7556556" cy="130805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600"/>
            </a:lvl1pPr>
          </a:lstStyle>
          <a:p>
            <a:pPr lvl="0" algn="ctr">
              <a:defRPr sz="1800">
                <a:uFillTx/>
              </a:defRPr>
            </a:pPr>
            <a:r>
              <a:rPr lang="en-GB" sz="4000" dirty="0">
                <a:solidFill>
                  <a:schemeClr val="accent2"/>
                </a:solidFill>
                <a:uFill>
                  <a:solidFill/>
                </a:uFill>
              </a:rPr>
              <a:t>To gain and interact with customers</a:t>
            </a:r>
          </a:p>
          <a:p>
            <a:pPr lvl="0" algn="ctr">
              <a:defRPr sz="1800">
                <a:uFillTx/>
              </a:defRPr>
            </a:pPr>
            <a:r>
              <a:rPr lang="en-GB" sz="4000" dirty="0">
                <a:solidFill>
                  <a:schemeClr val="accent2"/>
                </a:solidFill>
              </a:rPr>
              <a:t>And bring brand awareness</a:t>
            </a:r>
            <a:endParaRPr sz="4000" dirty="0">
              <a:solidFill>
                <a:schemeClr val="accent2"/>
              </a:solidFill>
              <a:uFill>
                <a:solidFill/>
              </a:u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000" dirty="0">
                <a:uFill>
                  <a:solidFill/>
                </a:uFill>
              </a:rPr>
              <a:t>For </a:t>
            </a:r>
            <a:r>
              <a:rPr lang="en-GB" sz="3000" dirty="0">
                <a:solidFill>
                  <a:schemeClr val="accent2"/>
                </a:solidFill>
                <a:uFill>
                  <a:solidFill>
                    <a:srgbClr val="008F00"/>
                  </a:solidFill>
                </a:uFill>
              </a:rPr>
              <a:t>potential customers</a:t>
            </a:r>
            <a:endParaRPr sz="3000" dirty="0">
              <a:solidFill>
                <a:schemeClr val="accent2"/>
              </a:solidFill>
              <a:uFill>
                <a:solidFill/>
              </a:uFill>
            </a:endParaRPr>
          </a:p>
          <a:p>
            <a:pPr lvl="0">
              <a:lnSpc>
                <a:spcPct val="90000"/>
              </a:lnSpc>
              <a:defRPr sz="1800">
                <a:uFillTx/>
              </a:defRPr>
            </a:pPr>
            <a:r>
              <a:rPr sz="3000" dirty="0">
                <a:uFill>
                  <a:solidFill/>
                </a:uFill>
              </a:rPr>
              <a:t>who </a:t>
            </a:r>
            <a:r>
              <a:rPr lang="en-GB" sz="3000" dirty="0">
                <a:uFill>
                  <a:solidFill/>
                </a:uFill>
              </a:rPr>
              <a:t>want </a:t>
            </a:r>
            <a:r>
              <a:rPr lang="en-GB" sz="3000" dirty="0">
                <a:solidFill>
                  <a:schemeClr val="accent2"/>
                </a:solidFill>
                <a:uFill>
                  <a:solidFill>
                    <a:srgbClr val="008F00"/>
                  </a:solidFill>
                </a:uFill>
              </a:rPr>
              <a:t>good food or to socialise and relax</a:t>
            </a:r>
            <a:endParaRPr sz="3000" dirty="0">
              <a:solidFill>
                <a:schemeClr val="accent2"/>
              </a:solidFill>
              <a:uFill>
                <a:solidFill/>
              </a:uFill>
            </a:endParaRPr>
          </a:p>
          <a:p>
            <a:pPr lvl="0">
              <a:lnSpc>
                <a:spcPct val="90000"/>
              </a:lnSpc>
              <a:defRPr sz="1800">
                <a:uFillTx/>
              </a:defRPr>
            </a:pPr>
            <a:r>
              <a:rPr sz="3000" dirty="0">
                <a:uFill>
                  <a:solidFill/>
                </a:uFill>
              </a:rPr>
              <a:t>the </a:t>
            </a:r>
            <a:r>
              <a:rPr lang="en-GB" sz="3000" dirty="0">
                <a:solidFill>
                  <a:schemeClr val="accent2"/>
                </a:solidFill>
                <a:uFill>
                  <a:solidFill>
                    <a:srgbClr val="008F00"/>
                  </a:solidFill>
                </a:uFill>
              </a:rPr>
              <a:t>O’Donnellys Bar</a:t>
            </a:r>
            <a:endParaRPr sz="3000" dirty="0">
              <a:solidFill>
                <a:schemeClr val="accent2"/>
              </a:solidFill>
              <a:uFill>
                <a:solidFill/>
              </a:uFill>
            </a:endParaRPr>
          </a:p>
          <a:p>
            <a:pPr lvl="0">
              <a:lnSpc>
                <a:spcPct val="90000"/>
              </a:lnSpc>
              <a:defRPr sz="1800">
                <a:uFillTx/>
              </a:defRPr>
            </a:pPr>
            <a:r>
              <a:rPr sz="3000" dirty="0">
                <a:uFill>
                  <a:solidFill/>
                </a:uFill>
              </a:rPr>
              <a:t>is a </a:t>
            </a:r>
            <a:r>
              <a:rPr lang="en-GB" sz="3000" dirty="0">
                <a:solidFill>
                  <a:schemeClr val="accent2"/>
                </a:solidFill>
                <a:uFill>
                  <a:solidFill>
                    <a:srgbClr val="008F00"/>
                  </a:solidFill>
                </a:uFill>
              </a:rPr>
              <a:t>venue website</a:t>
            </a:r>
            <a:endParaRPr sz="3000" dirty="0">
              <a:solidFill>
                <a:schemeClr val="accent2"/>
              </a:solidFill>
              <a:uFill>
                <a:solidFill/>
              </a:uFill>
            </a:endParaRPr>
          </a:p>
          <a:p>
            <a:pPr lvl="0">
              <a:lnSpc>
                <a:spcPct val="90000"/>
              </a:lnSpc>
              <a:defRPr sz="1800">
                <a:uFillTx/>
              </a:defRPr>
            </a:pPr>
            <a:r>
              <a:rPr sz="3000" dirty="0">
                <a:uFill>
                  <a:solidFill/>
                </a:uFill>
              </a:rPr>
              <a:t>that</a:t>
            </a:r>
            <a:r>
              <a:rPr lang="en-GB" sz="3000" dirty="0">
                <a:solidFill>
                  <a:schemeClr val="accent2"/>
                </a:solidFill>
                <a:uFill>
                  <a:solidFill>
                    <a:srgbClr val="008F00"/>
                  </a:solidFill>
                </a:uFill>
              </a:rPr>
              <a:t> helps create awareness and build 	 	  recognition</a:t>
            </a:r>
            <a:endParaRPr sz="3000" dirty="0">
              <a:solidFill>
                <a:schemeClr val="accent2"/>
              </a:solidFill>
              <a:uFill>
                <a:solidFill/>
              </a:uFill>
            </a:endParaRPr>
          </a:p>
          <a:p>
            <a:pPr lvl="0">
              <a:lnSpc>
                <a:spcPct val="90000"/>
              </a:lnSpc>
              <a:defRPr sz="1800">
                <a:uFillTx/>
              </a:defRPr>
            </a:pPr>
            <a:r>
              <a:rPr sz="3000" dirty="0">
                <a:uFill>
                  <a:solidFill/>
                </a:uFill>
              </a:rPr>
              <a:t>Unlike </a:t>
            </a:r>
            <a:r>
              <a:rPr lang="en-GB" sz="3000" dirty="0">
                <a:solidFill>
                  <a:schemeClr val="accent2"/>
                </a:solidFill>
                <a:uFill>
                  <a:solidFill>
                    <a:srgbClr val="008F00"/>
                  </a:solidFill>
                </a:uFill>
              </a:rPr>
              <a:t>social media and traditional advertising</a:t>
            </a:r>
            <a:endParaRPr sz="3000" dirty="0">
              <a:solidFill>
                <a:schemeClr val="accent2"/>
              </a:solidFill>
              <a:uFill>
                <a:solidFill/>
              </a:uFill>
            </a:endParaRPr>
          </a:p>
          <a:p>
            <a:pPr lvl="0">
              <a:lnSpc>
                <a:spcPct val="90000"/>
              </a:lnSpc>
              <a:defRPr sz="1800">
                <a:uFillTx/>
              </a:defRPr>
            </a:pPr>
            <a:r>
              <a:rPr sz="3000" dirty="0">
                <a:uFill>
                  <a:solidFill/>
                </a:uFill>
              </a:rPr>
              <a:t>our project</a:t>
            </a:r>
            <a:r>
              <a:rPr lang="en-GB" sz="3000" dirty="0">
                <a:uFill>
                  <a:solidFill/>
                </a:uFill>
              </a:rPr>
              <a:t> </a:t>
            </a:r>
            <a:r>
              <a:rPr lang="en-GB" sz="3000" dirty="0">
                <a:solidFill>
                  <a:schemeClr val="accent2"/>
                </a:solidFill>
                <a:uFill>
                  <a:solidFill/>
                </a:uFill>
              </a:rPr>
              <a:t>is web based and gives accessibility to existing and new customers.</a:t>
            </a:r>
            <a:endParaRPr sz="3000" dirty="0">
              <a:solidFill>
                <a:schemeClr val="accent2"/>
              </a:solidFill>
              <a:uFill>
                <a:solidFill/>
              </a:u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chemeClr val="accent2">
              <a:lumMod val="20000"/>
              <a:lumOff val="80000"/>
            </a:schemeClr>
          </a:solidFill>
          <a:ln w="25400">
            <a:solidFill>
              <a:schemeClr val="accent2"/>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Product box</a:t>
            </a:r>
          </a:p>
        </p:txBody>
      </p:sp>
      <p:sp>
        <p:nvSpPr>
          <p:cNvPr id="45" name="Shape 45"/>
          <p:cNvSpPr/>
          <p:nvPr/>
        </p:nvSpPr>
        <p:spPr>
          <a:xfrm>
            <a:off x="3372892" y="1773257"/>
            <a:ext cx="2410916"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800" dirty="0">
                <a:solidFill>
                  <a:schemeClr val="accent2"/>
                </a:solidFill>
                <a:uFill>
                  <a:solidFill/>
                </a:uFill>
              </a:rPr>
              <a:t>O’Donnellys Bar</a:t>
            </a:r>
            <a:endParaRPr sz="2800" dirty="0">
              <a:solidFill>
                <a:schemeClr val="accent2"/>
              </a:solidFill>
              <a:uFill>
                <a:solidFill/>
              </a:uFill>
            </a:endParaRP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3741713" y="2888378"/>
            <a:ext cx="77009"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endParaRPr sz="2800" dirty="0">
              <a:uFill>
                <a:solidFill/>
              </a:uFill>
            </a:endParaRPr>
          </a:p>
        </p:txBody>
      </p:sp>
      <p:sp>
        <p:nvSpPr>
          <p:cNvPr id="48" name="Shape 48"/>
          <p:cNvSpPr/>
          <p:nvPr/>
        </p:nvSpPr>
        <p:spPr>
          <a:xfrm>
            <a:off x="3232685" y="4076490"/>
            <a:ext cx="2843727" cy="38472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000" dirty="0">
                <a:uFill>
                  <a:solidFill/>
                </a:uFill>
              </a:rPr>
              <a:t>Best Guinness in the west!</a:t>
            </a:r>
            <a:endParaRPr sz="2000" dirty="0">
              <a:uFill>
                <a:solidFill/>
              </a:uFill>
            </a:endParaRPr>
          </a:p>
        </p:txBody>
      </p:sp>
      <p:sp>
        <p:nvSpPr>
          <p:cNvPr id="49" name="Shape 49"/>
          <p:cNvSpPr/>
          <p:nvPr/>
        </p:nvSpPr>
        <p:spPr>
          <a:xfrm>
            <a:off x="3534098" y="5170252"/>
            <a:ext cx="2223366"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800" dirty="0">
                <a:uFill>
                  <a:solidFill/>
                </a:uFill>
              </a:rPr>
              <a:t>Family friendly</a:t>
            </a:r>
            <a:endParaRPr sz="2800" dirty="0">
              <a:uFill>
                <a:solidFill/>
              </a:uFill>
            </a:endParaRPr>
          </a:p>
        </p:txBody>
      </p:sp>
      <p:sp>
        <p:nvSpPr>
          <p:cNvPr id="50" name="Shape 50"/>
          <p:cNvSpPr/>
          <p:nvPr/>
        </p:nvSpPr>
        <p:spPr>
          <a:xfrm>
            <a:off x="3053951" y="5565897"/>
            <a:ext cx="320119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800" dirty="0">
                <a:uFill>
                  <a:solidFill/>
                </a:uFill>
              </a:rPr>
              <a:t>Live sports and music</a:t>
            </a:r>
            <a:endParaRPr sz="2800" dirty="0">
              <a:uFill>
                <a:solidFill/>
              </a:uFill>
            </a:endParaRPr>
          </a:p>
        </p:txBody>
      </p:sp>
      <p:sp>
        <p:nvSpPr>
          <p:cNvPr id="51" name="Shape 51"/>
          <p:cNvSpPr/>
          <p:nvPr/>
        </p:nvSpPr>
        <p:spPr>
          <a:xfrm>
            <a:off x="3865992" y="6026398"/>
            <a:ext cx="171200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800" dirty="0">
                <a:uFill>
                  <a:solidFill/>
                </a:uFill>
              </a:rPr>
              <a:t>Great Food</a:t>
            </a:r>
            <a:endParaRPr sz="2800" dirty="0">
              <a:uFill>
                <a:solidFill/>
              </a:uFill>
            </a:endParaRPr>
          </a:p>
        </p:txBody>
      </p:sp>
      <p:sp>
        <p:nvSpPr>
          <p:cNvPr id="12" name="Shape 49">
            <a:extLst>
              <a:ext uri="{FF2B5EF4-FFF2-40B4-BE49-F238E27FC236}">
                <a16:creationId xmlns:a16="http://schemas.microsoft.com/office/drawing/2014/main" id="{C87EF920-97DC-49D6-854B-428D08967E66}"/>
              </a:ext>
            </a:extLst>
          </p:cNvPr>
          <p:cNvSpPr/>
          <p:nvPr/>
        </p:nvSpPr>
        <p:spPr>
          <a:xfrm>
            <a:off x="3231131" y="4709751"/>
            <a:ext cx="2829301"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800" dirty="0">
                <a:uFill>
                  <a:solidFill/>
                </a:uFill>
              </a:rPr>
              <a:t>Warm atmosphere</a:t>
            </a:r>
            <a:endParaRPr sz="2800" dirty="0">
              <a:uFill>
                <a:solidFill/>
              </a:uFill>
            </a:endParaRPr>
          </a:p>
        </p:txBody>
      </p:sp>
      <p:pic>
        <p:nvPicPr>
          <p:cNvPr id="1026" name="Picture 2">
            <a:extLst>
              <a:ext uri="{FF2B5EF4-FFF2-40B4-BE49-F238E27FC236}">
                <a16:creationId xmlns:a16="http://schemas.microsoft.com/office/drawing/2014/main" id="{6979604C-2021-433F-8B93-2DAC18C32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6883" y="2468729"/>
            <a:ext cx="3158017" cy="15888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513944622"/>
              </p:ext>
            </p:extLst>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IN</a:t>
                      </a:r>
                    </a:p>
                  </a:txBody>
                  <a:tcPr marL="38100" marR="38100" marT="38100" marB="38100" horzOverflow="overflow">
                    <a:solidFill>
                      <a:schemeClr val="accent2"/>
                    </a:solidFill>
                  </a:tcPr>
                </a:tc>
                <a:tc>
                  <a:txBody>
                    <a:bodyPr/>
                    <a:lstStyle/>
                    <a:p>
                      <a:pPr lvl="0" algn="ctr">
                        <a:tabLst>
                          <a:tab pos="914400" algn="l"/>
                        </a:tabLst>
                        <a:defRPr sz="1800" b="0">
                          <a:solidFill>
                            <a:srgbClr val="000000"/>
                          </a:solidFill>
                          <a:uFillTx/>
                        </a:defRPr>
                      </a:pPr>
                      <a:r>
                        <a:rPr sz="2800" dirty="0">
                          <a:solidFill>
                            <a:srgbClr val="FFFFFF"/>
                          </a:solidFill>
                          <a:uFill>
                            <a:solidFill>
                              <a:srgbClr val="FFFFFF"/>
                            </a:solidFill>
                          </a:uFill>
                        </a:rPr>
                        <a:t>OUT</a:t>
                      </a:r>
                    </a:p>
                  </a:txBody>
                  <a:tcPr marL="38100" marR="38100" marT="38100" marB="38100" horzOverflow="overflow">
                    <a:solidFill>
                      <a:schemeClr val="accent2"/>
                    </a:solidFill>
                  </a:tcPr>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GB" dirty="0"/>
                        <a:t>Simple web design</a:t>
                      </a:r>
                      <a:endParaRPr dirty="0"/>
                    </a:p>
                  </a:txBody>
                  <a:tcPr marL="38100" marR="38100" marT="38100" marB="38100" horzOverflow="overflow">
                    <a:solidFill>
                      <a:schemeClr val="accent2">
                        <a:lumMod val="40000"/>
                        <a:lumOff val="60000"/>
                      </a:schemeClr>
                    </a:solidFill>
                  </a:tcPr>
                </a:tc>
                <a:tc>
                  <a:txBody>
                    <a:bodyPr/>
                    <a:lstStyle/>
                    <a:p>
                      <a:pPr lvl="0" algn="l">
                        <a:tabLst>
                          <a:tab pos="914400" algn="l"/>
                        </a:tabLst>
                        <a:defRPr sz="1800">
                          <a:uFill>
                            <a:solidFill>
                              <a:srgbClr val="000000"/>
                            </a:solidFill>
                          </a:uFill>
                        </a:defRPr>
                      </a:pPr>
                      <a:r>
                        <a:rPr lang="en-GB" dirty="0"/>
                        <a:t>Complicated features</a:t>
                      </a:r>
                      <a:endParaRPr dirty="0"/>
                    </a:p>
                  </a:txBody>
                  <a:tcPr marL="38100" marR="38100" marT="38100" marB="38100" horzOverflow="overflow">
                    <a:solidFill>
                      <a:schemeClr val="accent2">
                        <a:lumMod val="40000"/>
                        <a:lumOff val="60000"/>
                      </a:schemeClr>
                    </a:solidFill>
                  </a:tcPr>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GB" dirty="0"/>
                        <a:t>Ease of access</a:t>
                      </a:r>
                      <a:endParaRPr dirty="0"/>
                    </a:p>
                  </a:txBody>
                  <a:tcPr marL="38100" marR="38100" marT="38100" marB="38100" horzOverflow="overflow">
                    <a:solidFill>
                      <a:schemeClr val="accent2">
                        <a:lumMod val="20000"/>
                        <a:lumOff val="80000"/>
                      </a:schemeClr>
                    </a:solidFill>
                  </a:tcPr>
                </a:tc>
                <a:tc>
                  <a:txBody>
                    <a:bodyPr/>
                    <a:lstStyle/>
                    <a:p>
                      <a:pPr lvl="0" algn="l">
                        <a:tabLst>
                          <a:tab pos="914400" algn="l"/>
                        </a:tabLst>
                        <a:defRPr sz="1800">
                          <a:uFill>
                            <a:solidFill>
                              <a:srgbClr val="000000"/>
                            </a:solidFill>
                          </a:uFill>
                        </a:defRPr>
                      </a:pPr>
                      <a:r>
                        <a:rPr lang="en-GB" dirty="0"/>
                        <a:t>Log in</a:t>
                      </a:r>
                      <a:endParaRPr dirty="0"/>
                    </a:p>
                  </a:txBody>
                  <a:tcPr marL="38100" marR="38100" marT="38100" marB="38100" horzOverflow="overflow">
                    <a:solidFill>
                      <a:schemeClr val="accent2">
                        <a:lumMod val="20000"/>
                        <a:lumOff val="80000"/>
                      </a:schemeClr>
                    </a:solidFill>
                  </a:tcPr>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GB" dirty="0"/>
                        <a:t>Visually appealing</a:t>
                      </a:r>
                      <a:endParaRPr dirty="0"/>
                    </a:p>
                  </a:txBody>
                  <a:tcPr marL="38100" marR="38100" marT="38100" marB="38100" horzOverflow="overflow">
                    <a:solidFill>
                      <a:schemeClr val="accent2">
                        <a:lumMod val="40000"/>
                        <a:lumOff val="60000"/>
                      </a:schemeClr>
                    </a:solidFill>
                  </a:tcPr>
                </a:tc>
                <a:tc>
                  <a:txBody>
                    <a:bodyPr/>
                    <a:lstStyle/>
                    <a:p>
                      <a:pPr lvl="0" algn="l">
                        <a:tabLst>
                          <a:tab pos="914400" algn="l"/>
                        </a:tabLst>
                        <a:defRPr sz="1800">
                          <a:uFill>
                            <a:solidFill>
                              <a:srgbClr val="000000"/>
                            </a:solidFill>
                          </a:uFill>
                        </a:defRPr>
                      </a:pPr>
                      <a:r>
                        <a:rPr lang="en-GB" dirty="0"/>
                        <a:t>External Advertisements</a:t>
                      </a:r>
                      <a:endParaRPr dirty="0"/>
                    </a:p>
                  </a:txBody>
                  <a:tcPr marL="38100" marR="38100" marT="38100" marB="38100" horzOverflow="overflow">
                    <a:solidFill>
                      <a:schemeClr val="accent2">
                        <a:lumMod val="40000"/>
                        <a:lumOff val="60000"/>
                      </a:schemeClr>
                    </a:solidFill>
                  </a:tcPr>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GB" dirty="0"/>
                        <a:t>Current info on Sports/Live Music</a:t>
                      </a:r>
                      <a:endParaRPr dirty="0"/>
                    </a:p>
                  </a:txBody>
                  <a:tcPr marL="38100" marR="38100" marT="38100" marB="38100" horzOverflow="overflow">
                    <a:solidFill>
                      <a:schemeClr val="accent2">
                        <a:lumMod val="20000"/>
                        <a:lumOff val="8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2">
                        <a:lumMod val="20000"/>
                        <a:lumOff val="80000"/>
                      </a:schemeClr>
                    </a:solidFill>
                  </a:tcPr>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r>
                        <a:rPr lang="en-GB" dirty="0"/>
                        <a:t>Food menu</a:t>
                      </a:r>
                      <a:endParaRPr dirty="0"/>
                    </a:p>
                  </a:txBody>
                  <a:tcPr marL="38100" marR="38100" marT="38100" marB="38100" horzOverflow="overflow">
                    <a:solidFill>
                      <a:schemeClr val="accent2">
                        <a:lumMod val="40000"/>
                        <a:lumOff val="6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2">
                        <a:lumMod val="40000"/>
                        <a:lumOff val="60000"/>
                      </a:schemeClr>
                    </a:solidFill>
                  </a:tcPr>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r>
                        <a:rPr lang="en-GB" dirty="0"/>
                        <a:t>Accessible on all devices</a:t>
                      </a:r>
                      <a:endParaRPr dirty="0"/>
                    </a:p>
                  </a:txBody>
                  <a:tcPr marL="38100" marR="38100" marT="38100" marB="38100" horzOverflow="overflow">
                    <a:solidFill>
                      <a:schemeClr val="accent2">
                        <a:lumMod val="20000"/>
                        <a:lumOff val="8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2">
                        <a:lumMod val="20000"/>
                        <a:lumOff val="80000"/>
                      </a:schemeClr>
                    </a:solidFill>
                  </a:tcPr>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1524619293"/>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UNRESOLVED</a:t>
                      </a:r>
                    </a:p>
                  </a:txBody>
                  <a:tcPr marL="38100" marR="38100" marT="38100" marB="38100" horzOverflow="overflow">
                    <a:solidFill>
                      <a:schemeClr val="accent2"/>
                    </a:solidFill>
                  </a:tcPr>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GB" dirty="0"/>
                        <a:t>Live Updates</a:t>
                      </a:r>
                      <a:endParaRPr dirty="0"/>
                    </a:p>
                  </a:txBody>
                  <a:tcPr marL="38100" marR="38100" marT="38100" marB="38100" horzOverflow="overflow">
                    <a:solidFill>
                      <a:schemeClr val="accent2">
                        <a:lumMod val="40000"/>
                        <a:lumOff val="60000"/>
                      </a:schemeClr>
                    </a:solidFill>
                  </a:tcPr>
                </a:tc>
                <a:extLst>
                  <a:ext uri="{0D108BD9-81ED-4DB2-BD59-A6C34878D82A}">
                    <a16:rowId xmlns:a16="http://schemas.microsoft.com/office/drawing/2014/main" val="10001"/>
                  </a:ext>
                </a:extLst>
              </a:tr>
              <a:tr h="412496">
                <a:tc>
                  <a:txBody>
                    <a:bodyPr/>
                    <a:lstStyle/>
                    <a:p>
                      <a:pPr marL="0" marR="0" lvl="0" indent="0" algn="l" defTabSz="914400" eaLnBrk="1" fontAlgn="auto" latinLnBrk="0" hangingPunct="1">
                        <a:lnSpc>
                          <a:spcPct val="100000"/>
                        </a:lnSpc>
                        <a:spcBef>
                          <a:spcPts val="0"/>
                        </a:spcBef>
                        <a:spcAft>
                          <a:spcPts val="0"/>
                        </a:spcAft>
                        <a:buClrTx/>
                        <a:buSzTx/>
                        <a:buFontTx/>
                        <a:buNone/>
                        <a:tabLst>
                          <a:tab pos="914400" algn="l"/>
                        </a:tabLst>
                        <a:defRPr sz="1800">
                          <a:uFill>
                            <a:solidFill>
                              <a:srgbClr val="000000"/>
                            </a:solidFill>
                          </a:uFill>
                        </a:defRPr>
                      </a:pPr>
                      <a:r>
                        <a:rPr lang="en-GB" dirty="0"/>
                        <a:t>Booking features</a:t>
                      </a:r>
                    </a:p>
                  </a:txBody>
                  <a:tcPr marL="38100" marR="38100" marT="38100" marB="38100" horzOverflow="overflow">
                    <a:solidFill>
                      <a:schemeClr val="accent2">
                        <a:lumMod val="20000"/>
                        <a:lumOff val="80000"/>
                      </a:schemeClr>
                    </a:solidFill>
                  </a:tcPr>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r>
                        <a:rPr lang="en-GB" dirty="0"/>
                        <a:t>Mailing list</a:t>
                      </a:r>
                      <a:endParaRPr dirty="0"/>
                    </a:p>
                  </a:txBody>
                  <a:tcPr marL="38100" marR="38100" marT="38100" marB="38100" horzOverflow="overflow">
                    <a:solidFill>
                      <a:schemeClr val="accent2">
                        <a:lumMod val="40000"/>
                        <a:lumOff val="60000"/>
                      </a:schemeClr>
                    </a:solidFill>
                  </a:tcPr>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Your project community</a:t>
            </a:r>
          </a:p>
        </p:txBody>
      </p:sp>
      <p:sp>
        <p:nvSpPr>
          <p:cNvPr id="66" name="Shape 66"/>
          <p:cNvSpPr/>
          <p:nvPr/>
        </p:nvSpPr>
        <p:spPr>
          <a:xfrm>
            <a:off x="2130501" y="2475700"/>
            <a:ext cx="4420976" cy="23777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chemeClr val="accent5"/>
            </a:solidFill>
            <a:round/>
          </a:ln>
        </p:spPr>
        <p:txBody>
          <a:bodyPr lIns="0" tIns="0" rIns="0" bIns="0"/>
          <a:lstStyle/>
          <a:p>
            <a:pPr lvl="0" defTabSz="457200">
              <a:buClrTx/>
              <a:defRPr sz="1200">
                <a:uFillTx/>
                <a:latin typeface="Helvetica"/>
                <a:ea typeface="Helvetica"/>
                <a:cs typeface="Helvetica"/>
                <a:sym typeface="Helvetica"/>
              </a:defRPr>
            </a:pPr>
            <a:endParaRPr>
              <a:solidFill>
                <a:schemeClr val="accent5"/>
              </a:solidFill>
            </a:endParaRPr>
          </a:p>
        </p:txBody>
      </p:sp>
      <p:sp>
        <p:nvSpPr>
          <p:cNvPr id="67" name="Shape 67"/>
          <p:cNvSpPr/>
          <p:nvPr/>
        </p:nvSpPr>
        <p:spPr>
          <a:xfrm>
            <a:off x="2230634" y="3376433"/>
            <a:ext cx="4296048" cy="569387"/>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3200" b="1" dirty="0">
                <a:solidFill>
                  <a:schemeClr val="accent5"/>
                </a:solidFill>
              </a:rPr>
              <a:t>Core Team Blade Runner</a:t>
            </a:r>
            <a:endParaRPr sz="3200" b="1" dirty="0">
              <a:solidFill>
                <a:schemeClr val="accent5"/>
              </a:solidFill>
              <a:uFill>
                <a:solidFill/>
              </a:uFill>
            </a:endParaRPr>
          </a:p>
        </p:txBody>
      </p:sp>
      <p:sp>
        <p:nvSpPr>
          <p:cNvPr id="68" name="Shape 68"/>
          <p:cNvSpPr/>
          <p:nvPr/>
        </p:nvSpPr>
        <p:spPr>
          <a:xfrm>
            <a:off x="1481704" y="4794859"/>
            <a:ext cx="771045"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solidFill>
                  <a:schemeClr val="accent1">
                    <a:lumMod val="50000"/>
                  </a:schemeClr>
                </a:solidFill>
                <a:uFill>
                  <a:solidFill/>
                </a:uFill>
              </a:rPr>
              <a:t>foodies</a:t>
            </a:r>
            <a:endParaRPr sz="1800" dirty="0">
              <a:solidFill>
                <a:schemeClr val="accent1">
                  <a:lumMod val="50000"/>
                </a:schemeClr>
              </a:solidFill>
              <a:uFill>
                <a:solidFill/>
              </a:uFill>
            </a:endParaRPr>
          </a:p>
        </p:txBody>
      </p:sp>
      <p:sp>
        <p:nvSpPr>
          <p:cNvPr id="69" name="Shape 69"/>
          <p:cNvSpPr/>
          <p:nvPr/>
        </p:nvSpPr>
        <p:spPr>
          <a:xfrm>
            <a:off x="134149" y="2911458"/>
            <a:ext cx="1118896"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solidFill>
                  <a:schemeClr val="accent1">
                    <a:lumMod val="50000"/>
                  </a:schemeClr>
                </a:solidFill>
                <a:uFill>
                  <a:solidFill/>
                </a:uFill>
              </a:rPr>
              <a:t>Sports fans</a:t>
            </a:r>
            <a:endParaRPr sz="1800" dirty="0">
              <a:solidFill>
                <a:schemeClr val="accent1">
                  <a:lumMod val="50000"/>
                </a:schemeClr>
              </a:solidFill>
              <a:uFill>
                <a:solidFill/>
              </a:uFill>
            </a:endParaRPr>
          </a:p>
        </p:txBody>
      </p:sp>
      <p:sp>
        <p:nvSpPr>
          <p:cNvPr id="70" name="Shape 70"/>
          <p:cNvSpPr/>
          <p:nvPr/>
        </p:nvSpPr>
        <p:spPr>
          <a:xfrm>
            <a:off x="642556" y="2355685"/>
            <a:ext cx="1955664"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solidFill>
                  <a:schemeClr val="accent1">
                    <a:lumMod val="50000"/>
                  </a:schemeClr>
                </a:solidFill>
                <a:uFill>
                  <a:solidFill/>
                </a:uFill>
              </a:rPr>
              <a:t>Potential customers</a:t>
            </a:r>
            <a:endParaRPr sz="1800" dirty="0">
              <a:solidFill>
                <a:schemeClr val="accent1">
                  <a:lumMod val="50000"/>
                </a:schemeClr>
              </a:solidFill>
              <a:uFill>
                <a:solidFill/>
              </a:uFill>
            </a:endParaRPr>
          </a:p>
        </p:txBody>
      </p:sp>
      <p:sp>
        <p:nvSpPr>
          <p:cNvPr id="71" name="Shape 71"/>
          <p:cNvSpPr/>
          <p:nvPr/>
        </p:nvSpPr>
        <p:spPr>
          <a:xfrm>
            <a:off x="3142133" y="5416208"/>
            <a:ext cx="2633489"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a:uFill>
                  <a:solidFill/>
                </a:uFill>
              </a:rPr>
              <a:t>Everyone else !</a:t>
            </a:r>
          </a:p>
        </p:txBody>
      </p:sp>
      <p:pic>
        <p:nvPicPr>
          <p:cNvPr id="73" name="image3.png"/>
          <p:cNvPicPr/>
          <p:nvPr/>
        </p:nvPicPr>
        <p:blipFill>
          <a:blip r:embed="rId4"/>
          <a:stretch>
            <a:fillRect/>
          </a:stretch>
        </p:blipFill>
        <p:spPr>
          <a:xfrm>
            <a:off x="7467911" y="3482270"/>
            <a:ext cx="800100" cy="927100"/>
          </a:xfrm>
          <a:prstGeom prst="rect">
            <a:avLst/>
          </a:prstGeom>
          <a:ln w="12700">
            <a:miter lim="400000"/>
          </a:ln>
        </p:spPr>
      </p:pic>
      <p:pic>
        <p:nvPicPr>
          <p:cNvPr id="74" name="image4.png"/>
          <p:cNvPicPr/>
          <p:nvPr/>
        </p:nvPicPr>
        <p:blipFill>
          <a:blip r:embed="rId5"/>
          <a:stretch>
            <a:fillRect/>
          </a:stretch>
        </p:blipFill>
        <p:spPr>
          <a:xfrm>
            <a:off x="3930882" y="1578409"/>
            <a:ext cx="800100" cy="927100"/>
          </a:xfrm>
          <a:prstGeom prst="rect">
            <a:avLst/>
          </a:prstGeom>
          <a:ln w="12700">
            <a:miter lim="400000"/>
          </a:ln>
        </p:spPr>
      </p:pic>
      <p:pic>
        <p:nvPicPr>
          <p:cNvPr id="75" name="image5.png"/>
          <p:cNvPicPr/>
          <p:nvPr/>
        </p:nvPicPr>
        <p:blipFill>
          <a:blip r:embed="rId6"/>
          <a:stretch>
            <a:fillRect/>
          </a:stretch>
        </p:blipFill>
        <p:spPr>
          <a:xfrm>
            <a:off x="781586" y="3538633"/>
            <a:ext cx="800100" cy="927100"/>
          </a:xfrm>
          <a:prstGeom prst="rect">
            <a:avLst/>
          </a:prstGeom>
          <a:ln w="12700">
            <a:miter lim="400000"/>
          </a:ln>
        </p:spPr>
      </p:pic>
      <p:sp>
        <p:nvSpPr>
          <p:cNvPr id="14" name="Shape 69">
            <a:extLst>
              <a:ext uri="{FF2B5EF4-FFF2-40B4-BE49-F238E27FC236}">
                <a16:creationId xmlns:a16="http://schemas.microsoft.com/office/drawing/2014/main" id="{ED4E214F-A9B7-4B89-ACFE-0A2ECE0B0F52}"/>
              </a:ext>
            </a:extLst>
          </p:cNvPr>
          <p:cNvSpPr/>
          <p:nvPr/>
        </p:nvSpPr>
        <p:spPr>
          <a:xfrm>
            <a:off x="282330" y="5309915"/>
            <a:ext cx="896079"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solidFill>
                  <a:schemeClr val="accent1">
                    <a:lumMod val="50000"/>
                  </a:schemeClr>
                </a:solidFill>
                <a:uFill>
                  <a:solidFill/>
                </a:uFill>
              </a:rPr>
              <a:t>end user</a:t>
            </a:r>
            <a:endParaRPr sz="1800" dirty="0">
              <a:solidFill>
                <a:schemeClr val="accent1">
                  <a:lumMod val="50000"/>
                </a:schemeClr>
              </a:solidFill>
              <a:uFill>
                <a:solidFill/>
              </a:uFill>
            </a:endParaRPr>
          </a:p>
        </p:txBody>
      </p:sp>
      <p:sp>
        <p:nvSpPr>
          <p:cNvPr id="15" name="Shape 69">
            <a:extLst>
              <a:ext uri="{FF2B5EF4-FFF2-40B4-BE49-F238E27FC236}">
                <a16:creationId xmlns:a16="http://schemas.microsoft.com/office/drawing/2014/main" id="{7BF10FA4-EEF3-4984-9166-8FA36A2341E4}"/>
              </a:ext>
            </a:extLst>
          </p:cNvPr>
          <p:cNvSpPr/>
          <p:nvPr/>
        </p:nvSpPr>
        <p:spPr>
          <a:xfrm>
            <a:off x="6141950" y="2004458"/>
            <a:ext cx="1572546" cy="630942"/>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lgn="ctr">
              <a:defRPr sz="1800">
                <a:uFillTx/>
              </a:defRPr>
            </a:pPr>
            <a:r>
              <a:rPr lang="en-GB" sz="1800" dirty="0">
                <a:solidFill>
                  <a:schemeClr val="accent2"/>
                </a:solidFill>
                <a:uFill>
                  <a:solidFill/>
                </a:uFill>
              </a:rPr>
              <a:t>The Dark Knight</a:t>
            </a:r>
            <a:endParaRPr lang="en-GB" sz="1800" dirty="0">
              <a:solidFill>
                <a:schemeClr val="accent2"/>
              </a:solidFill>
            </a:endParaRPr>
          </a:p>
          <a:p>
            <a:pPr lvl="0" algn="ctr">
              <a:defRPr sz="1800">
                <a:uFillTx/>
              </a:defRPr>
            </a:pPr>
            <a:r>
              <a:rPr lang="en-GB" sz="1800" dirty="0">
                <a:solidFill>
                  <a:schemeClr val="accent2"/>
                </a:solidFill>
                <a:uFill>
                  <a:solidFill/>
                </a:uFill>
              </a:rPr>
              <a:t>Software team</a:t>
            </a:r>
            <a:endParaRPr sz="1800" dirty="0">
              <a:solidFill>
                <a:schemeClr val="accent2"/>
              </a:solidFill>
              <a:uFill>
                <a:solidFill/>
              </a:uFill>
            </a:endParaRPr>
          </a:p>
        </p:txBody>
      </p:sp>
      <p:sp>
        <p:nvSpPr>
          <p:cNvPr id="16" name="Shape 69">
            <a:extLst>
              <a:ext uri="{FF2B5EF4-FFF2-40B4-BE49-F238E27FC236}">
                <a16:creationId xmlns:a16="http://schemas.microsoft.com/office/drawing/2014/main" id="{7F9CDB63-1A0A-4CEA-88A5-673DCC493B95}"/>
              </a:ext>
            </a:extLst>
          </p:cNvPr>
          <p:cNvSpPr/>
          <p:nvPr/>
        </p:nvSpPr>
        <p:spPr>
          <a:xfrm>
            <a:off x="7631682" y="2607117"/>
            <a:ext cx="1463542" cy="630942"/>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lgn="ctr">
              <a:defRPr sz="1800">
                <a:uFillTx/>
              </a:defRPr>
            </a:pPr>
            <a:r>
              <a:rPr lang="en-GB" sz="1800" dirty="0">
                <a:solidFill>
                  <a:schemeClr val="accent2"/>
                </a:solidFill>
                <a:uFill>
                  <a:solidFill/>
                </a:uFill>
              </a:rPr>
              <a:t>Fahrenheit</a:t>
            </a:r>
          </a:p>
          <a:p>
            <a:pPr lvl="0" algn="ctr">
              <a:defRPr sz="1800">
                <a:uFillTx/>
              </a:defRPr>
            </a:pPr>
            <a:r>
              <a:rPr lang="en-GB" sz="1800" dirty="0">
                <a:solidFill>
                  <a:schemeClr val="accent2"/>
                </a:solidFill>
              </a:rPr>
              <a:t>Software team</a:t>
            </a:r>
            <a:endParaRPr sz="1800" dirty="0">
              <a:solidFill>
                <a:schemeClr val="accent2"/>
              </a:solidFill>
              <a:uFill>
                <a:solidFill/>
              </a:uFill>
            </a:endParaRPr>
          </a:p>
        </p:txBody>
      </p:sp>
      <p:sp>
        <p:nvSpPr>
          <p:cNvPr id="17" name="Shape 69">
            <a:extLst>
              <a:ext uri="{FF2B5EF4-FFF2-40B4-BE49-F238E27FC236}">
                <a16:creationId xmlns:a16="http://schemas.microsoft.com/office/drawing/2014/main" id="{406E308E-5682-40ED-BF4D-64A85FF14B18}"/>
              </a:ext>
            </a:extLst>
          </p:cNvPr>
          <p:cNvSpPr/>
          <p:nvPr/>
        </p:nvSpPr>
        <p:spPr>
          <a:xfrm>
            <a:off x="3997144" y="2574394"/>
            <a:ext cx="1503617"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solidFill>
                  <a:schemeClr val="accent5"/>
                </a:solidFill>
                <a:uFill>
                  <a:solidFill/>
                </a:uFill>
              </a:rPr>
              <a:t>Product Owner</a:t>
            </a:r>
            <a:endParaRPr sz="1800" dirty="0">
              <a:solidFill>
                <a:schemeClr val="accent5"/>
              </a:solidFill>
              <a:uFill>
                <a:solidFill/>
              </a:uFill>
            </a:endParaRPr>
          </a:p>
        </p:txBody>
      </p:sp>
      <p:sp>
        <p:nvSpPr>
          <p:cNvPr id="18" name="Shape 69">
            <a:extLst>
              <a:ext uri="{FF2B5EF4-FFF2-40B4-BE49-F238E27FC236}">
                <a16:creationId xmlns:a16="http://schemas.microsoft.com/office/drawing/2014/main" id="{5BE086CF-131E-48B3-9423-BF4E0E33F24D}"/>
              </a:ext>
            </a:extLst>
          </p:cNvPr>
          <p:cNvSpPr/>
          <p:nvPr/>
        </p:nvSpPr>
        <p:spPr>
          <a:xfrm>
            <a:off x="2728847" y="2922588"/>
            <a:ext cx="1389804"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solidFill>
                  <a:schemeClr val="accent5"/>
                </a:solidFill>
                <a:uFill>
                  <a:solidFill/>
                </a:uFill>
              </a:rPr>
              <a:t>Scrum Master</a:t>
            </a:r>
            <a:endParaRPr sz="1800" dirty="0">
              <a:solidFill>
                <a:schemeClr val="accent5"/>
              </a:solidFill>
              <a:uFill>
                <a:solidFill/>
              </a:uFill>
            </a:endParaRPr>
          </a:p>
        </p:txBody>
      </p:sp>
      <p:sp>
        <p:nvSpPr>
          <p:cNvPr id="19" name="Shape 69">
            <a:extLst>
              <a:ext uri="{FF2B5EF4-FFF2-40B4-BE49-F238E27FC236}">
                <a16:creationId xmlns:a16="http://schemas.microsoft.com/office/drawing/2014/main" id="{64301485-1427-42EC-B254-9F79A0208E25}"/>
              </a:ext>
            </a:extLst>
          </p:cNvPr>
          <p:cNvSpPr/>
          <p:nvPr/>
        </p:nvSpPr>
        <p:spPr>
          <a:xfrm>
            <a:off x="4328630" y="3874132"/>
            <a:ext cx="1894749"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solidFill>
                  <a:schemeClr val="accent5"/>
                </a:solidFill>
                <a:uFill>
                  <a:solidFill/>
                </a:uFill>
              </a:rPr>
              <a:t>Software Engineers</a:t>
            </a:r>
            <a:endParaRPr sz="1800" dirty="0">
              <a:solidFill>
                <a:schemeClr val="accent5"/>
              </a:solidFill>
              <a:uFill>
                <a:solidFill/>
              </a:uFill>
            </a:endParaRPr>
          </a:p>
        </p:txBody>
      </p:sp>
      <p:sp>
        <p:nvSpPr>
          <p:cNvPr id="20" name="Shape 69">
            <a:extLst>
              <a:ext uri="{FF2B5EF4-FFF2-40B4-BE49-F238E27FC236}">
                <a16:creationId xmlns:a16="http://schemas.microsoft.com/office/drawing/2014/main" id="{D806E492-7263-4917-BE43-27C17B01B079}"/>
              </a:ext>
            </a:extLst>
          </p:cNvPr>
          <p:cNvSpPr/>
          <p:nvPr/>
        </p:nvSpPr>
        <p:spPr>
          <a:xfrm>
            <a:off x="2882255" y="4198553"/>
            <a:ext cx="1458733"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solidFill>
                  <a:schemeClr val="accent5"/>
                </a:solidFill>
                <a:uFill>
                  <a:solidFill/>
                </a:uFill>
              </a:rPr>
              <a:t>Product Tester</a:t>
            </a:r>
            <a:endParaRPr sz="1800" dirty="0">
              <a:solidFill>
                <a:schemeClr val="accent5"/>
              </a:solidFill>
              <a:uFill>
                <a:solidFill/>
              </a:uFill>
            </a:endParaRPr>
          </a:p>
        </p:txBody>
      </p:sp>
      <p:sp>
        <p:nvSpPr>
          <p:cNvPr id="21" name="Shape 69">
            <a:extLst>
              <a:ext uri="{FF2B5EF4-FFF2-40B4-BE49-F238E27FC236}">
                <a16:creationId xmlns:a16="http://schemas.microsoft.com/office/drawing/2014/main" id="{0EF8AD29-5B28-4A73-852E-7AF52DACD046}"/>
              </a:ext>
            </a:extLst>
          </p:cNvPr>
          <p:cNvSpPr/>
          <p:nvPr/>
        </p:nvSpPr>
        <p:spPr>
          <a:xfrm>
            <a:off x="6124066" y="4484104"/>
            <a:ext cx="1463542" cy="630942"/>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lgn="ctr">
              <a:defRPr sz="1800">
                <a:uFillTx/>
              </a:defRPr>
            </a:pPr>
            <a:r>
              <a:rPr lang="en-GB" sz="1800" dirty="0">
                <a:solidFill>
                  <a:schemeClr val="accent2"/>
                </a:solidFill>
                <a:uFill>
                  <a:solidFill/>
                </a:uFill>
              </a:rPr>
              <a:t>Solaris</a:t>
            </a:r>
          </a:p>
          <a:p>
            <a:pPr lvl="0" algn="ctr">
              <a:defRPr sz="1800">
                <a:uFillTx/>
              </a:defRPr>
            </a:pPr>
            <a:r>
              <a:rPr lang="en-GB" sz="1800" dirty="0">
                <a:solidFill>
                  <a:schemeClr val="accent2"/>
                </a:solidFill>
              </a:rPr>
              <a:t>Software team</a:t>
            </a:r>
            <a:endParaRPr sz="1800" dirty="0">
              <a:solidFill>
                <a:schemeClr val="accent2"/>
              </a:solidFill>
              <a:uFill>
                <a:solidFill/>
              </a:uFill>
            </a:endParaRPr>
          </a:p>
        </p:txBody>
      </p:sp>
      <p:sp>
        <p:nvSpPr>
          <p:cNvPr id="22" name="Shape 69">
            <a:extLst>
              <a:ext uri="{FF2B5EF4-FFF2-40B4-BE49-F238E27FC236}">
                <a16:creationId xmlns:a16="http://schemas.microsoft.com/office/drawing/2014/main" id="{49658177-775B-4BC0-AC4F-FD6A77A96D87}"/>
              </a:ext>
            </a:extLst>
          </p:cNvPr>
          <p:cNvSpPr/>
          <p:nvPr/>
        </p:nvSpPr>
        <p:spPr>
          <a:xfrm>
            <a:off x="7451394" y="5009833"/>
            <a:ext cx="1463542" cy="630942"/>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lgn="ctr">
              <a:defRPr sz="1800">
                <a:uFillTx/>
              </a:defRPr>
            </a:pPr>
            <a:r>
              <a:rPr lang="en-GB" sz="1800" dirty="0">
                <a:solidFill>
                  <a:schemeClr val="accent2"/>
                </a:solidFill>
                <a:uFill>
                  <a:solidFill/>
                </a:uFill>
              </a:rPr>
              <a:t>Avengers</a:t>
            </a:r>
          </a:p>
          <a:p>
            <a:pPr lvl="0" algn="ctr">
              <a:defRPr sz="1800">
                <a:uFillTx/>
              </a:defRPr>
            </a:pPr>
            <a:r>
              <a:rPr lang="en-GB" sz="1800" dirty="0">
                <a:solidFill>
                  <a:schemeClr val="accent2"/>
                </a:solidFill>
              </a:rPr>
              <a:t>Software team</a:t>
            </a:r>
            <a:endParaRPr sz="1800" dirty="0">
              <a:solidFill>
                <a:schemeClr val="accent2"/>
              </a:solidFill>
              <a:uFill>
                <a:solidFill/>
              </a:u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Technical solution</a:t>
            </a:r>
          </a:p>
        </p:txBody>
      </p:sp>
      <p:sp>
        <p:nvSpPr>
          <p:cNvPr id="85" name="Shape 85"/>
          <p:cNvSpPr/>
          <p:nvPr/>
        </p:nvSpPr>
        <p:spPr>
          <a:xfrm>
            <a:off x="2046697" y="1343564"/>
            <a:ext cx="2293154" cy="2301463"/>
          </a:xfrm>
          <a:prstGeom prst="rect">
            <a:avLst/>
          </a:prstGeom>
          <a:solidFill>
            <a:schemeClr val="accent2">
              <a:lumMod val="20000"/>
              <a:lumOff val="80000"/>
            </a:schemeClr>
          </a:solidFill>
          <a:ln w="25400">
            <a:solidFill>
              <a:schemeClr val="accent2"/>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sp>
        <p:nvSpPr>
          <p:cNvPr id="86" name="Shape 86"/>
          <p:cNvSpPr/>
          <p:nvPr/>
        </p:nvSpPr>
        <p:spPr>
          <a:xfrm>
            <a:off x="2110283" y="1531039"/>
            <a:ext cx="2142108" cy="457201"/>
          </a:xfrm>
          <a:prstGeom prst="rect">
            <a:avLst/>
          </a:prstGeom>
          <a:solidFill>
            <a:srgbClr val="FFFFFF"/>
          </a:solidFill>
          <a:ln w="25400">
            <a:solidFill>
              <a:schemeClr val="accent2"/>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5298719" y="459226"/>
            <a:ext cx="1147321" cy="1216153"/>
            <a:chOff x="0" y="0"/>
            <a:chExt cx="914400" cy="1216152"/>
          </a:xfrm>
          <a:solidFill>
            <a:schemeClr val="accent2">
              <a:lumMod val="20000"/>
              <a:lumOff val="80000"/>
            </a:schemeClr>
          </a:solidFill>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grpFill/>
            <a:ln w="25400" cap="flat">
              <a:solidFill>
                <a:schemeClr val="accent2"/>
              </a:solid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grpFill/>
            <a:ln w="25400" cap="flat">
              <a:solidFill>
                <a:schemeClr val="accent2"/>
              </a:solid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grpFill/>
            <a:ln w="25400" cap="flat">
              <a:solidFill>
                <a:schemeClr val="accent2"/>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260073" y="417385"/>
            <a:ext cx="1147327" cy="1216153"/>
            <a:chOff x="0" y="0"/>
            <a:chExt cx="914400" cy="1216152"/>
          </a:xfrm>
          <a:solidFill>
            <a:schemeClr val="accent2">
              <a:lumMod val="20000"/>
              <a:lumOff val="80000"/>
            </a:schemeClr>
          </a:solidFill>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grpFill/>
            <a:ln w="25400" cap="flat">
              <a:solidFill>
                <a:schemeClr val="accent2"/>
              </a:solid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grpFill/>
            <a:ln w="25400" cap="flat">
              <a:solidFill>
                <a:schemeClr val="accent2"/>
              </a:solid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grpFill/>
            <a:ln w="25400" cap="flat">
              <a:solidFill>
                <a:schemeClr val="accent2"/>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271736" y="5140294"/>
            <a:ext cx="1174304" cy="825501"/>
          </a:xfrm>
          <a:prstGeom prst="rect">
            <a:avLst/>
          </a:prstGeom>
          <a:ln w="12700">
            <a:miter lim="400000"/>
          </a:ln>
        </p:spPr>
      </p:pic>
      <p:pic>
        <p:nvPicPr>
          <p:cNvPr id="96" name="image7.png"/>
          <p:cNvPicPr/>
          <p:nvPr/>
        </p:nvPicPr>
        <p:blipFill>
          <a:blip r:embed="rId5"/>
          <a:stretch>
            <a:fillRect/>
          </a:stretch>
        </p:blipFill>
        <p:spPr>
          <a:xfrm>
            <a:off x="7444111" y="5821789"/>
            <a:ext cx="863600" cy="688073"/>
          </a:xfrm>
          <a:prstGeom prst="rect">
            <a:avLst/>
          </a:prstGeom>
          <a:ln w="12700">
            <a:miter lim="400000"/>
          </a:ln>
        </p:spPr>
      </p:pic>
      <p:sp>
        <p:nvSpPr>
          <p:cNvPr id="98" name="Shape 98"/>
          <p:cNvSpPr/>
          <p:nvPr/>
        </p:nvSpPr>
        <p:spPr>
          <a:xfrm>
            <a:off x="4906683" y="5890866"/>
            <a:ext cx="1841500" cy="692497"/>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lgn="ctr">
              <a:defRPr sz="1800">
                <a:uFillTx/>
              </a:defRPr>
            </a:pPr>
            <a:r>
              <a:rPr lang="en-GB" sz="2000" dirty="0">
                <a:solidFill>
                  <a:schemeClr val="tx1"/>
                </a:solidFill>
                <a:uFill>
                  <a:solidFill/>
                </a:uFill>
              </a:rPr>
              <a:t>Warning..</a:t>
            </a:r>
          </a:p>
          <a:p>
            <a:pPr lvl="0" algn="ctr">
              <a:defRPr sz="1800">
                <a:uFillTx/>
              </a:defRPr>
            </a:pPr>
            <a:r>
              <a:rPr sz="2000" dirty="0">
                <a:solidFill>
                  <a:schemeClr val="tx1"/>
                </a:solidFill>
                <a:uFill>
                  <a:solidFill/>
                </a:uFill>
              </a:rPr>
              <a:t>Danger!</a:t>
            </a:r>
          </a:p>
        </p:txBody>
      </p:sp>
      <p:sp>
        <p:nvSpPr>
          <p:cNvPr id="99" name="Shape 99"/>
          <p:cNvSpPr/>
          <p:nvPr/>
        </p:nvSpPr>
        <p:spPr>
          <a:xfrm>
            <a:off x="6927850" y="5111353"/>
            <a:ext cx="1841500" cy="692497"/>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lgn="ctr">
              <a:defRPr sz="1800">
                <a:uFillTx/>
              </a:defRPr>
            </a:pPr>
            <a:r>
              <a:rPr sz="2000" b="1" dirty="0">
                <a:solidFill>
                  <a:schemeClr val="accent5"/>
                </a:solidFill>
                <a:uFill>
                  <a:solidFill/>
                </a:uFill>
              </a:rPr>
              <a:t>Out of </a:t>
            </a:r>
            <a:endParaRPr lang="en-GB" sz="2000" b="1" dirty="0">
              <a:solidFill>
                <a:schemeClr val="accent5"/>
              </a:solidFill>
            </a:endParaRPr>
          </a:p>
          <a:p>
            <a:pPr lvl="0" algn="ctr">
              <a:defRPr sz="1800">
                <a:uFillTx/>
              </a:defRPr>
            </a:pPr>
            <a:r>
              <a:rPr sz="2000" b="1" dirty="0">
                <a:solidFill>
                  <a:schemeClr val="accent5"/>
                </a:solidFill>
                <a:uFill>
                  <a:solidFill/>
                </a:uFill>
              </a:rPr>
              <a:t>scope</a:t>
            </a:r>
          </a:p>
        </p:txBody>
      </p:sp>
      <p:sp>
        <p:nvSpPr>
          <p:cNvPr id="100" name="Shape 100"/>
          <p:cNvSpPr/>
          <p:nvPr/>
        </p:nvSpPr>
        <p:spPr>
          <a:xfrm>
            <a:off x="626185" y="4495800"/>
            <a:ext cx="3347070" cy="192360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GB" sz="2400" dirty="0">
                <a:solidFill>
                  <a:schemeClr val="accent2"/>
                </a:solidFill>
                <a:uFill>
                  <a:solidFill/>
                </a:uFill>
              </a:rPr>
              <a:t>HTML, CSS, JavaScript</a:t>
            </a:r>
            <a:endParaRPr dirty="0">
              <a:solidFill>
                <a:schemeClr val="accent2"/>
              </a:solidFill>
              <a:uFill>
                <a:solidFill/>
              </a:uFill>
            </a:endParaRPr>
          </a:p>
          <a:p>
            <a:pPr lvl="0">
              <a:buSzPct val="100000"/>
              <a:buChar char="-"/>
              <a:defRPr>
                <a:uFillTx/>
              </a:defRPr>
            </a:pPr>
            <a:r>
              <a:rPr sz="2400" dirty="0">
                <a:solidFill>
                  <a:schemeClr val="accent2"/>
                </a:solidFill>
                <a:uFill>
                  <a:solidFill/>
                </a:uFill>
              </a:rPr>
              <a:t> </a:t>
            </a:r>
            <a:r>
              <a:rPr lang="en-GB" sz="2400" dirty="0">
                <a:solidFill>
                  <a:schemeClr val="accent2"/>
                </a:solidFill>
              </a:rPr>
              <a:t>Bootstrap</a:t>
            </a:r>
            <a:endParaRPr dirty="0">
              <a:solidFill>
                <a:schemeClr val="accent2"/>
              </a:solidFill>
              <a:uFill>
                <a:solidFill/>
              </a:uFill>
            </a:endParaRPr>
          </a:p>
          <a:p>
            <a:pPr lvl="0">
              <a:buSzPct val="100000"/>
              <a:buChar char="-"/>
              <a:defRPr>
                <a:uFillTx/>
              </a:defRPr>
            </a:pPr>
            <a:r>
              <a:rPr sz="2400" dirty="0">
                <a:solidFill>
                  <a:schemeClr val="accent2"/>
                </a:solidFill>
                <a:uFill>
                  <a:solidFill/>
                </a:uFill>
              </a:rPr>
              <a:t> </a:t>
            </a:r>
            <a:r>
              <a:rPr lang="en-GB" sz="2400" dirty="0">
                <a:solidFill>
                  <a:schemeClr val="accent2"/>
                </a:solidFill>
                <a:uFill>
                  <a:solidFill/>
                </a:uFill>
              </a:rPr>
              <a:t>notepad++</a:t>
            </a:r>
            <a:endParaRPr dirty="0">
              <a:solidFill>
                <a:schemeClr val="accent2"/>
              </a:solidFill>
              <a:uFill>
                <a:solidFill/>
              </a:uFill>
            </a:endParaRPr>
          </a:p>
          <a:p>
            <a:pPr lvl="0">
              <a:buSzPct val="100000"/>
              <a:buChar char="-"/>
              <a:defRPr>
                <a:uFillTx/>
              </a:defRPr>
            </a:pPr>
            <a:r>
              <a:rPr sz="2400" dirty="0">
                <a:solidFill>
                  <a:schemeClr val="accent2"/>
                </a:solidFill>
                <a:uFill>
                  <a:solidFill/>
                </a:uFill>
              </a:rPr>
              <a:t> </a:t>
            </a:r>
            <a:r>
              <a:rPr lang="en-GB" sz="2400" dirty="0">
                <a:solidFill>
                  <a:schemeClr val="accent2"/>
                </a:solidFill>
                <a:uFill>
                  <a:solidFill/>
                </a:uFill>
              </a:rPr>
              <a:t>PC, laptop, phone, tablet</a:t>
            </a:r>
            <a:endParaRPr sz="2400" dirty="0">
              <a:solidFill>
                <a:schemeClr val="accent2"/>
              </a:solidFill>
              <a:uFill>
                <a:solidFill/>
              </a:uFill>
            </a:endParaRPr>
          </a:p>
        </p:txBody>
      </p:sp>
      <p:sp>
        <p:nvSpPr>
          <p:cNvPr id="24" name="Shape 69">
            <a:extLst>
              <a:ext uri="{FF2B5EF4-FFF2-40B4-BE49-F238E27FC236}">
                <a16:creationId xmlns:a16="http://schemas.microsoft.com/office/drawing/2014/main" id="{9E0BAD85-37D2-430A-8AEE-73596C02F19A}"/>
              </a:ext>
            </a:extLst>
          </p:cNvPr>
          <p:cNvSpPr/>
          <p:nvPr/>
        </p:nvSpPr>
        <p:spPr>
          <a:xfrm>
            <a:off x="506587" y="2689358"/>
            <a:ext cx="918521"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lgn="ctr">
              <a:defRPr sz="1800">
                <a:uFillTx/>
              </a:defRPr>
            </a:pPr>
            <a:r>
              <a:rPr lang="en-GB" sz="1800" dirty="0">
                <a:solidFill>
                  <a:schemeClr val="tx1"/>
                </a:solidFill>
                <a:uFill>
                  <a:solidFill/>
                </a:uFill>
              </a:rPr>
              <a:t>End User</a:t>
            </a:r>
            <a:endParaRPr sz="1800" dirty="0">
              <a:solidFill>
                <a:schemeClr val="tx1"/>
              </a:solidFill>
              <a:uFill>
                <a:solidFill/>
              </a:uFill>
            </a:endParaRPr>
          </a:p>
        </p:txBody>
      </p:sp>
      <p:sp>
        <p:nvSpPr>
          <p:cNvPr id="25" name="Shape 98">
            <a:extLst>
              <a:ext uri="{FF2B5EF4-FFF2-40B4-BE49-F238E27FC236}">
                <a16:creationId xmlns:a16="http://schemas.microsoft.com/office/drawing/2014/main" id="{83C7BD1E-8A6C-4C5B-8F62-677976DCF298}"/>
              </a:ext>
            </a:extLst>
          </p:cNvPr>
          <p:cNvSpPr/>
          <p:nvPr/>
        </p:nvSpPr>
        <p:spPr>
          <a:xfrm>
            <a:off x="2139427" y="1560880"/>
            <a:ext cx="2148822" cy="692497"/>
          </a:xfrm>
          <a:prstGeom prst="rect">
            <a:avLst/>
          </a:prstGeom>
          <a:ln w="12700">
            <a:noFill/>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3200"/>
            </a:lvl1pPr>
          </a:lstStyle>
          <a:p>
            <a:pPr lvl="0">
              <a:defRPr sz="1800">
                <a:uFillTx/>
              </a:defRPr>
            </a:pPr>
            <a:r>
              <a:rPr lang="en-GB" sz="2000" dirty="0"/>
              <a:t>www.odonnellys.ie</a:t>
            </a:r>
          </a:p>
          <a:p>
            <a:pPr lvl="0">
              <a:defRPr sz="1800">
                <a:uFillTx/>
              </a:defRPr>
            </a:pPr>
            <a:endParaRPr sz="2000" dirty="0">
              <a:uFill>
                <a:solidFill/>
              </a:uFill>
            </a:endParaRPr>
          </a:p>
        </p:txBody>
      </p:sp>
      <p:grpSp>
        <p:nvGrpSpPr>
          <p:cNvPr id="26" name="Group 94">
            <a:extLst>
              <a:ext uri="{FF2B5EF4-FFF2-40B4-BE49-F238E27FC236}">
                <a16:creationId xmlns:a16="http://schemas.microsoft.com/office/drawing/2014/main" id="{B3ADA7BB-5339-4063-B1A4-988D068E93F9}"/>
              </a:ext>
            </a:extLst>
          </p:cNvPr>
          <p:cNvGrpSpPr/>
          <p:nvPr/>
        </p:nvGrpSpPr>
        <p:grpSpPr>
          <a:xfrm>
            <a:off x="5283194" y="3802198"/>
            <a:ext cx="1258974" cy="1309155"/>
            <a:chOff x="0" y="0"/>
            <a:chExt cx="914400" cy="1216152"/>
          </a:xfrm>
          <a:solidFill>
            <a:schemeClr val="accent2">
              <a:lumMod val="20000"/>
              <a:lumOff val="80000"/>
            </a:schemeClr>
          </a:solidFill>
        </p:grpSpPr>
        <p:sp>
          <p:nvSpPr>
            <p:cNvPr id="27" name="Shape 91">
              <a:extLst>
                <a:ext uri="{FF2B5EF4-FFF2-40B4-BE49-F238E27FC236}">
                  <a16:creationId xmlns:a16="http://schemas.microsoft.com/office/drawing/2014/main" id="{1E702FB1-7126-4926-B568-5C068D1B02A7}"/>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grpFill/>
            <a:ln w="25400" cap="flat">
              <a:solidFill>
                <a:schemeClr val="accent2"/>
              </a:solidFill>
              <a:round/>
            </a:ln>
            <a:effectLst/>
          </p:spPr>
          <p:txBody>
            <a:bodyPr wrap="square" lIns="38100" tIns="38100" rIns="38100" bIns="38100" numCol="1" anchor="t">
              <a:noAutofit/>
            </a:bodyPr>
            <a:lstStyle/>
            <a:p>
              <a:pPr lvl="0"/>
              <a:endParaRPr/>
            </a:p>
          </p:txBody>
        </p:sp>
        <p:sp>
          <p:nvSpPr>
            <p:cNvPr id="28" name="Shape 92">
              <a:extLst>
                <a:ext uri="{FF2B5EF4-FFF2-40B4-BE49-F238E27FC236}">
                  <a16:creationId xmlns:a16="http://schemas.microsoft.com/office/drawing/2014/main" id="{B76B9D45-F0D0-40EC-A344-7EDE286A9610}"/>
                </a:ext>
              </a:extLst>
            </p:cNvPr>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grpFill/>
            <a:ln w="25400" cap="flat">
              <a:solidFill>
                <a:schemeClr val="accent2"/>
              </a:solidFill>
              <a:round/>
            </a:ln>
            <a:effectLst/>
          </p:spPr>
          <p:txBody>
            <a:bodyPr wrap="square" lIns="38100" tIns="38100" rIns="38100" bIns="38100" numCol="1" anchor="t">
              <a:noAutofit/>
            </a:bodyPr>
            <a:lstStyle/>
            <a:p>
              <a:pPr lvl="0"/>
              <a:endParaRPr/>
            </a:p>
          </p:txBody>
        </p:sp>
        <p:sp>
          <p:nvSpPr>
            <p:cNvPr id="29" name="Shape 93">
              <a:extLst>
                <a:ext uri="{FF2B5EF4-FFF2-40B4-BE49-F238E27FC236}">
                  <a16:creationId xmlns:a16="http://schemas.microsoft.com/office/drawing/2014/main" id="{642B0C2F-79DF-47CA-82D9-94E225C56D1D}"/>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grpFill/>
            <a:ln w="25400" cap="flat">
              <a:solidFill>
                <a:schemeClr val="accent2"/>
              </a:solidFill>
              <a:prstDash val="solid"/>
              <a:round/>
            </a:ln>
            <a:effectLst/>
          </p:spPr>
          <p:txBody>
            <a:bodyPr wrap="square" lIns="38100" tIns="38100" rIns="38100" bIns="38100" numCol="1" anchor="t">
              <a:noAutofit/>
            </a:bodyPr>
            <a:lstStyle/>
            <a:p>
              <a:pPr lvl="0"/>
              <a:endParaRPr/>
            </a:p>
          </p:txBody>
        </p:sp>
      </p:grpSp>
      <p:grpSp>
        <p:nvGrpSpPr>
          <p:cNvPr id="30" name="Group 94">
            <a:extLst>
              <a:ext uri="{FF2B5EF4-FFF2-40B4-BE49-F238E27FC236}">
                <a16:creationId xmlns:a16="http://schemas.microsoft.com/office/drawing/2014/main" id="{E222DB95-B348-41C1-8930-E271964F874D}"/>
              </a:ext>
            </a:extLst>
          </p:cNvPr>
          <p:cNvGrpSpPr/>
          <p:nvPr/>
        </p:nvGrpSpPr>
        <p:grpSpPr>
          <a:xfrm>
            <a:off x="7241023" y="3787998"/>
            <a:ext cx="1290232" cy="1324121"/>
            <a:chOff x="0" y="0"/>
            <a:chExt cx="914400" cy="1216152"/>
          </a:xfrm>
          <a:solidFill>
            <a:schemeClr val="accent2">
              <a:lumMod val="20000"/>
              <a:lumOff val="80000"/>
            </a:schemeClr>
          </a:solidFill>
        </p:grpSpPr>
        <p:sp>
          <p:nvSpPr>
            <p:cNvPr id="31" name="Shape 91">
              <a:extLst>
                <a:ext uri="{FF2B5EF4-FFF2-40B4-BE49-F238E27FC236}">
                  <a16:creationId xmlns:a16="http://schemas.microsoft.com/office/drawing/2014/main" id="{7EA5ADA1-5721-4615-BEF4-C05AD86CF1DE}"/>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grpFill/>
            <a:ln w="25400" cap="flat">
              <a:solidFill>
                <a:schemeClr val="accent2"/>
              </a:solidFill>
              <a:round/>
            </a:ln>
            <a:effectLst/>
          </p:spPr>
          <p:txBody>
            <a:bodyPr wrap="square" lIns="38100" tIns="38100" rIns="38100" bIns="38100" numCol="1" anchor="t">
              <a:noAutofit/>
            </a:bodyPr>
            <a:lstStyle/>
            <a:p>
              <a:pPr lvl="0"/>
              <a:endParaRPr/>
            </a:p>
          </p:txBody>
        </p:sp>
        <p:sp>
          <p:nvSpPr>
            <p:cNvPr id="32" name="Shape 92">
              <a:extLst>
                <a:ext uri="{FF2B5EF4-FFF2-40B4-BE49-F238E27FC236}">
                  <a16:creationId xmlns:a16="http://schemas.microsoft.com/office/drawing/2014/main" id="{3765F841-F2F1-42A1-8357-806B823E120C}"/>
                </a:ext>
              </a:extLst>
            </p:cNvPr>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grpFill/>
            <a:ln w="25400" cap="flat">
              <a:solidFill>
                <a:schemeClr val="accent2"/>
              </a:solidFill>
              <a:round/>
            </a:ln>
            <a:effectLst/>
          </p:spPr>
          <p:txBody>
            <a:bodyPr wrap="square" lIns="38100" tIns="38100" rIns="38100" bIns="38100" numCol="1" anchor="t">
              <a:noAutofit/>
            </a:bodyPr>
            <a:lstStyle/>
            <a:p>
              <a:pPr lvl="0"/>
              <a:endParaRPr/>
            </a:p>
          </p:txBody>
        </p:sp>
        <p:sp>
          <p:nvSpPr>
            <p:cNvPr id="33" name="Shape 93">
              <a:extLst>
                <a:ext uri="{FF2B5EF4-FFF2-40B4-BE49-F238E27FC236}">
                  <a16:creationId xmlns:a16="http://schemas.microsoft.com/office/drawing/2014/main" id="{7FB62EFA-CC55-4DB4-9922-3F0F1254C073}"/>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grpFill/>
            <a:ln w="25400" cap="flat">
              <a:solidFill>
                <a:schemeClr val="accent2"/>
              </a:solidFill>
              <a:prstDash val="solid"/>
              <a:round/>
            </a:ln>
            <a:effectLst/>
          </p:spPr>
          <p:txBody>
            <a:bodyPr wrap="square" lIns="38100" tIns="38100" rIns="38100" bIns="38100" numCol="1" anchor="t">
              <a:noAutofit/>
            </a:bodyPr>
            <a:lstStyle/>
            <a:p>
              <a:pPr lvl="0"/>
              <a:endParaRPr/>
            </a:p>
          </p:txBody>
        </p:sp>
      </p:grpSp>
      <p:cxnSp>
        <p:nvCxnSpPr>
          <p:cNvPr id="5" name="Straight Arrow Connector 4">
            <a:extLst>
              <a:ext uri="{FF2B5EF4-FFF2-40B4-BE49-F238E27FC236}">
                <a16:creationId xmlns:a16="http://schemas.microsoft.com/office/drawing/2014/main" id="{90CA2936-7F3A-40B6-908D-088008E5D424}"/>
              </a:ext>
            </a:extLst>
          </p:cNvPr>
          <p:cNvCxnSpPr>
            <a:cxnSpLocks/>
          </p:cNvCxnSpPr>
          <p:nvPr/>
        </p:nvCxnSpPr>
        <p:spPr>
          <a:xfrm flipV="1">
            <a:off x="7848600" y="1656667"/>
            <a:ext cx="0" cy="3686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020A7A36-05CC-45B3-8571-0B4357B5DBA6}"/>
              </a:ext>
            </a:extLst>
          </p:cNvPr>
          <p:cNvCxnSpPr>
            <a:cxnSpLocks/>
          </p:cNvCxnSpPr>
          <p:nvPr/>
        </p:nvCxnSpPr>
        <p:spPr>
          <a:xfrm>
            <a:off x="7848600" y="2893550"/>
            <a:ext cx="0" cy="8922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918F62BC-477E-4148-8D7A-EFF4207CBB4C}"/>
              </a:ext>
            </a:extLst>
          </p:cNvPr>
          <p:cNvCxnSpPr>
            <a:cxnSpLocks/>
          </p:cNvCxnSpPr>
          <p:nvPr/>
        </p:nvCxnSpPr>
        <p:spPr>
          <a:xfrm>
            <a:off x="5870343" y="2956719"/>
            <a:ext cx="0" cy="8291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EA1DD439-1EBE-487E-B194-7B47DD4AF8A3}"/>
              </a:ext>
            </a:extLst>
          </p:cNvPr>
          <p:cNvCxnSpPr>
            <a:cxnSpLocks/>
          </p:cNvCxnSpPr>
          <p:nvPr/>
        </p:nvCxnSpPr>
        <p:spPr>
          <a:xfrm flipV="1">
            <a:off x="5870343" y="1704320"/>
            <a:ext cx="0" cy="3841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70B3F249-E6A4-4ABE-9B02-ECDEE89F2AA9}"/>
              </a:ext>
            </a:extLst>
          </p:cNvPr>
          <p:cNvCxnSpPr>
            <a:cxnSpLocks/>
          </p:cNvCxnSpPr>
          <p:nvPr/>
        </p:nvCxnSpPr>
        <p:spPr>
          <a:xfrm>
            <a:off x="1423967" y="2445100"/>
            <a:ext cx="622730" cy="75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Shape 98">
            <a:extLst>
              <a:ext uri="{FF2B5EF4-FFF2-40B4-BE49-F238E27FC236}">
                <a16:creationId xmlns:a16="http://schemas.microsoft.com/office/drawing/2014/main" id="{8A3B9208-8503-486C-9EE3-E7033DEFC169}"/>
              </a:ext>
            </a:extLst>
          </p:cNvPr>
          <p:cNvSpPr/>
          <p:nvPr/>
        </p:nvSpPr>
        <p:spPr>
          <a:xfrm>
            <a:off x="4991931" y="4165079"/>
            <a:ext cx="1841500" cy="692497"/>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lgn="ctr">
              <a:defRPr sz="1800">
                <a:uFillTx/>
              </a:defRPr>
            </a:pPr>
            <a:r>
              <a:rPr lang="en-GB" sz="2000" dirty="0">
                <a:solidFill>
                  <a:schemeClr val="tx1"/>
                </a:solidFill>
              </a:rPr>
              <a:t>Mailing</a:t>
            </a:r>
          </a:p>
          <a:p>
            <a:pPr lvl="0" algn="ctr">
              <a:defRPr sz="1800">
                <a:uFillTx/>
              </a:defRPr>
            </a:pPr>
            <a:r>
              <a:rPr lang="en-GB" sz="2000" dirty="0">
                <a:solidFill>
                  <a:schemeClr val="tx1"/>
                </a:solidFill>
              </a:rPr>
              <a:t>List</a:t>
            </a:r>
            <a:endParaRPr sz="2000" dirty="0">
              <a:solidFill>
                <a:schemeClr val="tx1"/>
              </a:solidFill>
              <a:uFill>
                <a:solidFill/>
              </a:uFill>
            </a:endParaRPr>
          </a:p>
        </p:txBody>
      </p:sp>
      <p:sp>
        <p:nvSpPr>
          <p:cNvPr id="49" name="Shape 98">
            <a:extLst>
              <a:ext uri="{FF2B5EF4-FFF2-40B4-BE49-F238E27FC236}">
                <a16:creationId xmlns:a16="http://schemas.microsoft.com/office/drawing/2014/main" id="{8D557A3E-AF17-4BEF-9C3B-110B96DB42ED}"/>
              </a:ext>
            </a:extLst>
          </p:cNvPr>
          <p:cNvSpPr/>
          <p:nvPr/>
        </p:nvSpPr>
        <p:spPr>
          <a:xfrm>
            <a:off x="6955161" y="4195334"/>
            <a:ext cx="1841500" cy="630942"/>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lgn="ctr">
              <a:defRPr sz="1800">
                <a:uFillTx/>
              </a:defRPr>
            </a:pPr>
            <a:r>
              <a:rPr lang="en-GB" sz="1800" dirty="0">
                <a:solidFill>
                  <a:schemeClr val="tx1"/>
                </a:solidFill>
              </a:rPr>
              <a:t>Booking</a:t>
            </a:r>
          </a:p>
          <a:p>
            <a:pPr lvl="0" algn="ctr">
              <a:defRPr sz="1800">
                <a:uFillTx/>
              </a:defRPr>
            </a:pPr>
            <a:r>
              <a:rPr lang="en-GB" sz="1800" dirty="0">
                <a:solidFill>
                  <a:schemeClr val="tx1"/>
                </a:solidFill>
                <a:uFill>
                  <a:solidFill/>
                </a:uFill>
              </a:rPr>
              <a:t>system</a:t>
            </a:r>
            <a:endParaRPr sz="1800" dirty="0">
              <a:solidFill>
                <a:schemeClr val="tx1"/>
              </a:solidFill>
              <a:uFill>
                <a:solidFill/>
              </a:uFill>
            </a:endParaRPr>
          </a:p>
        </p:txBody>
      </p:sp>
      <p:sp>
        <p:nvSpPr>
          <p:cNvPr id="54" name="Shape 98">
            <a:extLst>
              <a:ext uri="{FF2B5EF4-FFF2-40B4-BE49-F238E27FC236}">
                <a16:creationId xmlns:a16="http://schemas.microsoft.com/office/drawing/2014/main" id="{EB07AADA-72B8-4679-A618-1ED4B9B334E2}"/>
              </a:ext>
            </a:extLst>
          </p:cNvPr>
          <p:cNvSpPr/>
          <p:nvPr/>
        </p:nvSpPr>
        <p:spPr>
          <a:xfrm>
            <a:off x="6912986" y="611430"/>
            <a:ext cx="1841500" cy="630942"/>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lgn="ctr">
              <a:defRPr sz="1800">
                <a:uFillTx/>
              </a:defRPr>
            </a:pPr>
            <a:endParaRPr lang="en-GB" sz="1800" dirty="0">
              <a:solidFill>
                <a:schemeClr val="tx1"/>
              </a:solidFill>
            </a:endParaRPr>
          </a:p>
          <a:p>
            <a:pPr lvl="0" algn="ctr">
              <a:defRPr sz="1800">
                <a:uFillTx/>
              </a:defRPr>
            </a:pPr>
            <a:r>
              <a:rPr lang="en-GB" sz="1800" dirty="0">
                <a:solidFill>
                  <a:schemeClr val="tx1"/>
                </a:solidFill>
                <a:uFill>
                  <a:solidFill/>
                </a:uFill>
              </a:rPr>
              <a:t>Menu</a:t>
            </a:r>
            <a:endParaRPr sz="1800" dirty="0">
              <a:solidFill>
                <a:schemeClr val="tx1"/>
              </a:solidFill>
              <a:uFill>
                <a:solidFill/>
              </a:uFill>
            </a:endParaRPr>
          </a:p>
        </p:txBody>
      </p:sp>
      <p:sp>
        <p:nvSpPr>
          <p:cNvPr id="55" name="Shape 98">
            <a:extLst>
              <a:ext uri="{FF2B5EF4-FFF2-40B4-BE49-F238E27FC236}">
                <a16:creationId xmlns:a16="http://schemas.microsoft.com/office/drawing/2014/main" id="{7004EA85-6D21-46CD-A90F-8092D943A51C}"/>
              </a:ext>
            </a:extLst>
          </p:cNvPr>
          <p:cNvSpPr/>
          <p:nvPr/>
        </p:nvSpPr>
        <p:spPr>
          <a:xfrm>
            <a:off x="4949593" y="820134"/>
            <a:ext cx="1841500" cy="630942"/>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lgn="ctr">
              <a:defRPr sz="1800">
                <a:uFillTx/>
              </a:defRPr>
            </a:pPr>
            <a:r>
              <a:rPr lang="en-GB" sz="1800" dirty="0">
                <a:solidFill>
                  <a:schemeClr val="tx1"/>
                </a:solidFill>
              </a:rPr>
              <a:t>Live </a:t>
            </a:r>
          </a:p>
          <a:p>
            <a:pPr lvl="0" algn="ctr">
              <a:defRPr sz="1800">
                <a:uFillTx/>
              </a:defRPr>
            </a:pPr>
            <a:r>
              <a:rPr lang="en-GB" sz="1800" dirty="0">
                <a:solidFill>
                  <a:schemeClr val="tx1"/>
                </a:solidFill>
              </a:rPr>
              <a:t>Events</a:t>
            </a:r>
            <a:endParaRPr sz="1800" dirty="0">
              <a:solidFill>
                <a:schemeClr val="tx1"/>
              </a:solidFill>
              <a:uFill>
                <a:solidFill/>
              </a:uFill>
            </a:endParaRPr>
          </a:p>
        </p:txBody>
      </p:sp>
      <p:grpSp>
        <p:nvGrpSpPr>
          <p:cNvPr id="84" name="Group 84"/>
          <p:cNvGrpSpPr/>
          <p:nvPr/>
        </p:nvGrpSpPr>
        <p:grpSpPr>
          <a:xfrm>
            <a:off x="7008680" y="1978706"/>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chemeClr val="accent2"/>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chemeClr val="accent2"/>
              </a:solidFill>
              <a:prstDash val="solid"/>
              <a:round/>
            </a:ln>
            <a:effectLst/>
          </p:spPr>
          <p:txBody>
            <a:bodyPr wrap="square" lIns="38100" tIns="38100" rIns="38100" bIns="38100" numCol="1" anchor="t">
              <a:noAutofit/>
            </a:bodyPr>
            <a:lstStyle/>
            <a:p>
              <a:pPr lvl="0"/>
              <a:endParaRPr/>
            </a:p>
          </p:txBody>
        </p:sp>
      </p:grpSp>
      <p:sp>
        <p:nvSpPr>
          <p:cNvPr id="59" name="Shape 98">
            <a:extLst>
              <a:ext uri="{FF2B5EF4-FFF2-40B4-BE49-F238E27FC236}">
                <a16:creationId xmlns:a16="http://schemas.microsoft.com/office/drawing/2014/main" id="{EE0421EB-FF76-4CE8-AC75-E19D366C7D81}"/>
              </a:ext>
            </a:extLst>
          </p:cNvPr>
          <p:cNvSpPr/>
          <p:nvPr/>
        </p:nvSpPr>
        <p:spPr>
          <a:xfrm>
            <a:off x="6948641" y="2267403"/>
            <a:ext cx="1841500" cy="353943"/>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lgn="ctr">
              <a:defRPr sz="1800">
                <a:uFillTx/>
              </a:defRPr>
            </a:pPr>
            <a:r>
              <a:rPr lang="en-GB" sz="1800" dirty="0">
                <a:solidFill>
                  <a:schemeClr val="tx1"/>
                </a:solidFill>
              </a:rPr>
              <a:t>Restaurant</a:t>
            </a:r>
          </a:p>
        </p:txBody>
      </p:sp>
      <p:grpSp>
        <p:nvGrpSpPr>
          <p:cNvPr id="60" name="Group 84">
            <a:extLst>
              <a:ext uri="{FF2B5EF4-FFF2-40B4-BE49-F238E27FC236}">
                <a16:creationId xmlns:a16="http://schemas.microsoft.com/office/drawing/2014/main" id="{8C4BD725-B9EC-4B2C-B47F-1C376812FB65}"/>
              </a:ext>
            </a:extLst>
          </p:cNvPr>
          <p:cNvGrpSpPr/>
          <p:nvPr/>
        </p:nvGrpSpPr>
        <p:grpSpPr>
          <a:xfrm>
            <a:off x="4949974" y="2041875"/>
            <a:ext cx="1754917" cy="914843"/>
            <a:chOff x="0" y="0"/>
            <a:chExt cx="1754916" cy="914841"/>
          </a:xfrm>
        </p:grpSpPr>
        <p:sp>
          <p:nvSpPr>
            <p:cNvPr id="61" name="Shape 82">
              <a:extLst>
                <a:ext uri="{FF2B5EF4-FFF2-40B4-BE49-F238E27FC236}">
                  <a16:creationId xmlns:a16="http://schemas.microsoft.com/office/drawing/2014/main" id="{68940318-99FA-4452-AD70-10C25AA47F55}"/>
                </a:ext>
              </a:extLst>
            </p:cNvPr>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chemeClr val="accent2"/>
              </a:solidFill>
              <a:prstDash val="solid"/>
              <a:round/>
            </a:ln>
            <a:effectLst/>
          </p:spPr>
          <p:txBody>
            <a:bodyPr wrap="square" lIns="38100" tIns="38100" rIns="38100" bIns="38100" numCol="1" anchor="t">
              <a:noAutofit/>
            </a:bodyPr>
            <a:lstStyle/>
            <a:p>
              <a:pPr lvl="0"/>
              <a:endParaRPr/>
            </a:p>
          </p:txBody>
        </p:sp>
        <p:sp>
          <p:nvSpPr>
            <p:cNvPr id="62" name="Shape 83">
              <a:extLst>
                <a:ext uri="{FF2B5EF4-FFF2-40B4-BE49-F238E27FC236}">
                  <a16:creationId xmlns:a16="http://schemas.microsoft.com/office/drawing/2014/main" id="{4808A761-BFBF-45FC-9A96-58491B618A2B}"/>
                </a:ext>
              </a:extLst>
            </p:cNvPr>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chemeClr val="accent2"/>
              </a:solidFill>
              <a:prstDash val="solid"/>
              <a:round/>
            </a:ln>
            <a:effectLst/>
          </p:spPr>
          <p:txBody>
            <a:bodyPr wrap="square" lIns="38100" tIns="38100" rIns="38100" bIns="38100" numCol="1" anchor="t">
              <a:noAutofit/>
            </a:bodyPr>
            <a:lstStyle/>
            <a:p>
              <a:pPr lvl="0"/>
              <a:endParaRPr/>
            </a:p>
          </p:txBody>
        </p:sp>
      </p:grpSp>
      <p:cxnSp>
        <p:nvCxnSpPr>
          <p:cNvPr id="65" name="Straight Arrow Connector 64">
            <a:extLst>
              <a:ext uri="{FF2B5EF4-FFF2-40B4-BE49-F238E27FC236}">
                <a16:creationId xmlns:a16="http://schemas.microsoft.com/office/drawing/2014/main" id="{CBCBDD2E-74FC-46F5-9316-094018EF635B}"/>
              </a:ext>
            </a:extLst>
          </p:cNvPr>
          <p:cNvCxnSpPr>
            <a:cxnSpLocks/>
          </p:cNvCxnSpPr>
          <p:nvPr/>
        </p:nvCxnSpPr>
        <p:spPr>
          <a:xfrm>
            <a:off x="6647175" y="2444374"/>
            <a:ext cx="36150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a:extLst>
              <a:ext uri="{FF2B5EF4-FFF2-40B4-BE49-F238E27FC236}">
                <a16:creationId xmlns:a16="http://schemas.microsoft.com/office/drawing/2014/main" id="{69733DCB-8F50-4441-832A-55BFA615FA69}"/>
              </a:ext>
            </a:extLst>
          </p:cNvPr>
          <p:cNvCxnSpPr>
            <a:cxnSpLocks/>
          </p:cNvCxnSpPr>
          <p:nvPr/>
        </p:nvCxnSpPr>
        <p:spPr>
          <a:xfrm>
            <a:off x="4339179" y="2444374"/>
            <a:ext cx="6104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0" name="Shape 98">
            <a:extLst>
              <a:ext uri="{FF2B5EF4-FFF2-40B4-BE49-F238E27FC236}">
                <a16:creationId xmlns:a16="http://schemas.microsoft.com/office/drawing/2014/main" id="{86EB7046-4646-448D-BA14-FF9CA6406253}"/>
              </a:ext>
            </a:extLst>
          </p:cNvPr>
          <p:cNvSpPr/>
          <p:nvPr/>
        </p:nvSpPr>
        <p:spPr>
          <a:xfrm>
            <a:off x="4938138" y="2275646"/>
            <a:ext cx="1841500" cy="353943"/>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lgn="ctr">
              <a:defRPr sz="1800">
                <a:uFillTx/>
              </a:defRPr>
            </a:pPr>
            <a:r>
              <a:rPr lang="en-GB" sz="1800" dirty="0">
                <a:solidFill>
                  <a:schemeClr val="tx1"/>
                </a:solidFill>
              </a:rPr>
              <a:t>Bar</a:t>
            </a:r>
          </a:p>
        </p:txBody>
      </p:sp>
      <p:cxnSp>
        <p:nvCxnSpPr>
          <p:cNvPr id="71" name="Straight Arrow Connector 70">
            <a:extLst>
              <a:ext uri="{FF2B5EF4-FFF2-40B4-BE49-F238E27FC236}">
                <a16:creationId xmlns:a16="http://schemas.microsoft.com/office/drawing/2014/main" id="{ED571833-EF5F-444E-B994-6412B8A57AA8}"/>
              </a:ext>
            </a:extLst>
          </p:cNvPr>
          <p:cNvCxnSpPr>
            <a:cxnSpLocks/>
          </p:cNvCxnSpPr>
          <p:nvPr/>
        </p:nvCxnSpPr>
        <p:spPr>
          <a:xfrm flipH="1">
            <a:off x="5930383" y="2777862"/>
            <a:ext cx="1324370" cy="9921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Arrow: Right 36">
            <a:extLst>
              <a:ext uri="{FF2B5EF4-FFF2-40B4-BE49-F238E27FC236}">
                <a16:creationId xmlns:a16="http://schemas.microsoft.com/office/drawing/2014/main" id="{43FEDEEB-DFD8-404F-BD4E-1F053A2F1FA5}"/>
              </a:ext>
            </a:extLst>
          </p:cNvPr>
          <p:cNvSpPr/>
          <p:nvPr/>
        </p:nvSpPr>
        <p:spPr>
          <a:xfrm>
            <a:off x="2281299" y="2113678"/>
            <a:ext cx="1838425" cy="619281"/>
          </a:xfrm>
          <a:prstGeom prst="rightArrow">
            <a:avLst/>
          </a:prstGeom>
          <a:solidFill>
            <a:schemeClr val="accent2"/>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endParaRPr kumimoji="0" lang="en-GB" sz="1800" b="0" i="0" u="none" strike="noStrike" cap="none" spc="0" normalizeH="0" baseline="0">
              <a:ln>
                <a:noFill/>
              </a:ln>
              <a:solidFill>
                <a:srgbClr val="000000"/>
              </a:solidFill>
              <a:effectLst/>
              <a:uFill>
                <a:solidFill>
                  <a:srgbClr val="000000"/>
                </a:solidFill>
              </a:uFill>
              <a:latin typeface="+mn-lt"/>
              <a:ea typeface="+mn-ea"/>
              <a:cs typeface="+mn-cs"/>
              <a:sym typeface="Calibri"/>
            </a:endParaRPr>
          </a:p>
        </p:txBody>
      </p:sp>
      <p:sp>
        <p:nvSpPr>
          <p:cNvPr id="101" name="Shape 69">
            <a:extLst>
              <a:ext uri="{FF2B5EF4-FFF2-40B4-BE49-F238E27FC236}">
                <a16:creationId xmlns:a16="http://schemas.microsoft.com/office/drawing/2014/main" id="{D8AEF255-FA0C-498C-8DF4-F6FE09979FA7}"/>
              </a:ext>
            </a:extLst>
          </p:cNvPr>
          <p:cNvSpPr/>
          <p:nvPr/>
        </p:nvSpPr>
        <p:spPr>
          <a:xfrm>
            <a:off x="2522565" y="2253377"/>
            <a:ext cx="1120500"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lgn="ctr">
              <a:defRPr sz="1800">
                <a:uFillTx/>
              </a:defRPr>
            </a:pPr>
            <a:r>
              <a:rPr lang="en-GB" sz="1800" b="1" dirty="0">
                <a:solidFill>
                  <a:schemeClr val="bg1"/>
                </a:solidFill>
                <a:uFill>
                  <a:solidFill/>
                </a:uFill>
              </a:rPr>
              <a:t>Site Access</a:t>
            </a:r>
            <a:endParaRPr sz="1800" b="1" dirty="0">
              <a:solidFill>
                <a:schemeClr val="bg1"/>
              </a:solidFill>
              <a:uFill>
                <a:solidFill/>
              </a:uFill>
            </a:endParaRPr>
          </a:p>
        </p:txBody>
      </p:sp>
      <p:pic>
        <p:nvPicPr>
          <p:cNvPr id="53" name="image3.png">
            <a:extLst>
              <a:ext uri="{FF2B5EF4-FFF2-40B4-BE49-F238E27FC236}">
                <a16:creationId xmlns:a16="http://schemas.microsoft.com/office/drawing/2014/main" id="{D5FA9F41-515F-44B5-893E-372D520009CC}"/>
              </a:ext>
            </a:extLst>
          </p:cNvPr>
          <p:cNvPicPr/>
          <p:nvPr/>
        </p:nvPicPr>
        <p:blipFill>
          <a:blip r:embed="rId6"/>
          <a:stretch>
            <a:fillRect/>
          </a:stretch>
        </p:blipFill>
        <p:spPr>
          <a:xfrm>
            <a:off x="599244" y="1624911"/>
            <a:ext cx="800100" cy="9271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GB" sz="2800" dirty="0">
                <a:solidFill>
                  <a:schemeClr val="accent2"/>
                </a:solidFill>
                <a:uFill>
                  <a:solidFill/>
                </a:uFill>
              </a:rPr>
              <a:t>Customer approval / changes</a:t>
            </a:r>
            <a:endParaRPr sz="2800" dirty="0">
              <a:solidFill>
                <a:schemeClr val="accent2"/>
              </a:solidFill>
              <a:uFill>
                <a:solidFill/>
              </a:uFill>
            </a:endParaRPr>
          </a:p>
          <a:p>
            <a:pPr lvl="0">
              <a:defRPr sz="1800">
                <a:uFillTx/>
              </a:defRPr>
            </a:pPr>
            <a:r>
              <a:rPr lang="en-GB" sz="2800" dirty="0">
                <a:solidFill>
                  <a:schemeClr val="accent2"/>
                </a:solidFill>
                <a:uFill>
                  <a:solidFill/>
                </a:uFill>
              </a:rPr>
              <a:t>Not meeting deadlines / launch date</a:t>
            </a:r>
            <a:endParaRPr sz="2800" dirty="0">
              <a:solidFill>
                <a:schemeClr val="accent2"/>
              </a:solidFill>
              <a:uFill>
                <a:solidFill/>
              </a:uFill>
            </a:endParaRPr>
          </a:p>
          <a:p>
            <a:pPr lvl="0">
              <a:defRPr sz="1800">
                <a:uFillTx/>
              </a:defRPr>
            </a:pPr>
            <a:r>
              <a:rPr lang="en-GB" sz="2800" dirty="0">
                <a:solidFill>
                  <a:schemeClr val="accent2"/>
                </a:solidFill>
              </a:rPr>
              <a:t>Project sprawl</a:t>
            </a:r>
          </a:p>
          <a:p>
            <a:pPr lvl="0">
              <a:defRPr sz="1800">
                <a:uFillTx/>
              </a:defRPr>
            </a:pPr>
            <a:r>
              <a:rPr lang="en-GB" sz="2800" dirty="0">
                <a:solidFill>
                  <a:schemeClr val="accent2"/>
                </a:solidFill>
                <a:uFill>
                  <a:solidFill/>
                </a:uFill>
              </a:rPr>
              <a:t>Work load</a:t>
            </a:r>
          </a:p>
          <a:p>
            <a:pPr lvl="0">
              <a:defRPr sz="1800">
                <a:uFillTx/>
              </a:defRPr>
            </a:pPr>
            <a:r>
              <a:rPr lang="en-GB" sz="2800" dirty="0">
                <a:solidFill>
                  <a:schemeClr val="accent2"/>
                </a:solidFill>
              </a:rPr>
              <a:t>Low team engagement</a:t>
            </a:r>
            <a:endParaRPr lang="en-GB" sz="2800" dirty="0">
              <a:solidFill>
                <a:schemeClr val="accent2"/>
              </a:solidFill>
              <a:uFill>
                <a:solidFill/>
              </a:uFill>
            </a:endParaRPr>
          </a:p>
          <a:p>
            <a:pPr marL="0" lvl="0" indent="0">
              <a:buNone/>
              <a:defRPr sz="1800">
                <a:uFillTx/>
              </a:defRPr>
            </a:pPr>
            <a:endParaRPr lang="en-GB" sz="3200" dirty="0">
              <a:uFill>
                <a:solidFill/>
              </a:uFill>
            </a:endParaRPr>
          </a:p>
          <a:p>
            <a:pPr lvl="0">
              <a:defRPr sz="1800">
                <a:uFillTx/>
              </a:defRPr>
            </a:pPr>
            <a:endParaRPr sz="32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818</TotalTime>
  <Words>1100</Words>
  <Application>Microsoft Office PowerPoint</Application>
  <PresentationFormat>On-screen Show (4:3)</PresentationFormat>
  <Paragraphs>206</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White</vt:lpstr>
      <vt:lpstr>The Agile Inception Deck </vt:lpstr>
      <vt:lpstr>Blade Runner</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release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Joe Corr</dc:creator>
  <cp:lastModifiedBy>David Allen</cp:lastModifiedBy>
  <cp:revision>52</cp:revision>
  <dcterms:modified xsi:type="dcterms:W3CDTF">2020-01-27T21:33:30Z</dcterms:modified>
</cp:coreProperties>
</file>