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615" autoAdjust="0"/>
  </p:normalViewPr>
  <p:slideViewPr>
    <p:cSldViewPr snapToGrid="0">
      <p:cViewPr varScale="1">
        <p:scale>
          <a:sx n="58" d="100"/>
          <a:sy n="58" d="100"/>
        </p:scale>
        <p:origin x="9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21E44-3AA4-4ECB-BFAF-ADDCB7D73DA3}" type="datetimeFigureOut">
              <a:rPr lang="en-SG" smtClean="0"/>
              <a:t>10/1/2023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1432A-815B-421C-B111-47E7F9008186}" type="slidenum">
              <a:rPr lang="en-SG" smtClean="0"/>
              <a:t>‹#›</a:t>
            </a:fld>
            <a:endParaRPr lang="en-SG"/>
          </a:p>
        </p:txBody>
      </p:sp>
    </p:spTree>
    <p:extLst>
      <p:ext uri="{BB962C8B-B14F-4D97-AF65-F5344CB8AC3E}">
        <p14:creationId xmlns:p14="http://schemas.microsoft.com/office/powerpoint/2010/main" val="366538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t>
            </a:r>
          </a:p>
          <a:p>
            <a:r>
              <a:rPr lang="en-SG" dirty="0"/>
              <a:t>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dirty="0"/>
              <a:t>Spark OOM:</a:t>
            </a:r>
          </a:p>
          <a:p>
            <a:endParaRPr lang="en-SG" dirty="0"/>
          </a:p>
          <a:p>
            <a:r>
              <a:rPr lang="en-SG" dirty="0"/>
              <a:t>2 types</a:t>
            </a:r>
          </a:p>
          <a:p>
            <a:r>
              <a:rPr lang="en-SG" dirty="0"/>
              <a:t>Driver OOM</a:t>
            </a:r>
          </a:p>
          <a:p>
            <a:r>
              <a:rPr lang="en-SG" dirty="0"/>
              <a:t>Executor OOM</a:t>
            </a:r>
          </a:p>
          <a:p>
            <a:endParaRPr lang="en-SG" dirty="0"/>
          </a:p>
          <a:p>
            <a:r>
              <a:rPr lang="en-SG" dirty="0"/>
              <a:t>Driver OOM – 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 A Node will be assigned certain memory which in turn will have executor container.  Within that an executor container will be having YARN memory overhead + Executor Memory(storage memory, execution memory).  Whenever Executor OOM happens it is mostly the YARN memory overhead running short of the capacity.  Off-heap memory part of executor that accommodates, internal strings are created (in the form of hash table), spark internal objects, if other than Scala is used for programming all the language objects are stored here.  Usually YARN memory overhead is 10% of memory assigned to your executor.  This has to be proportionately increased in respect to the memory requirement raise of executor (YARN killed the container breaching the memory limits error, then increase the YARN memory overhead part using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0" i="0" dirty="0">
                <a:solidFill>
                  <a:srgbClr val="333333"/>
                </a:solidFill>
                <a:effectLst/>
                <a:latin typeface="AmazonEmber"/>
              </a:rPr>
              <a:t>By default, memory overhead is set to either 10% of executor memory or 384, whichever is higher. Memory overhead is used for Java NIO direct buffers, thread stacks, shared native libraries, or memory mapped files.)</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1</a:t>
            </a:fld>
            <a:endParaRPr lang="en-SG"/>
          </a:p>
        </p:txBody>
      </p:sp>
    </p:spTree>
    <p:extLst>
      <p:ext uri="{BB962C8B-B14F-4D97-AF65-F5344CB8AC3E}">
        <p14:creationId xmlns:p14="http://schemas.microsoft.com/office/powerpoint/2010/main" val="145774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dirty="0"/>
              <a:t>What decides the stages in a spark job?</a:t>
            </a:r>
          </a:p>
          <a:p>
            <a:pPr marL="0" indent="0">
              <a:buNone/>
            </a:pPr>
            <a:r>
              <a:rPr lang="en-SG" dirty="0"/>
              <a:t>Stages are created depending on the wide transformations. Usually shuffling leads to wide transformations.</a:t>
            </a:r>
          </a:p>
        </p:txBody>
      </p:sp>
      <p:sp>
        <p:nvSpPr>
          <p:cNvPr id="4" name="Slide Number Placeholder 3"/>
          <p:cNvSpPr>
            <a:spLocks noGrp="1"/>
          </p:cNvSpPr>
          <p:nvPr>
            <p:ph type="sldNum" sz="quarter" idx="5"/>
          </p:nvPr>
        </p:nvSpPr>
        <p:spPr/>
        <p:txBody>
          <a:bodyPr/>
          <a:lstStyle/>
          <a:p>
            <a:fld id="{F4C1432A-815B-421C-B111-47E7F9008186}" type="slidenum">
              <a:rPr lang="en-SG" smtClean="0"/>
              <a:t>3</a:t>
            </a:fld>
            <a:endParaRPr lang="en-SG"/>
          </a:p>
        </p:txBody>
      </p:sp>
    </p:spTree>
    <p:extLst>
      <p:ext uri="{BB962C8B-B14F-4D97-AF65-F5344CB8AC3E}">
        <p14:creationId xmlns:p14="http://schemas.microsoft.com/office/powerpoint/2010/main" val="3442320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0B5D-4071-49E9-85EF-204F66364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1251EA5-A6EA-41AE-B58C-50DA693CE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00D8350-FBB6-48D1-A5DA-E698F2DEDA41}"/>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5" name="Footer Placeholder 4">
            <a:extLst>
              <a:ext uri="{FF2B5EF4-FFF2-40B4-BE49-F238E27FC236}">
                <a16:creationId xmlns:a16="http://schemas.microsoft.com/office/drawing/2014/main" id="{BB215643-CE9C-4207-B06A-83D3F38793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A1AA5C-E5E9-4C1A-B49E-B843B26A282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79327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69A0-2A3C-4476-A6A7-DED76C0C4C5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50044ED-17E1-452E-AE16-C329ED4A4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3CAA0E-9191-4146-AA12-BD475108A724}"/>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5" name="Footer Placeholder 4">
            <a:extLst>
              <a:ext uri="{FF2B5EF4-FFF2-40B4-BE49-F238E27FC236}">
                <a16:creationId xmlns:a16="http://schemas.microsoft.com/office/drawing/2014/main" id="{BBF13114-3F16-4031-8D5A-4BD4F605EDC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DB14BA-CB0A-4770-8A73-BADCE14BC1E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5734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3962-370D-49B0-93A3-66F761D7D5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8BBA916-450E-42EF-9B9F-FAC653494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151C09-322F-463F-BC6C-268CD1F17CB2}"/>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5" name="Footer Placeholder 4">
            <a:extLst>
              <a:ext uri="{FF2B5EF4-FFF2-40B4-BE49-F238E27FC236}">
                <a16:creationId xmlns:a16="http://schemas.microsoft.com/office/drawing/2014/main" id="{352F694B-3693-49F1-82BD-4D9804CC836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6328A0-357C-45FE-815B-82C71BC6555D}"/>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6606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720F-112F-4C4B-B0FC-0EBC96F158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DB01FA-7CAB-4AB0-B10D-3CB59CE00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B0D2F7E-C02E-4FF9-A9F1-140707349619}"/>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5" name="Footer Placeholder 4">
            <a:extLst>
              <a:ext uri="{FF2B5EF4-FFF2-40B4-BE49-F238E27FC236}">
                <a16:creationId xmlns:a16="http://schemas.microsoft.com/office/drawing/2014/main" id="{28C86994-B447-4251-B49A-E0CCF4EA11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EE5660B-BAFA-4961-8653-9E3B5CD054D1}"/>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88751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706E-4733-41E8-95CF-43D78897E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4C51D6D-560E-4CA1-BDF6-337DAC872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ACD13-8A5A-47FD-9D4C-45CA58EEF7EC}"/>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5" name="Footer Placeholder 4">
            <a:extLst>
              <a:ext uri="{FF2B5EF4-FFF2-40B4-BE49-F238E27FC236}">
                <a16:creationId xmlns:a16="http://schemas.microsoft.com/office/drawing/2014/main" id="{7D149127-8296-4949-83DB-E9AB99A36C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910D77-9210-4D50-9E00-050D953294B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97201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DC9E-7784-41FC-AF4E-DBC6D40462F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5918FE9-0A48-41FF-B0D9-2263E3539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7519E7B-3CC3-440A-BA3B-7CE97BC4F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E993318-33E0-48E5-9818-297092ACBD3B}"/>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6" name="Footer Placeholder 5">
            <a:extLst>
              <a:ext uri="{FF2B5EF4-FFF2-40B4-BE49-F238E27FC236}">
                <a16:creationId xmlns:a16="http://schemas.microsoft.com/office/drawing/2014/main" id="{E04C3BEE-D45D-4C77-80D9-AFE0605AB29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FC575B1-C784-49A8-A1B0-2CC51510347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00288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7CBD-00CE-41EF-A4FA-A1A50D0DB45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38140C8-CC1F-4A69-A08D-4146D1B8C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9695D-D333-4C2D-ABE4-D83918A6F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1EB8641-83A1-4B66-91B6-981CDBCF2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0B415-D8BD-4D93-A445-6CA2D0BCA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FE6F53E-94D2-4C3C-B6A9-6C1BB3484005}"/>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8" name="Footer Placeholder 7">
            <a:extLst>
              <a:ext uri="{FF2B5EF4-FFF2-40B4-BE49-F238E27FC236}">
                <a16:creationId xmlns:a16="http://schemas.microsoft.com/office/drawing/2014/main" id="{3C282CF8-E33A-4822-8257-94B7D6507F5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CFE4719-C08A-4ECB-971A-E6C0E2EA270B}"/>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23091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C1F9-ED3A-4399-A0A8-802B19833EF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FA304D-410F-47C8-B9B8-F8296141EB24}"/>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4" name="Footer Placeholder 3">
            <a:extLst>
              <a:ext uri="{FF2B5EF4-FFF2-40B4-BE49-F238E27FC236}">
                <a16:creationId xmlns:a16="http://schemas.microsoft.com/office/drawing/2014/main" id="{2CF92A23-5A5B-4C64-BEC2-FDE87F404C2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AC459DE-81E1-4299-ABFE-3E75B9069A4C}"/>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35671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68F98-08B0-4081-BFB0-012E7E228B6D}"/>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3" name="Footer Placeholder 2">
            <a:extLst>
              <a:ext uri="{FF2B5EF4-FFF2-40B4-BE49-F238E27FC236}">
                <a16:creationId xmlns:a16="http://schemas.microsoft.com/office/drawing/2014/main" id="{1FD00308-DEAE-4660-9CDF-504A19D5ADB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6182CB6-F266-4EE6-944D-55FA6DD66A6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92626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C474-6A02-46C9-8BEA-EFAE160B7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F0F74FF-EE7E-46C2-B6D2-7A21C27CF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A499A21-0906-4A79-87D1-99764ACE9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E19E1-A236-4043-9DEE-B0993B5FD9AB}"/>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6" name="Footer Placeholder 5">
            <a:extLst>
              <a:ext uri="{FF2B5EF4-FFF2-40B4-BE49-F238E27FC236}">
                <a16:creationId xmlns:a16="http://schemas.microsoft.com/office/drawing/2014/main" id="{81BB660D-5E0C-426F-9010-5928CC48A2A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3D60C6B-92F0-4125-BB7D-C03C9F34175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4829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0B27-9709-437E-9B1B-9E32483FD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62DF0AA-DB3E-4B03-BB7D-C894F5D59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D494F59-733F-478A-BD50-6C6418D12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6520E-038B-4B37-B474-7749236509B6}"/>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6" name="Footer Placeholder 5">
            <a:extLst>
              <a:ext uri="{FF2B5EF4-FFF2-40B4-BE49-F238E27FC236}">
                <a16:creationId xmlns:a16="http://schemas.microsoft.com/office/drawing/2014/main" id="{0A6327A6-ADED-4653-9001-08F936460ED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01CB5A-575F-4B00-8FCE-CF9452B1A54A}"/>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18111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54AC2-4E64-446D-A87C-8F3A48739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FBEC254-0BD1-4352-9A3E-271CAEB43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5E15F3-8AA8-4695-8245-EF1EB74FC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70DF7-24A8-4DB3-892E-F8BDD70D80A0}" type="datetimeFigureOut">
              <a:rPr lang="en-SG" smtClean="0"/>
              <a:t>10/1/2023</a:t>
            </a:fld>
            <a:endParaRPr lang="en-SG"/>
          </a:p>
        </p:txBody>
      </p:sp>
      <p:sp>
        <p:nvSpPr>
          <p:cNvPr id="5" name="Footer Placeholder 4">
            <a:extLst>
              <a:ext uri="{FF2B5EF4-FFF2-40B4-BE49-F238E27FC236}">
                <a16:creationId xmlns:a16="http://schemas.microsoft.com/office/drawing/2014/main" id="{FFCC9B5E-0115-4105-A7C9-54A2CF104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B10DA0C-2ECF-40DA-8F83-3D1758991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74B6C-1CF8-463D-AE82-2061F7CE5659}" type="slidenum">
              <a:rPr lang="en-SG" smtClean="0"/>
              <a:t>‹#›</a:t>
            </a:fld>
            <a:endParaRPr lang="en-SG"/>
          </a:p>
        </p:txBody>
      </p:sp>
    </p:spTree>
    <p:extLst>
      <p:ext uri="{BB962C8B-B14F-4D97-AF65-F5344CB8AC3E}">
        <p14:creationId xmlns:p14="http://schemas.microsoft.com/office/powerpoint/2010/main" val="125436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147A4-DF5E-4265-BA9F-DD93C8763596}"/>
              </a:ext>
            </a:extLst>
          </p:cNvPr>
          <p:cNvSpPr txBox="1"/>
          <p:nvPr/>
        </p:nvSpPr>
        <p:spPr>
          <a:xfrm>
            <a:off x="0" y="369496"/>
            <a:ext cx="12192000" cy="5632311"/>
          </a:xfrm>
          <a:prstGeom prst="rect">
            <a:avLst/>
          </a:prstGeom>
          <a:noFill/>
        </p:spPr>
        <p:txBody>
          <a:bodyPr wrap="square">
            <a:spAutoFit/>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b="1" dirty="0"/>
              <a:t>Spark OOM:</a:t>
            </a:r>
          </a:p>
          <a:p>
            <a:endParaRPr lang="en-SG" dirty="0"/>
          </a:p>
          <a:p>
            <a:r>
              <a:rPr lang="en-SG" dirty="0"/>
              <a:t>2 types</a:t>
            </a:r>
          </a:p>
          <a:p>
            <a:r>
              <a:rPr lang="en-SG" dirty="0"/>
              <a:t>Driver OOM</a:t>
            </a:r>
          </a:p>
          <a:p>
            <a:r>
              <a:rPr lang="en-SG" dirty="0"/>
              <a:t>Executor OOM</a:t>
            </a:r>
          </a:p>
        </p:txBody>
      </p:sp>
    </p:spTree>
    <p:extLst>
      <p:ext uri="{BB962C8B-B14F-4D97-AF65-F5344CB8AC3E}">
        <p14:creationId xmlns:p14="http://schemas.microsoft.com/office/powerpoint/2010/main" val="109361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692E-DB99-4317-B6AD-3A7D3F393625}"/>
              </a:ext>
            </a:extLst>
          </p:cNvPr>
          <p:cNvSpPr txBox="1"/>
          <p:nvPr/>
        </p:nvSpPr>
        <p:spPr>
          <a:xfrm>
            <a:off x="0" y="27753"/>
            <a:ext cx="12192000" cy="6740307"/>
          </a:xfrm>
          <a:prstGeom prst="rect">
            <a:avLst/>
          </a:prstGeom>
          <a:noFill/>
        </p:spPr>
        <p:txBody>
          <a:bodyPr wrap="square">
            <a:spAutoFit/>
          </a:bodyPr>
          <a:lstStyle/>
          <a:p>
            <a:endParaRPr lang="en-SG" dirty="0"/>
          </a:p>
          <a:p>
            <a:r>
              <a:rPr lang="en-SG" b="1" dirty="0"/>
              <a:t>Driver OOM:</a:t>
            </a:r>
          </a:p>
          <a:p>
            <a:r>
              <a:rPr lang="en-SG" dirty="0"/>
              <a:t>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a:t>
            </a:r>
            <a:br>
              <a:rPr lang="en-SG" b="0" i="0" dirty="0">
                <a:solidFill>
                  <a:srgbClr val="333333"/>
                </a:solidFill>
                <a:effectLst/>
                <a:latin typeface="Consolas" panose="020B0609020204030204" pitchFamily="49" charset="0"/>
              </a:rPr>
            </a:br>
            <a:r>
              <a:rPr lang="en-SG" dirty="0">
                <a:solidFill>
                  <a:srgbClr val="333333"/>
                </a:solidFill>
                <a:latin typeface="AmazonEmber"/>
              </a:rPr>
              <a:t>A Node will be assigned certain memory which in turn will have executor container.  Within that an executor container will be having</a:t>
            </a:r>
            <a:r>
              <a:rPr lang="en-SG" b="1" i="0" dirty="0">
                <a:solidFill>
                  <a:srgbClr val="333333"/>
                </a:solidFill>
                <a:effectLst/>
                <a:latin typeface="Consolas" panose="020B0609020204030204" pitchFamily="49" charset="0"/>
              </a:rPr>
              <a:t> YARN memory overhead + Executor Memory(storage memory, execution memory).  </a:t>
            </a:r>
            <a:r>
              <a:rPr lang="en-SG" dirty="0">
                <a:solidFill>
                  <a:srgbClr val="333333"/>
                </a:solidFill>
                <a:latin typeface="AmazonEmber"/>
              </a:rPr>
              <a:t>Whenever Executor OOM happens it is mostly the YARN memory overhead running short of the capacity.  Off-heap memory part of executor that accommodates, internal strings are created (in the form of hash table), spark internal objects</a:t>
            </a:r>
            <a:r>
              <a:rPr lang="en-SG" b="1" i="0" dirty="0">
                <a:solidFill>
                  <a:srgbClr val="333333"/>
                </a:solidFill>
                <a:effectLst/>
                <a:latin typeface="Consolas" panose="020B0609020204030204" pitchFamily="49" charset="0"/>
              </a:rPr>
              <a:t>, </a:t>
            </a:r>
            <a:r>
              <a:rPr lang="en-SG" dirty="0">
                <a:solidFill>
                  <a:srgbClr val="333333"/>
                </a:solidFill>
                <a:latin typeface="AmazonEmber"/>
              </a:rPr>
              <a:t>if other than Scala is used for programming all the language objects are stored here</a:t>
            </a:r>
            <a:r>
              <a:rPr lang="en-SG" b="1" i="0" dirty="0">
                <a:solidFill>
                  <a:srgbClr val="333333"/>
                </a:solidFill>
                <a:effectLst/>
                <a:latin typeface="Consolas" panose="020B0609020204030204" pitchFamily="49" charset="0"/>
              </a:rPr>
              <a:t>.  </a:t>
            </a:r>
            <a:r>
              <a:rPr lang="en-SG" dirty="0">
                <a:solidFill>
                  <a:srgbClr val="333333"/>
                </a:solidFill>
                <a:latin typeface="AmazonEmber"/>
              </a:rPr>
              <a:t>Usually </a:t>
            </a:r>
            <a:r>
              <a:rPr lang="en-SG" b="1" i="0" dirty="0">
                <a:solidFill>
                  <a:srgbClr val="333333"/>
                </a:solidFill>
                <a:effectLst/>
                <a:latin typeface="Consolas" panose="020B0609020204030204" pitchFamily="49" charset="0"/>
              </a:rPr>
              <a:t>YARN memory overhead is 10% of memory assigned to your executor.  </a:t>
            </a:r>
            <a:r>
              <a:rPr lang="en-SG" dirty="0">
                <a:solidFill>
                  <a:srgbClr val="333333"/>
                </a:solidFill>
                <a:latin typeface="AmazonEmber"/>
              </a:rPr>
              <a:t>This has to be proportionately increased in respect to the memory requirement raise of executor (YARN killed the container breaching the memory limits error, then increase the YARN memory overhead part using</a:t>
            </a:r>
            <a:r>
              <a:rPr lang="en-SG" b="1" i="0" dirty="0">
                <a:solidFill>
                  <a:srgbClr val="333333"/>
                </a:solidFill>
                <a:effectLst/>
                <a:latin typeface="Consolas" panose="020B0609020204030204" pitchFamily="49" charset="0"/>
              </a:rPr>
              <a:t>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1" i="0" dirty="0">
                <a:solidFill>
                  <a:srgbClr val="333333"/>
                </a:solidFill>
                <a:effectLst/>
                <a:latin typeface="AmazonEmber"/>
              </a:rPr>
              <a:t>By default, memory overhead is set to either 10% of executor memory or 384, whichever is higher.  </a:t>
            </a:r>
            <a:r>
              <a:rPr lang="en-US" dirty="0">
                <a:solidFill>
                  <a:srgbClr val="333333"/>
                </a:solidFill>
                <a:latin typeface="AmazonEmber"/>
              </a:rPr>
              <a:t>Memory</a:t>
            </a:r>
            <a:r>
              <a:rPr lang="en-US" b="1" i="0" dirty="0">
                <a:solidFill>
                  <a:srgbClr val="333333"/>
                </a:solidFill>
                <a:effectLst/>
                <a:latin typeface="AmazonEmber"/>
              </a:rPr>
              <a:t> </a:t>
            </a:r>
            <a:r>
              <a:rPr lang="en-US" b="0" i="0" dirty="0">
                <a:solidFill>
                  <a:srgbClr val="333333"/>
                </a:solidFill>
                <a:effectLst/>
                <a:latin typeface="AmazonEmber"/>
              </a:rPr>
              <a:t>overhead is used for </a:t>
            </a:r>
            <a:r>
              <a:rPr lang="en-US" b="1" i="0" dirty="0">
                <a:solidFill>
                  <a:srgbClr val="333333"/>
                </a:solidFill>
                <a:effectLst/>
                <a:latin typeface="AmazonEmber"/>
              </a:rPr>
              <a:t>Java NIO direct buffers, thread stacks, shared native libraries, or memory mapped files</a:t>
            </a:r>
            <a:r>
              <a:rPr lang="en-US" b="0" i="0" dirty="0">
                <a:solidFill>
                  <a:srgbClr val="333333"/>
                </a:solidFill>
                <a:effectLst/>
                <a:latin typeface="AmazonEmber"/>
              </a:rPr>
              <a:t>.)</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Tree>
    <p:extLst>
      <p:ext uri="{BB962C8B-B14F-4D97-AF65-F5344CB8AC3E}">
        <p14:creationId xmlns:p14="http://schemas.microsoft.com/office/powerpoint/2010/main" val="381791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921E6-45DC-45D5-B2F0-47B891FC433E}"/>
              </a:ext>
            </a:extLst>
          </p:cNvPr>
          <p:cNvSpPr txBox="1"/>
          <p:nvPr/>
        </p:nvSpPr>
        <p:spPr>
          <a:xfrm>
            <a:off x="1169233" y="1394085"/>
            <a:ext cx="7971018" cy="646331"/>
          </a:xfrm>
          <a:prstGeom prst="rect">
            <a:avLst/>
          </a:prstGeom>
          <a:noFill/>
        </p:spPr>
        <p:txBody>
          <a:bodyPr wrap="square">
            <a:spAutoFit/>
          </a:bodyPr>
          <a:lstStyle/>
          <a:p>
            <a:pPr marL="228600" indent="-228600">
              <a:buAutoNum type="arabicPeriod"/>
            </a:pPr>
            <a:r>
              <a:rPr lang="en-SG" dirty="0"/>
              <a:t>What decides the stages in a spark job?</a:t>
            </a:r>
          </a:p>
          <a:p>
            <a:pPr marL="0" indent="0">
              <a:buNone/>
            </a:pPr>
            <a:r>
              <a:rPr lang="en-SG" dirty="0"/>
              <a:t>Stages are created depending on the wide transformations</a:t>
            </a:r>
          </a:p>
        </p:txBody>
      </p:sp>
    </p:spTree>
    <p:extLst>
      <p:ext uri="{BB962C8B-B14F-4D97-AF65-F5344CB8AC3E}">
        <p14:creationId xmlns:p14="http://schemas.microsoft.com/office/powerpoint/2010/main" val="155200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64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326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02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455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925</Words>
  <Application>Microsoft Office PowerPoint</Application>
  <PresentationFormat>Widescreen</PresentationFormat>
  <Paragraphs>66</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AmazonEmber</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Palaniappan Seenivasan (Beyondsoft)</dc:creator>
  <cp:lastModifiedBy>Palaniappan Seenivasan (Beyondsoft)</cp:lastModifiedBy>
  <cp:revision>5</cp:revision>
  <dcterms:created xsi:type="dcterms:W3CDTF">2023-01-05T06:13:01Z</dcterms:created>
  <dcterms:modified xsi:type="dcterms:W3CDTF">2023-01-10T09:59:25Z</dcterms:modified>
</cp:coreProperties>
</file>