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3" r:id="rId5"/>
    <p:sldId id="257" r:id="rId6"/>
    <p:sldId id="264" r:id="rId7"/>
    <p:sldId id="262"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3" autoAdjust="0"/>
  </p:normalViewPr>
  <p:slideViewPr>
    <p:cSldViewPr snapToGrid="0">
      <p:cViewPr>
        <p:scale>
          <a:sx n="30" d="100"/>
          <a:sy n="30" d="100"/>
        </p:scale>
        <p:origin x="205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21E44-3AA4-4ECB-BFAF-ADDCB7D73DA3}" type="datetimeFigureOut">
              <a:rPr lang="en-SG" smtClean="0"/>
              <a:t>11/1/2023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1432A-815B-421C-B111-47E7F9008186}" type="slidenum">
              <a:rPr lang="en-SG" smtClean="0"/>
              <a:t>‹#›</a:t>
            </a:fld>
            <a:endParaRPr lang="en-SG"/>
          </a:p>
        </p:txBody>
      </p:sp>
    </p:spTree>
    <p:extLst>
      <p:ext uri="{BB962C8B-B14F-4D97-AF65-F5344CB8AC3E}">
        <p14:creationId xmlns:p14="http://schemas.microsoft.com/office/powerpoint/2010/main" val="366538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t>
            </a:r>
          </a:p>
          <a:p>
            <a:r>
              <a:rPr lang="en-SG" dirty="0"/>
              <a:t>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dirty="0"/>
              <a:t>Spark OOM:</a:t>
            </a:r>
          </a:p>
          <a:p>
            <a:endParaRPr lang="en-SG" dirty="0"/>
          </a:p>
          <a:p>
            <a:r>
              <a:rPr lang="en-SG" dirty="0"/>
              <a:t>2 types</a:t>
            </a:r>
          </a:p>
          <a:p>
            <a:r>
              <a:rPr lang="en-SG" dirty="0"/>
              <a:t>Driver OOM</a:t>
            </a:r>
          </a:p>
          <a:p>
            <a:r>
              <a:rPr lang="en-SG" dirty="0"/>
              <a:t>Executor OOM</a:t>
            </a:r>
          </a:p>
          <a:p>
            <a:endParaRPr lang="en-SG" dirty="0"/>
          </a:p>
          <a:p>
            <a:r>
              <a:rPr lang="en-SG" dirty="0"/>
              <a:t>Driver OOM – 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 A Node will be assigned certain memory which in turn will have executor container.  Within that an executor container will be having YARN memory overhead + Executor Memory(storage memory, execution memory).  Whenever Executor OOM happens it is mostly the YARN memory overhead running short of the capacity.  Off-heap memory part of executor that accommodates, internal strings are created (in the form of hash table), spark internal objects, if other than Scala is used for programming all the language objects are stored here.  Usually YARN memory overhead is 10% of memory assigned to your executor.  This has to be proportionately increased in respect to the memory requirement raise of executor (YARN killed the container breaching the memory limits error, then increase the YARN memory overhead part using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0" i="0" dirty="0">
                <a:solidFill>
                  <a:srgbClr val="333333"/>
                </a:solidFill>
                <a:effectLst/>
                <a:latin typeface="AmazonEmber"/>
              </a:rPr>
              <a:t>By default, memory overhead is set to either 10% of executor memory or 384, whichever is higher. Memory overhead is used for Java NIO direct buffers, thread stacks, shared native libraries, or memory mapped files.)</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
        <p:nvSpPr>
          <p:cNvPr id="4" name="Slide Number Placeholder 3"/>
          <p:cNvSpPr>
            <a:spLocks noGrp="1"/>
          </p:cNvSpPr>
          <p:nvPr>
            <p:ph type="sldNum" sz="quarter" idx="5"/>
          </p:nvPr>
        </p:nvSpPr>
        <p:spPr/>
        <p:txBody>
          <a:bodyPr/>
          <a:lstStyle/>
          <a:p>
            <a:fld id="{F4C1432A-815B-421C-B111-47E7F9008186}" type="slidenum">
              <a:rPr lang="en-SG" smtClean="0"/>
              <a:t>1</a:t>
            </a:fld>
            <a:endParaRPr lang="en-SG"/>
          </a:p>
        </p:txBody>
      </p:sp>
    </p:spTree>
    <p:extLst>
      <p:ext uri="{BB962C8B-B14F-4D97-AF65-F5344CB8AC3E}">
        <p14:creationId xmlns:p14="http://schemas.microsoft.com/office/powerpoint/2010/main" val="145774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dirty="0"/>
              <a:t>What decides the stages in a spark job?</a:t>
            </a:r>
          </a:p>
          <a:p>
            <a:pPr marL="0" indent="0">
              <a:buNone/>
            </a:pPr>
            <a:r>
              <a:rPr lang="en-SG" dirty="0"/>
              <a:t>Stages are created depending on the wide transformations. Usually s</a:t>
            </a:r>
          </a:p>
          <a:p>
            <a:pPr marL="0" indent="0">
              <a:buNone/>
            </a:pPr>
            <a:endParaRPr lang="en-SG" dirty="0"/>
          </a:p>
          <a:p>
            <a:pPr marL="0" indent="0">
              <a:buNone/>
            </a:pPr>
            <a:r>
              <a:rPr lang="en-SG" dirty="0"/>
              <a:t>./bin/spark-submit \ --master </a:t>
            </a:r>
            <a:r>
              <a:rPr lang="en-SG" dirty="0">
                <a:solidFill>
                  <a:srgbClr val="F8F8F2"/>
                </a:solidFill>
                <a:effectLst/>
                <a:latin typeface="inherit"/>
              </a:rPr>
              <a:t>&lt;</a:t>
            </a:r>
            <a:r>
              <a:rPr lang="en-SG" dirty="0"/>
              <a:t>master-</a:t>
            </a:r>
            <a:r>
              <a:rPr lang="en-SG" dirty="0" err="1"/>
              <a:t>url</a:t>
            </a:r>
            <a:r>
              <a:rPr lang="en-SG" dirty="0">
                <a:solidFill>
                  <a:srgbClr val="F8F8F2"/>
                </a:solidFill>
                <a:effectLst/>
                <a:latin typeface="inherit"/>
              </a:rPr>
              <a:t>&gt;</a:t>
            </a:r>
            <a:r>
              <a:rPr lang="en-SG" dirty="0"/>
              <a:t> </a:t>
            </a:r>
          </a:p>
          <a:p>
            <a:pPr marL="0" indent="0">
              <a:buNone/>
            </a:pPr>
            <a:r>
              <a:rPr lang="en-SG" dirty="0"/>
              <a:t>\ --deploy-mode </a:t>
            </a:r>
            <a:r>
              <a:rPr lang="en-SG" dirty="0">
                <a:solidFill>
                  <a:srgbClr val="F8F8F2"/>
                </a:solidFill>
                <a:effectLst/>
                <a:latin typeface="inherit"/>
              </a:rPr>
              <a:t>&lt;</a:t>
            </a:r>
            <a:r>
              <a:rPr lang="en-SG" dirty="0"/>
              <a:t>deploy-mode</a:t>
            </a:r>
            <a:r>
              <a:rPr lang="en-SG" dirty="0">
                <a:solidFill>
                  <a:srgbClr val="F8F8F2"/>
                </a:solidFill>
                <a:effectLst/>
                <a:latin typeface="inherit"/>
              </a:rPr>
              <a:t>&gt;</a:t>
            </a:r>
            <a:r>
              <a:rPr lang="en-SG" dirty="0"/>
              <a:t> </a:t>
            </a:r>
          </a:p>
          <a:p>
            <a:pPr marL="0" indent="0">
              <a:buNone/>
            </a:pPr>
            <a:r>
              <a:rPr lang="en-SG" dirty="0"/>
              <a:t>\ --conf </a:t>
            </a:r>
            <a:r>
              <a:rPr lang="en-SG" dirty="0">
                <a:solidFill>
                  <a:srgbClr val="F8F8F2"/>
                </a:solidFill>
                <a:effectLst/>
                <a:latin typeface="inherit"/>
              </a:rPr>
              <a:t>&lt;</a:t>
            </a:r>
            <a:r>
              <a:rPr lang="en-SG" dirty="0"/>
              <a:t>key</a:t>
            </a:r>
            <a:r>
              <a:rPr lang="en-SG" dirty="0">
                <a:solidFill>
                  <a:srgbClr val="F8F8F2"/>
                </a:solidFill>
                <a:effectLst/>
                <a:latin typeface="inherit"/>
              </a:rPr>
              <a:t>&lt;=&lt;</a:t>
            </a:r>
            <a:r>
              <a:rPr lang="en-SG" dirty="0"/>
              <a:t>value</a:t>
            </a:r>
            <a:r>
              <a:rPr lang="en-SG" dirty="0">
                <a:solidFill>
                  <a:srgbClr val="F8F8F2"/>
                </a:solidFill>
                <a:effectLst/>
                <a:latin typeface="inherit"/>
              </a:rPr>
              <a:t>&gt;</a:t>
            </a:r>
            <a:r>
              <a:rPr lang="en-SG" dirty="0"/>
              <a:t> </a:t>
            </a:r>
          </a:p>
          <a:p>
            <a:pPr marL="0" indent="0">
              <a:buNone/>
            </a:pPr>
            <a:r>
              <a:rPr lang="en-SG" dirty="0"/>
              <a:t>\ --driver-memory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a:t>
            </a:r>
          </a:p>
          <a:p>
            <a:pPr marL="0" indent="0">
              <a:buNone/>
            </a:pPr>
            <a:r>
              <a:rPr lang="en-SG" dirty="0"/>
              <a:t>\ --executor-memory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a:t>
            </a:r>
          </a:p>
          <a:p>
            <a:pPr marL="0" indent="0">
              <a:buNone/>
            </a:pPr>
            <a:r>
              <a:rPr lang="en-SG" dirty="0"/>
              <a:t>\ --executor-cores </a:t>
            </a:r>
            <a:r>
              <a:rPr lang="en-SG" dirty="0">
                <a:solidFill>
                  <a:srgbClr val="F8F8F2"/>
                </a:solidFill>
                <a:effectLst/>
                <a:latin typeface="inherit"/>
              </a:rPr>
              <a:t>&lt;</a:t>
            </a:r>
            <a:r>
              <a:rPr lang="en-SG" dirty="0"/>
              <a:t>number of cores</a:t>
            </a:r>
            <a:r>
              <a:rPr lang="en-SG" dirty="0">
                <a:solidFill>
                  <a:srgbClr val="F8F8F2"/>
                </a:solidFill>
                <a:effectLst/>
                <a:latin typeface="inherit"/>
              </a:rPr>
              <a:t>&gt;</a:t>
            </a:r>
            <a:r>
              <a:rPr lang="en-SG" dirty="0"/>
              <a:t> </a:t>
            </a:r>
          </a:p>
          <a:p>
            <a:pPr marL="0" indent="0">
              <a:buNone/>
            </a:pPr>
            <a:r>
              <a:rPr lang="en-SG" dirty="0"/>
              <a:t>\ --jars </a:t>
            </a:r>
            <a:r>
              <a:rPr lang="en-SG" dirty="0">
                <a:solidFill>
                  <a:srgbClr val="F8F8F2"/>
                </a:solidFill>
                <a:effectLst/>
                <a:latin typeface="inherit"/>
              </a:rPr>
              <a:t>&lt;</a:t>
            </a:r>
            <a:r>
              <a:rPr lang="en-SG" dirty="0"/>
              <a:t>comma separated dependencies</a:t>
            </a:r>
            <a:r>
              <a:rPr lang="en-SG" dirty="0">
                <a:solidFill>
                  <a:srgbClr val="F8F8F2"/>
                </a:solidFill>
                <a:effectLst/>
                <a:latin typeface="inherit"/>
              </a:rPr>
              <a:t>&gt;</a:t>
            </a:r>
            <a:r>
              <a:rPr lang="en-SG" dirty="0"/>
              <a:t> --class </a:t>
            </a:r>
            <a:r>
              <a:rPr lang="en-SG" dirty="0">
                <a:solidFill>
                  <a:srgbClr val="F8F8F2"/>
                </a:solidFill>
                <a:effectLst/>
                <a:latin typeface="inherit"/>
              </a:rPr>
              <a:t>&lt;</a:t>
            </a:r>
            <a:r>
              <a:rPr lang="en-SG" dirty="0"/>
              <a:t>main-class</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&lt;</a:t>
            </a:r>
            <a:r>
              <a:rPr lang="en-SG" dirty="0"/>
              <a:t>application-jar</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a:t>
            </a:r>
            <a:r>
              <a:rPr lang="en-SG" dirty="0"/>
              <a:t>application-arguments</a:t>
            </a:r>
            <a:r>
              <a:rPr lang="en-SG" dirty="0">
                <a:solidFill>
                  <a:srgbClr val="F8F8F2"/>
                </a:solidFill>
                <a:effectLst/>
                <a:latin typeface="inherit"/>
              </a:rPr>
              <a:t>]</a:t>
            </a:r>
            <a:r>
              <a:rPr lang="en-SG" dirty="0"/>
              <a:t>huffling leads to wide transformations.</a:t>
            </a:r>
          </a:p>
          <a:p>
            <a:pPr marL="0" indent="0">
              <a:buNone/>
            </a:pPr>
            <a:endParaRPr lang="en-SG" dirty="0"/>
          </a:p>
          <a:p>
            <a:pPr marL="0" indent="0">
              <a:buNone/>
            </a:pPr>
            <a:r>
              <a:rPr lang="en-SG" dirty="0"/>
              <a:t>--</a:t>
            </a:r>
            <a:r>
              <a:rPr lang="en-SG" dirty="0" err="1"/>
              <a:t>num</a:t>
            </a:r>
            <a:r>
              <a:rPr lang="en-SG" dirty="0"/>
              <a:t>-executors</a:t>
            </a:r>
          </a:p>
          <a:p>
            <a:pPr marL="0" indent="0">
              <a:buNone/>
            </a:pPr>
            <a:r>
              <a:rPr lang="en-SG" dirty="0"/>
              <a:t>--executor-memory</a:t>
            </a:r>
          </a:p>
          <a:p>
            <a:pPr marL="0" indent="0">
              <a:buNone/>
            </a:pPr>
            <a:r>
              <a:rPr lang="en-SG" dirty="0"/>
              <a:t>--executor-cores</a:t>
            </a:r>
          </a:p>
          <a:p>
            <a:pPr marL="0" indent="0">
              <a:buNone/>
            </a:pPr>
            <a:r>
              <a:rPr lang="en-SG" dirty="0"/>
              <a:t>--driver-memory</a:t>
            </a:r>
          </a:p>
          <a:p>
            <a:pPr marL="0" indent="0">
              <a:buNone/>
            </a:pPr>
            <a:endParaRPr lang="en-SG" dirty="0"/>
          </a:p>
          <a:p>
            <a:pPr marL="0" indent="0">
              <a:buNone/>
            </a:pPr>
            <a:r>
              <a:rPr lang="en-SG" dirty="0"/>
              <a:t>Executors are JVMs, they created tasks(tasks are your code that works on the input data. The tasks usually executes in parallel fashion, the number of tasks simultaneously executed is the value assigned to --</a:t>
            </a:r>
            <a:r>
              <a:rPr lang="en-SG" b="1" dirty="0"/>
              <a:t>executor-cores.</a:t>
            </a:r>
            <a:r>
              <a:rPr lang="en-SG" b="0" dirty="0"/>
              <a:t>  Core is nothing but CPU allocation for a task.  Take note that if the resource available is less than what was assigned to the cores, though the tasks were created matching the value, tasks executed in parallel will be matching the resource availability.  The size of resource is defined by </a:t>
            </a:r>
            <a:r>
              <a:rPr lang="en-SG" b="1" dirty="0"/>
              <a:t>–executor-memory.</a:t>
            </a:r>
            <a:r>
              <a:rPr lang="en-SG" b="0" dirty="0"/>
              <a:t> The value </a:t>
            </a:r>
            <a:r>
              <a:rPr lang="en-SG" b="1" dirty="0"/>
              <a:t> “--</a:t>
            </a:r>
            <a:r>
              <a:rPr lang="en-SG" b="1" dirty="0" err="1"/>
              <a:t>num</a:t>
            </a:r>
            <a:r>
              <a:rPr lang="en-SG" b="1" dirty="0"/>
              <a:t>-executors” </a:t>
            </a:r>
            <a:r>
              <a:rPr lang="en-SG" b="0" dirty="0"/>
              <a:t>is the executors the job require to finish the task and the number of executors </a:t>
            </a:r>
            <a:r>
              <a:rPr lang="en-SG" b="1" dirty="0"/>
              <a:t>are created are per cluster and not per node</a:t>
            </a:r>
            <a:r>
              <a:rPr lang="en-SG" b="0" dirty="0"/>
              <a:t>.</a:t>
            </a:r>
            <a:r>
              <a:rPr lang="en-SG" dirty="0"/>
              <a:t>)</a:t>
            </a:r>
          </a:p>
          <a:p>
            <a:pPr marL="0" indent="0">
              <a:buNone/>
            </a:pPr>
            <a:endParaRPr lang="en-SG" dirty="0"/>
          </a:p>
          <a:p>
            <a:pPr marL="0" indent="0">
              <a:buNone/>
            </a:pPr>
            <a:r>
              <a:rPr lang="en-SG" dirty="0"/>
              <a:t>How executors are created in the worker nodes ?</a:t>
            </a:r>
          </a:p>
          <a:p>
            <a:pPr marL="0" indent="0">
              <a:buNone/>
            </a:pPr>
            <a:endParaRPr lang="en-SG" dirty="0"/>
          </a:p>
          <a:p>
            <a:pPr marL="0" indent="0">
              <a:buNone/>
            </a:pPr>
            <a:r>
              <a:rPr lang="en-SG" dirty="0"/>
              <a:t>A single node can have multiple executors.</a:t>
            </a:r>
          </a:p>
          <a:p>
            <a:pPr marL="0" indent="0">
              <a:buNone/>
            </a:pPr>
            <a:endParaRPr lang="en-SG" dirty="0"/>
          </a:p>
          <a:p>
            <a:pPr marL="0" indent="0">
              <a:buNone/>
            </a:pPr>
            <a:r>
              <a:rPr lang="en-SG" b="1" dirty="0"/>
              <a:t>--driver-memory</a:t>
            </a:r>
            <a:r>
              <a:rPr lang="en-SG" b="0" dirty="0"/>
              <a:t> – </a:t>
            </a:r>
            <a:r>
              <a:rPr lang="en-SG" b="0" dirty="0" err="1"/>
              <a:t>sparksubmit</a:t>
            </a:r>
            <a:r>
              <a:rPr lang="en-SG" b="0" dirty="0"/>
              <a:t> creates a driver.  Upon creation, the driver if spark, communicates to the master, if YARN then to application master.  Driver will co-ordinate with the jobs executing on the worker node.  </a:t>
            </a:r>
            <a:r>
              <a:rPr lang="en-SG" b="1" dirty="0"/>
              <a:t>Collect() or Take()</a:t>
            </a:r>
            <a:r>
              <a:rPr lang="en-SG" b="0" dirty="0"/>
              <a:t> will make the driver to collect complete data from all the worker nodes.   This is when the if the data size exceeds the driver memory, will trigger the Driver OOM exception.</a:t>
            </a:r>
          </a:p>
          <a:p>
            <a:pPr marL="0" indent="0">
              <a:buNone/>
            </a:pPr>
            <a:endParaRPr lang="en-SG" b="0" dirty="0"/>
          </a:p>
          <a:p>
            <a:pPr marL="0" indent="0">
              <a:buNone/>
            </a:pPr>
            <a:r>
              <a:rPr lang="en-SG" b="0" dirty="0" err="1"/>
              <a:t>SaveAsTextFile</a:t>
            </a:r>
            <a:r>
              <a:rPr lang="en-SG" b="0" dirty="0"/>
              <a:t>() – this will run in parallel and not staging data in driver.</a:t>
            </a:r>
            <a:endParaRPr lang="en-SG" b="1" dirty="0"/>
          </a:p>
        </p:txBody>
      </p:sp>
      <p:sp>
        <p:nvSpPr>
          <p:cNvPr id="4" name="Slide Number Placeholder 3"/>
          <p:cNvSpPr>
            <a:spLocks noGrp="1"/>
          </p:cNvSpPr>
          <p:nvPr>
            <p:ph type="sldNum" sz="quarter" idx="5"/>
          </p:nvPr>
        </p:nvSpPr>
        <p:spPr/>
        <p:txBody>
          <a:bodyPr/>
          <a:lstStyle/>
          <a:p>
            <a:fld id="{F4C1432A-815B-421C-B111-47E7F9008186}" type="slidenum">
              <a:rPr lang="en-SG" smtClean="0"/>
              <a:t>5</a:t>
            </a:fld>
            <a:endParaRPr lang="en-SG"/>
          </a:p>
        </p:txBody>
      </p:sp>
    </p:spTree>
    <p:extLst>
      <p:ext uri="{BB962C8B-B14F-4D97-AF65-F5344CB8AC3E}">
        <p14:creationId xmlns:p14="http://schemas.microsoft.com/office/powerpoint/2010/main" val="344232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Data Skew:</a:t>
            </a:r>
          </a:p>
          <a:p>
            <a:endParaRPr lang="en-SG" dirty="0"/>
          </a:p>
          <a:p>
            <a:r>
              <a:rPr lang="en-SG" dirty="0"/>
              <a:t>Data distributed storage</a:t>
            </a:r>
          </a:p>
          <a:p>
            <a:r>
              <a:rPr lang="en-SG" dirty="0"/>
              <a:t>Data distributed processing or parallel processing.</a:t>
            </a:r>
          </a:p>
          <a:p>
            <a:endParaRPr lang="en-SG" dirty="0"/>
          </a:p>
          <a:p>
            <a:r>
              <a:rPr lang="en-SG" dirty="0"/>
              <a:t>1. Data skewness is a common problem in distributed processing.</a:t>
            </a:r>
          </a:p>
          <a:p>
            <a:r>
              <a:rPr lang="en-SG" dirty="0"/>
              <a:t>2. Whenever a key occurs several times in a column and the same column is used in spark join this leads to Data skewness </a:t>
            </a:r>
          </a:p>
          <a:p>
            <a:endParaRPr lang="en-SG" dirty="0"/>
          </a:p>
          <a:p>
            <a:r>
              <a:rPr lang="en-SG" dirty="0"/>
              <a:t>Ex:</a:t>
            </a:r>
          </a:p>
          <a:p>
            <a:r>
              <a:rPr lang="en-SG" dirty="0"/>
              <a:t>Table A – few million records (large dataset)</a:t>
            </a:r>
          </a:p>
          <a:p>
            <a:r>
              <a:rPr lang="en-SG" dirty="0"/>
              <a:t>Table B – few hundred records (medium dataset)</a:t>
            </a:r>
          </a:p>
          <a:p>
            <a:r>
              <a:rPr lang="en-SG" dirty="0"/>
              <a:t>Join Condition – A.id = B.id</a:t>
            </a:r>
          </a:p>
          <a:p>
            <a:endParaRPr lang="en-SG" dirty="0"/>
          </a:p>
          <a:p>
            <a:endParaRPr lang="en-SG" dirty="0"/>
          </a:p>
          <a:p>
            <a:endParaRPr lang="en-SG" dirty="0"/>
          </a:p>
          <a:p>
            <a:r>
              <a:rPr lang="en-SG" dirty="0"/>
              <a:t>Disadvantages/Issues:</a:t>
            </a:r>
          </a:p>
          <a:p>
            <a:r>
              <a:rPr lang="en-SG" dirty="0" err="1"/>
              <a:t>Performace</a:t>
            </a:r>
            <a:r>
              <a:rPr lang="en-SG" dirty="0"/>
              <a:t> of Spark is impacted</a:t>
            </a:r>
          </a:p>
          <a:p>
            <a:r>
              <a:rPr lang="en-SG" dirty="0"/>
              <a:t>Long running tasks</a:t>
            </a:r>
          </a:p>
          <a:p>
            <a:r>
              <a:rPr lang="en-SG" dirty="0"/>
              <a:t>Under utilization of allocated resources</a:t>
            </a:r>
          </a:p>
          <a:p>
            <a:r>
              <a:rPr lang="en-SG" dirty="0"/>
              <a:t>Resource idleness without performing any task.</a:t>
            </a:r>
          </a:p>
          <a:p>
            <a:r>
              <a:rPr lang="en-SG" dirty="0"/>
              <a:t>Prevents enjoying the advantage of parallel, distributed processing</a:t>
            </a:r>
          </a:p>
          <a:p>
            <a:endParaRPr lang="en-SG" dirty="0"/>
          </a:p>
          <a:p>
            <a:r>
              <a:rPr lang="en-SG" dirty="0"/>
              <a:t>How to resolve?</a:t>
            </a:r>
          </a:p>
          <a:p>
            <a:endParaRPr lang="en-SG" dirty="0"/>
          </a:p>
          <a:p>
            <a:r>
              <a:rPr lang="en-SG" b="1" dirty="0"/>
              <a:t>Salting Technique</a:t>
            </a:r>
          </a:p>
          <a:p>
            <a:endParaRPr lang="en-SG" dirty="0"/>
          </a:p>
          <a:p>
            <a:r>
              <a:rPr lang="en-SG" dirty="0"/>
              <a:t>Table A – Concatenate with some character and append some random number between range</a:t>
            </a:r>
          </a:p>
          <a:p>
            <a:r>
              <a:rPr lang="en-SG" dirty="0"/>
              <a:t>Ex: Key +_+Range(1,3)</a:t>
            </a:r>
          </a:p>
          <a:p>
            <a:endParaRPr lang="en-SG" dirty="0"/>
          </a:p>
          <a:p>
            <a:r>
              <a:rPr lang="en-SG" dirty="0"/>
              <a:t>Table B – Explode the value within some range</a:t>
            </a:r>
          </a:p>
          <a:p>
            <a:r>
              <a:rPr lang="en-SG" dirty="0"/>
              <a:t>Explode(key, Range(1,3))-&gt; x_1,x_2,x_3</a:t>
            </a:r>
          </a:p>
          <a:p>
            <a:endParaRPr lang="en-SG" dirty="0"/>
          </a:p>
          <a:p>
            <a:endParaRPr lang="en-SG" dirty="0"/>
          </a:p>
          <a:p>
            <a:r>
              <a:rPr lang="en-SG" dirty="0"/>
              <a:t>Adaptive Query Execution in Spark 3.0</a:t>
            </a:r>
          </a:p>
          <a:p>
            <a:endParaRPr lang="en-SG" dirty="0"/>
          </a:p>
          <a:p>
            <a:r>
              <a:rPr lang="en-SG" dirty="0"/>
              <a:t>Workarounds to avoid data skewness in Spark 2.0</a:t>
            </a:r>
          </a:p>
          <a:p>
            <a:r>
              <a:rPr lang="en-SG" dirty="0"/>
              <a:t>Repartition – increase the number of partition with equal size.  But presence of single dominant partition won’t solve the skewness</a:t>
            </a:r>
          </a:p>
          <a:p>
            <a:r>
              <a:rPr lang="en-SG" dirty="0"/>
              <a:t>Salting Technique - </a:t>
            </a:r>
          </a:p>
          <a:p>
            <a:endParaRPr lang="en-SG" dirty="0"/>
          </a:p>
        </p:txBody>
      </p:sp>
      <p:sp>
        <p:nvSpPr>
          <p:cNvPr id="4" name="Slide Number Placeholder 3"/>
          <p:cNvSpPr>
            <a:spLocks noGrp="1"/>
          </p:cNvSpPr>
          <p:nvPr>
            <p:ph type="sldNum" sz="quarter" idx="5"/>
          </p:nvPr>
        </p:nvSpPr>
        <p:spPr/>
        <p:txBody>
          <a:bodyPr/>
          <a:lstStyle/>
          <a:p>
            <a:fld id="{F4C1432A-815B-421C-B111-47E7F9008186}" type="slidenum">
              <a:rPr lang="en-SG" smtClean="0"/>
              <a:t>8</a:t>
            </a:fld>
            <a:endParaRPr lang="en-SG"/>
          </a:p>
        </p:txBody>
      </p:sp>
    </p:spTree>
    <p:extLst>
      <p:ext uri="{BB962C8B-B14F-4D97-AF65-F5344CB8AC3E}">
        <p14:creationId xmlns:p14="http://schemas.microsoft.com/office/powerpoint/2010/main" val="359146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0B5D-4071-49E9-85EF-204F66364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1251EA5-A6EA-41AE-B58C-50DA693CE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00D8350-FBB6-48D1-A5DA-E698F2DEDA41}"/>
              </a:ext>
            </a:extLst>
          </p:cNvPr>
          <p:cNvSpPr>
            <a:spLocks noGrp="1"/>
          </p:cNvSpPr>
          <p:nvPr>
            <p:ph type="dt" sz="half" idx="10"/>
          </p:nvPr>
        </p:nvSpPr>
        <p:spPr/>
        <p:txBody>
          <a:bodyPr/>
          <a:lstStyle/>
          <a:p>
            <a:fld id="{EEF70DF7-24A8-4DB3-892E-F8BDD70D80A0}" type="datetimeFigureOut">
              <a:rPr lang="en-SG" smtClean="0"/>
              <a:t>11/1/2023</a:t>
            </a:fld>
            <a:endParaRPr lang="en-SG"/>
          </a:p>
        </p:txBody>
      </p:sp>
      <p:sp>
        <p:nvSpPr>
          <p:cNvPr id="5" name="Footer Placeholder 4">
            <a:extLst>
              <a:ext uri="{FF2B5EF4-FFF2-40B4-BE49-F238E27FC236}">
                <a16:creationId xmlns:a16="http://schemas.microsoft.com/office/drawing/2014/main" id="{BB215643-CE9C-4207-B06A-83D3F38793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A1AA5C-E5E9-4C1A-B49E-B843B26A282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79327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69A0-2A3C-4476-A6A7-DED76C0C4C5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50044ED-17E1-452E-AE16-C329ED4A4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3CAA0E-9191-4146-AA12-BD475108A724}"/>
              </a:ext>
            </a:extLst>
          </p:cNvPr>
          <p:cNvSpPr>
            <a:spLocks noGrp="1"/>
          </p:cNvSpPr>
          <p:nvPr>
            <p:ph type="dt" sz="half" idx="10"/>
          </p:nvPr>
        </p:nvSpPr>
        <p:spPr/>
        <p:txBody>
          <a:bodyPr/>
          <a:lstStyle/>
          <a:p>
            <a:fld id="{EEF70DF7-24A8-4DB3-892E-F8BDD70D80A0}" type="datetimeFigureOut">
              <a:rPr lang="en-SG" smtClean="0"/>
              <a:t>11/1/2023</a:t>
            </a:fld>
            <a:endParaRPr lang="en-SG"/>
          </a:p>
        </p:txBody>
      </p:sp>
      <p:sp>
        <p:nvSpPr>
          <p:cNvPr id="5" name="Footer Placeholder 4">
            <a:extLst>
              <a:ext uri="{FF2B5EF4-FFF2-40B4-BE49-F238E27FC236}">
                <a16:creationId xmlns:a16="http://schemas.microsoft.com/office/drawing/2014/main" id="{BBF13114-3F16-4031-8D5A-4BD4F605EDC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DB14BA-CB0A-4770-8A73-BADCE14BC1E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5734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3962-370D-49B0-93A3-66F761D7D5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8BBA916-450E-42EF-9B9F-FAC653494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151C09-322F-463F-BC6C-268CD1F17CB2}"/>
              </a:ext>
            </a:extLst>
          </p:cNvPr>
          <p:cNvSpPr>
            <a:spLocks noGrp="1"/>
          </p:cNvSpPr>
          <p:nvPr>
            <p:ph type="dt" sz="half" idx="10"/>
          </p:nvPr>
        </p:nvSpPr>
        <p:spPr/>
        <p:txBody>
          <a:bodyPr/>
          <a:lstStyle/>
          <a:p>
            <a:fld id="{EEF70DF7-24A8-4DB3-892E-F8BDD70D80A0}" type="datetimeFigureOut">
              <a:rPr lang="en-SG" smtClean="0"/>
              <a:t>11/1/2023</a:t>
            </a:fld>
            <a:endParaRPr lang="en-SG"/>
          </a:p>
        </p:txBody>
      </p:sp>
      <p:sp>
        <p:nvSpPr>
          <p:cNvPr id="5" name="Footer Placeholder 4">
            <a:extLst>
              <a:ext uri="{FF2B5EF4-FFF2-40B4-BE49-F238E27FC236}">
                <a16:creationId xmlns:a16="http://schemas.microsoft.com/office/drawing/2014/main" id="{352F694B-3693-49F1-82BD-4D9804CC836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6328A0-357C-45FE-815B-82C71BC6555D}"/>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6606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720F-112F-4C4B-B0FC-0EBC96F158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8DB01FA-7CAB-4AB0-B10D-3CB59CE00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B0D2F7E-C02E-4FF9-A9F1-140707349619}"/>
              </a:ext>
            </a:extLst>
          </p:cNvPr>
          <p:cNvSpPr>
            <a:spLocks noGrp="1"/>
          </p:cNvSpPr>
          <p:nvPr>
            <p:ph type="dt" sz="half" idx="10"/>
          </p:nvPr>
        </p:nvSpPr>
        <p:spPr/>
        <p:txBody>
          <a:bodyPr/>
          <a:lstStyle/>
          <a:p>
            <a:fld id="{EEF70DF7-24A8-4DB3-892E-F8BDD70D80A0}" type="datetimeFigureOut">
              <a:rPr lang="en-SG" smtClean="0"/>
              <a:t>11/1/2023</a:t>
            </a:fld>
            <a:endParaRPr lang="en-SG"/>
          </a:p>
        </p:txBody>
      </p:sp>
      <p:sp>
        <p:nvSpPr>
          <p:cNvPr id="5" name="Footer Placeholder 4">
            <a:extLst>
              <a:ext uri="{FF2B5EF4-FFF2-40B4-BE49-F238E27FC236}">
                <a16:creationId xmlns:a16="http://schemas.microsoft.com/office/drawing/2014/main" id="{28C86994-B447-4251-B49A-E0CCF4EA11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EE5660B-BAFA-4961-8653-9E3B5CD054D1}"/>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88751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706E-4733-41E8-95CF-43D78897E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4C51D6D-560E-4CA1-BDF6-337DAC872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ACD13-8A5A-47FD-9D4C-45CA58EEF7EC}"/>
              </a:ext>
            </a:extLst>
          </p:cNvPr>
          <p:cNvSpPr>
            <a:spLocks noGrp="1"/>
          </p:cNvSpPr>
          <p:nvPr>
            <p:ph type="dt" sz="half" idx="10"/>
          </p:nvPr>
        </p:nvSpPr>
        <p:spPr/>
        <p:txBody>
          <a:bodyPr/>
          <a:lstStyle/>
          <a:p>
            <a:fld id="{EEF70DF7-24A8-4DB3-892E-F8BDD70D80A0}" type="datetimeFigureOut">
              <a:rPr lang="en-SG" smtClean="0"/>
              <a:t>11/1/2023</a:t>
            </a:fld>
            <a:endParaRPr lang="en-SG"/>
          </a:p>
        </p:txBody>
      </p:sp>
      <p:sp>
        <p:nvSpPr>
          <p:cNvPr id="5" name="Footer Placeholder 4">
            <a:extLst>
              <a:ext uri="{FF2B5EF4-FFF2-40B4-BE49-F238E27FC236}">
                <a16:creationId xmlns:a16="http://schemas.microsoft.com/office/drawing/2014/main" id="{7D149127-8296-4949-83DB-E9AB99A36C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910D77-9210-4D50-9E00-050D953294B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97201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DC9E-7784-41FC-AF4E-DBC6D40462F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5918FE9-0A48-41FF-B0D9-2263E3539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7519E7B-3CC3-440A-BA3B-7CE97BC4F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E993318-33E0-48E5-9818-297092ACBD3B}"/>
              </a:ext>
            </a:extLst>
          </p:cNvPr>
          <p:cNvSpPr>
            <a:spLocks noGrp="1"/>
          </p:cNvSpPr>
          <p:nvPr>
            <p:ph type="dt" sz="half" idx="10"/>
          </p:nvPr>
        </p:nvSpPr>
        <p:spPr/>
        <p:txBody>
          <a:bodyPr/>
          <a:lstStyle/>
          <a:p>
            <a:fld id="{EEF70DF7-24A8-4DB3-892E-F8BDD70D80A0}" type="datetimeFigureOut">
              <a:rPr lang="en-SG" smtClean="0"/>
              <a:t>11/1/2023</a:t>
            </a:fld>
            <a:endParaRPr lang="en-SG"/>
          </a:p>
        </p:txBody>
      </p:sp>
      <p:sp>
        <p:nvSpPr>
          <p:cNvPr id="6" name="Footer Placeholder 5">
            <a:extLst>
              <a:ext uri="{FF2B5EF4-FFF2-40B4-BE49-F238E27FC236}">
                <a16:creationId xmlns:a16="http://schemas.microsoft.com/office/drawing/2014/main" id="{E04C3BEE-D45D-4C77-80D9-AFE0605AB29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FC575B1-C784-49A8-A1B0-2CC51510347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00288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7CBD-00CE-41EF-A4FA-A1A50D0DB45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38140C8-CC1F-4A69-A08D-4146D1B8C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9695D-D333-4C2D-ABE4-D83918A6F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1EB8641-83A1-4B66-91B6-981CDBCF2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0B415-D8BD-4D93-A445-6CA2D0BCAE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FE6F53E-94D2-4C3C-B6A9-6C1BB3484005}"/>
              </a:ext>
            </a:extLst>
          </p:cNvPr>
          <p:cNvSpPr>
            <a:spLocks noGrp="1"/>
          </p:cNvSpPr>
          <p:nvPr>
            <p:ph type="dt" sz="half" idx="10"/>
          </p:nvPr>
        </p:nvSpPr>
        <p:spPr/>
        <p:txBody>
          <a:bodyPr/>
          <a:lstStyle/>
          <a:p>
            <a:fld id="{EEF70DF7-24A8-4DB3-892E-F8BDD70D80A0}" type="datetimeFigureOut">
              <a:rPr lang="en-SG" smtClean="0"/>
              <a:t>11/1/2023</a:t>
            </a:fld>
            <a:endParaRPr lang="en-SG"/>
          </a:p>
        </p:txBody>
      </p:sp>
      <p:sp>
        <p:nvSpPr>
          <p:cNvPr id="8" name="Footer Placeholder 7">
            <a:extLst>
              <a:ext uri="{FF2B5EF4-FFF2-40B4-BE49-F238E27FC236}">
                <a16:creationId xmlns:a16="http://schemas.microsoft.com/office/drawing/2014/main" id="{3C282CF8-E33A-4822-8257-94B7D6507F5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CFE4719-C08A-4ECB-971A-E6C0E2EA270B}"/>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23091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C1F9-ED3A-4399-A0A8-802B19833EF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CFA304D-410F-47C8-B9B8-F8296141EB24}"/>
              </a:ext>
            </a:extLst>
          </p:cNvPr>
          <p:cNvSpPr>
            <a:spLocks noGrp="1"/>
          </p:cNvSpPr>
          <p:nvPr>
            <p:ph type="dt" sz="half" idx="10"/>
          </p:nvPr>
        </p:nvSpPr>
        <p:spPr/>
        <p:txBody>
          <a:bodyPr/>
          <a:lstStyle/>
          <a:p>
            <a:fld id="{EEF70DF7-24A8-4DB3-892E-F8BDD70D80A0}" type="datetimeFigureOut">
              <a:rPr lang="en-SG" smtClean="0"/>
              <a:t>11/1/2023</a:t>
            </a:fld>
            <a:endParaRPr lang="en-SG"/>
          </a:p>
        </p:txBody>
      </p:sp>
      <p:sp>
        <p:nvSpPr>
          <p:cNvPr id="4" name="Footer Placeholder 3">
            <a:extLst>
              <a:ext uri="{FF2B5EF4-FFF2-40B4-BE49-F238E27FC236}">
                <a16:creationId xmlns:a16="http://schemas.microsoft.com/office/drawing/2014/main" id="{2CF92A23-5A5B-4C64-BEC2-FDE87F404C2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AC459DE-81E1-4299-ABFE-3E75B9069A4C}"/>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35671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68F98-08B0-4081-BFB0-012E7E228B6D}"/>
              </a:ext>
            </a:extLst>
          </p:cNvPr>
          <p:cNvSpPr>
            <a:spLocks noGrp="1"/>
          </p:cNvSpPr>
          <p:nvPr>
            <p:ph type="dt" sz="half" idx="10"/>
          </p:nvPr>
        </p:nvSpPr>
        <p:spPr/>
        <p:txBody>
          <a:bodyPr/>
          <a:lstStyle/>
          <a:p>
            <a:fld id="{EEF70DF7-24A8-4DB3-892E-F8BDD70D80A0}" type="datetimeFigureOut">
              <a:rPr lang="en-SG" smtClean="0"/>
              <a:t>11/1/2023</a:t>
            </a:fld>
            <a:endParaRPr lang="en-SG"/>
          </a:p>
        </p:txBody>
      </p:sp>
      <p:sp>
        <p:nvSpPr>
          <p:cNvPr id="3" name="Footer Placeholder 2">
            <a:extLst>
              <a:ext uri="{FF2B5EF4-FFF2-40B4-BE49-F238E27FC236}">
                <a16:creationId xmlns:a16="http://schemas.microsoft.com/office/drawing/2014/main" id="{1FD00308-DEAE-4660-9CDF-504A19D5ADB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6182CB6-F266-4EE6-944D-55FA6DD66A6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92626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C474-6A02-46C9-8BEA-EFAE160B7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F0F74FF-EE7E-46C2-B6D2-7A21C27CF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A499A21-0906-4A79-87D1-99764ACE9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E19E1-A236-4043-9DEE-B0993B5FD9AB}"/>
              </a:ext>
            </a:extLst>
          </p:cNvPr>
          <p:cNvSpPr>
            <a:spLocks noGrp="1"/>
          </p:cNvSpPr>
          <p:nvPr>
            <p:ph type="dt" sz="half" idx="10"/>
          </p:nvPr>
        </p:nvSpPr>
        <p:spPr/>
        <p:txBody>
          <a:bodyPr/>
          <a:lstStyle/>
          <a:p>
            <a:fld id="{EEF70DF7-24A8-4DB3-892E-F8BDD70D80A0}" type="datetimeFigureOut">
              <a:rPr lang="en-SG" smtClean="0"/>
              <a:t>11/1/2023</a:t>
            </a:fld>
            <a:endParaRPr lang="en-SG"/>
          </a:p>
        </p:txBody>
      </p:sp>
      <p:sp>
        <p:nvSpPr>
          <p:cNvPr id="6" name="Footer Placeholder 5">
            <a:extLst>
              <a:ext uri="{FF2B5EF4-FFF2-40B4-BE49-F238E27FC236}">
                <a16:creationId xmlns:a16="http://schemas.microsoft.com/office/drawing/2014/main" id="{81BB660D-5E0C-426F-9010-5928CC48A2A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3D60C6B-92F0-4125-BB7D-C03C9F34175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48298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0B27-9709-437E-9B1B-9E32483FD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62DF0AA-DB3E-4B03-BB7D-C894F5D59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D494F59-733F-478A-BD50-6C6418D12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6520E-038B-4B37-B474-7749236509B6}"/>
              </a:ext>
            </a:extLst>
          </p:cNvPr>
          <p:cNvSpPr>
            <a:spLocks noGrp="1"/>
          </p:cNvSpPr>
          <p:nvPr>
            <p:ph type="dt" sz="half" idx="10"/>
          </p:nvPr>
        </p:nvSpPr>
        <p:spPr/>
        <p:txBody>
          <a:bodyPr/>
          <a:lstStyle/>
          <a:p>
            <a:fld id="{EEF70DF7-24A8-4DB3-892E-F8BDD70D80A0}" type="datetimeFigureOut">
              <a:rPr lang="en-SG" smtClean="0"/>
              <a:t>11/1/2023</a:t>
            </a:fld>
            <a:endParaRPr lang="en-SG"/>
          </a:p>
        </p:txBody>
      </p:sp>
      <p:sp>
        <p:nvSpPr>
          <p:cNvPr id="6" name="Footer Placeholder 5">
            <a:extLst>
              <a:ext uri="{FF2B5EF4-FFF2-40B4-BE49-F238E27FC236}">
                <a16:creationId xmlns:a16="http://schemas.microsoft.com/office/drawing/2014/main" id="{0A6327A6-ADED-4653-9001-08F936460ED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01CB5A-575F-4B00-8FCE-CF9452B1A54A}"/>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18111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C54AC2-4E64-446D-A87C-8F3A487392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FBEC254-0BD1-4352-9A3E-271CAEB43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05E15F3-8AA8-4695-8245-EF1EB74FC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70DF7-24A8-4DB3-892E-F8BDD70D80A0}" type="datetimeFigureOut">
              <a:rPr lang="en-SG" smtClean="0"/>
              <a:t>11/1/2023</a:t>
            </a:fld>
            <a:endParaRPr lang="en-SG"/>
          </a:p>
        </p:txBody>
      </p:sp>
      <p:sp>
        <p:nvSpPr>
          <p:cNvPr id="5" name="Footer Placeholder 4">
            <a:extLst>
              <a:ext uri="{FF2B5EF4-FFF2-40B4-BE49-F238E27FC236}">
                <a16:creationId xmlns:a16="http://schemas.microsoft.com/office/drawing/2014/main" id="{FFCC9B5E-0115-4105-A7C9-54A2CF104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B10DA0C-2ECF-40DA-8F83-3D1758991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74B6C-1CF8-463D-AE82-2061F7CE5659}" type="slidenum">
              <a:rPr lang="en-SG" smtClean="0"/>
              <a:t>‹#›</a:t>
            </a:fld>
            <a:endParaRPr lang="en-SG"/>
          </a:p>
        </p:txBody>
      </p:sp>
    </p:spTree>
    <p:extLst>
      <p:ext uri="{BB962C8B-B14F-4D97-AF65-F5344CB8AC3E}">
        <p14:creationId xmlns:p14="http://schemas.microsoft.com/office/powerpoint/2010/main" val="1254369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147A4-DF5E-4265-BA9F-DD93C8763596}"/>
              </a:ext>
            </a:extLst>
          </p:cNvPr>
          <p:cNvSpPr txBox="1"/>
          <p:nvPr/>
        </p:nvSpPr>
        <p:spPr>
          <a:xfrm>
            <a:off x="0" y="369496"/>
            <a:ext cx="12192000" cy="5632311"/>
          </a:xfrm>
          <a:prstGeom prst="rect">
            <a:avLst/>
          </a:prstGeom>
          <a:noFill/>
        </p:spPr>
        <p:txBody>
          <a:bodyPr wrap="square">
            <a:spAutoFit/>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b="1" dirty="0"/>
              <a:t>Spark OOM:</a:t>
            </a:r>
          </a:p>
          <a:p>
            <a:endParaRPr lang="en-SG" dirty="0"/>
          </a:p>
          <a:p>
            <a:r>
              <a:rPr lang="en-SG" dirty="0"/>
              <a:t>2 types</a:t>
            </a:r>
          </a:p>
          <a:p>
            <a:r>
              <a:rPr lang="en-SG" dirty="0"/>
              <a:t>Driver OOM</a:t>
            </a:r>
          </a:p>
          <a:p>
            <a:r>
              <a:rPr lang="en-SG" dirty="0"/>
              <a:t>Executor OOM</a:t>
            </a:r>
          </a:p>
        </p:txBody>
      </p:sp>
    </p:spTree>
    <p:extLst>
      <p:ext uri="{BB962C8B-B14F-4D97-AF65-F5344CB8AC3E}">
        <p14:creationId xmlns:p14="http://schemas.microsoft.com/office/powerpoint/2010/main" val="109361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D692E-DB99-4317-B6AD-3A7D3F393625}"/>
              </a:ext>
            </a:extLst>
          </p:cNvPr>
          <p:cNvSpPr txBox="1"/>
          <p:nvPr/>
        </p:nvSpPr>
        <p:spPr>
          <a:xfrm>
            <a:off x="0" y="340237"/>
            <a:ext cx="12192000" cy="2308324"/>
          </a:xfrm>
          <a:prstGeom prst="rect">
            <a:avLst/>
          </a:prstGeom>
          <a:noFill/>
        </p:spPr>
        <p:txBody>
          <a:bodyPr wrap="square">
            <a:spAutoFit/>
          </a:bodyPr>
          <a:lstStyle/>
          <a:p>
            <a:r>
              <a:rPr lang="en-SG" b="1" dirty="0"/>
              <a:t>Driver OOM:</a:t>
            </a:r>
          </a:p>
          <a:p>
            <a:r>
              <a:rPr lang="en-SG" b="1" dirty="0"/>
              <a:t>Collect()</a:t>
            </a:r>
            <a:r>
              <a:rPr lang="en-SG" dirty="0"/>
              <a:t> - After processing the files in various executors, to merge the results, collect() operation is called on the </a:t>
            </a:r>
            <a:r>
              <a:rPr lang="en-SG" dirty="0" err="1"/>
              <a:t>dataframe</a:t>
            </a:r>
            <a:r>
              <a:rPr lang="en-SG" dirty="0"/>
              <a:t>. As soon as the collect() is called Spark will try to collect all the files in the driver, try to merge it into a single file.  Now the resulting file may be a bigger one breeching the memory capacity of the driver resulting in OOM.</a:t>
            </a:r>
            <a:br>
              <a:rPr lang="en-SG" dirty="0"/>
            </a:br>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p:txBody>
      </p:sp>
      <p:grpSp>
        <p:nvGrpSpPr>
          <p:cNvPr id="25" name="Group 24">
            <a:extLst>
              <a:ext uri="{FF2B5EF4-FFF2-40B4-BE49-F238E27FC236}">
                <a16:creationId xmlns:a16="http://schemas.microsoft.com/office/drawing/2014/main" id="{F53B0CA3-536D-4FB5-A79F-9AC40B99C250}"/>
              </a:ext>
            </a:extLst>
          </p:cNvPr>
          <p:cNvGrpSpPr/>
          <p:nvPr/>
        </p:nvGrpSpPr>
        <p:grpSpPr>
          <a:xfrm>
            <a:off x="2684443" y="4166842"/>
            <a:ext cx="6823114" cy="2377839"/>
            <a:chOff x="1391797" y="3429000"/>
            <a:chExt cx="6823114" cy="2377839"/>
          </a:xfrm>
        </p:grpSpPr>
        <p:sp>
          <p:nvSpPr>
            <p:cNvPr id="2" name="Rectangle: Rounded Corners 1">
              <a:extLst>
                <a:ext uri="{FF2B5EF4-FFF2-40B4-BE49-F238E27FC236}">
                  <a16:creationId xmlns:a16="http://schemas.microsoft.com/office/drawing/2014/main" id="{D71000C6-72D0-485F-A924-B012A8D8F1A6}"/>
                </a:ext>
              </a:extLst>
            </p:cNvPr>
            <p:cNvSpPr/>
            <p:nvPr/>
          </p:nvSpPr>
          <p:spPr>
            <a:xfrm>
              <a:off x="6096000" y="3429000"/>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4" name="Rectangle: Rounded Corners 3">
              <a:extLst>
                <a:ext uri="{FF2B5EF4-FFF2-40B4-BE49-F238E27FC236}">
                  <a16:creationId xmlns:a16="http://schemas.microsoft.com/office/drawing/2014/main" id="{1926B66A-6FF5-4E16-8786-C8817BE60C28}"/>
                </a:ext>
              </a:extLst>
            </p:cNvPr>
            <p:cNvSpPr/>
            <p:nvPr/>
          </p:nvSpPr>
          <p:spPr>
            <a:xfrm>
              <a:off x="6096000" y="4292922"/>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5" name="Rectangle: Rounded Corners 4">
              <a:extLst>
                <a:ext uri="{FF2B5EF4-FFF2-40B4-BE49-F238E27FC236}">
                  <a16:creationId xmlns:a16="http://schemas.microsoft.com/office/drawing/2014/main" id="{2EB75E1E-8219-4857-87EE-4DA53B4D73CA}"/>
                </a:ext>
              </a:extLst>
            </p:cNvPr>
            <p:cNvSpPr/>
            <p:nvPr/>
          </p:nvSpPr>
          <p:spPr>
            <a:xfrm>
              <a:off x="6121706" y="5156844"/>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8" name="Rectangle: Rounded Corners 7">
              <a:extLst>
                <a:ext uri="{FF2B5EF4-FFF2-40B4-BE49-F238E27FC236}">
                  <a16:creationId xmlns:a16="http://schemas.microsoft.com/office/drawing/2014/main" id="{EC002997-67DF-49AF-9C81-88BF7F7039A8}"/>
                </a:ext>
              </a:extLst>
            </p:cNvPr>
            <p:cNvSpPr/>
            <p:nvPr/>
          </p:nvSpPr>
          <p:spPr>
            <a:xfrm>
              <a:off x="1391797" y="4297979"/>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Driver</a:t>
              </a:r>
            </a:p>
          </p:txBody>
        </p:sp>
        <p:pic>
          <p:nvPicPr>
            <p:cNvPr id="10" name="Graphic 9" descr="Document outline">
              <a:extLst>
                <a:ext uri="{FF2B5EF4-FFF2-40B4-BE49-F238E27FC236}">
                  <a16:creationId xmlns:a16="http://schemas.microsoft.com/office/drawing/2014/main" id="{FD93B6A4-9768-4E78-A50D-7D2AEB1481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5749" y="3635314"/>
              <a:ext cx="404870" cy="404870"/>
            </a:xfrm>
            <a:prstGeom prst="rect">
              <a:avLst/>
            </a:prstGeom>
          </p:spPr>
        </p:pic>
        <p:sp>
          <p:nvSpPr>
            <p:cNvPr id="11" name="TextBox 10">
              <a:extLst>
                <a:ext uri="{FF2B5EF4-FFF2-40B4-BE49-F238E27FC236}">
                  <a16:creationId xmlns:a16="http://schemas.microsoft.com/office/drawing/2014/main" id="{B9C3F504-5A53-4C23-97D7-47025A78455D}"/>
                </a:ext>
              </a:extLst>
            </p:cNvPr>
            <p:cNvSpPr txBox="1"/>
            <p:nvPr/>
          </p:nvSpPr>
          <p:spPr>
            <a:xfrm>
              <a:off x="2009659" y="3890221"/>
              <a:ext cx="1288974" cy="369332"/>
            </a:xfrm>
            <a:prstGeom prst="rect">
              <a:avLst/>
            </a:prstGeom>
            <a:noFill/>
          </p:spPr>
          <p:txBody>
            <a:bodyPr wrap="square" rtlCol="0">
              <a:spAutoFit/>
            </a:bodyPr>
            <a:lstStyle/>
            <a:p>
              <a:r>
                <a:rPr lang="en-SG" b="1" dirty="0"/>
                <a:t>Collect()</a:t>
              </a:r>
            </a:p>
          </p:txBody>
        </p:sp>
        <p:sp>
          <p:nvSpPr>
            <p:cNvPr id="12" name="TextBox 11">
              <a:extLst>
                <a:ext uri="{FF2B5EF4-FFF2-40B4-BE49-F238E27FC236}">
                  <a16:creationId xmlns:a16="http://schemas.microsoft.com/office/drawing/2014/main" id="{7A7C234E-152B-470F-BF30-753D83560916}"/>
                </a:ext>
              </a:extLst>
            </p:cNvPr>
            <p:cNvSpPr txBox="1"/>
            <p:nvPr/>
          </p:nvSpPr>
          <p:spPr>
            <a:xfrm>
              <a:off x="4824927" y="3635314"/>
              <a:ext cx="783578" cy="369332"/>
            </a:xfrm>
            <a:prstGeom prst="rect">
              <a:avLst/>
            </a:prstGeom>
            <a:noFill/>
          </p:spPr>
          <p:txBody>
            <a:bodyPr wrap="square" rtlCol="0">
              <a:spAutoFit/>
            </a:bodyPr>
            <a:lstStyle/>
            <a:p>
              <a:r>
                <a:rPr lang="en-SG" b="1" dirty="0"/>
                <a:t>Part-1</a:t>
              </a:r>
            </a:p>
          </p:txBody>
        </p:sp>
        <p:pic>
          <p:nvPicPr>
            <p:cNvPr id="13" name="Graphic 12" descr="Document outline">
              <a:extLst>
                <a:ext uri="{FF2B5EF4-FFF2-40B4-BE49-F238E27FC236}">
                  <a16:creationId xmlns:a16="http://schemas.microsoft.com/office/drawing/2014/main" id="{46F9FB1E-447A-46B6-BA1B-A5B0ED5BBB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1847" y="4484229"/>
              <a:ext cx="404870" cy="404870"/>
            </a:xfrm>
            <a:prstGeom prst="rect">
              <a:avLst/>
            </a:prstGeom>
          </p:spPr>
        </p:pic>
        <p:sp>
          <p:nvSpPr>
            <p:cNvPr id="14" name="TextBox 13">
              <a:extLst>
                <a:ext uri="{FF2B5EF4-FFF2-40B4-BE49-F238E27FC236}">
                  <a16:creationId xmlns:a16="http://schemas.microsoft.com/office/drawing/2014/main" id="{6694657B-82CD-4D40-9446-3979CF65BAC1}"/>
                </a:ext>
              </a:extLst>
            </p:cNvPr>
            <p:cNvSpPr txBox="1"/>
            <p:nvPr/>
          </p:nvSpPr>
          <p:spPr>
            <a:xfrm>
              <a:off x="4835483" y="4484229"/>
              <a:ext cx="783578" cy="369332"/>
            </a:xfrm>
            <a:prstGeom prst="rect">
              <a:avLst/>
            </a:prstGeom>
            <a:noFill/>
          </p:spPr>
          <p:txBody>
            <a:bodyPr wrap="square" rtlCol="0">
              <a:spAutoFit/>
            </a:bodyPr>
            <a:lstStyle/>
            <a:p>
              <a:r>
                <a:rPr lang="en-SG" b="1" dirty="0"/>
                <a:t>Part-2</a:t>
              </a:r>
            </a:p>
          </p:txBody>
        </p:sp>
        <p:pic>
          <p:nvPicPr>
            <p:cNvPr id="15" name="Graphic 14" descr="Document outline">
              <a:extLst>
                <a:ext uri="{FF2B5EF4-FFF2-40B4-BE49-F238E27FC236}">
                  <a16:creationId xmlns:a16="http://schemas.microsoft.com/office/drawing/2014/main" id="{26F923E3-877C-4207-94C9-0230929AE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5749" y="5333144"/>
              <a:ext cx="404870" cy="404870"/>
            </a:xfrm>
            <a:prstGeom prst="rect">
              <a:avLst/>
            </a:prstGeom>
          </p:spPr>
        </p:pic>
        <p:sp>
          <p:nvSpPr>
            <p:cNvPr id="16" name="TextBox 15">
              <a:extLst>
                <a:ext uri="{FF2B5EF4-FFF2-40B4-BE49-F238E27FC236}">
                  <a16:creationId xmlns:a16="http://schemas.microsoft.com/office/drawing/2014/main" id="{9FB55FA1-9EC7-4386-BA1B-741FA3A2E5B7}"/>
                </a:ext>
              </a:extLst>
            </p:cNvPr>
            <p:cNvSpPr txBox="1"/>
            <p:nvPr/>
          </p:nvSpPr>
          <p:spPr>
            <a:xfrm>
              <a:off x="4824927" y="5333144"/>
              <a:ext cx="783578" cy="369332"/>
            </a:xfrm>
            <a:prstGeom prst="rect">
              <a:avLst/>
            </a:prstGeom>
            <a:noFill/>
          </p:spPr>
          <p:txBody>
            <a:bodyPr wrap="square" rtlCol="0">
              <a:spAutoFit/>
            </a:bodyPr>
            <a:lstStyle/>
            <a:p>
              <a:r>
                <a:rPr lang="en-SG" b="1" dirty="0"/>
                <a:t>Part-3</a:t>
              </a:r>
            </a:p>
          </p:txBody>
        </p:sp>
        <p:cxnSp>
          <p:nvCxnSpPr>
            <p:cNvPr id="18" name="Straight Arrow Connector 17">
              <a:extLst>
                <a:ext uri="{FF2B5EF4-FFF2-40B4-BE49-F238E27FC236}">
                  <a16:creationId xmlns:a16="http://schemas.microsoft.com/office/drawing/2014/main" id="{86104176-4BC0-4548-AD4B-B84E3EC15767}"/>
                </a:ext>
              </a:extLst>
            </p:cNvPr>
            <p:cNvCxnSpPr/>
            <p:nvPr/>
          </p:nvCxnSpPr>
          <p:spPr>
            <a:xfrm flipH="1">
              <a:off x="3668617" y="4004646"/>
              <a:ext cx="980501" cy="47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BECBA62-9E58-45B6-82CE-70E2FEC07023}"/>
                </a:ext>
              </a:extLst>
            </p:cNvPr>
            <p:cNvCxnSpPr/>
            <p:nvPr/>
          </p:nvCxnSpPr>
          <p:spPr>
            <a:xfrm flipH="1" flipV="1">
              <a:off x="3668617" y="4668895"/>
              <a:ext cx="980501" cy="1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417C67-BD64-4AEC-99C4-0689E0BDE871}"/>
                </a:ext>
              </a:extLst>
            </p:cNvPr>
            <p:cNvCxnSpPr/>
            <p:nvPr/>
          </p:nvCxnSpPr>
          <p:spPr>
            <a:xfrm flipH="1" flipV="1">
              <a:off x="3668617" y="4889099"/>
              <a:ext cx="980501" cy="62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791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594A38A-384B-435B-8427-221D8543A6D3}"/>
              </a:ext>
            </a:extLst>
          </p:cNvPr>
          <p:cNvGrpSpPr/>
          <p:nvPr/>
        </p:nvGrpSpPr>
        <p:grpSpPr>
          <a:xfrm>
            <a:off x="2549850" y="3154476"/>
            <a:ext cx="6823114" cy="2377839"/>
            <a:chOff x="2515515" y="1589178"/>
            <a:chExt cx="6823114" cy="2377839"/>
          </a:xfrm>
        </p:grpSpPr>
        <p:sp>
          <p:nvSpPr>
            <p:cNvPr id="2" name="Rectangle: Rounded Corners 1">
              <a:extLst>
                <a:ext uri="{FF2B5EF4-FFF2-40B4-BE49-F238E27FC236}">
                  <a16:creationId xmlns:a16="http://schemas.microsoft.com/office/drawing/2014/main" id="{FBBCF55F-B478-4B76-B785-3D4D2E6BBC16}"/>
                </a:ext>
              </a:extLst>
            </p:cNvPr>
            <p:cNvSpPr/>
            <p:nvPr/>
          </p:nvSpPr>
          <p:spPr>
            <a:xfrm>
              <a:off x="7219718" y="1589178"/>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3" name="Rectangle: Rounded Corners 2">
              <a:extLst>
                <a:ext uri="{FF2B5EF4-FFF2-40B4-BE49-F238E27FC236}">
                  <a16:creationId xmlns:a16="http://schemas.microsoft.com/office/drawing/2014/main" id="{D7EF6C3B-86B8-4510-9CED-7B8ABE644963}"/>
                </a:ext>
              </a:extLst>
            </p:cNvPr>
            <p:cNvSpPr/>
            <p:nvPr/>
          </p:nvSpPr>
          <p:spPr>
            <a:xfrm>
              <a:off x="7219718" y="2453100"/>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4" name="Rectangle: Rounded Corners 3">
              <a:extLst>
                <a:ext uri="{FF2B5EF4-FFF2-40B4-BE49-F238E27FC236}">
                  <a16:creationId xmlns:a16="http://schemas.microsoft.com/office/drawing/2014/main" id="{B0C09A77-D3C5-439D-BEEE-B0E83963E941}"/>
                </a:ext>
              </a:extLst>
            </p:cNvPr>
            <p:cNvSpPr/>
            <p:nvPr/>
          </p:nvSpPr>
          <p:spPr>
            <a:xfrm>
              <a:off x="7245424" y="3317022"/>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5" name="Rectangle: Rounded Corners 4">
              <a:extLst>
                <a:ext uri="{FF2B5EF4-FFF2-40B4-BE49-F238E27FC236}">
                  <a16:creationId xmlns:a16="http://schemas.microsoft.com/office/drawing/2014/main" id="{44F7FDBE-95BA-4D71-B408-85DD17D1FC99}"/>
                </a:ext>
              </a:extLst>
            </p:cNvPr>
            <p:cNvSpPr/>
            <p:nvPr/>
          </p:nvSpPr>
          <p:spPr>
            <a:xfrm>
              <a:off x="2515515" y="2458157"/>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Driver</a:t>
              </a:r>
            </a:p>
          </p:txBody>
        </p:sp>
        <p:pic>
          <p:nvPicPr>
            <p:cNvPr id="6" name="Graphic 5" descr="Document outline">
              <a:extLst>
                <a:ext uri="{FF2B5EF4-FFF2-40B4-BE49-F238E27FC236}">
                  <a16:creationId xmlns:a16="http://schemas.microsoft.com/office/drawing/2014/main" id="{1E04FF4B-C895-4F73-A242-A405E7CE4D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467" y="1795492"/>
              <a:ext cx="404870" cy="404870"/>
            </a:xfrm>
            <a:prstGeom prst="rect">
              <a:avLst/>
            </a:prstGeom>
          </p:spPr>
        </p:pic>
        <p:sp>
          <p:nvSpPr>
            <p:cNvPr id="7" name="TextBox 6">
              <a:extLst>
                <a:ext uri="{FF2B5EF4-FFF2-40B4-BE49-F238E27FC236}">
                  <a16:creationId xmlns:a16="http://schemas.microsoft.com/office/drawing/2014/main" id="{38EAC470-D256-4D08-BCDA-E27E5E02C20B}"/>
                </a:ext>
              </a:extLst>
            </p:cNvPr>
            <p:cNvSpPr txBox="1"/>
            <p:nvPr/>
          </p:nvSpPr>
          <p:spPr>
            <a:xfrm>
              <a:off x="3133377" y="2050399"/>
              <a:ext cx="1288974" cy="369332"/>
            </a:xfrm>
            <a:prstGeom prst="rect">
              <a:avLst/>
            </a:prstGeom>
            <a:noFill/>
          </p:spPr>
          <p:txBody>
            <a:bodyPr wrap="square" rtlCol="0">
              <a:spAutoFit/>
            </a:bodyPr>
            <a:lstStyle/>
            <a:p>
              <a:r>
                <a:rPr lang="en-SG" b="1" dirty="0"/>
                <a:t>Broadcast()</a:t>
              </a:r>
            </a:p>
          </p:txBody>
        </p:sp>
        <p:sp>
          <p:nvSpPr>
            <p:cNvPr id="8" name="TextBox 7">
              <a:extLst>
                <a:ext uri="{FF2B5EF4-FFF2-40B4-BE49-F238E27FC236}">
                  <a16:creationId xmlns:a16="http://schemas.microsoft.com/office/drawing/2014/main" id="{8A6FCD22-CB73-41A8-85C4-43BB0ACCA5A8}"/>
                </a:ext>
              </a:extLst>
            </p:cNvPr>
            <p:cNvSpPr txBox="1"/>
            <p:nvPr/>
          </p:nvSpPr>
          <p:spPr>
            <a:xfrm>
              <a:off x="5948645" y="1795492"/>
              <a:ext cx="783578" cy="369332"/>
            </a:xfrm>
            <a:prstGeom prst="rect">
              <a:avLst/>
            </a:prstGeom>
            <a:noFill/>
          </p:spPr>
          <p:txBody>
            <a:bodyPr wrap="square" rtlCol="0">
              <a:spAutoFit/>
            </a:bodyPr>
            <a:lstStyle/>
            <a:p>
              <a:r>
                <a:rPr lang="en-SG" b="1" dirty="0"/>
                <a:t>Part-1</a:t>
              </a:r>
            </a:p>
          </p:txBody>
        </p:sp>
        <p:pic>
          <p:nvPicPr>
            <p:cNvPr id="9" name="Graphic 8" descr="Document outline">
              <a:extLst>
                <a:ext uri="{FF2B5EF4-FFF2-40B4-BE49-F238E27FC236}">
                  <a16:creationId xmlns:a16="http://schemas.microsoft.com/office/drawing/2014/main" id="{3A2C7EB1-4FF5-4F55-88FE-7007DCE231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5565" y="2644407"/>
              <a:ext cx="404870" cy="404870"/>
            </a:xfrm>
            <a:prstGeom prst="rect">
              <a:avLst/>
            </a:prstGeom>
          </p:spPr>
        </p:pic>
        <p:sp>
          <p:nvSpPr>
            <p:cNvPr id="10" name="TextBox 9">
              <a:extLst>
                <a:ext uri="{FF2B5EF4-FFF2-40B4-BE49-F238E27FC236}">
                  <a16:creationId xmlns:a16="http://schemas.microsoft.com/office/drawing/2014/main" id="{73AE17DB-03A2-4511-9F5F-73859BCDC2C4}"/>
                </a:ext>
              </a:extLst>
            </p:cNvPr>
            <p:cNvSpPr txBox="1"/>
            <p:nvPr/>
          </p:nvSpPr>
          <p:spPr>
            <a:xfrm>
              <a:off x="5959201" y="2644407"/>
              <a:ext cx="783578" cy="369332"/>
            </a:xfrm>
            <a:prstGeom prst="rect">
              <a:avLst/>
            </a:prstGeom>
            <a:noFill/>
          </p:spPr>
          <p:txBody>
            <a:bodyPr wrap="square" rtlCol="0">
              <a:spAutoFit/>
            </a:bodyPr>
            <a:lstStyle/>
            <a:p>
              <a:r>
                <a:rPr lang="en-SG" b="1" dirty="0"/>
                <a:t>Part-2</a:t>
              </a:r>
            </a:p>
          </p:txBody>
        </p:sp>
        <p:pic>
          <p:nvPicPr>
            <p:cNvPr id="11" name="Graphic 10" descr="Document outline">
              <a:extLst>
                <a:ext uri="{FF2B5EF4-FFF2-40B4-BE49-F238E27FC236}">
                  <a16:creationId xmlns:a16="http://schemas.microsoft.com/office/drawing/2014/main" id="{A110FC09-2753-4F3C-A840-835E1C8D94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467" y="3493322"/>
              <a:ext cx="404870" cy="404870"/>
            </a:xfrm>
            <a:prstGeom prst="rect">
              <a:avLst/>
            </a:prstGeom>
          </p:spPr>
        </p:pic>
        <p:sp>
          <p:nvSpPr>
            <p:cNvPr id="12" name="TextBox 11">
              <a:extLst>
                <a:ext uri="{FF2B5EF4-FFF2-40B4-BE49-F238E27FC236}">
                  <a16:creationId xmlns:a16="http://schemas.microsoft.com/office/drawing/2014/main" id="{DF9A18DF-DDD3-488A-902A-822C7A7CB1EA}"/>
                </a:ext>
              </a:extLst>
            </p:cNvPr>
            <p:cNvSpPr txBox="1"/>
            <p:nvPr/>
          </p:nvSpPr>
          <p:spPr>
            <a:xfrm>
              <a:off x="5948645" y="3493322"/>
              <a:ext cx="783578" cy="369332"/>
            </a:xfrm>
            <a:prstGeom prst="rect">
              <a:avLst/>
            </a:prstGeom>
            <a:noFill/>
          </p:spPr>
          <p:txBody>
            <a:bodyPr wrap="square" rtlCol="0">
              <a:spAutoFit/>
            </a:bodyPr>
            <a:lstStyle/>
            <a:p>
              <a:r>
                <a:rPr lang="en-SG" b="1" dirty="0"/>
                <a:t>Part-3</a:t>
              </a:r>
            </a:p>
          </p:txBody>
        </p:sp>
        <p:cxnSp>
          <p:nvCxnSpPr>
            <p:cNvPr id="13" name="Straight Arrow Connector 12">
              <a:extLst>
                <a:ext uri="{FF2B5EF4-FFF2-40B4-BE49-F238E27FC236}">
                  <a16:creationId xmlns:a16="http://schemas.microsoft.com/office/drawing/2014/main" id="{EE91D436-1111-4CF1-ACFE-34E392BAD5E5}"/>
                </a:ext>
              </a:extLst>
            </p:cNvPr>
            <p:cNvCxnSpPr/>
            <p:nvPr/>
          </p:nvCxnSpPr>
          <p:spPr>
            <a:xfrm flipH="1">
              <a:off x="4792335" y="2164824"/>
              <a:ext cx="980501" cy="47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0793BA-0618-421C-AED0-229E1C55848A}"/>
                </a:ext>
              </a:extLst>
            </p:cNvPr>
            <p:cNvCxnSpPr/>
            <p:nvPr/>
          </p:nvCxnSpPr>
          <p:spPr>
            <a:xfrm flipH="1" flipV="1">
              <a:off x="4792335" y="2829073"/>
              <a:ext cx="980501" cy="1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6350B4-9319-4377-89A6-05B01606EB35}"/>
                </a:ext>
              </a:extLst>
            </p:cNvPr>
            <p:cNvCxnSpPr/>
            <p:nvPr/>
          </p:nvCxnSpPr>
          <p:spPr>
            <a:xfrm flipH="1" flipV="1">
              <a:off x="4792335" y="3049277"/>
              <a:ext cx="980501" cy="62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3B857E11-769D-4D29-B83D-76B6AF26E0FF}"/>
              </a:ext>
            </a:extLst>
          </p:cNvPr>
          <p:cNvSpPr txBox="1"/>
          <p:nvPr/>
        </p:nvSpPr>
        <p:spPr>
          <a:xfrm>
            <a:off x="0" y="639056"/>
            <a:ext cx="11965172" cy="1200329"/>
          </a:xfrm>
          <a:prstGeom prst="rect">
            <a:avLst/>
          </a:prstGeom>
          <a:noFill/>
        </p:spPr>
        <p:txBody>
          <a:bodyPr wrap="square">
            <a:spAutoFit/>
          </a:bodyPr>
          <a:lstStyle/>
          <a:p>
            <a:endParaRPr lang="en-SG" dirty="0"/>
          </a:p>
          <a:p>
            <a:r>
              <a:rPr lang="en-SG" b="1" dirty="0"/>
              <a:t>Broadcast join</a:t>
            </a:r>
            <a:r>
              <a:rPr lang="en-SG" dirty="0"/>
              <a:t> – Assume there are files sitting in executors and 2 smaller files are in two other machine.  If 2 files were decided to be broadcasted (in order to avoid shuffling), they will be sent to driver for merging where suppose the size of the resulting file exceeds the memory, results in OOM.</a:t>
            </a:r>
          </a:p>
        </p:txBody>
      </p:sp>
    </p:spTree>
    <p:extLst>
      <p:ext uri="{BB962C8B-B14F-4D97-AF65-F5344CB8AC3E}">
        <p14:creationId xmlns:p14="http://schemas.microsoft.com/office/powerpoint/2010/main" val="2232642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D692E-DB99-4317-B6AD-3A7D3F393625}"/>
              </a:ext>
            </a:extLst>
          </p:cNvPr>
          <p:cNvSpPr txBox="1"/>
          <p:nvPr/>
        </p:nvSpPr>
        <p:spPr>
          <a:xfrm>
            <a:off x="0" y="27753"/>
            <a:ext cx="12192000" cy="6740307"/>
          </a:xfrm>
          <a:prstGeom prst="rect">
            <a:avLst/>
          </a:prstGeom>
          <a:noFill/>
        </p:spPr>
        <p:txBody>
          <a:bodyPr wrap="square">
            <a:spAutoFit/>
          </a:bodyPr>
          <a:lstStyle/>
          <a:p>
            <a:endParaRPr lang="en-SG" dirty="0"/>
          </a:p>
          <a:p>
            <a:r>
              <a:rPr lang="en-SG" b="1" dirty="0"/>
              <a:t>Driver OOM:</a:t>
            </a:r>
          </a:p>
          <a:p>
            <a:r>
              <a:rPr lang="en-SG" dirty="0"/>
              <a:t>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a:t>
            </a:r>
            <a:br>
              <a:rPr lang="en-SG" b="0" i="0" dirty="0">
                <a:solidFill>
                  <a:srgbClr val="333333"/>
                </a:solidFill>
                <a:effectLst/>
                <a:latin typeface="Consolas" panose="020B0609020204030204" pitchFamily="49" charset="0"/>
              </a:rPr>
            </a:br>
            <a:r>
              <a:rPr lang="en-SG" dirty="0">
                <a:solidFill>
                  <a:srgbClr val="333333"/>
                </a:solidFill>
                <a:latin typeface="AmazonEmber"/>
              </a:rPr>
              <a:t>A Node will be assigned certain memory which in turn will have executor container.  Within that an executor container will be having</a:t>
            </a:r>
            <a:r>
              <a:rPr lang="en-SG" b="1" i="0" dirty="0">
                <a:solidFill>
                  <a:srgbClr val="333333"/>
                </a:solidFill>
                <a:effectLst/>
                <a:latin typeface="Consolas" panose="020B0609020204030204" pitchFamily="49" charset="0"/>
              </a:rPr>
              <a:t> YARN memory overhead + Executor Memory(storage memory, execution memory).  </a:t>
            </a:r>
            <a:r>
              <a:rPr lang="en-SG" dirty="0">
                <a:solidFill>
                  <a:srgbClr val="333333"/>
                </a:solidFill>
                <a:latin typeface="AmazonEmber"/>
              </a:rPr>
              <a:t>Whenever Executor OOM happens it is mostly the YARN memory overhead running short of the capacity.  Off-heap memory part of executor that accommodates, internal strings are created (in the form of hash table), spark internal objects</a:t>
            </a:r>
            <a:r>
              <a:rPr lang="en-SG" b="1" i="0" dirty="0">
                <a:solidFill>
                  <a:srgbClr val="333333"/>
                </a:solidFill>
                <a:effectLst/>
                <a:latin typeface="Consolas" panose="020B0609020204030204" pitchFamily="49" charset="0"/>
              </a:rPr>
              <a:t>, </a:t>
            </a:r>
            <a:r>
              <a:rPr lang="en-SG" dirty="0">
                <a:solidFill>
                  <a:srgbClr val="333333"/>
                </a:solidFill>
                <a:latin typeface="AmazonEmber"/>
              </a:rPr>
              <a:t>if other than Scala is used for programming all the language objects are stored here</a:t>
            </a:r>
            <a:r>
              <a:rPr lang="en-SG" b="1" i="0" dirty="0">
                <a:solidFill>
                  <a:srgbClr val="333333"/>
                </a:solidFill>
                <a:effectLst/>
                <a:latin typeface="Consolas" panose="020B0609020204030204" pitchFamily="49" charset="0"/>
              </a:rPr>
              <a:t>.  </a:t>
            </a:r>
            <a:r>
              <a:rPr lang="en-SG" dirty="0">
                <a:solidFill>
                  <a:srgbClr val="333333"/>
                </a:solidFill>
                <a:latin typeface="AmazonEmber"/>
              </a:rPr>
              <a:t>Usually </a:t>
            </a:r>
            <a:r>
              <a:rPr lang="en-SG" b="1" i="0" dirty="0">
                <a:solidFill>
                  <a:srgbClr val="333333"/>
                </a:solidFill>
                <a:effectLst/>
                <a:latin typeface="Consolas" panose="020B0609020204030204" pitchFamily="49" charset="0"/>
              </a:rPr>
              <a:t>YARN memory overhead is 10% of memory assigned to your executor.  </a:t>
            </a:r>
            <a:r>
              <a:rPr lang="en-SG" dirty="0">
                <a:solidFill>
                  <a:srgbClr val="333333"/>
                </a:solidFill>
                <a:latin typeface="AmazonEmber"/>
              </a:rPr>
              <a:t>This has to be proportionately increased in respect to the memory requirement raise of executor (YARN killed the container breaching the memory limits error, then increase the YARN memory overhead part using</a:t>
            </a:r>
            <a:r>
              <a:rPr lang="en-SG" b="1" i="0" dirty="0">
                <a:solidFill>
                  <a:srgbClr val="333333"/>
                </a:solidFill>
                <a:effectLst/>
                <a:latin typeface="Consolas" panose="020B0609020204030204" pitchFamily="49" charset="0"/>
              </a:rPr>
              <a:t>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1" i="0" dirty="0">
                <a:solidFill>
                  <a:srgbClr val="333333"/>
                </a:solidFill>
                <a:effectLst/>
                <a:latin typeface="AmazonEmber"/>
              </a:rPr>
              <a:t>By default, memory overhead is set to either 10% of executor memory or 384, whichever is higher.  </a:t>
            </a:r>
            <a:r>
              <a:rPr lang="en-US" dirty="0">
                <a:solidFill>
                  <a:srgbClr val="333333"/>
                </a:solidFill>
                <a:latin typeface="AmazonEmber"/>
              </a:rPr>
              <a:t>Memory</a:t>
            </a:r>
            <a:r>
              <a:rPr lang="en-US" b="1" i="0" dirty="0">
                <a:solidFill>
                  <a:srgbClr val="333333"/>
                </a:solidFill>
                <a:effectLst/>
                <a:latin typeface="AmazonEmber"/>
              </a:rPr>
              <a:t> </a:t>
            </a:r>
            <a:r>
              <a:rPr lang="en-US" b="0" i="0" dirty="0">
                <a:solidFill>
                  <a:srgbClr val="333333"/>
                </a:solidFill>
                <a:effectLst/>
                <a:latin typeface="AmazonEmber"/>
              </a:rPr>
              <a:t>overhead is used for </a:t>
            </a:r>
            <a:r>
              <a:rPr lang="en-US" b="1" i="0" dirty="0">
                <a:solidFill>
                  <a:srgbClr val="333333"/>
                </a:solidFill>
                <a:effectLst/>
                <a:latin typeface="AmazonEmber"/>
              </a:rPr>
              <a:t>Java NIO direct buffers, thread stacks, shared native libraries, or memory mapped files</a:t>
            </a:r>
            <a:r>
              <a:rPr lang="en-US" b="0" i="0" dirty="0">
                <a:solidFill>
                  <a:srgbClr val="333333"/>
                </a:solidFill>
                <a:effectLst/>
                <a:latin typeface="AmazonEmber"/>
              </a:rPr>
              <a:t>.)</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Tree>
    <p:extLst>
      <p:ext uri="{BB962C8B-B14F-4D97-AF65-F5344CB8AC3E}">
        <p14:creationId xmlns:p14="http://schemas.microsoft.com/office/powerpoint/2010/main" val="11805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A921E6-45DC-45D5-B2F0-47B891FC433E}"/>
              </a:ext>
            </a:extLst>
          </p:cNvPr>
          <p:cNvSpPr txBox="1"/>
          <p:nvPr/>
        </p:nvSpPr>
        <p:spPr>
          <a:xfrm>
            <a:off x="637475" y="902173"/>
            <a:ext cx="9080684" cy="646331"/>
          </a:xfrm>
          <a:prstGeom prst="rect">
            <a:avLst/>
          </a:prstGeom>
          <a:noFill/>
        </p:spPr>
        <p:txBody>
          <a:bodyPr wrap="square">
            <a:spAutoFit/>
          </a:bodyPr>
          <a:lstStyle/>
          <a:p>
            <a:pPr marL="228600" indent="-228600">
              <a:buAutoNum type="arabicPeriod"/>
            </a:pPr>
            <a:r>
              <a:rPr lang="en-SG" dirty="0"/>
              <a:t>What decides the stages in a spark job?</a:t>
            </a:r>
          </a:p>
          <a:p>
            <a:pPr marL="0" indent="0">
              <a:buNone/>
            </a:pPr>
            <a:r>
              <a:rPr lang="en-SG" dirty="0"/>
              <a:t>Stages are created depending on the wide transformations</a:t>
            </a:r>
          </a:p>
        </p:txBody>
      </p:sp>
      <p:graphicFrame>
        <p:nvGraphicFramePr>
          <p:cNvPr id="5" name="Table 4">
            <a:extLst>
              <a:ext uri="{FF2B5EF4-FFF2-40B4-BE49-F238E27FC236}">
                <a16:creationId xmlns:a16="http://schemas.microsoft.com/office/drawing/2014/main" id="{99720684-4927-43B5-973A-0DB8CF022635}"/>
              </a:ext>
            </a:extLst>
          </p:cNvPr>
          <p:cNvGraphicFramePr>
            <a:graphicFrameLocks noGrp="1"/>
          </p:cNvGraphicFramePr>
          <p:nvPr>
            <p:extLst>
              <p:ext uri="{D42A27DB-BD31-4B8C-83A1-F6EECF244321}">
                <p14:modId xmlns:p14="http://schemas.microsoft.com/office/powerpoint/2010/main" val="2463211822"/>
              </p:ext>
            </p:extLst>
          </p:nvPr>
        </p:nvGraphicFramePr>
        <p:xfrm>
          <a:off x="638013" y="2933709"/>
          <a:ext cx="10802620" cy="2822750"/>
        </p:xfrm>
        <a:graphic>
          <a:graphicData uri="http://schemas.openxmlformats.org/drawingml/2006/table">
            <a:tbl>
              <a:tblPr/>
              <a:tblGrid>
                <a:gridCol w="2913261">
                  <a:extLst>
                    <a:ext uri="{9D8B030D-6E8A-4147-A177-3AD203B41FA5}">
                      <a16:colId xmlns:a16="http://schemas.microsoft.com/office/drawing/2014/main" val="236945326"/>
                    </a:ext>
                  </a:extLst>
                </a:gridCol>
                <a:gridCol w="7889359">
                  <a:extLst>
                    <a:ext uri="{9D8B030D-6E8A-4147-A177-3AD203B41FA5}">
                      <a16:colId xmlns:a16="http://schemas.microsoft.com/office/drawing/2014/main" val="612679017"/>
                    </a:ext>
                  </a:extLst>
                </a:gridCol>
              </a:tblGrid>
              <a:tr h="238998">
                <a:tc>
                  <a:txBody>
                    <a:bodyPr/>
                    <a:lstStyle/>
                    <a:p>
                      <a:pPr algn="l" fontAlgn="t" latinLnBrk="0"/>
                      <a:r>
                        <a:rPr lang="en-SG" b="0" cap="all" dirty="0">
                          <a:effectLst/>
                          <a:latin typeface="inherit"/>
                        </a:rPr>
                        <a:t>OPTION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SG" b="0" cap="all">
                          <a:effectLst/>
                          <a:latin typeface="inherit"/>
                        </a:rPr>
                        <a:t>DESCRIPTION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11244051"/>
                  </a:ext>
                </a:extLst>
              </a:tr>
              <a:tr h="418246">
                <a:tc>
                  <a:txBody>
                    <a:bodyPr/>
                    <a:lstStyle/>
                    <a:p>
                      <a:pPr algn="l" fontAlgn="t" latinLnBrk="0"/>
                      <a:r>
                        <a:rPr lang="en-SG" b="0">
                          <a:effectLst/>
                          <a:latin typeface="inherit"/>
                        </a:rPr>
                        <a:t>–driver-memory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b="0">
                          <a:effectLst/>
                          <a:latin typeface="inherit"/>
                        </a:rPr>
                        <a:t>Memory to be used by the Spark driver.</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43839352"/>
                  </a:ext>
                </a:extLst>
              </a:tr>
              <a:tr h="418246">
                <a:tc>
                  <a:txBody>
                    <a:bodyPr/>
                    <a:lstStyle/>
                    <a:p>
                      <a:pPr algn="l" fontAlgn="t" latinLnBrk="0"/>
                      <a:r>
                        <a:rPr lang="en-SG" b="0">
                          <a:effectLst/>
                          <a:latin typeface="inherit"/>
                        </a:rPr>
                        <a:t>–driver-cores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b="0">
                          <a:effectLst/>
                          <a:latin typeface="inherit"/>
                        </a:rPr>
                        <a:t>CPU cores to be used by the Spark driver</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2724217"/>
                  </a:ext>
                </a:extLst>
              </a:tr>
              <a:tr h="238998">
                <a:tc>
                  <a:txBody>
                    <a:bodyPr/>
                    <a:lstStyle/>
                    <a:p>
                      <a:pPr algn="l" fontAlgn="t" latinLnBrk="0"/>
                      <a:r>
                        <a:rPr lang="en-SG" b="0" dirty="0">
                          <a:effectLst/>
                          <a:latin typeface="inherit"/>
                        </a:rPr>
                        <a:t>–</a:t>
                      </a:r>
                      <a:r>
                        <a:rPr lang="en-SG" b="0" dirty="0" err="1">
                          <a:effectLst/>
                          <a:latin typeface="inherit"/>
                        </a:rPr>
                        <a:t>num</a:t>
                      </a:r>
                      <a:r>
                        <a:rPr lang="en-SG" b="0" dirty="0">
                          <a:effectLst/>
                          <a:latin typeface="inherit"/>
                        </a:rPr>
                        <a:t>-executors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b="0">
                          <a:effectLst/>
                          <a:latin typeface="inherit"/>
                        </a:rPr>
                        <a:t>The total number of executors to use.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4218154"/>
                  </a:ext>
                </a:extLst>
              </a:tr>
              <a:tr h="418246">
                <a:tc>
                  <a:txBody>
                    <a:bodyPr/>
                    <a:lstStyle/>
                    <a:p>
                      <a:pPr algn="l" fontAlgn="t" latinLnBrk="0"/>
                      <a:r>
                        <a:rPr lang="en-SG" b="0" dirty="0">
                          <a:effectLst/>
                          <a:latin typeface="inherit"/>
                        </a:rPr>
                        <a:t>–executor-memory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b="0" dirty="0">
                          <a:effectLst/>
                          <a:latin typeface="inherit"/>
                        </a:rPr>
                        <a:t>Amount of memory to use for the executor process.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0967874"/>
                  </a:ext>
                </a:extLst>
              </a:tr>
              <a:tr h="418246">
                <a:tc>
                  <a:txBody>
                    <a:bodyPr/>
                    <a:lstStyle/>
                    <a:p>
                      <a:pPr algn="l" fontAlgn="t" latinLnBrk="0"/>
                      <a:r>
                        <a:rPr lang="en-SG" b="0">
                          <a:effectLst/>
                          <a:latin typeface="inherit"/>
                        </a:rPr>
                        <a:t>–executor-cores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b="0">
                          <a:effectLst/>
                          <a:latin typeface="inherit"/>
                        </a:rPr>
                        <a:t>Number of CPU cores to use for the executor process.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58292210"/>
                  </a:ext>
                </a:extLst>
              </a:tr>
              <a:tr h="418246">
                <a:tc>
                  <a:txBody>
                    <a:bodyPr/>
                    <a:lstStyle/>
                    <a:p>
                      <a:pPr algn="l" fontAlgn="t" latinLnBrk="0"/>
                      <a:r>
                        <a:rPr lang="en-SG" b="0">
                          <a:effectLst/>
                          <a:latin typeface="inherit"/>
                        </a:rPr>
                        <a:t>–total-executor-cores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b="0" dirty="0">
                          <a:effectLst/>
                          <a:latin typeface="inherit"/>
                        </a:rPr>
                        <a:t>The total number of executor cores to use.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66424562"/>
                  </a:ext>
                </a:extLst>
              </a:tr>
            </a:tbl>
          </a:graphicData>
        </a:graphic>
      </p:graphicFrame>
      <p:sp>
        <p:nvSpPr>
          <p:cNvPr id="6" name="Rectangle 1">
            <a:extLst>
              <a:ext uri="{FF2B5EF4-FFF2-40B4-BE49-F238E27FC236}">
                <a16:creationId xmlns:a16="http://schemas.microsoft.com/office/drawing/2014/main" id="{92FE1A6E-DD98-4A56-83C4-2E4B714A8C15}"/>
              </a:ext>
            </a:extLst>
          </p:cNvPr>
          <p:cNvSpPr>
            <a:spLocks noChangeArrowheads="1"/>
          </p:cNvSpPr>
          <p:nvPr/>
        </p:nvSpPr>
        <p:spPr bwMode="auto">
          <a:xfrm>
            <a:off x="637475" y="1969257"/>
            <a:ext cx="9080684" cy="54369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1E73BE"/>
                </a:solidFill>
                <a:effectLst/>
                <a:latin typeface="Open Sans" panose="020B0606030504020204" pitchFamily="34" charset="0"/>
                <a:cs typeface="Open Sans" panose="020B0606030504020204" pitchFamily="34" charset="0"/>
              </a:rPr>
              <a:t>2.3 Driver and Executor Resources (Cores &amp; Memory)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t>While submitting an application, you can also specify how much memory and cores you wanted to give for driver and executors.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200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90B9964-7DAC-4363-AD67-B83D284C057D}"/>
              </a:ext>
            </a:extLst>
          </p:cNvPr>
          <p:cNvSpPr/>
          <p:nvPr/>
        </p:nvSpPr>
        <p:spPr>
          <a:xfrm>
            <a:off x="4890977" y="1679944"/>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Driver</a:t>
            </a:r>
          </a:p>
        </p:txBody>
      </p:sp>
      <p:sp>
        <p:nvSpPr>
          <p:cNvPr id="3" name="Rectangle: Rounded Corners 2">
            <a:extLst>
              <a:ext uri="{FF2B5EF4-FFF2-40B4-BE49-F238E27FC236}">
                <a16:creationId xmlns:a16="http://schemas.microsoft.com/office/drawing/2014/main" id="{BFDBA408-F1FB-4C6F-B491-7B33F6974014}"/>
              </a:ext>
            </a:extLst>
          </p:cNvPr>
          <p:cNvSpPr/>
          <p:nvPr/>
        </p:nvSpPr>
        <p:spPr>
          <a:xfrm>
            <a:off x="4890977" y="2929269"/>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Executor</a:t>
            </a:r>
          </a:p>
        </p:txBody>
      </p:sp>
      <p:sp>
        <p:nvSpPr>
          <p:cNvPr id="4" name="Rectangle: Rounded Corners 3">
            <a:extLst>
              <a:ext uri="{FF2B5EF4-FFF2-40B4-BE49-F238E27FC236}">
                <a16:creationId xmlns:a16="http://schemas.microsoft.com/office/drawing/2014/main" id="{F4AC537C-9F92-4E37-8229-E1FEC408C974}"/>
              </a:ext>
            </a:extLst>
          </p:cNvPr>
          <p:cNvSpPr/>
          <p:nvPr/>
        </p:nvSpPr>
        <p:spPr>
          <a:xfrm>
            <a:off x="4862623" y="4178595"/>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Task</a:t>
            </a:r>
          </a:p>
        </p:txBody>
      </p:sp>
      <p:sp>
        <p:nvSpPr>
          <p:cNvPr id="5" name="Rectangle: Rounded Corners 4">
            <a:extLst>
              <a:ext uri="{FF2B5EF4-FFF2-40B4-BE49-F238E27FC236}">
                <a16:creationId xmlns:a16="http://schemas.microsoft.com/office/drawing/2014/main" id="{73B96330-B86E-4C2B-913D-1B73206D8973}"/>
              </a:ext>
            </a:extLst>
          </p:cNvPr>
          <p:cNvSpPr/>
          <p:nvPr/>
        </p:nvSpPr>
        <p:spPr>
          <a:xfrm>
            <a:off x="4862623" y="5427920"/>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Core</a:t>
            </a:r>
          </a:p>
        </p:txBody>
      </p:sp>
      <p:sp>
        <p:nvSpPr>
          <p:cNvPr id="6" name="Rectangle: Rounded Corners 5">
            <a:extLst>
              <a:ext uri="{FF2B5EF4-FFF2-40B4-BE49-F238E27FC236}">
                <a16:creationId xmlns:a16="http://schemas.microsoft.com/office/drawing/2014/main" id="{9730D15B-A034-4E0A-88C2-BBB248557F5B}"/>
              </a:ext>
            </a:extLst>
          </p:cNvPr>
          <p:cNvSpPr/>
          <p:nvPr/>
        </p:nvSpPr>
        <p:spPr>
          <a:xfrm>
            <a:off x="1169581" y="2020186"/>
            <a:ext cx="2700670" cy="1743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51557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EAF95-9A97-435F-8069-91A70F21EF08}"/>
              </a:ext>
            </a:extLst>
          </p:cNvPr>
          <p:cNvSpPr txBox="1"/>
          <p:nvPr/>
        </p:nvSpPr>
        <p:spPr>
          <a:xfrm>
            <a:off x="-1" y="255180"/>
            <a:ext cx="12099851" cy="6186309"/>
          </a:xfrm>
          <a:prstGeom prst="rect">
            <a:avLst/>
          </a:prstGeom>
          <a:noFill/>
        </p:spPr>
        <p:txBody>
          <a:bodyPr wrap="square">
            <a:spAutoFit/>
          </a:bodyPr>
          <a:lstStyle/>
          <a:p>
            <a:pPr marL="0" indent="0">
              <a:buNone/>
            </a:pPr>
            <a:r>
              <a:rPr lang="en-SG" dirty="0"/>
              <a:t>./bin/spark-submit \ --master </a:t>
            </a:r>
            <a:r>
              <a:rPr lang="en-SG" dirty="0">
                <a:solidFill>
                  <a:srgbClr val="F8F8F2"/>
                </a:solidFill>
                <a:effectLst/>
                <a:latin typeface="inherit"/>
              </a:rPr>
              <a:t>&lt;</a:t>
            </a:r>
            <a:r>
              <a:rPr lang="en-SG" dirty="0"/>
              <a:t>master-</a:t>
            </a:r>
            <a:r>
              <a:rPr lang="en-SG" dirty="0" err="1"/>
              <a:t>url</a:t>
            </a:r>
            <a:r>
              <a:rPr lang="en-SG" dirty="0">
                <a:solidFill>
                  <a:srgbClr val="F8F8F2"/>
                </a:solidFill>
                <a:effectLst/>
                <a:latin typeface="inherit"/>
              </a:rPr>
              <a:t>&gt;</a:t>
            </a:r>
            <a:r>
              <a:rPr lang="en-SG" dirty="0"/>
              <a:t> </a:t>
            </a:r>
          </a:p>
          <a:p>
            <a:pPr marL="0" indent="0">
              <a:buNone/>
            </a:pPr>
            <a:r>
              <a:rPr lang="en-SG" dirty="0"/>
              <a:t>\ --deploy-mode </a:t>
            </a:r>
            <a:r>
              <a:rPr lang="en-SG" dirty="0">
                <a:solidFill>
                  <a:srgbClr val="F8F8F2"/>
                </a:solidFill>
                <a:effectLst/>
                <a:latin typeface="inherit"/>
              </a:rPr>
              <a:t>&lt;</a:t>
            </a:r>
            <a:r>
              <a:rPr lang="en-SG" dirty="0"/>
              <a:t>deploy-mode \ --conf </a:t>
            </a:r>
            <a:r>
              <a:rPr lang="en-SG" dirty="0">
                <a:solidFill>
                  <a:srgbClr val="F8F8F2"/>
                </a:solidFill>
                <a:effectLst/>
                <a:latin typeface="inherit"/>
              </a:rPr>
              <a:t>&lt;</a:t>
            </a:r>
            <a:r>
              <a:rPr lang="en-SG" dirty="0"/>
              <a:t>key</a:t>
            </a:r>
            <a:r>
              <a:rPr lang="en-SG" dirty="0">
                <a:solidFill>
                  <a:srgbClr val="F8F8F2"/>
                </a:solidFill>
                <a:effectLst/>
                <a:latin typeface="inherit"/>
              </a:rPr>
              <a:t>&lt;=&lt;</a:t>
            </a:r>
            <a:r>
              <a:rPr lang="en-SG" dirty="0"/>
              <a:t>value</a:t>
            </a:r>
            <a:r>
              <a:rPr lang="en-SG" dirty="0">
                <a:solidFill>
                  <a:srgbClr val="F8F8F2"/>
                </a:solidFill>
                <a:effectLst/>
                <a:latin typeface="inherit"/>
              </a:rPr>
              <a:t>&gt;</a:t>
            </a:r>
            <a:r>
              <a:rPr lang="en-SG" dirty="0"/>
              <a:t> </a:t>
            </a:r>
          </a:p>
          <a:p>
            <a:pPr marL="0" indent="0">
              <a:buNone/>
            </a:pPr>
            <a:r>
              <a:rPr lang="en-SG" dirty="0"/>
              <a:t>\</a:t>
            </a:r>
            <a:r>
              <a:rPr lang="en-SG" b="1" dirty="0"/>
              <a:t> --driver-memory</a:t>
            </a:r>
            <a:r>
              <a:rPr lang="en-SG" dirty="0"/>
              <a:t>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 </a:t>
            </a:r>
            <a:r>
              <a:rPr lang="en-SG" b="1" dirty="0"/>
              <a:t>--executor-memory</a:t>
            </a:r>
            <a:r>
              <a:rPr lang="en-SG" dirty="0"/>
              <a:t>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 </a:t>
            </a:r>
            <a:r>
              <a:rPr lang="en-SG" b="1" dirty="0"/>
              <a:t>--executor-cores</a:t>
            </a:r>
            <a:r>
              <a:rPr lang="en-SG" dirty="0"/>
              <a:t> </a:t>
            </a:r>
            <a:r>
              <a:rPr lang="en-SG" dirty="0">
                <a:solidFill>
                  <a:srgbClr val="F8F8F2"/>
                </a:solidFill>
                <a:effectLst/>
                <a:latin typeface="inherit"/>
              </a:rPr>
              <a:t>&lt;</a:t>
            </a:r>
            <a:r>
              <a:rPr lang="en-SG" dirty="0"/>
              <a:t>number of cores</a:t>
            </a:r>
            <a:r>
              <a:rPr lang="en-SG" dirty="0">
                <a:solidFill>
                  <a:srgbClr val="F8F8F2"/>
                </a:solidFill>
                <a:effectLst/>
                <a:latin typeface="inherit"/>
              </a:rPr>
              <a:t>&gt;</a:t>
            </a:r>
            <a:r>
              <a:rPr lang="en-SG" dirty="0"/>
              <a:t> </a:t>
            </a:r>
          </a:p>
          <a:p>
            <a:pPr marL="0" indent="0">
              <a:buNone/>
            </a:pPr>
            <a:r>
              <a:rPr lang="en-SG" dirty="0"/>
              <a:t>\ --jars </a:t>
            </a:r>
            <a:r>
              <a:rPr lang="en-SG" dirty="0">
                <a:solidFill>
                  <a:srgbClr val="F8F8F2"/>
                </a:solidFill>
                <a:effectLst/>
                <a:latin typeface="inherit"/>
              </a:rPr>
              <a:t>&lt;</a:t>
            </a:r>
            <a:r>
              <a:rPr lang="en-SG" dirty="0"/>
              <a:t>comma separated dependencies</a:t>
            </a:r>
            <a:r>
              <a:rPr lang="en-SG" dirty="0">
                <a:solidFill>
                  <a:srgbClr val="F8F8F2"/>
                </a:solidFill>
                <a:effectLst/>
                <a:latin typeface="inherit"/>
              </a:rPr>
              <a:t>&gt;</a:t>
            </a:r>
            <a:r>
              <a:rPr lang="en-SG" dirty="0"/>
              <a:t> --class </a:t>
            </a:r>
            <a:r>
              <a:rPr lang="en-SG" dirty="0">
                <a:solidFill>
                  <a:srgbClr val="F8F8F2"/>
                </a:solidFill>
                <a:effectLst/>
                <a:latin typeface="inherit"/>
              </a:rPr>
              <a:t>&lt;</a:t>
            </a:r>
            <a:r>
              <a:rPr lang="en-SG" dirty="0"/>
              <a:t>main-class</a:t>
            </a:r>
            <a:r>
              <a:rPr lang="en-SG" dirty="0">
                <a:solidFill>
                  <a:srgbClr val="F8F8F2"/>
                </a:solidFill>
                <a:effectLst/>
                <a:latin typeface="inherit"/>
              </a:rPr>
              <a:t>&gt;</a:t>
            </a:r>
            <a:r>
              <a:rPr lang="en-SG" dirty="0"/>
              <a:t> \ </a:t>
            </a:r>
            <a:r>
              <a:rPr lang="en-SG" dirty="0">
                <a:solidFill>
                  <a:srgbClr val="F8F8F2"/>
                </a:solidFill>
                <a:effectLst/>
                <a:latin typeface="inherit"/>
              </a:rPr>
              <a:t>&lt;</a:t>
            </a:r>
            <a:r>
              <a:rPr lang="en-SG" dirty="0"/>
              <a:t>application-jar</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a:t>
            </a:r>
            <a:r>
              <a:rPr lang="en-SG" dirty="0"/>
              <a:t>application-arguments</a:t>
            </a:r>
            <a:r>
              <a:rPr lang="en-SG" dirty="0">
                <a:solidFill>
                  <a:srgbClr val="F8F8F2"/>
                </a:solidFill>
                <a:effectLst/>
                <a:latin typeface="inherit"/>
              </a:rPr>
              <a:t>]</a:t>
            </a:r>
            <a:r>
              <a:rPr lang="en-SG" dirty="0"/>
              <a:t>huffling leads to wide transformations. </a:t>
            </a:r>
          </a:p>
          <a:p>
            <a:pPr marL="0" indent="0">
              <a:buNone/>
            </a:pPr>
            <a:r>
              <a:rPr lang="en-SG" dirty="0"/>
              <a:t>--</a:t>
            </a:r>
            <a:r>
              <a:rPr lang="en-SG" dirty="0" err="1"/>
              <a:t>num</a:t>
            </a:r>
            <a:r>
              <a:rPr lang="en-SG" dirty="0"/>
              <a:t>-executors, --executor-memory, --executor-cores, --driver-memory</a:t>
            </a:r>
          </a:p>
          <a:p>
            <a:pPr marL="0" indent="0">
              <a:buNone/>
            </a:pPr>
            <a:endParaRPr lang="en-SG" dirty="0"/>
          </a:p>
          <a:p>
            <a:pPr marL="0" indent="0">
              <a:buNone/>
            </a:pPr>
            <a:r>
              <a:rPr lang="en-SG" dirty="0"/>
              <a:t>Executors are JVMs, they create tasks(tasks are your code that works on the input data. The tasks usually executes in parallel fashion, the number of tasks simultaneously executed is the value assigned to --</a:t>
            </a:r>
            <a:r>
              <a:rPr lang="en-SG" b="1" dirty="0"/>
              <a:t>executor-cores.</a:t>
            </a:r>
            <a:r>
              <a:rPr lang="en-SG" b="0" dirty="0"/>
              <a:t>  Core is nothing but CPU allocation for a task(core/slot/thread).  Take note that if the resource available is less than what was assigned to the cores, though the tasks were created matching the value, tasks executed in parallel will be matching the resource availability.  The size of resource is defined by </a:t>
            </a:r>
            <a:r>
              <a:rPr lang="en-SG" b="1" dirty="0"/>
              <a:t>–executor-memory.</a:t>
            </a:r>
            <a:r>
              <a:rPr lang="en-SG" b="0" dirty="0"/>
              <a:t> The value </a:t>
            </a:r>
            <a:r>
              <a:rPr lang="en-SG" b="1" dirty="0"/>
              <a:t> “--</a:t>
            </a:r>
            <a:r>
              <a:rPr lang="en-SG" b="1" dirty="0" err="1"/>
              <a:t>num</a:t>
            </a:r>
            <a:r>
              <a:rPr lang="en-SG" b="1" dirty="0"/>
              <a:t>-executors” </a:t>
            </a:r>
            <a:r>
              <a:rPr lang="en-SG" b="0" dirty="0"/>
              <a:t>is the executors the job require to finish the task and the number of executors </a:t>
            </a:r>
            <a:r>
              <a:rPr lang="en-SG" b="1" dirty="0"/>
              <a:t>are created are per cluster and not per node</a:t>
            </a:r>
            <a:r>
              <a:rPr lang="en-SG" b="0" dirty="0"/>
              <a:t>.</a:t>
            </a:r>
            <a:r>
              <a:rPr lang="en-SG" dirty="0"/>
              <a:t>)</a:t>
            </a:r>
          </a:p>
          <a:p>
            <a:pPr marL="0" indent="0">
              <a:buNone/>
            </a:pPr>
            <a:endParaRPr lang="en-SG" dirty="0"/>
          </a:p>
          <a:p>
            <a:pPr marL="0" indent="0">
              <a:buNone/>
            </a:pPr>
            <a:r>
              <a:rPr lang="en-SG" dirty="0"/>
              <a:t>How executors are created in the worker nodes ?   A single node can have multiple executors.</a:t>
            </a:r>
          </a:p>
          <a:p>
            <a:pPr marL="0" indent="0">
              <a:buNone/>
            </a:pPr>
            <a:endParaRPr lang="en-SG" dirty="0"/>
          </a:p>
          <a:p>
            <a:pPr marL="0" indent="0">
              <a:buNone/>
            </a:pPr>
            <a:r>
              <a:rPr lang="en-SG" b="1" dirty="0"/>
              <a:t>--driver-memory</a:t>
            </a:r>
            <a:r>
              <a:rPr lang="en-SG" b="0" dirty="0"/>
              <a:t> – </a:t>
            </a:r>
            <a:r>
              <a:rPr lang="en-SG" b="0" dirty="0" err="1"/>
              <a:t>sparksubmit</a:t>
            </a:r>
            <a:r>
              <a:rPr lang="en-SG" b="0" dirty="0"/>
              <a:t> creates a driver.  Upon creation, the driver if spark, communicates to the master, if YARN then to application master.  Driver will co-ordinate with the jobs executing on the worker node.  </a:t>
            </a:r>
            <a:r>
              <a:rPr lang="en-SG" b="1" dirty="0"/>
              <a:t>Collect() or Take()</a:t>
            </a:r>
            <a:r>
              <a:rPr lang="en-SG" b="0" dirty="0"/>
              <a:t> will make the driver to collect complete data from all the worker nodes.   This is when the if the data size exceeds the driver memory, will trigger the Driver OOM exception.</a:t>
            </a:r>
          </a:p>
          <a:p>
            <a:pPr marL="0" indent="0">
              <a:buNone/>
            </a:pPr>
            <a:endParaRPr lang="en-SG" b="0" dirty="0"/>
          </a:p>
          <a:p>
            <a:pPr marL="0" indent="0">
              <a:buNone/>
            </a:pPr>
            <a:r>
              <a:rPr lang="en-SG" b="0" dirty="0" err="1"/>
              <a:t>SaveAsTextFile</a:t>
            </a:r>
            <a:r>
              <a:rPr lang="en-SG" b="0" dirty="0"/>
              <a:t>() – this will run in parallel and not staging data in driver.</a:t>
            </a:r>
            <a:endParaRPr lang="en-SG" b="1" dirty="0"/>
          </a:p>
        </p:txBody>
      </p:sp>
    </p:spTree>
    <p:extLst>
      <p:ext uri="{BB962C8B-B14F-4D97-AF65-F5344CB8AC3E}">
        <p14:creationId xmlns:p14="http://schemas.microsoft.com/office/powerpoint/2010/main" val="225945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65ED861-CBE4-4123-9E11-43A655E13367}"/>
              </a:ext>
            </a:extLst>
          </p:cNvPr>
          <p:cNvPicPr>
            <a:picLocks noChangeAspect="1"/>
          </p:cNvPicPr>
          <p:nvPr/>
        </p:nvPicPr>
        <p:blipFill>
          <a:blip r:embed="rId3"/>
          <a:stretch>
            <a:fillRect/>
          </a:stretch>
        </p:blipFill>
        <p:spPr>
          <a:xfrm>
            <a:off x="1548191" y="643467"/>
            <a:ext cx="9095617"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26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3355276-1685-4C86-8B8C-23CCAE07090C}"/>
              </a:ext>
            </a:extLst>
          </p:cNvPr>
          <p:cNvPicPr>
            <a:picLocks noChangeAspect="1"/>
          </p:cNvPicPr>
          <p:nvPr/>
        </p:nvPicPr>
        <p:blipFill>
          <a:blip r:embed="rId2"/>
          <a:stretch>
            <a:fillRect/>
          </a:stretch>
        </p:blipFill>
        <p:spPr>
          <a:xfrm>
            <a:off x="643467" y="1329775"/>
            <a:ext cx="10905066" cy="419844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023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2067</Words>
  <Application>Microsoft Office PowerPoint</Application>
  <PresentationFormat>Widescreen</PresentationFormat>
  <Paragraphs>187</Paragraphs>
  <Slides>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AmazonEmber</vt:lpstr>
      <vt:lpstr>inherit</vt:lpstr>
      <vt:lpstr>Arial</vt:lpstr>
      <vt:lpstr>Calibri</vt:lpstr>
      <vt:lpstr>Calibri Light</vt:lpstr>
      <vt:lpstr>Consolas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Palaniappan Seenivasan (Beyondsoft)</dc:creator>
  <cp:lastModifiedBy>Palaniappan Seenivasan (Beyondsoft)</cp:lastModifiedBy>
  <cp:revision>34</cp:revision>
  <dcterms:created xsi:type="dcterms:W3CDTF">2023-01-05T06:13:01Z</dcterms:created>
  <dcterms:modified xsi:type="dcterms:W3CDTF">2023-01-11T09:56:03Z</dcterms:modified>
</cp:coreProperties>
</file>