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615" autoAdjust="0"/>
  </p:normalViewPr>
  <p:slideViewPr>
    <p:cSldViewPr snapToGrid="0">
      <p:cViewPr varScale="1">
        <p:scale>
          <a:sx n="58" d="100"/>
          <a:sy n="58" d="100"/>
        </p:scale>
        <p:origin x="98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21E44-3AA4-4ECB-BFAF-ADDCB7D73DA3}" type="datetimeFigureOut">
              <a:rPr lang="en-SG" smtClean="0"/>
              <a:t>10/1/2023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1432A-815B-421C-B111-47E7F9008186}" type="slidenum">
              <a:rPr lang="en-SG" smtClean="0"/>
              <a:t>‹#›</a:t>
            </a:fld>
            <a:endParaRPr lang="en-SG"/>
          </a:p>
        </p:txBody>
      </p:sp>
    </p:spTree>
    <p:extLst>
      <p:ext uri="{BB962C8B-B14F-4D97-AF65-F5344CB8AC3E}">
        <p14:creationId xmlns:p14="http://schemas.microsoft.com/office/powerpoint/2010/main" val="3665381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Spark.executor.memory</a:t>
            </a:r>
            <a:r>
              <a:rPr lang="en-SG" dirty="0"/>
              <a:t> – is divided into </a:t>
            </a:r>
          </a:p>
          <a:p>
            <a:r>
              <a:rPr lang="en-SG" dirty="0" err="1"/>
              <a:t>spark.shuffle.memoryFraction</a:t>
            </a:r>
            <a:r>
              <a:rPr lang="en-SG" dirty="0"/>
              <a:t> – used to contain data related to shuffle or other intermediate outputs </a:t>
            </a:r>
          </a:p>
          <a:p>
            <a:r>
              <a:rPr lang="en-SG" dirty="0"/>
              <a:t>and </a:t>
            </a:r>
          </a:p>
          <a:p>
            <a:r>
              <a:rPr lang="en-SG" dirty="0" err="1"/>
              <a:t>spark.storage.memoryFraction</a:t>
            </a:r>
            <a:r>
              <a:rPr lang="en-SG" dirty="0"/>
              <a:t> – used to store the user defined data</a:t>
            </a:r>
          </a:p>
          <a:p>
            <a:endParaRPr lang="en-SG" dirty="0"/>
          </a:p>
          <a:p>
            <a:r>
              <a:rPr lang="en-SG" dirty="0"/>
              <a:t>Apart from allocated memory, 7% of memory is allocated on top of that to the cluster manager i.e. YARN.  You can explicitly set the overhead memory allocated.</a:t>
            </a:r>
          </a:p>
          <a:p>
            <a:endParaRPr lang="en-SG" dirty="0"/>
          </a:p>
          <a:p>
            <a:r>
              <a:rPr lang="en-SG" dirty="0"/>
              <a:t>--</a:t>
            </a:r>
            <a:r>
              <a:rPr lang="en-SG" dirty="0" err="1"/>
              <a:t>num</a:t>
            </a:r>
            <a:r>
              <a:rPr lang="en-SG" dirty="0"/>
              <a:t>-executors = </a:t>
            </a:r>
          </a:p>
          <a:p>
            <a:r>
              <a:rPr lang="en-SG" dirty="0"/>
              <a:t>--executor-cores = decides the number of tasks running in that executor in parallel</a:t>
            </a:r>
          </a:p>
          <a:p>
            <a:r>
              <a:rPr lang="en-SG" dirty="0"/>
              <a:t>--executor-memory = </a:t>
            </a:r>
          </a:p>
          <a:p>
            <a:endParaRPr lang="en-SG" dirty="0"/>
          </a:p>
          <a:p>
            <a:r>
              <a:rPr lang="en-SG" dirty="0"/>
              <a:t>Got </a:t>
            </a:r>
            <a:r>
              <a:rPr lang="en-SG" b="1" dirty="0"/>
              <a:t>HDFS throughput</a:t>
            </a:r>
            <a:r>
              <a:rPr lang="en-SG" dirty="0"/>
              <a:t> it is recommended to use 4 to 5 executor-cores</a:t>
            </a:r>
          </a:p>
          <a:p>
            <a:endParaRPr lang="en-SG" dirty="0"/>
          </a:p>
          <a:p>
            <a:r>
              <a:rPr lang="en-SG" dirty="0"/>
              <a:t>A </a:t>
            </a:r>
            <a:r>
              <a:rPr lang="en-SG" b="1" dirty="0"/>
              <a:t>thin executor</a:t>
            </a:r>
            <a:r>
              <a:rPr lang="en-SG" dirty="0"/>
              <a:t> which means that has lesser number of tasks will be under utilised.</a:t>
            </a:r>
          </a:p>
          <a:p>
            <a:endParaRPr lang="en-SG" dirty="0"/>
          </a:p>
          <a:p>
            <a:r>
              <a:rPr lang="en-SG" dirty="0"/>
              <a:t>Spark OOM:</a:t>
            </a:r>
          </a:p>
          <a:p>
            <a:endParaRPr lang="en-SG" dirty="0"/>
          </a:p>
          <a:p>
            <a:r>
              <a:rPr lang="en-SG" dirty="0"/>
              <a:t>2 types</a:t>
            </a:r>
          </a:p>
          <a:p>
            <a:r>
              <a:rPr lang="en-SG" dirty="0"/>
              <a:t>Driver OOM</a:t>
            </a:r>
          </a:p>
          <a:p>
            <a:r>
              <a:rPr lang="en-SG" dirty="0"/>
              <a:t>Executor OOM</a:t>
            </a:r>
          </a:p>
          <a:p>
            <a:endParaRPr lang="en-SG" dirty="0"/>
          </a:p>
          <a:p>
            <a:r>
              <a:rPr lang="en-SG" dirty="0"/>
              <a:t>Driver OOM – Collect operation triggers.  This happens when the files from different executors are merged in the driver, and if the file size exceeds the allocated size.</a:t>
            </a:r>
          </a:p>
          <a:p>
            <a:r>
              <a:rPr lang="en-SG" dirty="0"/>
              <a:t>Broadcast join – Assume there are files sitting in executors and 2 smaller files are in two other machine.  If 2 files were decided to be broadcasted, they will be sent to driver for merging where suppose the size of the resulting file exceeds the memory, results in OOM.</a:t>
            </a:r>
          </a:p>
          <a:p>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a:p>
            <a:pPr marL="0" indent="0">
              <a:buNone/>
            </a:pPr>
            <a:endParaRPr lang="en-SG" b="0" i="0" dirty="0">
              <a:solidFill>
                <a:srgbClr val="333333"/>
              </a:solidFill>
              <a:effectLst/>
              <a:latin typeface="Consolas" panose="020B0609020204030204" pitchFamily="49" charset="0"/>
            </a:endParaRPr>
          </a:p>
          <a:p>
            <a:pPr marL="0" indent="0">
              <a:buNone/>
            </a:pPr>
            <a:r>
              <a:rPr lang="en-SG" b="0" i="0" dirty="0">
                <a:solidFill>
                  <a:srgbClr val="333333"/>
                </a:solidFill>
                <a:effectLst/>
                <a:latin typeface="Consolas" panose="020B0609020204030204" pitchFamily="49" charset="0"/>
              </a:rPr>
              <a:t>Executor OOM – A Node will be assigned certain memory which in turn will have executor container.  Within that an executor container will be having YARN memory overhead + Executor Memory(storage memory, execution memory).  Whenever Executor OOM happens it is mostly the YARN memory overhead running short of the capacity.  Off-heap memory part of executor that accommodates, internal strings are created (in the form of hash table), spark internal objects, if other than Scala is used for programming all the language objects are stored here.  Usually YARN memory overhead is 10% of memory assigned to your executor.  This has to be proportionately increased in respect to the memory requirement raise of executor (YARN killed the container breaching the memory limits error, then increase the YARN memory overhead part using </a:t>
            </a:r>
            <a:r>
              <a:rPr lang="en-SG" b="1" i="0" dirty="0" err="1">
                <a:solidFill>
                  <a:srgbClr val="333333"/>
                </a:solidFill>
                <a:effectLst/>
                <a:latin typeface="Consolas" panose="020B0609020204030204" pitchFamily="49" charset="0"/>
              </a:rPr>
              <a:t>spark.driver.memoryOverhead</a:t>
            </a:r>
            <a:r>
              <a:rPr lang="en-SG" b="1" i="0" dirty="0">
                <a:solidFill>
                  <a:srgbClr val="333333"/>
                </a:solidFill>
                <a:effectLst/>
                <a:latin typeface="Consolas" panose="020B0609020204030204" pitchFamily="49" charset="0"/>
              </a:rPr>
              <a:t> (From AWS pages :- </a:t>
            </a:r>
            <a:r>
              <a:rPr lang="en-US" b="0" i="0" dirty="0">
                <a:solidFill>
                  <a:srgbClr val="333333"/>
                </a:solidFill>
                <a:effectLst/>
                <a:latin typeface="AmazonEmber"/>
              </a:rPr>
              <a:t>By default, memory overhead is set to either 10% of executor memory or 384, whichever is higher. Memory overhead is used for Java NIO direct buffers, thread stacks, shared native libraries, or memory mapped files.)</a:t>
            </a:r>
            <a:endParaRPr lang="en-SG" b="1" i="0" dirty="0">
              <a:solidFill>
                <a:srgbClr val="333333"/>
              </a:solidFill>
              <a:effectLst/>
              <a:latin typeface="Consolas" panose="020B0609020204030204" pitchFamily="49" charset="0"/>
            </a:endParaRPr>
          </a:p>
          <a:p>
            <a:r>
              <a:rPr lang="en-SG" b="0" i="0" dirty="0">
                <a:solidFill>
                  <a:srgbClr val="333333"/>
                </a:solidFill>
                <a:effectLst/>
                <a:latin typeface="Consolas" panose="020B0609020204030204" pitchFamily="49" charset="0"/>
              </a:rPr>
              <a:t> </a:t>
            </a:r>
            <a:endParaRPr lang="en-SG" dirty="0"/>
          </a:p>
        </p:txBody>
      </p:sp>
      <p:sp>
        <p:nvSpPr>
          <p:cNvPr id="4" name="Slide Number Placeholder 3"/>
          <p:cNvSpPr>
            <a:spLocks noGrp="1"/>
          </p:cNvSpPr>
          <p:nvPr>
            <p:ph type="sldNum" sz="quarter" idx="5"/>
          </p:nvPr>
        </p:nvSpPr>
        <p:spPr/>
        <p:txBody>
          <a:bodyPr/>
          <a:lstStyle/>
          <a:p>
            <a:fld id="{F4C1432A-815B-421C-B111-47E7F9008186}" type="slidenum">
              <a:rPr lang="en-SG" smtClean="0"/>
              <a:t>1</a:t>
            </a:fld>
            <a:endParaRPr lang="en-SG"/>
          </a:p>
        </p:txBody>
      </p:sp>
    </p:spTree>
    <p:extLst>
      <p:ext uri="{BB962C8B-B14F-4D97-AF65-F5344CB8AC3E}">
        <p14:creationId xmlns:p14="http://schemas.microsoft.com/office/powerpoint/2010/main" val="145774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SG" dirty="0"/>
              <a:t>What decides the stages in a spark job?</a:t>
            </a:r>
          </a:p>
          <a:p>
            <a:pPr marL="0" indent="0">
              <a:buNone/>
            </a:pPr>
            <a:r>
              <a:rPr lang="en-SG" dirty="0"/>
              <a:t>Stages are created depending on the wide transformations. Usually shuffling leads to wide transformations.</a:t>
            </a:r>
          </a:p>
        </p:txBody>
      </p:sp>
      <p:sp>
        <p:nvSpPr>
          <p:cNvPr id="4" name="Slide Number Placeholder 3"/>
          <p:cNvSpPr>
            <a:spLocks noGrp="1"/>
          </p:cNvSpPr>
          <p:nvPr>
            <p:ph type="sldNum" sz="quarter" idx="5"/>
          </p:nvPr>
        </p:nvSpPr>
        <p:spPr/>
        <p:txBody>
          <a:bodyPr/>
          <a:lstStyle/>
          <a:p>
            <a:fld id="{F4C1432A-815B-421C-B111-47E7F9008186}" type="slidenum">
              <a:rPr lang="en-SG" smtClean="0"/>
              <a:t>3</a:t>
            </a:fld>
            <a:endParaRPr lang="en-SG"/>
          </a:p>
        </p:txBody>
      </p:sp>
    </p:spTree>
    <p:extLst>
      <p:ext uri="{BB962C8B-B14F-4D97-AF65-F5344CB8AC3E}">
        <p14:creationId xmlns:p14="http://schemas.microsoft.com/office/powerpoint/2010/main" val="3442320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00B5D-4071-49E9-85EF-204F663649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1251EA5-A6EA-41AE-B58C-50DA693CE4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00D8350-FBB6-48D1-A5DA-E698F2DEDA41}"/>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5" name="Footer Placeholder 4">
            <a:extLst>
              <a:ext uri="{FF2B5EF4-FFF2-40B4-BE49-F238E27FC236}">
                <a16:creationId xmlns:a16="http://schemas.microsoft.com/office/drawing/2014/main" id="{BB215643-CE9C-4207-B06A-83D3F387934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A1AA5C-E5E9-4C1A-B49E-B843B26A2824}"/>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379327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69A0-2A3C-4476-A6A7-DED76C0C4C5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50044ED-17E1-452E-AE16-C329ED4A4D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E3CAA0E-9191-4146-AA12-BD475108A724}"/>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5" name="Footer Placeholder 4">
            <a:extLst>
              <a:ext uri="{FF2B5EF4-FFF2-40B4-BE49-F238E27FC236}">
                <a16:creationId xmlns:a16="http://schemas.microsoft.com/office/drawing/2014/main" id="{BBF13114-3F16-4031-8D5A-4BD4F605EDC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4DB14BA-CB0A-4770-8A73-BADCE14BC1E4}"/>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65734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3962-370D-49B0-93A3-66F761D7D5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8BBA916-450E-42EF-9B9F-FAC653494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6151C09-322F-463F-BC6C-268CD1F17CB2}"/>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5" name="Footer Placeholder 4">
            <a:extLst>
              <a:ext uri="{FF2B5EF4-FFF2-40B4-BE49-F238E27FC236}">
                <a16:creationId xmlns:a16="http://schemas.microsoft.com/office/drawing/2014/main" id="{352F694B-3693-49F1-82BD-4D9804CC836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86328A0-357C-45FE-815B-82C71BC6555D}"/>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666067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720F-112F-4C4B-B0FC-0EBC96F158A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8DB01FA-7CAB-4AB0-B10D-3CB59CE00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B0D2F7E-C02E-4FF9-A9F1-140707349619}"/>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5" name="Footer Placeholder 4">
            <a:extLst>
              <a:ext uri="{FF2B5EF4-FFF2-40B4-BE49-F238E27FC236}">
                <a16:creationId xmlns:a16="http://schemas.microsoft.com/office/drawing/2014/main" id="{28C86994-B447-4251-B49A-E0CCF4EA11A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EE5660B-BAFA-4961-8653-9E3B5CD054D1}"/>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887511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706E-4733-41E8-95CF-43D78897E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4C51D6D-560E-4CA1-BDF6-337DAC872C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ACD13-8A5A-47FD-9D4C-45CA58EEF7EC}"/>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5" name="Footer Placeholder 4">
            <a:extLst>
              <a:ext uri="{FF2B5EF4-FFF2-40B4-BE49-F238E27FC236}">
                <a16:creationId xmlns:a16="http://schemas.microsoft.com/office/drawing/2014/main" id="{7D149127-8296-4949-83DB-E9AB99A36C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910D77-9210-4D50-9E00-050D953294B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97201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DC9E-7784-41FC-AF4E-DBC6D40462F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5918FE9-0A48-41FF-B0D9-2263E35395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7519E7B-3CC3-440A-BA3B-7CE97BC4FC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E993318-33E0-48E5-9818-297092ACBD3B}"/>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6" name="Footer Placeholder 5">
            <a:extLst>
              <a:ext uri="{FF2B5EF4-FFF2-40B4-BE49-F238E27FC236}">
                <a16:creationId xmlns:a16="http://schemas.microsoft.com/office/drawing/2014/main" id="{E04C3BEE-D45D-4C77-80D9-AFE0605AB29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FC575B1-C784-49A8-A1B0-2CC51510347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002883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7CBD-00CE-41EF-A4FA-A1A50D0DB457}"/>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38140C8-CC1F-4A69-A08D-4146D1B8C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49695D-D333-4C2D-ABE4-D83918A6FC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1EB8641-83A1-4B66-91B6-981CDBCF29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00B415-D8BD-4D93-A445-6CA2D0BCAE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FE6F53E-94D2-4C3C-B6A9-6C1BB3484005}"/>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8" name="Footer Placeholder 7">
            <a:extLst>
              <a:ext uri="{FF2B5EF4-FFF2-40B4-BE49-F238E27FC236}">
                <a16:creationId xmlns:a16="http://schemas.microsoft.com/office/drawing/2014/main" id="{3C282CF8-E33A-4822-8257-94B7D6507F5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CFE4719-C08A-4ECB-971A-E6C0E2EA270B}"/>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23091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C1F9-ED3A-4399-A0A8-802B19833EF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CFA304D-410F-47C8-B9B8-F8296141EB24}"/>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4" name="Footer Placeholder 3">
            <a:extLst>
              <a:ext uri="{FF2B5EF4-FFF2-40B4-BE49-F238E27FC236}">
                <a16:creationId xmlns:a16="http://schemas.microsoft.com/office/drawing/2014/main" id="{2CF92A23-5A5B-4C64-BEC2-FDE87F404C2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AC459DE-81E1-4299-ABFE-3E75B9069A4C}"/>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3356711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468F98-08B0-4081-BFB0-012E7E228B6D}"/>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3" name="Footer Placeholder 2">
            <a:extLst>
              <a:ext uri="{FF2B5EF4-FFF2-40B4-BE49-F238E27FC236}">
                <a16:creationId xmlns:a16="http://schemas.microsoft.com/office/drawing/2014/main" id="{1FD00308-DEAE-4660-9CDF-504A19D5ADB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E6182CB6-F266-4EE6-944D-55FA6DD66A6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92626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C474-6A02-46C9-8BEA-EFAE160B7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F0F74FF-EE7E-46C2-B6D2-7A21C27CF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A499A21-0906-4A79-87D1-99764ACE9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E19E1-A236-4043-9DEE-B0993B5FD9AB}"/>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6" name="Footer Placeholder 5">
            <a:extLst>
              <a:ext uri="{FF2B5EF4-FFF2-40B4-BE49-F238E27FC236}">
                <a16:creationId xmlns:a16="http://schemas.microsoft.com/office/drawing/2014/main" id="{81BB660D-5E0C-426F-9010-5928CC48A2A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3D60C6B-92F0-4125-BB7D-C03C9F34175F}"/>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248298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0B27-9709-437E-9B1B-9E32483FD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62DF0AA-DB3E-4B03-BB7D-C894F5D59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D494F59-733F-478A-BD50-6C6418D12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6520E-038B-4B37-B474-7749236509B6}"/>
              </a:ext>
            </a:extLst>
          </p:cNvPr>
          <p:cNvSpPr>
            <a:spLocks noGrp="1"/>
          </p:cNvSpPr>
          <p:nvPr>
            <p:ph type="dt" sz="half" idx="10"/>
          </p:nvPr>
        </p:nvSpPr>
        <p:spPr/>
        <p:txBody>
          <a:bodyPr/>
          <a:lstStyle/>
          <a:p>
            <a:fld id="{EEF70DF7-24A8-4DB3-892E-F8BDD70D80A0}" type="datetimeFigureOut">
              <a:rPr lang="en-SG" smtClean="0"/>
              <a:t>10/1/2023</a:t>
            </a:fld>
            <a:endParaRPr lang="en-SG"/>
          </a:p>
        </p:txBody>
      </p:sp>
      <p:sp>
        <p:nvSpPr>
          <p:cNvPr id="6" name="Footer Placeholder 5">
            <a:extLst>
              <a:ext uri="{FF2B5EF4-FFF2-40B4-BE49-F238E27FC236}">
                <a16:creationId xmlns:a16="http://schemas.microsoft.com/office/drawing/2014/main" id="{0A6327A6-ADED-4653-9001-08F936460ED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001CB5A-575F-4B00-8FCE-CF9452B1A54A}"/>
              </a:ext>
            </a:extLst>
          </p:cNvPr>
          <p:cNvSpPr>
            <a:spLocks noGrp="1"/>
          </p:cNvSpPr>
          <p:nvPr>
            <p:ph type="sldNum" sz="quarter" idx="12"/>
          </p:nvPr>
        </p:nvSpPr>
        <p:spPr/>
        <p:txBody>
          <a:bodyPr/>
          <a:lstStyle/>
          <a:p>
            <a:fld id="{48B74B6C-1CF8-463D-AE82-2061F7CE5659}" type="slidenum">
              <a:rPr lang="en-SG" smtClean="0"/>
              <a:t>‹#›</a:t>
            </a:fld>
            <a:endParaRPr lang="en-SG"/>
          </a:p>
        </p:txBody>
      </p:sp>
    </p:spTree>
    <p:extLst>
      <p:ext uri="{BB962C8B-B14F-4D97-AF65-F5344CB8AC3E}">
        <p14:creationId xmlns:p14="http://schemas.microsoft.com/office/powerpoint/2010/main" val="1181119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C54AC2-4E64-446D-A87C-8F3A487392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FBEC254-0BD1-4352-9A3E-271CAEB43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05E15F3-8AA8-4695-8245-EF1EB74FC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70DF7-24A8-4DB3-892E-F8BDD70D80A0}" type="datetimeFigureOut">
              <a:rPr lang="en-SG" smtClean="0"/>
              <a:t>10/1/2023</a:t>
            </a:fld>
            <a:endParaRPr lang="en-SG"/>
          </a:p>
        </p:txBody>
      </p:sp>
      <p:sp>
        <p:nvSpPr>
          <p:cNvPr id="5" name="Footer Placeholder 4">
            <a:extLst>
              <a:ext uri="{FF2B5EF4-FFF2-40B4-BE49-F238E27FC236}">
                <a16:creationId xmlns:a16="http://schemas.microsoft.com/office/drawing/2014/main" id="{FFCC9B5E-0115-4105-A7C9-54A2CF104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1B10DA0C-2ECF-40DA-8F83-3D1758991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74B6C-1CF8-463D-AE82-2061F7CE5659}" type="slidenum">
              <a:rPr lang="en-SG" smtClean="0"/>
              <a:t>‹#›</a:t>
            </a:fld>
            <a:endParaRPr lang="en-SG"/>
          </a:p>
        </p:txBody>
      </p:sp>
    </p:spTree>
    <p:extLst>
      <p:ext uri="{BB962C8B-B14F-4D97-AF65-F5344CB8AC3E}">
        <p14:creationId xmlns:p14="http://schemas.microsoft.com/office/powerpoint/2010/main" val="1254369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8147A4-DF5E-4265-BA9F-DD93C8763596}"/>
              </a:ext>
            </a:extLst>
          </p:cNvPr>
          <p:cNvSpPr txBox="1"/>
          <p:nvPr/>
        </p:nvSpPr>
        <p:spPr>
          <a:xfrm>
            <a:off x="0" y="369496"/>
            <a:ext cx="12192000" cy="5632311"/>
          </a:xfrm>
          <a:prstGeom prst="rect">
            <a:avLst/>
          </a:prstGeom>
          <a:noFill/>
        </p:spPr>
        <p:txBody>
          <a:bodyPr wrap="square">
            <a:spAutoFit/>
          </a:bodyPr>
          <a:lstStyle/>
          <a:p>
            <a:r>
              <a:rPr lang="en-SG" dirty="0" err="1"/>
              <a:t>Spark.executor.memory</a:t>
            </a:r>
            <a:r>
              <a:rPr lang="en-SG" dirty="0"/>
              <a:t> – is divided into </a:t>
            </a:r>
          </a:p>
          <a:p>
            <a:r>
              <a:rPr lang="en-SG" dirty="0" err="1"/>
              <a:t>spark.shuffle.memoryFraction</a:t>
            </a:r>
            <a:r>
              <a:rPr lang="en-SG" dirty="0"/>
              <a:t> – used to contain data related to shuffle or other intermediate outputs and </a:t>
            </a:r>
          </a:p>
          <a:p>
            <a:r>
              <a:rPr lang="en-SG" dirty="0" err="1"/>
              <a:t>spark.storage.memoryFraction</a:t>
            </a:r>
            <a:r>
              <a:rPr lang="en-SG" dirty="0"/>
              <a:t> – used to store the user defined data</a:t>
            </a:r>
          </a:p>
          <a:p>
            <a:endParaRPr lang="en-SG" dirty="0"/>
          </a:p>
          <a:p>
            <a:r>
              <a:rPr lang="en-SG" dirty="0"/>
              <a:t>Apart from allocated memory, 7% of memory is allocated on top of that to the cluster manager i.e. YARN.  You can explicitly set the overhead memory allocated.</a:t>
            </a:r>
          </a:p>
          <a:p>
            <a:endParaRPr lang="en-SG" dirty="0"/>
          </a:p>
          <a:p>
            <a:r>
              <a:rPr lang="en-SG" dirty="0"/>
              <a:t>--</a:t>
            </a:r>
            <a:r>
              <a:rPr lang="en-SG" dirty="0" err="1"/>
              <a:t>num</a:t>
            </a:r>
            <a:r>
              <a:rPr lang="en-SG" dirty="0"/>
              <a:t>-executors = </a:t>
            </a:r>
          </a:p>
          <a:p>
            <a:r>
              <a:rPr lang="en-SG" dirty="0"/>
              <a:t>--executor-cores = decides the number of tasks running in that executor in parallel</a:t>
            </a:r>
          </a:p>
          <a:p>
            <a:r>
              <a:rPr lang="en-SG" dirty="0"/>
              <a:t>--executor-memory = </a:t>
            </a:r>
          </a:p>
          <a:p>
            <a:endParaRPr lang="en-SG" dirty="0"/>
          </a:p>
          <a:p>
            <a:r>
              <a:rPr lang="en-SG" dirty="0"/>
              <a:t>Got </a:t>
            </a:r>
            <a:r>
              <a:rPr lang="en-SG" b="1" dirty="0"/>
              <a:t>HDFS throughput</a:t>
            </a:r>
            <a:r>
              <a:rPr lang="en-SG" dirty="0"/>
              <a:t> it is recommended to use 4 to 5 executor-cores</a:t>
            </a:r>
          </a:p>
          <a:p>
            <a:endParaRPr lang="en-SG" dirty="0"/>
          </a:p>
          <a:p>
            <a:r>
              <a:rPr lang="en-SG" dirty="0"/>
              <a:t>A </a:t>
            </a:r>
            <a:r>
              <a:rPr lang="en-SG" b="1" dirty="0"/>
              <a:t>thin executor</a:t>
            </a:r>
            <a:r>
              <a:rPr lang="en-SG" dirty="0"/>
              <a:t> which means that has lesser number of tasks will be under utilised.</a:t>
            </a:r>
          </a:p>
          <a:p>
            <a:endParaRPr lang="en-SG" dirty="0"/>
          </a:p>
          <a:p>
            <a:r>
              <a:rPr lang="en-SG" b="1" dirty="0"/>
              <a:t>Spark OOM:</a:t>
            </a:r>
          </a:p>
          <a:p>
            <a:endParaRPr lang="en-SG" dirty="0"/>
          </a:p>
          <a:p>
            <a:r>
              <a:rPr lang="en-SG" dirty="0"/>
              <a:t>2 types</a:t>
            </a:r>
          </a:p>
          <a:p>
            <a:r>
              <a:rPr lang="en-SG" dirty="0"/>
              <a:t>Driver OOM</a:t>
            </a:r>
          </a:p>
          <a:p>
            <a:r>
              <a:rPr lang="en-SG" dirty="0"/>
              <a:t>Executor OOM</a:t>
            </a:r>
          </a:p>
        </p:txBody>
      </p:sp>
    </p:spTree>
    <p:extLst>
      <p:ext uri="{BB962C8B-B14F-4D97-AF65-F5344CB8AC3E}">
        <p14:creationId xmlns:p14="http://schemas.microsoft.com/office/powerpoint/2010/main" val="109361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3D692E-DB99-4317-B6AD-3A7D3F393625}"/>
              </a:ext>
            </a:extLst>
          </p:cNvPr>
          <p:cNvSpPr txBox="1"/>
          <p:nvPr/>
        </p:nvSpPr>
        <p:spPr>
          <a:xfrm>
            <a:off x="0" y="27753"/>
            <a:ext cx="12192000" cy="6740307"/>
          </a:xfrm>
          <a:prstGeom prst="rect">
            <a:avLst/>
          </a:prstGeom>
          <a:noFill/>
        </p:spPr>
        <p:txBody>
          <a:bodyPr wrap="square">
            <a:spAutoFit/>
          </a:bodyPr>
          <a:lstStyle/>
          <a:p>
            <a:endParaRPr lang="en-SG" dirty="0"/>
          </a:p>
          <a:p>
            <a:r>
              <a:rPr lang="en-SG" dirty="0"/>
              <a:t>Driver OOM – Collect operation triggers.  This happens when the files from different executors are merged in the driver, and if the file size exceeds the allocated size.</a:t>
            </a:r>
          </a:p>
          <a:p>
            <a:r>
              <a:rPr lang="en-SG" dirty="0"/>
              <a:t>Broadcast join – Assume there are files sitting in executors and 2 smaller files are in two other machine.  If 2 files were decided to be broadcasted, they will be sent to driver for merging where suppose the size of the resulting file exceeds the memory, results in OOM.</a:t>
            </a:r>
          </a:p>
          <a:p>
            <a:endParaRPr lang="en-SG" dirty="0"/>
          </a:p>
          <a:p>
            <a:r>
              <a:rPr lang="en-SG" dirty="0"/>
              <a:t>Avoid this by </a:t>
            </a:r>
          </a:p>
          <a:p>
            <a:pPr marL="228600" indent="-228600">
              <a:buAutoNum type="arabicPeriod"/>
            </a:pPr>
            <a:r>
              <a:rPr lang="en-SG" dirty="0"/>
              <a:t>increasing the driver memory using </a:t>
            </a:r>
            <a:r>
              <a:rPr lang="en-SG" b="1" i="0" dirty="0" err="1">
                <a:solidFill>
                  <a:srgbClr val="333333"/>
                </a:solidFill>
                <a:effectLst/>
                <a:latin typeface="Consolas" panose="020B0609020204030204" pitchFamily="49" charset="0"/>
              </a:rPr>
              <a:t>spark.driver.memory</a:t>
            </a:r>
            <a:r>
              <a:rPr lang="en-SG" b="1" i="0" dirty="0">
                <a:solidFill>
                  <a:srgbClr val="333333"/>
                </a:solidFill>
                <a:effectLst/>
                <a:latin typeface="Consolas" panose="020B0609020204030204" pitchFamily="49" charset="0"/>
              </a:rPr>
              <a:t> </a:t>
            </a:r>
            <a:r>
              <a:rPr lang="en-SG" b="0" i="0" dirty="0">
                <a:solidFill>
                  <a:srgbClr val="333333"/>
                </a:solidFill>
                <a:effectLst/>
                <a:latin typeface="Consolas" panose="020B0609020204030204" pitchFamily="49" charset="0"/>
              </a:rPr>
              <a:t>(default 1 GB)</a:t>
            </a:r>
          </a:p>
          <a:p>
            <a:pPr marL="228600" indent="-228600">
              <a:buAutoNum type="arabicPeriod"/>
            </a:pPr>
            <a:r>
              <a:rPr lang="en-SG" b="0" i="0" dirty="0">
                <a:solidFill>
                  <a:srgbClr val="333333"/>
                </a:solidFill>
                <a:effectLst/>
                <a:latin typeface="Consolas" panose="020B0609020204030204" pitchFamily="49" charset="0"/>
              </a:rPr>
              <a:t>Reduce the threshold limit for the broadcast table.</a:t>
            </a:r>
          </a:p>
          <a:p>
            <a:pPr marL="0" indent="0">
              <a:buNone/>
            </a:pPr>
            <a:endParaRPr lang="en-SG" b="0" i="0" dirty="0">
              <a:solidFill>
                <a:srgbClr val="333333"/>
              </a:solidFill>
              <a:effectLst/>
              <a:latin typeface="Consolas" panose="020B0609020204030204" pitchFamily="49" charset="0"/>
            </a:endParaRPr>
          </a:p>
          <a:p>
            <a:pPr marL="0" indent="0">
              <a:buNone/>
            </a:pPr>
            <a:r>
              <a:rPr lang="en-SG" b="0" i="0" dirty="0">
                <a:solidFill>
                  <a:srgbClr val="333333"/>
                </a:solidFill>
                <a:effectLst/>
                <a:latin typeface="Consolas" panose="020B0609020204030204" pitchFamily="49" charset="0"/>
              </a:rPr>
              <a:t>Executor OOM – A Node will be assigned certain memory which in turn will have executor container.  Within that an executor container will be having YARN memory overhead + Executor Memory(storage memory, execution memory).  Whenever Executor OOM happens it is mostly the YARN memory overhead running short of the capacity.  Off-heap memory part of executor that accommodates, internal strings are created (in the form of hash table), spark internal objects, if other than Scala is used for programming all the language objects are stored here.  Usually YARN memory overhead is 10% of memory assigned to your executor.  This has to be proportionately increased in respect to the memory requirement raise of executor (YARN killed the container breaching the memory limits error, then increase the YARN memory overhead part using </a:t>
            </a:r>
            <a:r>
              <a:rPr lang="en-SG" b="1" i="0" dirty="0" err="1">
                <a:solidFill>
                  <a:srgbClr val="333333"/>
                </a:solidFill>
                <a:effectLst/>
                <a:latin typeface="Consolas" panose="020B0609020204030204" pitchFamily="49" charset="0"/>
              </a:rPr>
              <a:t>spark.driver.memoryOverhead</a:t>
            </a:r>
            <a:r>
              <a:rPr lang="en-SG" b="1" i="0" dirty="0">
                <a:solidFill>
                  <a:srgbClr val="333333"/>
                </a:solidFill>
                <a:effectLst/>
                <a:latin typeface="Consolas" panose="020B0609020204030204" pitchFamily="49" charset="0"/>
              </a:rPr>
              <a:t> (From AWS pages :- </a:t>
            </a:r>
            <a:r>
              <a:rPr lang="en-US" b="0" i="0" dirty="0">
                <a:solidFill>
                  <a:srgbClr val="333333"/>
                </a:solidFill>
                <a:effectLst/>
                <a:latin typeface="AmazonEmber"/>
              </a:rPr>
              <a:t>By default, memory overhead is set to either 10% of executor memory or 384, whichever is higher. Memory overhead is used for Java NIO direct buffers, thread stacks, shared native libraries, or memory mapped files.)</a:t>
            </a:r>
            <a:endParaRPr lang="en-SG" b="1" i="0" dirty="0">
              <a:solidFill>
                <a:srgbClr val="333333"/>
              </a:solidFill>
              <a:effectLst/>
              <a:latin typeface="Consolas" panose="020B0609020204030204" pitchFamily="49" charset="0"/>
            </a:endParaRPr>
          </a:p>
          <a:p>
            <a:r>
              <a:rPr lang="en-SG" b="0" i="0" dirty="0">
                <a:solidFill>
                  <a:srgbClr val="333333"/>
                </a:solidFill>
                <a:effectLst/>
                <a:latin typeface="Consolas" panose="020B0609020204030204" pitchFamily="49" charset="0"/>
              </a:rPr>
              <a:t> </a:t>
            </a:r>
            <a:endParaRPr lang="en-SG" dirty="0"/>
          </a:p>
        </p:txBody>
      </p:sp>
    </p:spTree>
    <p:extLst>
      <p:ext uri="{BB962C8B-B14F-4D97-AF65-F5344CB8AC3E}">
        <p14:creationId xmlns:p14="http://schemas.microsoft.com/office/powerpoint/2010/main" val="381791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A921E6-45DC-45D5-B2F0-47B891FC433E}"/>
              </a:ext>
            </a:extLst>
          </p:cNvPr>
          <p:cNvSpPr txBox="1"/>
          <p:nvPr/>
        </p:nvSpPr>
        <p:spPr>
          <a:xfrm>
            <a:off x="1169233" y="1394085"/>
            <a:ext cx="7971018" cy="646331"/>
          </a:xfrm>
          <a:prstGeom prst="rect">
            <a:avLst/>
          </a:prstGeom>
          <a:noFill/>
        </p:spPr>
        <p:txBody>
          <a:bodyPr wrap="square">
            <a:spAutoFit/>
          </a:bodyPr>
          <a:lstStyle/>
          <a:p>
            <a:pPr marL="228600" indent="-228600">
              <a:buAutoNum type="arabicPeriod"/>
            </a:pPr>
            <a:r>
              <a:rPr lang="en-SG" dirty="0"/>
              <a:t>What decides the stages in a spark job?</a:t>
            </a:r>
          </a:p>
          <a:p>
            <a:pPr marL="0" indent="0">
              <a:buNone/>
            </a:pPr>
            <a:r>
              <a:rPr lang="en-SG" dirty="0"/>
              <a:t>Stages are created depending on the wide transformations</a:t>
            </a:r>
          </a:p>
        </p:txBody>
      </p:sp>
    </p:spTree>
    <p:extLst>
      <p:ext uri="{BB962C8B-B14F-4D97-AF65-F5344CB8AC3E}">
        <p14:creationId xmlns:p14="http://schemas.microsoft.com/office/powerpoint/2010/main" val="155200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642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3260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02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9455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924</Words>
  <Application>Microsoft Office PowerPoint</Application>
  <PresentationFormat>Widescreen</PresentationFormat>
  <Paragraphs>65</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AmazonEmber</vt: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Palaniappan Seenivasan (Beyondsoft)</dc:creator>
  <cp:lastModifiedBy>Palaniappan Seenivasan (Beyondsoft)</cp:lastModifiedBy>
  <cp:revision>4</cp:revision>
  <dcterms:created xsi:type="dcterms:W3CDTF">2023-01-05T06:13:01Z</dcterms:created>
  <dcterms:modified xsi:type="dcterms:W3CDTF">2023-01-10T06:53:21Z</dcterms:modified>
</cp:coreProperties>
</file>