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5" r:id="rId2"/>
    <p:sldId id="268" r:id="rId3"/>
    <p:sldId id="267" r:id="rId4"/>
    <p:sldId id="266" r:id="rId5"/>
    <p:sldId id="256" r:id="rId6"/>
    <p:sldId id="258" r:id="rId7"/>
    <p:sldId id="259" r:id="rId8"/>
    <p:sldId id="263" r:id="rId9"/>
    <p:sldId id="257" r:id="rId10"/>
    <p:sldId id="264" r:id="rId11"/>
    <p:sldId id="262" r:id="rId12"/>
    <p:sldId id="260"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53" autoAdjust="0"/>
  </p:normalViewPr>
  <p:slideViewPr>
    <p:cSldViewPr snapToGrid="0">
      <p:cViewPr>
        <p:scale>
          <a:sx n="60" d="100"/>
          <a:sy n="60" d="100"/>
        </p:scale>
        <p:origin x="90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21E44-3AA4-4ECB-BFAF-ADDCB7D73DA3}" type="datetimeFigureOut">
              <a:rPr lang="en-SG" smtClean="0"/>
              <a:t>13/1/2023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1432A-815B-421C-B111-47E7F9008186}" type="slidenum">
              <a:rPr lang="en-SG" smtClean="0"/>
              <a:t>‹#›</a:t>
            </a:fld>
            <a:endParaRPr lang="en-SG"/>
          </a:p>
        </p:txBody>
      </p:sp>
    </p:spTree>
    <p:extLst>
      <p:ext uri="{BB962C8B-B14F-4D97-AF65-F5344CB8AC3E}">
        <p14:creationId xmlns:p14="http://schemas.microsoft.com/office/powerpoint/2010/main" val="3665381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Spark.executor.memory</a:t>
            </a:r>
            <a:r>
              <a:rPr lang="en-SG" dirty="0"/>
              <a:t> – is divided into </a:t>
            </a:r>
          </a:p>
          <a:p>
            <a:r>
              <a:rPr lang="en-SG" dirty="0" err="1"/>
              <a:t>spark.shuffle.memoryFraction</a:t>
            </a:r>
            <a:r>
              <a:rPr lang="en-SG" dirty="0"/>
              <a:t> – used to contain data related to shuffle or other intermediate outputs </a:t>
            </a:r>
          </a:p>
          <a:p>
            <a:r>
              <a:rPr lang="en-SG" dirty="0"/>
              <a:t>and </a:t>
            </a:r>
          </a:p>
          <a:p>
            <a:r>
              <a:rPr lang="en-SG" dirty="0" err="1"/>
              <a:t>spark.storage.memoryFraction</a:t>
            </a:r>
            <a:r>
              <a:rPr lang="en-SG" dirty="0"/>
              <a:t> – used to store the user defined data</a:t>
            </a:r>
          </a:p>
          <a:p>
            <a:endParaRPr lang="en-SG" dirty="0"/>
          </a:p>
          <a:p>
            <a:r>
              <a:rPr lang="en-SG" dirty="0"/>
              <a:t>Apart from allocated memory, 7% of memory is allocated on top of that to the cluster manager i.e. YARN.  You can explicitly set the overhead memory allocated.</a:t>
            </a:r>
          </a:p>
          <a:p>
            <a:endParaRPr lang="en-SG" dirty="0"/>
          </a:p>
          <a:p>
            <a:r>
              <a:rPr lang="en-SG" dirty="0"/>
              <a:t>--</a:t>
            </a:r>
            <a:r>
              <a:rPr lang="en-SG" dirty="0" err="1"/>
              <a:t>num</a:t>
            </a:r>
            <a:r>
              <a:rPr lang="en-SG" dirty="0"/>
              <a:t>-executors = </a:t>
            </a:r>
          </a:p>
          <a:p>
            <a:r>
              <a:rPr lang="en-SG" dirty="0"/>
              <a:t>--executor-cores = decides the number of tasks running in that executor in parallel</a:t>
            </a:r>
          </a:p>
          <a:p>
            <a:r>
              <a:rPr lang="en-SG" dirty="0"/>
              <a:t>--executor-memory = </a:t>
            </a:r>
          </a:p>
          <a:p>
            <a:endParaRPr lang="en-SG" dirty="0"/>
          </a:p>
          <a:p>
            <a:r>
              <a:rPr lang="en-SG" dirty="0"/>
              <a:t>Got </a:t>
            </a:r>
            <a:r>
              <a:rPr lang="en-SG" b="1" dirty="0"/>
              <a:t>HDFS throughput</a:t>
            </a:r>
            <a:r>
              <a:rPr lang="en-SG" dirty="0"/>
              <a:t> it is recommended to use 4 to 5 executor-cores</a:t>
            </a:r>
          </a:p>
          <a:p>
            <a:endParaRPr lang="en-SG" dirty="0"/>
          </a:p>
          <a:p>
            <a:r>
              <a:rPr lang="en-SG" dirty="0"/>
              <a:t>A </a:t>
            </a:r>
            <a:r>
              <a:rPr lang="en-SG" b="1" dirty="0"/>
              <a:t>thin executor</a:t>
            </a:r>
            <a:r>
              <a:rPr lang="en-SG" dirty="0"/>
              <a:t> which means that has lesser number of tasks will be under utilised.</a:t>
            </a:r>
          </a:p>
          <a:p>
            <a:endParaRPr lang="en-SG" dirty="0"/>
          </a:p>
          <a:p>
            <a:r>
              <a:rPr lang="en-SG" dirty="0"/>
              <a:t>Spark OOM:</a:t>
            </a:r>
          </a:p>
          <a:p>
            <a:endParaRPr lang="en-SG" dirty="0"/>
          </a:p>
          <a:p>
            <a:r>
              <a:rPr lang="en-SG" dirty="0"/>
              <a:t>2 types</a:t>
            </a:r>
          </a:p>
          <a:p>
            <a:r>
              <a:rPr lang="en-SG" dirty="0"/>
              <a:t>Driver OOM</a:t>
            </a:r>
          </a:p>
          <a:p>
            <a:r>
              <a:rPr lang="en-SG" dirty="0"/>
              <a:t>Executor OOM</a:t>
            </a:r>
          </a:p>
          <a:p>
            <a:endParaRPr lang="en-SG" dirty="0"/>
          </a:p>
          <a:p>
            <a:r>
              <a:rPr lang="en-SG" dirty="0"/>
              <a:t>Driver OOM – Collect operation triggers.  This happens when the files from different executors are merged in the driver, and if the file size exceeds the allocated size.</a:t>
            </a:r>
          </a:p>
          <a:p>
            <a:r>
              <a:rPr lang="en-SG" dirty="0"/>
              <a:t>Broadcast join – Assume there are files sitting in executors and 2 smaller files are in two other machine.  If 2 files were decided to be broadcasted, they will be sent to driver for merging where suppose the size of the resulting file exceeds the memory, results in OOM.</a:t>
            </a:r>
          </a:p>
          <a:p>
            <a:endParaRPr lang="en-SG" dirty="0"/>
          </a:p>
          <a:p>
            <a:r>
              <a:rPr lang="en-SG" dirty="0"/>
              <a:t>Avoid this by </a:t>
            </a:r>
          </a:p>
          <a:p>
            <a:pPr marL="228600" indent="-228600">
              <a:buAutoNum type="arabicPeriod"/>
            </a:pPr>
            <a:r>
              <a:rPr lang="en-SG" dirty="0"/>
              <a:t>increasing the driver memory using </a:t>
            </a:r>
            <a:r>
              <a:rPr lang="en-SG" b="1" i="0" dirty="0" err="1">
                <a:solidFill>
                  <a:srgbClr val="333333"/>
                </a:solidFill>
                <a:effectLst/>
                <a:latin typeface="Consolas" panose="020B0609020204030204" pitchFamily="49" charset="0"/>
              </a:rPr>
              <a:t>spark.driver.memory</a:t>
            </a:r>
            <a:r>
              <a:rPr lang="en-SG" b="1" i="0" dirty="0">
                <a:solidFill>
                  <a:srgbClr val="333333"/>
                </a:solidFill>
                <a:effectLst/>
                <a:latin typeface="Consolas" panose="020B0609020204030204" pitchFamily="49" charset="0"/>
              </a:rPr>
              <a:t> </a:t>
            </a:r>
            <a:r>
              <a:rPr lang="en-SG" b="0" i="0" dirty="0">
                <a:solidFill>
                  <a:srgbClr val="333333"/>
                </a:solidFill>
                <a:effectLst/>
                <a:latin typeface="Consolas" panose="020B0609020204030204" pitchFamily="49" charset="0"/>
              </a:rPr>
              <a:t>(default 1 GB)</a:t>
            </a:r>
          </a:p>
          <a:p>
            <a:pPr marL="228600" indent="-228600">
              <a:buAutoNum type="arabicPeriod"/>
            </a:pPr>
            <a:r>
              <a:rPr lang="en-SG" b="0" i="0" dirty="0">
                <a:solidFill>
                  <a:srgbClr val="333333"/>
                </a:solidFill>
                <a:effectLst/>
                <a:latin typeface="Consolas" panose="020B0609020204030204" pitchFamily="49" charset="0"/>
              </a:rPr>
              <a:t>Reduce the threshold limit for the broadcast table.</a:t>
            </a:r>
          </a:p>
          <a:p>
            <a:pPr marL="0" indent="0">
              <a:buNone/>
            </a:pPr>
            <a:endParaRPr lang="en-SG" b="0" i="0" dirty="0">
              <a:solidFill>
                <a:srgbClr val="333333"/>
              </a:solidFill>
              <a:effectLst/>
              <a:latin typeface="Consolas" panose="020B0609020204030204" pitchFamily="49" charset="0"/>
            </a:endParaRPr>
          </a:p>
          <a:p>
            <a:pPr marL="0" indent="0">
              <a:buNone/>
            </a:pPr>
            <a:r>
              <a:rPr lang="en-SG" b="0" i="0" dirty="0">
                <a:solidFill>
                  <a:srgbClr val="333333"/>
                </a:solidFill>
                <a:effectLst/>
                <a:latin typeface="Consolas" panose="020B0609020204030204" pitchFamily="49" charset="0"/>
              </a:rPr>
              <a:t>Executor OOM – A Node will be assigned certain memory which in turn will have executor container.  Within that an executor container will be having YARN memory overhead + Executor Memory(storage memory, execution memory).  Whenever Executor OOM happens it is mostly the YARN memory overhead running short of the capacity.  Off-heap memory part of executor that accommodates, internal strings are created (in the form of hash table), spark internal objects, if other than Scala is used for programming all the language objects are stored here.  Usually YARN memory overhead is 10% of memory assigned to your executor.  This has to be proportionately increased in respect to the memory requirement raise of executor (YARN killed the container breaching the memory limits error, then increase the YARN memory overhead part using </a:t>
            </a:r>
            <a:r>
              <a:rPr lang="en-SG" b="1" i="0" dirty="0" err="1">
                <a:solidFill>
                  <a:srgbClr val="333333"/>
                </a:solidFill>
                <a:effectLst/>
                <a:latin typeface="Consolas" panose="020B0609020204030204" pitchFamily="49" charset="0"/>
              </a:rPr>
              <a:t>spark.driver.memoryOverhead</a:t>
            </a:r>
            <a:r>
              <a:rPr lang="en-SG" b="1" i="0" dirty="0">
                <a:solidFill>
                  <a:srgbClr val="333333"/>
                </a:solidFill>
                <a:effectLst/>
                <a:latin typeface="Consolas" panose="020B0609020204030204" pitchFamily="49" charset="0"/>
              </a:rPr>
              <a:t> (From AWS pages :- </a:t>
            </a:r>
            <a:r>
              <a:rPr lang="en-US" b="0" i="0" dirty="0">
                <a:solidFill>
                  <a:srgbClr val="333333"/>
                </a:solidFill>
                <a:effectLst/>
                <a:latin typeface="AmazonEmber"/>
              </a:rPr>
              <a:t>By default, memory overhead is set to either 10% of executor memory or 384, whichever is higher. Memory overhead is used for Java NIO direct buffers, thread stacks, shared native libraries, or memory mapped files.)</a:t>
            </a:r>
            <a:endParaRPr lang="en-SG" b="1" i="0" dirty="0">
              <a:solidFill>
                <a:srgbClr val="333333"/>
              </a:solidFill>
              <a:effectLst/>
              <a:latin typeface="Consolas" panose="020B0609020204030204" pitchFamily="49" charset="0"/>
            </a:endParaRPr>
          </a:p>
          <a:p>
            <a:r>
              <a:rPr lang="en-SG" b="0" i="0" dirty="0">
                <a:solidFill>
                  <a:srgbClr val="333333"/>
                </a:solidFill>
                <a:effectLst/>
                <a:latin typeface="Consolas" panose="020B0609020204030204" pitchFamily="49" charset="0"/>
              </a:rPr>
              <a:t> </a:t>
            </a:r>
            <a:endParaRPr lang="en-SG" dirty="0"/>
          </a:p>
        </p:txBody>
      </p:sp>
      <p:sp>
        <p:nvSpPr>
          <p:cNvPr id="4" name="Slide Number Placeholder 3"/>
          <p:cNvSpPr>
            <a:spLocks noGrp="1"/>
          </p:cNvSpPr>
          <p:nvPr>
            <p:ph type="sldNum" sz="quarter" idx="5"/>
          </p:nvPr>
        </p:nvSpPr>
        <p:spPr/>
        <p:txBody>
          <a:bodyPr/>
          <a:lstStyle/>
          <a:p>
            <a:fld id="{F4C1432A-815B-421C-B111-47E7F9008186}" type="slidenum">
              <a:rPr lang="en-SG" smtClean="0"/>
              <a:t>5</a:t>
            </a:fld>
            <a:endParaRPr lang="en-SG"/>
          </a:p>
        </p:txBody>
      </p:sp>
    </p:spTree>
    <p:extLst>
      <p:ext uri="{BB962C8B-B14F-4D97-AF65-F5344CB8AC3E}">
        <p14:creationId xmlns:p14="http://schemas.microsoft.com/office/powerpoint/2010/main" val="145774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SG" dirty="0"/>
              <a:t>What decides the stages in a spark job?</a:t>
            </a:r>
          </a:p>
          <a:p>
            <a:pPr marL="0" indent="0">
              <a:buNone/>
            </a:pPr>
            <a:r>
              <a:rPr lang="en-SG" dirty="0"/>
              <a:t>Stages are created depending on the wide transformations. Usually s</a:t>
            </a:r>
          </a:p>
          <a:p>
            <a:pPr marL="0" indent="0">
              <a:buNone/>
            </a:pPr>
            <a:endParaRPr lang="en-SG" dirty="0"/>
          </a:p>
          <a:p>
            <a:pPr marL="0" indent="0">
              <a:buNone/>
            </a:pPr>
            <a:r>
              <a:rPr lang="en-SG" dirty="0"/>
              <a:t>./bin/spark-submit \ --master </a:t>
            </a:r>
            <a:r>
              <a:rPr lang="en-SG" dirty="0">
                <a:solidFill>
                  <a:srgbClr val="F8F8F2"/>
                </a:solidFill>
                <a:effectLst/>
                <a:latin typeface="inherit"/>
              </a:rPr>
              <a:t>&lt;</a:t>
            </a:r>
            <a:r>
              <a:rPr lang="en-SG" dirty="0"/>
              <a:t>master-</a:t>
            </a:r>
            <a:r>
              <a:rPr lang="en-SG" dirty="0" err="1"/>
              <a:t>url</a:t>
            </a:r>
            <a:r>
              <a:rPr lang="en-SG" dirty="0">
                <a:solidFill>
                  <a:srgbClr val="F8F8F2"/>
                </a:solidFill>
                <a:effectLst/>
                <a:latin typeface="inherit"/>
              </a:rPr>
              <a:t>&gt;</a:t>
            </a:r>
            <a:r>
              <a:rPr lang="en-SG" dirty="0"/>
              <a:t> </a:t>
            </a:r>
          </a:p>
          <a:p>
            <a:pPr marL="0" indent="0">
              <a:buNone/>
            </a:pPr>
            <a:r>
              <a:rPr lang="en-SG" dirty="0"/>
              <a:t>\ --deploy-mode </a:t>
            </a:r>
            <a:r>
              <a:rPr lang="en-SG" dirty="0">
                <a:solidFill>
                  <a:srgbClr val="F8F8F2"/>
                </a:solidFill>
                <a:effectLst/>
                <a:latin typeface="inherit"/>
              </a:rPr>
              <a:t>&lt;</a:t>
            </a:r>
            <a:r>
              <a:rPr lang="en-SG" dirty="0"/>
              <a:t>deploy-mode</a:t>
            </a:r>
            <a:r>
              <a:rPr lang="en-SG" dirty="0">
                <a:solidFill>
                  <a:srgbClr val="F8F8F2"/>
                </a:solidFill>
                <a:effectLst/>
                <a:latin typeface="inherit"/>
              </a:rPr>
              <a:t>&gt;</a:t>
            </a:r>
            <a:r>
              <a:rPr lang="en-SG" dirty="0"/>
              <a:t> </a:t>
            </a:r>
          </a:p>
          <a:p>
            <a:pPr marL="0" indent="0">
              <a:buNone/>
            </a:pPr>
            <a:r>
              <a:rPr lang="en-SG" dirty="0"/>
              <a:t>\ --conf </a:t>
            </a:r>
            <a:r>
              <a:rPr lang="en-SG" dirty="0">
                <a:solidFill>
                  <a:srgbClr val="F8F8F2"/>
                </a:solidFill>
                <a:effectLst/>
                <a:latin typeface="inherit"/>
              </a:rPr>
              <a:t>&lt;</a:t>
            </a:r>
            <a:r>
              <a:rPr lang="en-SG" dirty="0"/>
              <a:t>key</a:t>
            </a:r>
            <a:r>
              <a:rPr lang="en-SG" dirty="0">
                <a:solidFill>
                  <a:srgbClr val="F8F8F2"/>
                </a:solidFill>
                <a:effectLst/>
                <a:latin typeface="inherit"/>
              </a:rPr>
              <a:t>&lt;=&lt;</a:t>
            </a:r>
            <a:r>
              <a:rPr lang="en-SG" dirty="0"/>
              <a:t>value</a:t>
            </a:r>
            <a:r>
              <a:rPr lang="en-SG" dirty="0">
                <a:solidFill>
                  <a:srgbClr val="F8F8F2"/>
                </a:solidFill>
                <a:effectLst/>
                <a:latin typeface="inherit"/>
              </a:rPr>
              <a:t>&gt;</a:t>
            </a:r>
            <a:r>
              <a:rPr lang="en-SG" dirty="0"/>
              <a:t> </a:t>
            </a:r>
          </a:p>
          <a:p>
            <a:pPr marL="0" indent="0">
              <a:buNone/>
            </a:pPr>
            <a:r>
              <a:rPr lang="en-SG" dirty="0"/>
              <a:t>\ --driver-memory </a:t>
            </a:r>
            <a:r>
              <a:rPr lang="en-SG" dirty="0">
                <a:solidFill>
                  <a:srgbClr val="F8F8F2"/>
                </a:solidFill>
                <a:effectLst/>
                <a:latin typeface="inherit"/>
              </a:rPr>
              <a:t>&lt;</a:t>
            </a:r>
            <a:r>
              <a:rPr lang="en-SG" dirty="0"/>
              <a:t>value</a:t>
            </a:r>
            <a:r>
              <a:rPr lang="en-SG" dirty="0">
                <a:solidFill>
                  <a:srgbClr val="F8F8F2"/>
                </a:solidFill>
                <a:effectLst/>
                <a:latin typeface="inherit"/>
              </a:rPr>
              <a:t>&gt;</a:t>
            </a:r>
            <a:r>
              <a:rPr lang="en-SG" dirty="0"/>
              <a:t>g </a:t>
            </a:r>
          </a:p>
          <a:p>
            <a:pPr marL="0" indent="0">
              <a:buNone/>
            </a:pPr>
            <a:r>
              <a:rPr lang="en-SG" dirty="0"/>
              <a:t>\ --executor-memory </a:t>
            </a:r>
            <a:r>
              <a:rPr lang="en-SG" dirty="0">
                <a:solidFill>
                  <a:srgbClr val="F8F8F2"/>
                </a:solidFill>
                <a:effectLst/>
                <a:latin typeface="inherit"/>
              </a:rPr>
              <a:t>&lt;</a:t>
            </a:r>
            <a:r>
              <a:rPr lang="en-SG" dirty="0"/>
              <a:t>value</a:t>
            </a:r>
            <a:r>
              <a:rPr lang="en-SG" dirty="0">
                <a:solidFill>
                  <a:srgbClr val="F8F8F2"/>
                </a:solidFill>
                <a:effectLst/>
                <a:latin typeface="inherit"/>
              </a:rPr>
              <a:t>&gt;</a:t>
            </a:r>
            <a:r>
              <a:rPr lang="en-SG" dirty="0"/>
              <a:t>g </a:t>
            </a:r>
          </a:p>
          <a:p>
            <a:pPr marL="0" indent="0">
              <a:buNone/>
            </a:pPr>
            <a:r>
              <a:rPr lang="en-SG" dirty="0"/>
              <a:t>\ --executor-cores </a:t>
            </a:r>
            <a:r>
              <a:rPr lang="en-SG" dirty="0">
                <a:solidFill>
                  <a:srgbClr val="F8F8F2"/>
                </a:solidFill>
                <a:effectLst/>
                <a:latin typeface="inherit"/>
              </a:rPr>
              <a:t>&lt;</a:t>
            </a:r>
            <a:r>
              <a:rPr lang="en-SG" dirty="0"/>
              <a:t>number of cores</a:t>
            </a:r>
            <a:r>
              <a:rPr lang="en-SG" dirty="0">
                <a:solidFill>
                  <a:srgbClr val="F8F8F2"/>
                </a:solidFill>
                <a:effectLst/>
                <a:latin typeface="inherit"/>
              </a:rPr>
              <a:t>&gt;</a:t>
            </a:r>
            <a:r>
              <a:rPr lang="en-SG" dirty="0"/>
              <a:t> </a:t>
            </a:r>
          </a:p>
          <a:p>
            <a:pPr marL="0" indent="0">
              <a:buNone/>
            </a:pPr>
            <a:r>
              <a:rPr lang="en-SG" dirty="0"/>
              <a:t>\ --jars </a:t>
            </a:r>
            <a:r>
              <a:rPr lang="en-SG" dirty="0">
                <a:solidFill>
                  <a:srgbClr val="F8F8F2"/>
                </a:solidFill>
                <a:effectLst/>
                <a:latin typeface="inherit"/>
              </a:rPr>
              <a:t>&lt;</a:t>
            </a:r>
            <a:r>
              <a:rPr lang="en-SG" dirty="0"/>
              <a:t>comma separated dependencies</a:t>
            </a:r>
            <a:r>
              <a:rPr lang="en-SG" dirty="0">
                <a:solidFill>
                  <a:srgbClr val="F8F8F2"/>
                </a:solidFill>
                <a:effectLst/>
                <a:latin typeface="inherit"/>
              </a:rPr>
              <a:t>&gt;</a:t>
            </a:r>
            <a:r>
              <a:rPr lang="en-SG" dirty="0"/>
              <a:t> --class </a:t>
            </a:r>
            <a:r>
              <a:rPr lang="en-SG" dirty="0">
                <a:solidFill>
                  <a:srgbClr val="F8F8F2"/>
                </a:solidFill>
                <a:effectLst/>
                <a:latin typeface="inherit"/>
              </a:rPr>
              <a:t>&lt;</a:t>
            </a:r>
            <a:r>
              <a:rPr lang="en-SG" dirty="0"/>
              <a:t>main-class</a:t>
            </a:r>
            <a:r>
              <a:rPr lang="en-SG" dirty="0">
                <a:solidFill>
                  <a:srgbClr val="F8F8F2"/>
                </a:solidFill>
                <a:effectLst/>
                <a:latin typeface="inherit"/>
              </a:rPr>
              <a:t>&gt;</a:t>
            </a:r>
            <a:r>
              <a:rPr lang="en-SG" dirty="0"/>
              <a:t> </a:t>
            </a:r>
          </a:p>
          <a:p>
            <a:pPr marL="0" indent="0">
              <a:buNone/>
            </a:pPr>
            <a:r>
              <a:rPr lang="en-SG" dirty="0"/>
              <a:t>\ </a:t>
            </a:r>
            <a:r>
              <a:rPr lang="en-SG" dirty="0">
                <a:solidFill>
                  <a:srgbClr val="F8F8F2"/>
                </a:solidFill>
                <a:effectLst/>
                <a:latin typeface="inherit"/>
              </a:rPr>
              <a:t>&lt;</a:t>
            </a:r>
            <a:r>
              <a:rPr lang="en-SG" dirty="0"/>
              <a:t>application-jar</a:t>
            </a:r>
            <a:r>
              <a:rPr lang="en-SG" dirty="0">
                <a:solidFill>
                  <a:srgbClr val="F8F8F2"/>
                </a:solidFill>
                <a:effectLst/>
                <a:latin typeface="inherit"/>
              </a:rPr>
              <a:t>&gt;</a:t>
            </a:r>
            <a:r>
              <a:rPr lang="en-SG" dirty="0"/>
              <a:t> </a:t>
            </a:r>
          </a:p>
          <a:p>
            <a:pPr marL="0" indent="0">
              <a:buNone/>
            </a:pPr>
            <a:r>
              <a:rPr lang="en-SG" dirty="0"/>
              <a:t>\ </a:t>
            </a:r>
            <a:r>
              <a:rPr lang="en-SG" dirty="0">
                <a:solidFill>
                  <a:srgbClr val="F8F8F2"/>
                </a:solidFill>
                <a:effectLst/>
                <a:latin typeface="inherit"/>
              </a:rPr>
              <a:t>[</a:t>
            </a:r>
            <a:r>
              <a:rPr lang="en-SG" dirty="0"/>
              <a:t>application-arguments</a:t>
            </a:r>
            <a:r>
              <a:rPr lang="en-SG" dirty="0">
                <a:solidFill>
                  <a:srgbClr val="F8F8F2"/>
                </a:solidFill>
                <a:effectLst/>
                <a:latin typeface="inherit"/>
              </a:rPr>
              <a:t>]</a:t>
            </a:r>
            <a:r>
              <a:rPr lang="en-SG" dirty="0"/>
              <a:t>huffling leads to wide transformations.</a:t>
            </a:r>
          </a:p>
          <a:p>
            <a:pPr marL="0" indent="0">
              <a:buNone/>
            </a:pPr>
            <a:endParaRPr lang="en-SG" dirty="0"/>
          </a:p>
          <a:p>
            <a:pPr marL="0" indent="0">
              <a:buNone/>
            </a:pPr>
            <a:r>
              <a:rPr lang="en-SG" dirty="0"/>
              <a:t>--</a:t>
            </a:r>
            <a:r>
              <a:rPr lang="en-SG" dirty="0" err="1"/>
              <a:t>num</a:t>
            </a:r>
            <a:r>
              <a:rPr lang="en-SG" dirty="0"/>
              <a:t>-executors</a:t>
            </a:r>
          </a:p>
          <a:p>
            <a:pPr marL="0" indent="0">
              <a:buNone/>
            </a:pPr>
            <a:r>
              <a:rPr lang="en-SG" dirty="0"/>
              <a:t>--executor-memory</a:t>
            </a:r>
          </a:p>
          <a:p>
            <a:pPr marL="0" indent="0">
              <a:buNone/>
            </a:pPr>
            <a:r>
              <a:rPr lang="en-SG" dirty="0"/>
              <a:t>--executor-cores</a:t>
            </a:r>
          </a:p>
          <a:p>
            <a:pPr marL="0" indent="0">
              <a:buNone/>
            </a:pPr>
            <a:r>
              <a:rPr lang="en-SG" dirty="0"/>
              <a:t>--driver-memory</a:t>
            </a:r>
          </a:p>
          <a:p>
            <a:pPr marL="0" indent="0">
              <a:buNone/>
            </a:pPr>
            <a:endParaRPr lang="en-SG" dirty="0"/>
          </a:p>
          <a:p>
            <a:pPr marL="0" indent="0">
              <a:buNone/>
            </a:pPr>
            <a:r>
              <a:rPr lang="en-SG" dirty="0"/>
              <a:t>Executors are JVMs, they created tasks(tasks are your code that works on the input data. The tasks usually executes in parallel fashion, the number of tasks simultaneously executed is the value assigned to --</a:t>
            </a:r>
            <a:r>
              <a:rPr lang="en-SG" b="1" dirty="0"/>
              <a:t>executor-cores.</a:t>
            </a:r>
            <a:r>
              <a:rPr lang="en-SG" b="0" dirty="0"/>
              <a:t>  Core is nothing but CPU allocation for a task.  Take note that if the resource available is less than what was assigned to the cores, though the tasks were created matching the value, tasks executed in parallel will be matching the resource availability.  The size of resource is defined by </a:t>
            </a:r>
            <a:r>
              <a:rPr lang="en-SG" b="1" dirty="0"/>
              <a:t>–executor-memory.</a:t>
            </a:r>
            <a:r>
              <a:rPr lang="en-SG" b="0" dirty="0"/>
              <a:t> The value </a:t>
            </a:r>
            <a:r>
              <a:rPr lang="en-SG" b="1" dirty="0"/>
              <a:t> “--</a:t>
            </a:r>
            <a:r>
              <a:rPr lang="en-SG" b="1" dirty="0" err="1"/>
              <a:t>num</a:t>
            </a:r>
            <a:r>
              <a:rPr lang="en-SG" b="1" dirty="0"/>
              <a:t>-executors” </a:t>
            </a:r>
            <a:r>
              <a:rPr lang="en-SG" b="0" dirty="0"/>
              <a:t>is the executors the job require to finish the task and the number of executors </a:t>
            </a:r>
            <a:r>
              <a:rPr lang="en-SG" b="1" dirty="0"/>
              <a:t>are created are per cluster and not per node</a:t>
            </a:r>
            <a:r>
              <a:rPr lang="en-SG" b="0" dirty="0"/>
              <a:t>.</a:t>
            </a:r>
            <a:r>
              <a:rPr lang="en-SG" dirty="0"/>
              <a:t>)</a:t>
            </a:r>
          </a:p>
          <a:p>
            <a:pPr marL="0" indent="0">
              <a:buNone/>
            </a:pPr>
            <a:endParaRPr lang="en-SG" dirty="0"/>
          </a:p>
          <a:p>
            <a:pPr marL="0" indent="0">
              <a:buNone/>
            </a:pPr>
            <a:r>
              <a:rPr lang="en-SG" dirty="0"/>
              <a:t>How executors are created in the worker nodes ?</a:t>
            </a:r>
          </a:p>
          <a:p>
            <a:pPr marL="0" indent="0">
              <a:buNone/>
            </a:pPr>
            <a:endParaRPr lang="en-SG" dirty="0"/>
          </a:p>
          <a:p>
            <a:pPr marL="0" indent="0">
              <a:buNone/>
            </a:pPr>
            <a:r>
              <a:rPr lang="en-SG" dirty="0"/>
              <a:t>A single node can have multiple executors.</a:t>
            </a:r>
          </a:p>
          <a:p>
            <a:pPr marL="0" indent="0">
              <a:buNone/>
            </a:pPr>
            <a:endParaRPr lang="en-SG" dirty="0"/>
          </a:p>
          <a:p>
            <a:pPr marL="0" indent="0">
              <a:buNone/>
            </a:pPr>
            <a:r>
              <a:rPr lang="en-SG" b="1" dirty="0"/>
              <a:t>--driver-memory</a:t>
            </a:r>
            <a:r>
              <a:rPr lang="en-SG" b="0" dirty="0"/>
              <a:t> – </a:t>
            </a:r>
            <a:r>
              <a:rPr lang="en-SG" b="0" dirty="0" err="1"/>
              <a:t>sparksubmit</a:t>
            </a:r>
            <a:r>
              <a:rPr lang="en-SG" b="0" dirty="0"/>
              <a:t> creates a driver.  Upon creation, the driver if spark, communicates to the master, if YARN then to application master.  Driver will co-ordinate with the jobs executing on the worker node.  </a:t>
            </a:r>
            <a:r>
              <a:rPr lang="en-SG" b="1" dirty="0"/>
              <a:t>Collect() or Take()</a:t>
            </a:r>
            <a:r>
              <a:rPr lang="en-SG" b="0" dirty="0"/>
              <a:t> will make the driver to collect complete data from all the worker nodes.   This is when the if the data size exceeds the driver memory, will trigger the Driver OOM exception.</a:t>
            </a:r>
          </a:p>
          <a:p>
            <a:pPr marL="0" indent="0">
              <a:buNone/>
            </a:pPr>
            <a:endParaRPr lang="en-SG" b="0" dirty="0"/>
          </a:p>
          <a:p>
            <a:pPr marL="0" indent="0">
              <a:buNone/>
            </a:pPr>
            <a:r>
              <a:rPr lang="en-SG" b="0" dirty="0" err="1"/>
              <a:t>SaveAsTextFile</a:t>
            </a:r>
            <a:r>
              <a:rPr lang="en-SG" b="0" dirty="0"/>
              <a:t>() – this will run in parallel and not staging data in driver.</a:t>
            </a:r>
            <a:endParaRPr lang="en-SG" b="1" dirty="0"/>
          </a:p>
        </p:txBody>
      </p:sp>
      <p:sp>
        <p:nvSpPr>
          <p:cNvPr id="4" name="Slide Number Placeholder 3"/>
          <p:cNvSpPr>
            <a:spLocks noGrp="1"/>
          </p:cNvSpPr>
          <p:nvPr>
            <p:ph type="sldNum" sz="quarter" idx="5"/>
          </p:nvPr>
        </p:nvSpPr>
        <p:spPr/>
        <p:txBody>
          <a:bodyPr/>
          <a:lstStyle/>
          <a:p>
            <a:fld id="{F4C1432A-815B-421C-B111-47E7F9008186}" type="slidenum">
              <a:rPr lang="en-SG" smtClean="0"/>
              <a:t>9</a:t>
            </a:fld>
            <a:endParaRPr lang="en-SG"/>
          </a:p>
        </p:txBody>
      </p:sp>
    </p:spTree>
    <p:extLst>
      <p:ext uri="{BB962C8B-B14F-4D97-AF65-F5344CB8AC3E}">
        <p14:creationId xmlns:p14="http://schemas.microsoft.com/office/powerpoint/2010/main" val="3442320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Data Skew:</a:t>
            </a:r>
          </a:p>
          <a:p>
            <a:endParaRPr lang="en-SG" dirty="0"/>
          </a:p>
          <a:p>
            <a:r>
              <a:rPr lang="en-SG" dirty="0"/>
              <a:t>Data distributed storage</a:t>
            </a:r>
          </a:p>
          <a:p>
            <a:r>
              <a:rPr lang="en-SG" dirty="0"/>
              <a:t>Data distributed processing or parallel processing.</a:t>
            </a:r>
          </a:p>
          <a:p>
            <a:endParaRPr lang="en-SG" dirty="0"/>
          </a:p>
          <a:p>
            <a:r>
              <a:rPr lang="en-SG" dirty="0"/>
              <a:t>1. Data skewness is a common problem in distributed processing.</a:t>
            </a:r>
          </a:p>
          <a:p>
            <a:r>
              <a:rPr lang="en-SG" dirty="0"/>
              <a:t>2. Whenever a key occurs several times in a column and the same column is used in spark join this leads to Data skewness </a:t>
            </a:r>
          </a:p>
          <a:p>
            <a:endParaRPr lang="en-SG" dirty="0"/>
          </a:p>
          <a:p>
            <a:r>
              <a:rPr lang="en-SG" dirty="0"/>
              <a:t>Ex:</a:t>
            </a:r>
          </a:p>
          <a:p>
            <a:r>
              <a:rPr lang="en-SG" dirty="0"/>
              <a:t>Table A – few million records (large dataset)</a:t>
            </a:r>
          </a:p>
          <a:p>
            <a:r>
              <a:rPr lang="en-SG" dirty="0"/>
              <a:t>Table B – few hundred records (medium dataset)</a:t>
            </a:r>
          </a:p>
          <a:p>
            <a:r>
              <a:rPr lang="en-SG" dirty="0"/>
              <a:t>Join Condition – A.id = B.id</a:t>
            </a:r>
          </a:p>
          <a:p>
            <a:endParaRPr lang="en-SG" dirty="0"/>
          </a:p>
          <a:p>
            <a:endParaRPr lang="en-SG" dirty="0"/>
          </a:p>
          <a:p>
            <a:endParaRPr lang="en-SG" dirty="0"/>
          </a:p>
          <a:p>
            <a:r>
              <a:rPr lang="en-SG" dirty="0"/>
              <a:t>Disadvantages/Issues:</a:t>
            </a:r>
          </a:p>
          <a:p>
            <a:r>
              <a:rPr lang="en-SG" dirty="0" err="1"/>
              <a:t>Performace</a:t>
            </a:r>
            <a:r>
              <a:rPr lang="en-SG" dirty="0"/>
              <a:t> of Spark is impacted</a:t>
            </a:r>
          </a:p>
          <a:p>
            <a:r>
              <a:rPr lang="en-SG" dirty="0"/>
              <a:t>Long running tasks</a:t>
            </a:r>
          </a:p>
          <a:p>
            <a:r>
              <a:rPr lang="en-SG" dirty="0"/>
              <a:t>Under utilization of allocated resources</a:t>
            </a:r>
          </a:p>
          <a:p>
            <a:r>
              <a:rPr lang="en-SG" dirty="0"/>
              <a:t>Resource idleness without performing any task.</a:t>
            </a:r>
          </a:p>
          <a:p>
            <a:r>
              <a:rPr lang="en-SG" dirty="0"/>
              <a:t>Prevents enjoying the advantage of parallel, distributed processing</a:t>
            </a:r>
          </a:p>
          <a:p>
            <a:endParaRPr lang="en-SG" dirty="0"/>
          </a:p>
          <a:p>
            <a:r>
              <a:rPr lang="en-SG" dirty="0"/>
              <a:t>How to resolve?</a:t>
            </a:r>
          </a:p>
          <a:p>
            <a:endParaRPr lang="en-SG" dirty="0"/>
          </a:p>
          <a:p>
            <a:r>
              <a:rPr lang="en-SG" b="1" dirty="0"/>
              <a:t>Salting Technique</a:t>
            </a:r>
          </a:p>
          <a:p>
            <a:endParaRPr lang="en-SG" dirty="0"/>
          </a:p>
          <a:p>
            <a:r>
              <a:rPr lang="en-SG" dirty="0"/>
              <a:t>Table A – Concatenate with some character and append some random number between range</a:t>
            </a:r>
          </a:p>
          <a:p>
            <a:r>
              <a:rPr lang="en-SG" dirty="0"/>
              <a:t>Ex: Key +_+Range(1,3)</a:t>
            </a:r>
          </a:p>
          <a:p>
            <a:endParaRPr lang="en-SG" dirty="0"/>
          </a:p>
          <a:p>
            <a:r>
              <a:rPr lang="en-SG" dirty="0"/>
              <a:t>Table B – Explode the value within some range</a:t>
            </a:r>
          </a:p>
          <a:p>
            <a:r>
              <a:rPr lang="en-SG" dirty="0"/>
              <a:t>Explode(key, Range(1,3))-&gt; x_1,x_2,x_3</a:t>
            </a:r>
          </a:p>
          <a:p>
            <a:endParaRPr lang="en-SG" dirty="0"/>
          </a:p>
          <a:p>
            <a:endParaRPr lang="en-SG" dirty="0"/>
          </a:p>
          <a:p>
            <a:r>
              <a:rPr lang="en-SG" dirty="0"/>
              <a:t>Adaptive Query Execution in Spark 3.0</a:t>
            </a:r>
          </a:p>
          <a:p>
            <a:endParaRPr lang="en-SG" dirty="0"/>
          </a:p>
          <a:p>
            <a:r>
              <a:rPr lang="en-SG" dirty="0"/>
              <a:t>Workarounds to avoid data skewness in Spark 2.0</a:t>
            </a:r>
          </a:p>
          <a:p>
            <a:r>
              <a:rPr lang="en-SG" dirty="0"/>
              <a:t>Repartition – increase the number of partition with equal size.  But presence of single dominant partition won’t solve the skewness</a:t>
            </a:r>
          </a:p>
          <a:p>
            <a:r>
              <a:rPr lang="en-SG" dirty="0"/>
              <a:t>Salting Technique - </a:t>
            </a:r>
          </a:p>
          <a:p>
            <a:endParaRPr lang="en-SG" dirty="0"/>
          </a:p>
        </p:txBody>
      </p:sp>
      <p:sp>
        <p:nvSpPr>
          <p:cNvPr id="4" name="Slide Number Placeholder 3"/>
          <p:cNvSpPr>
            <a:spLocks noGrp="1"/>
          </p:cNvSpPr>
          <p:nvPr>
            <p:ph type="sldNum" sz="quarter" idx="5"/>
          </p:nvPr>
        </p:nvSpPr>
        <p:spPr/>
        <p:txBody>
          <a:bodyPr/>
          <a:lstStyle/>
          <a:p>
            <a:fld id="{F4C1432A-815B-421C-B111-47E7F9008186}" type="slidenum">
              <a:rPr lang="en-SG" smtClean="0"/>
              <a:t>12</a:t>
            </a:fld>
            <a:endParaRPr lang="en-SG"/>
          </a:p>
        </p:txBody>
      </p:sp>
    </p:spTree>
    <p:extLst>
      <p:ext uri="{BB962C8B-B14F-4D97-AF65-F5344CB8AC3E}">
        <p14:creationId xmlns:p14="http://schemas.microsoft.com/office/powerpoint/2010/main" val="359146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0B5D-4071-49E9-85EF-204F663649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1251EA5-A6EA-41AE-B58C-50DA693CE4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00D8350-FBB6-48D1-A5DA-E698F2DEDA41}"/>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5" name="Footer Placeholder 4">
            <a:extLst>
              <a:ext uri="{FF2B5EF4-FFF2-40B4-BE49-F238E27FC236}">
                <a16:creationId xmlns:a16="http://schemas.microsoft.com/office/drawing/2014/main" id="{BB215643-CE9C-4207-B06A-83D3F387934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8A1AA5C-E5E9-4C1A-B49E-B843B26A2824}"/>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379327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69A0-2A3C-4476-A6A7-DED76C0C4C5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50044ED-17E1-452E-AE16-C329ED4A4D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E3CAA0E-9191-4146-AA12-BD475108A724}"/>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5" name="Footer Placeholder 4">
            <a:extLst>
              <a:ext uri="{FF2B5EF4-FFF2-40B4-BE49-F238E27FC236}">
                <a16:creationId xmlns:a16="http://schemas.microsoft.com/office/drawing/2014/main" id="{BBF13114-3F16-4031-8D5A-4BD4F605EDC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4DB14BA-CB0A-4770-8A73-BADCE14BC1E4}"/>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657343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13962-370D-49B0-93A3-66F761D7D5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8BBA916-450E-42EF-9B9F-FAC653494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6151C09-322F-463F-BC6C-268CD1F17CB2}"/>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5" name="Footer Placeholder 4">
            <a:extLst>
              <a:ext uri="{FF2B5EF4-FFF2-40B4-BE49-F238E27FC236}">
                <a16:creationId xmlns:a16="http://schemas.microsoft.com/office/drawing/2014/main" id="{352F694B-3693-49F1-82BD-4D9804CC836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86328A0-357C-45FE-815B-82C71BC6555D}"/>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666067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720F-112F-4C4B-B0FC-0EBC96F158A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8DB01FA-7CAB-4AB0-B10D-3CB59CE008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B0D2F7E-C02E-4FF9-A9F1-140707349619}"/>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5" name="Footer Placeholder 4">
            <a:extLst>
              <a:ext uri="{FF2B5EF4-FFF2-40B4-BE49-F238E27FC236}">
                <a16:creationId xmlns:a16="http://schemas.microsoft.com/office/drawing/2014/main" id="{28C86994-B447-4251-B49A-E0CCF4EA11A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EE5660B-BAFA-4961-8653-9E3B5CD054D1}"/>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887511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706E-4733-41E8-95CF-43D78897E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4C51D6D-560E-4CA1-BDF6-337DAC872C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ACD13-8A5A-47FD-9D4C-45CA58EEF7EC}"/>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5" name="Footer Placeholder 4">
            <a:extLst>
              <a:ext uri="{FF2B5EF4-FFF2-40B4-BE49-F238E27FC236}">
                <a16:creationId xmlns:a16="http://schemas.microsoft.com/office/drawing/2014/main" id="{7D149127-8296-4949-83DB-E9AB99A36C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910D77-9210-4D50-9E00-050D953294B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97201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DC9E-7784-41FC-AF4E-DBC6D40462F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5918FE9-0A48-41FF-B0D9-2263E35395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7519E7B-3CC3-440A-BA3B-7CE97BC4FC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E993318-33E0-48E5-9818-297092ACBD3B}"/>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6" name="Footer Placeholder 5">
            <a:extLst>
              <a:ext uri="{FF2B5EF4-FFF2-40B4-BE49-F238E27FC236}">
                <a16:creationId xmlns:a16="http://schemas.microsoft.com/office/drawing/2014/main" id="{E04C3BEE-D45D-4C77-80D9-AFE0605AB29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FC575B1-C784-49A8-A1B0-2CC51510347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00288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7CBD-00CE-41EF-A4FA-A1A50D0DB45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38140C8-CC1F-4A69-A08D-4146D1B8C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49695D-D333-4C2D-ABE4-D83918A6FC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1EB8641-83A1-4B66-91B6-981CDBCF29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00B415-D8BD-4D93-A445-6CA2D0BCAE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FE6F53E-94D2-4C3C-B6A9-6C1BB3484005}"/>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8" name="Footer Placeholder 7">
            <a:extLst>
              <a:ext uri="{FF2B5EF4-FFF2-40B4-BE49-F238E27FC236}">
                <a16:creationId xmlns:a16="http://schemas.microsoft.com/office/drawing/2014/main" id="{3C282CF8-E33A-4822-8257-94B7D6507F57}"/>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CFE4719-C08A-4ECB-971A-E6C0E2EA270B}"/>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23091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C1F9-ED3A-4399-A0A8-802B19833EF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CFA304D-410F-47C8-B9B8-F8296141EB24}"/>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4" name="Footer Placeholder 3">
            <a:extLst>
              <a:ext uri="{FF2B5EF4-FFF2-40B4-BE49-F238E27FC236}">
                <a16:creationId xmlns:a16="http://schemas.microsoft.com/office/drawing/2014/main" id="{2CF92A23-5A5B-4C64-BEC2-FDE87F404C2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AC459DE-81E1-4299-ABFE-3E75B9069A4C}"/>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335671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468F98-08B0-4081-BFB0-012E7E228B6D}"/>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3" name="Footer Placeholder 2">
            <a:extLst>
              <a:ext uri="{FF2B5EF4-FFF2-40B4-BE49-F238E27FC236}">
                <a16:creationId xmlns:a16="http://schemas.microsoft.com/office/drawing/2014/main" id="{1FD00308-DEAE-4660-9CDF-504A19D5ADBE}"/>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6182CB6-F266-4EE6-944D-55FA6DD66A6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92626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C474-6A02-46C9-8BEA-EFAE160B7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F0F74FF-EE7E-46C2-B6D2-7A21C27CF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A499A21-0906-4A79-87D1-99764ACE9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E19E1-A236-4043-9DEE-B0993B5FD9AB}"/>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6" name="Footer Placeholder 5">
            <a:extLst>
              <a:ext uri="{FF2B5EF4-FFF2-40B4-BE49-F238E27FC236}">
                <a16:creationId xmlns:a16="http://schemas.microsoft.com/office/drawing/2014/main" id="{81BB660D-5E0C-426F-9010-5928CC48A2A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3D60C6B-92F0-4125-BB7D-C03C9F34175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48298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0B27-9709-437E-9B1B-9E32483FD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62DF0AA-DB3E-4B03-BB7D-C894F5D59A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D494F59-733F-478A-BD50-6C6418D12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6520E-038B-4B37-B474-7749236509B6}"/>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6" name="Footer Placeholder 5">
            <a:extLst>
              <a:ext uri="{FF2B5EF4-FFF2-40B4-BE49-F238E27FC236}">
                <a16:creationId xmlns:a16="http://schemas.microsoft.com/office/drawing/2014/main" id="{0A6327A6-ADED-4653-9001-08F936460ED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001CB5A-575F-4B00-8FCE-CF9452B1A54A}"/>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181119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C54AC2-4E64-446D-A87C-8F3A487392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FBEC254-0BD1-4352-9A3E-271CAEB43F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05E15F3-8AA8-4695-8245-EF1EB74FC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70DF7-24A8-4DB3-892E-F8BDD70D80A0}" type="datetimeFigureOut">
              <a:rPr lang="en-SG" smtClean="0"/>
              <a:t>13/1/2023</a:t>
            </a:fld>
            <a:endParaRPr lang="en-SG"/>
          </a:p>
        </p:txBody>
      </p:sp>
      <p:sp>
        <p:nvSpPr>
          <p:cNvPr id="5" name="Footer Placeholder 4">
            <a:extLst>
              <a:ext uri="{FF2B5EF4-FFF2-40B4-BE49-F238E27FC236}">
                <a16:creationId xmlns:a16="http://schemas.microsoft.com/office/drawing/2014/main" id="{FFCC9B5E-0115-4105-A7C9-54A2CF104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B10DA0C-2ECF-40DA-8F83-3D1758991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74B6C-1CF8-463D-AE82-2061F7CE5659}" type="slidenum">
              <a:rPr lang="en-SG" smtClean="0"/>
              <a:t>‹#›</a:t>
            </a:fld>
            <a:endParaRPr lang="en-SG"/>
          </a:p>
        </p:txBody>
      </p:sp>
    </p:spTree>
    <p:extLst>
      <p:ext uri="{BB962C8B-B14F-4D97-AF65-F5344CB8AC3E}">
        <p14:creationId xmlns:p14="http://schemas.microsoft.com/office/powerpoint/2010/main" val="1254369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15A2E8-79DB-422C-A44D-6CF072FA3A54}"/>
              </a:ext>
            </a:extLst>
          </p:cNvPr>
          <p:cNvSpPr txBox="1"/>
          <p:nvPr/>
        </p:nvSpPr>
        <p:spPr>
          <a:xfrm>
            <a:off x="178676" y="199696"/>
            <a:ext cx="11834648" cy="4185761"/>
          </a:xfrm>
          <a:prstGeom prst="rect">
            <a:avLst/>
          </a:prstGeom>
          <a:noFill/>
        </p:spPr>
        <p:txBody>
          <a:bodyPr wrap="square">
            <a:spAutoFit/>
          </a:bodyPr>
          <a:lstStyle/>
          <a:p>
            <a:pPr algn="l" fontAlgn="base"/>
            <a:r>
              <a:rPr lang="en-US" sz="1200" b="1" i="0" dirty="0">
                <a:solidFill>
                  <a:srgbClr val="444444"/>
                </a:solidFill>
                <a:effectLst/>
                <a:latin typeface="Source Sans Pro" panose="020B0604020202020204" pitchFamily="34" charset="0"/>
              </a:rPr>
              <a:t>Apache Hadoop</a:t>
            </a:r>
            <a:r>
              <a:rPr lang="en-US" sz="1200" b="0" i="0" dirty="0">
                <a:solidFill>
                  <a:srgbClr val="444444"/>
                </a:solidFill>
                <a:effectLst/>
                <a:latin typeface="Source Sans Pro" panose="020B0604020202020204" pitchFamily="34" charset="0"/>
              </a:rPr>
              <a:t> works o</a:t>
            </a:r>
            <a:r>
              <a:rPr lang="en-US" sz="1200" b="1" i="0" dirty="0">
                <a:solidFill>
                  <a:srgbClr val="444444"/>
                </a:solidFill>
                <a:effectLst/>
                <a:latin typeface="Source Sans Pro" panose="020B0604020202020204" pitchFamily="34" charset="0"/>
              </a:rPr>
              <a:t>n Data Locality princip</a:t>
            </a:r>
            <a:r>
              <a:rPr lang="en-US" sz="1200" b="0" i="0" dirty="0">
                <a:solidFill>
                  <a:srgbClr val="444444"/>
                </a:solidFill>
                <a:effectLst/>
                <a:latin typeface="Source Sans Pro" panose="020B0604020202020204" pitchFamily="34" charset="0"/>
              </a:rPr>
              <a:t>le which states that </a:t>
            </a:r>
            <a:r>
              <a:rPr lang="en-US" sz="1200" b="1" i="0" dirty="0">
                <a:solidFill>
                  <a:srgbClr val="444444"/>
                </a:solidFill>
                <a:effectLst/>
                <a:latin typeface="Source Sans Pro" panose="020B0604020202020204" pitchFamily="34" charset="0"/>
              </a:rPr>
              <a:t>move computation to data instead of data to computation</a:t>
            </a:r>
            <a:r>
              <a:rPr lang="en-US" sz="1200" b="0" i="0" dirty="0">
                <a:solidFill>
                  <a:srgbClr val="444444"/>
                </a:solidFill>
                <a:effectLst/>
                <a:latin typeface="Source Sans Pro" panose="020B0604020202020204" pitchFamily="34" charset="0"/>
              </a:rPr>
              <a:t>, this </a:t>
            </a:r>
            <a:r>
              <a:rPr lang="en-US" sz="1200" b="1" i="0" dirty="0">
                <a:solidFill>
                  <a:srgbClr val="444444"/>
                </a:solidFill>
                <a:effectLst/>
                <a:latin typeface="Source Sans Pro" panose="020B0604020202020204" pitchFamily="34" charset="0"/>
              </a:rPr>
              <a:t>reduces network congestion and therefore, enhances the overall system throughput</a:t>
            </a:r>
            <a:r>
              <a:rPr lang="en-US" sz="1200" b="0" i="0" dirty="0">
                <a:solidFill>
                  <a:srgbClr val="444444"/>
                </a:solidFill>
                <a:effectLst/>
                <a:latin typeface="Source Sans Pro" panose="020B0604020202020204" pitchFamily="34" charset="0"/>
              </a:rPr>
              <a:t>.</a:t>
            </a:r>
          </a:p>
          <a:p>
            <a:pPr algn="l" fontAlgn="base"/>
            <a:endParaRPr lang="en-US" sz="1200" dirty="0">
              <a:solidFill>
                <a:srgbClr val="444444"/>
              </a:solidFill>
              <a:latin typeface="Source Sans Pro" panose="020B0604020202020204" pitchFamily="34" charset="0"/>
            </a:endParaRPr>
          </a:p>
          <a:p>
            <a:pPr algn="l" fontAlgn="base"/>
            <a:r>
              <a:rPr lang="en-US" sz="1200" b="0" i="0" dirty="0">
                <a:solidFill>
                  <a:srgbClr val="444444"/>
                </a:solidFill>
                <a:effectLst/>
                <a:latin typeface="Source Sans Pro" panose="020B0604020202020204" pitchFamily="34" charset="0"/>
              </a:rPr>
              <a:t>HDFS Throughput - </a:t>
            </a:r>
            <a:r>
              <a:rPr lang="en-US" sz="1200" b="1" i="0" dirty="0">
                <a:solidFill>
                  <a:srgbClr val="444444"/>
                </a:solidFill>
                <a:effectLst/>
                <a:latin typeface="Source Sans Pro" panose="020B0503030403020204" pitchFamily="34" charset="0"/>
              </a:rPr>
              <a:t>Throughput </a:t>
            </a:r>
            <a:r>
              <a:rPr lang="en-US" sz="1200" b="0" i="0" dirty="0">
                <a:solidFill>
                  <a:srgbClr val="444444"/>
                </a:solidFill>
                <a:effectLst/>
                <a:latin typeface="Source Sans Pro" panose="020B0503030403020204" pitchFamily="34" charset="0"/>
              </a:rPr>
              <a:t>is the amount of work done in a unit time</a:t>
            </a:r>
            <a:endParaRPr lang="en-US" sz="1200" b="0" i="0" dirty="0">
              <a:solidFill>
                <a:srgbClr val="444444"/>
              </a:solidFill>
              <a:effectLst/>
              <a:latin typeface="Source Sans Pro" panose="020B0604020202020204" pitchFamily="34" charset="0"/>
            </a:endParaRPr>
          </a:p>
          <a:p>
            <a:pPr algn="l" fontAlgn="base"/>
            <a:endParaRPr lang="en-US" sz="1200" dirty="0">
              <a:solidFill>
                <a:srgbClr val="444444"/>
              </a:solidFill>
              <a:latin typeface="Source Sans Pro" panose="020B0604020202020204" pitchFamily="34" charset="0"/>
            </a:endParaRPr>
          </a:p>
          <a:p>
            <a:pPr algn="l" fontAlgn="base"/>
            <a:r>
              <a:rPr lang="en-US" sz="1200" b="0" i="0" dirty="0">
                <a:solidFill>
                  <a:srgbClr val="444444"/>
                </a:solidFill>
                <a:effectLst/>
                <a:latin typeface="Source Sans Pro" panose="020B0604020202020204" pitchFamily="34" charset="0"/>
              </a:rPr>
              <a:t>In </a:t>
            </a:r>
            <a:r>
              <a:rPr lang="en-US" sz="1200" b="0" i="0" dirty="0" err="1">
                <a:solidFill>
                  <a:srgbClr val="444444"/>
                </a:solidFill>
                <a:effectLst/>
                <a:latin typeface="Source Sans Pro" panose="020B0604020202020204" pitchFamily="34" charset="0"/>
              </a:rPr>
              <a:t>hadoop</a:t>
            </a:r>
            <a:r>
              <a:rPr lang="en-US" sz="1200" b="0" i="0" dirty="0">
                <a:solidFill>
                  <a:srgbClr val="444444"/>
                </a:solidFill>
                <a:effectLst/>
                <a:latin typeface="Source Sans Pro" panose="020B0604020202020204" pitchFamily="34" charset="0"/>
              </a:rPr>
              <a:t>, the </a:t>
            </a:r>
            <a:r>
              <a:rPr lang="en-US" sz="1200" b="1" i="0" dirty="0">
                <a:solidFill>
                  <a:srgbClr val="444444"/>
                </a:solidFill>
                <a:effectLst/>
                <a:latin typeface="Source Sans Pro" panose="020B0604020202020204" pitchFamily="34" charset="0"/>
              </a:rPr>
              <a:t>task is divided among different blocks</a:t>
            </a:r>
            <a:r>
              <a:rPr lang="en-US" sz="1200" b="0" i="0" dirty="0">
                <a:solidFill>
                  <a:srgbClr val="444444"/>
                </a:solidFill>
                <a:effectLst/>
                <a:latin typeface="Source Sans Pro" panose="020B0604020202020204" pitchFamily="34" charset="0"/>
              </a:rPr>
              <a:t>, the </a:t>
            </a:r>
            <a:r>
              <a:rPr lang="en-US" sz="1200" b="1" i="0" dirty="0">
                <a:solidFill>
                  <a:srgbClr val="444444"/>
                </a:solidFill>
                <a:effectLst/>
                <a:latin typeface="Source Sans Pro" panose="020B0604020202020204" pitchFamily="34" charset="0"/>
              </a:rPr>
              <a:t>processing is done parallel</a:t>
            </a:r>
            <a:r>
              <a:rPr lang="en-US" sz="1200" b="0" i="0" dirty="0">
                <a:solidFill>
                  <a:srgbClr val="444444"/>
                </a:solidFill>
                <a:effectLst/>
                <a:latin typeface="Source Sans Pro" panose="020B0604020202020204" pitchFamily="34" charset="0"/>
              </a:rPr>
              <a:t> and </a:t>
            </a:r>
            <a:r>
              <a:rPr lang="en-US" sz="1200" b="1" i="0" dirty="0">
                <a:solidFill>
                  <a:srgbClr val="444444"/>
                </a:solidFill>
                <a:effectLst/>
                <a:latin typeface="Source Sans Pro" panose="020B0604020202020204" pitchFamily="34" charset="0"/>
              </a:rPr>
              <a:t>independent</a:t>
            </a:r>
            <a:r>
              <a:rPr lang="en-US" sz="1200" b="0" i="0" dirty="0">
                <a:solidFill>
                  <a:srgbClr val="444444"/>
                </a:solidFill>
                <a:effectLst/>
                <a:latin typeface="Source Sans Pro" panose="020B0604020202020204" pitchFamily="34" charset="0"/>
              </a:rPr>
              <a:t> to </a:t>
            </a:r>
            <a:r>
              <a:rPr lang="en-US" sz="1200" b="1" i="0" dirty="0">
                <a:solidFill>
                  <a:srgbClr val="444444"/>
                </a:solidFill>
                <a:effectLst/>
                <a:latin typeface="Source Sans Pro" panose="020B0604020202020204" pitchFamily="34" charset="0"/>
              </a:rPr>
              <a:t>each other</a:t>
            </a:r>
            <a:r>
              <a:rPr lang="en-US" sz="1200" b="0" i="0" dirty="0">
                <a:solidFill>
                  <a:srgbClr val="444444"/>
                </a:solidFill>
                <a:effectLst/>
                <a:latin typeface="Source Sans Pro" panose="020B0604020202020204" pitchFamily="34" charset="0"/>
              </a:rPr>
              <a:t>. so because of </a:t>
            </a:r>
            <a:r>
              <a:rPr lang="en-US" sz="1200" b="1" i="0" dirty="0">
                <a:solidFill>
                  <a:srgbClr val="444444"/>
                </a:solidFill>
                <a:effectLst/>
                <a:latin typeface="Source Sans Pro" panose="020B0604020202020204" pitchFamily="34" charset="0"/>
              </a:rPr>
              <a:t>parallel processing</a:t>
            </a:r>
            <a:r>
              <a:rPr lang="en-US" sz="1200" b="0" i="0" dirty="0">
                <a:solidFill>
                  <a:srgbClr val="444444"/>
                </a:solidFill>
                <a:effectLst/>
                <a:latin typeface="Source Sans Pro" panose="020B0604020202020204" pitchFamily="34" charset="0"/>
              </a:rPr>
              <a:t>, HDFS has high throughput.</a:t>
            </a:r>
          </a:p>
          <a:p>
            <a:pPr algn="l" fontAlgn="base"/>
            <a:endParaRPr lang="en-US" sz="1200" dirty="0">
              <a:solidFill>
                <a:srgbClr val="444444"/>
              </a:solidFill>
              <a:latin typeface="Source Sans Pro" panose="020B0604020202020204" pitchFamily="34" charset="0"/>
            </a:endParaRPr>
          </a:p>
          <a:p>
            <a:pPr algn="l"/>
            <a:r>
              <a:rPr lang="en-US" sz="1200" b="1" i="0" dirty="0">
                <a:solidFill>
                  <a:srgbClr val="24292E"/>
                </a:solidFill>
                <a:effectLst/>
                <a:latin typeface="Roboto-Regular"/>
              </a:rPr>
              <a:t>HDFS </a:t>
            </a:r>
            <a:r>
              <a:rPr lang="en-US" sz="1200" b="1" i="0" dirty="0">
                <a:solidFill>
                  <a:srgbClr val="404040"/>
                </a:solidFill>
                <a:effectLst/>
                <a:latin typeface="-apple-system"/>
              </a:rPr>
              <a:t>Advantage:</a:t>
            </a:r>
            <a:endParaRPr lang="en-US" sz="1100" b="1" i="0" dirty="0">
              <a:solidFill>
                <a:srgbClr val="404040"/>
              </a:solidFill>
              <a:effectLst/>
              <a:latin typeface="-apple-system"/>
            </a:endParaRPr>
          </a:p>
          <a:p>
            <a:pPr algn="l">
              <a:buFont typeface="+mj-lt"/>
              <a:buAutoNum type="arabicPeriod"/>
            </a:pPr>
            <a:r>
              <a:rPr lang="en-US" sz="1200" b="0" i="0" dirty="0">
                <a:solidFill>
                  <a:srgbClr val="24292E"/>
                </a:solidFill>
                <a:effectLst/>
                <a:latin typeface="-apple-system"/>
              </a:rPr>
              <a:t>Support the storage of massive data.</a:t>
            </a:r>
          </a:p>
          <a:p>
            <a:pPr algn="l">
              <a:buFont typeface="+mj-lt"/>
              <a:buAutoNum type="arabicPeriod"/>
            </a:pPr>
            <a:r>
              <a:rPr lang="en-US" sz="1200" b="0" i="0" dirty="0">
                <a:solidFill>
                  <a:srgbClr val="24292E"/>
                </a:solidFill>
                <a:effectLst/>
                <a:latin typeface="-apple-system"/>
              </a:rPr>
              <a:t>Detect and quickly respond to hardware failures.</a:t>
            </a:r>
          </a:p>
          <a:p>
            <a:pPr algn="l">
              <a:buFont typeface="+mj-lt"/>
              <a:buAutoNum type="arabicPeriod"/>
            </a:pPr>
            <a:r>
              <a:rPr lang="en-US" sz="1200" b="0" i="0" dirty="0">
                <a:solidFill>
                  <a:srgbClr val="24292E"/>
                </a:solidFill>
                <a:effectLst/>
                <a:latin typeface="-apple-system"/>
              </a:rPr>
              <a:t>Streaming data access.</a:t>
            </a:r>
          </a:p>
          <a:p>
            <a:pPr algn="l">
              <a:buFont typeface="+mj-lt"/>
              <a:buAutoNum type="arabicPeriod"/>
            </a:pPr>
            <a:r>
              <a:rPr lang="en-US" sz="1200" b="0" i="0" dirty="0">
                <a:solidFill>
                  <a:srgbClr val="24292E"/>
                </a:solidFill>
                <a:effectLst/>
                <a:latin typeface="-apple-system"/>
              </a:rPr>
              <a:t>Simplified consistency model.</a:t>
            </a:r>
          </a:p>
          <a:p>
            <a:pPr algn="l">
              <a:buFont typeface="+mj-lt"/>
              <a:buAutoNum type="arabicPeriod"/>
            </a:pPr>
            <a:r>
              <a:rPr lang="en-US" sz="1200" b="0" i="0" dirty="0">
                <a:solidFill>
                  <a:srgbClr val="24292E"/>
                </a:solidFill>
                <a:effectLst/>
                <a:latin typeface="-apple-system"/>
              </a:rPr>
              <a:t>High fault tolerance.</a:t>
            </a:r>
          </a:p>
          <a:p>
            <a:pPr algn="l">
              <a:buFont typeface="+mj-lt"/>
              <a:buAutoNum type="arabicPeriod"/>
            </a:pPr>
            <a:r>
              <a:rPr lang="en-US" sz="1200" b="0" i="0" dirty="0">
                <a:solidFill>
                  <a:srgbClr val="24292E"/>
                </a:solidFill>
                <a:effectLst/>
                <a:latin typeface="-apple-system"/>
              </a:rPr>
              <a:t>Commercial hardware.</a:t>
            </a:r>
          </a:p>
          <a:p>
            <a:pPr algn="l"/>
            <a:endParaRPr lang="en-US" sz="1200" i="0" dirty="0">
              <a:solidFill>
                <a:srgbClr val="24292E"/>
              </a:solidFill>
              <a:effectLst/>
              <a:latin typeface="Roboto-Regular"/>
            </a:endParaRPr>
          </a:p>
          <a:p>
            <a:pPr algn="l"/>
            <a:r>
              <a:rPr lang="en-US" sz="1200" b="1" i="0" dirty="0">
                <a:solidFill>
                  <a:srgbClr val="24292E"/>
                </a:solidFill>
                <a:effectLst/>
                <a:latin typeface="Roboto-Regular"/>
              </a:rPr>
              <a:t>HDFS  </a:t>
            </a:r>
            <a:r>
              <a:rPr lang="en-US" sz="1200" b="1" i="0" dirty="0">
                <a:solidFill>
                  <a:srgbClr val="404040"/>
                </a:solidFill>
                <a:effectLst/>
                <a:latin typeface="-apple-system"/>
              </a:rPr>
              <a:t>Disadvantage:</a:t>
            </a:r>
          </a:p>
          <a:p>
            <a:pPr algn="l">
              <a:buFont typeface="+mj-lt"/>
              <a:buAutoNum type="arabicPeriod"/>
            </a:pPr>
            <a:r>
              <a:rPr lang="en-US" sz="1200" b="0" i="0" dirty="0">
                <a:solidFill>
                  <a:srgbClr val="24292E"/>
                </a:solidFill>
                <a:effectLst/>
                <a:latin typeface="-apple-system"/>
              </a:rPr>
              <a:t>Can not achieve low-latency data access.</a:t>
            </a:r>
          </a:p>
          <a:p>
            <a:pPr algn="l">
              <a:buFont typeface="+mj-lt"/>
              <a:buAutoNum type="arabicPeriod"/>
            </a:pPr>
            <a:r>
              <a:rPr lang="en-US" sz="1200" b="0" i="0" dirty="0">
                <a:solidFill>
                  <a:srgbClr val="24292E"/>
                </a:solidFill>
                <a:effectLst/>
                <a:latin typeface="-apple-system"/>
              </a:rPr>
              <a:t>Not suitable for a large number of small file storage.</a:t>
            </a:r>
          </a:p>
          <a:p>
            <a:pPr algn="l">
              <a:buFont typeface="+mj-lt"/>
              <a:buAutoNum type="arabicPeriod"/>
            </a:pPr>
            <a:r>
              <a:rPr lang="en-US" sz="1200" b="0" i="0" dirty="0">
                <a:solidFill>
                  <a:srgbClr val="24292E"/>
                </a:solidFill>
                <a:effectLst/>
                <a:latin typeface="-apple-system"/>
              </a:rPr>
              <a:t>File modification is not supported (HDFS 2.x supports appending content to files).</a:t>
            </a:r>
          </a:p>
          <a:p>
            <a:pPr algn="l">
              <a:buFont typeface="+mj-lt"/>
              <a:buAutoNum type="arabicPeriod"/>
            </a:pPr>
            <a:r>
              <a:rPr lang="en-US" sz="1200" b="0" i="0" dirty="0">
                <a:solidFill>
                  <a:srgbClr val="24292E"/>
                </a:solidFill>
                <a:effectLst/>
                <a:latin typeface="-apple-system"/>
              </a:rPr>
              <a:t>Parallel writing by users is not supported.</a:t>
            </a:r>
          </a:p>
          <a:p>
            <a:pPr algn="l" fontAlgn="base"/>
            <a:endParaRPr lang="en-US" sz="1200" b="0" i="0" dirty="0">
              <a:solidFill>
                <a:srgbClr val="444444"/>
              </a:solidFill>
              <a:effectLst/>
              <a:latin typeface="Source Sans Pro" panose="020B0604020202020204" pitchFamily="34" charset="0"/>
            </a:endParaRPr>
          </a:p>
        </p:txBody>
      </p:sp>
    </p:spTree>
    <p:extLst>
      <p:ext uri="{BB962C8B-B14F-4D97-AF65-F5344CB8AC3E}">
        <p14:creationId xmlns:p14="http://schemas.microsoft.com/office/powerpoint/2010/main" val="42254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90B9964-7DAC-4363-AD67-B83D284C057D}"/>
              </a:ext>
            </a:extLst>
          </p:cNvPr>
          <p:cNvSpPr/>
          <p:nvPr/>
        </p:nvSpPr>
        <p:spPr>
          <a:xfrm>
            <a:off x="9599611" y="1396165"/>
            <a:ext cx="2466754" cy="9994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800" dirty="0"/>
              <a:t>Driver</a:t>
            </a:r>
          </a:p>
        </p:txBody>
      </p:sp>
      <p:sp>
        <p:nvSpPr>
          <p:cNvPr id="3" name="Rectangle: Rounded Corners 2">
            <a:extLst>
              <a:ext uri="{FF2B5EF4-FFF2-40B4-BE49-F238E27FC236}">
                <a16:creationId xmlns:a16="http://schemas.microsoft.com/office/drawing/2014/main" id="{BFDBA408-F1FB-4C6F-B491-7B33F6974014}"/>
              </a:ext>
            </a:extLst>
          </p:cNvPr>
          <p:cNvSpPr/>
          <p:nvPr/>
        </p:nvSpPr>
        <p:spPr>
          <a:xfrm>
            <a:off x="9599611" y="2645490"/>
            <a:ext cx="2466754" cy="9994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800" dirty="0"/>
              <a:t>Executor</a:t>
            </a:r>
          </a:p>
        </p:txBody>
      </p:sp>
      <p:sp>
        <p:nvSpPr>
          <p:cNvPr id="4" name="Rectangle: Rounded Corners 3">
            <a:extLst>
              <a:ext uri="{FF2B5EF4-FFF2-40B4-BE49-F238E27FC236}">
                <a16:creationId xmlns:a16="http://schemas.microsoft.com/office/drawing/2014/main" id="{F4AC537C-9F92-4E37-8229-E1FEC408C974}"/>
              </a:ext>
            </a:extLst>
          </p:cNvPr>
          <p:cNvSpPr/>
          <p:nvPr/>
        </p:nvSpPr>
        <p:spPr>
          <a:xfrm>
            <a:off x="9571257" y="3894816"/>
            <a:ext cx="2466754" cy="9994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800" dirty="0"/>
              <a:t>Task</a:t>
            </a:r>
          </a:p>
        </p:txBody>
      </p:sp>
      <p:sp>
        <p:nvSpPr>
          <p:cNvPr id="5" name="Rectangle: Rounded Corners 4">
            <a:extLst>
              <a:ext uri="{FF2B5EF4-FFF2-40B4-BE49-F238E27FC236}">
                <a16:creationId xmlns:a16="http://schemas.microsoft.com/office/drawing/2014/main" id="{73B96330-B86E-4C2B-913D-1B73206D8973}"/>
              </a:ext>
            </a:extLst>
          </p:cNvPr>
          <p:cNvSpPr/>
          <p:nvPr/>
        </p:nvSpPr>
        <p:spPr>
          <a:xfrm>
            <a:off x="9571257" y="5144141"/>
            <a:ext cx="2466754" cy="9994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800" dirty="0"/>
              <a:t>Core</a:t>
            </a:r>
          </a:p>
        </p:txBody>
      </p:sp>
      <p:sp>
        <p:nvSpPr>
          <p:cNvPr id="6" name="Rectangle: Rounded Corners 5">
            <a:extLst>
              <a:ext uri="{FF2B5EF4-FFF2-40B4-BE49-F238E27FC236}">
                <a16:creationId xmlns:a16="http://schemas.microsoft.com/office/drawing/2014/main" id="{9730D15B-A034-4E0A-88C2-BBB248557F5B}"/>
              </a:ext>
            </a:extLst>
          </p:cNvPr>
          <p:cNvSpPr/>
          <p:nvPr/>
        </p:nvSpPr>
        <p:spPr>
          <a:xfrm>
            <a:off x="9571257" y="192029"/>
            <a:ext cx="2466754" cy="909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7" name="Table 6">
            <a:extLst>
              <a:ext uri="{FF2B5EF4-FFF2-40B4-BE49-F238E27FC236}">
                <a16:creationId xmlns:a16="http://schemas.microsoft.com/office/drawing/2014/main" id="{F0C0F159-5631-4876-9C28-DFB76658CC6B}"/>
              </a:ext>
            </a:extLst>
          </p:cNvPr>
          <p:cNvGraphicFramePr>
            <a:graphicFrameLocks noGrp="1"/>
          </p:cNvGraphicFramePr>
          <p:nvPr>
            <p:extLst>
              <p:ext uri="{D42A27DB-BD31-4B8C-83A1-F6EECF244321}">
                <p14:modId xmlns:p14="http://schemas.microsoft.com/office/powerpoint/2010/main" val="1728962725"/>
              </p:ext>
            </p:extLst>
          </p:nvPr>
        </p:nvGraphicFramePr>
        <p:xfrm>
          <a:off x="333213" y="1679889"/>
          <a:ext cx="8505987" cy="3318904"/>
        </p:xfrm>
        <a:graphic>
          <a:graphicData uri="http://schemas.openxmlformats.org/drawingml/2006/table">
            <a:tbl>
              <a:tblPr/>
              <a:tblGrid>
                <a:gridCol w="2293902">
                  <a:extLst>
                    <a:ext uri="{9D8B030D-6E8A-4147-A177-3AD203B41FA5}">
                      <a16:colId xmlns:a16="http://schemas.microsoft.com/office/drawing/2014/main" val="236945326"/>
                    </a:ext>
                  </a:extLst>
                </a:gridCol>
                <a:gridCol w="6212085">
                  <a:extLst>
                    <a:ext uri="{9D8B030D-6E8A-4147-A177-3AD203B41FA5}">
                      <a16:colId xmlns:a16="http://schemas.microsoft.com/office/drawing/2014/main" val="612679017"/>
                    </a:ext>
                  </a:extLst>
                </a:gridCol>
              </a:tblGrid>
              <a:tr h="238998">
                <a:tc>
                  <a:txBody>
                    <a:bodyPr/>
                    <a:lstStyle/>
                    <a:p>
                      <a:pPr algn="l" fontAlgn="t" latinLnBrk="0"/>
                      <a:r>
                        <a:rPr lang="en-SG" sz="1800" b="1" cap="all" dirty="0">
                          <a:effectLst/>
                          <a:latin typeface="inherit"/>
                        </a:rPr>
                        <a:t>OPTION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SG" sz="1800" b="1" cap="all" dirty="0">
                          <a:effectLst/>
                          <a:latin typeface="inherit"/>
                        </a:rPr>
                        <a:t>DESCRIPTION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11244051"/>
                  </a:ext>
                </a:extLst>
              </a:tr>
              <a:tr h="418246">
                <a:tc>
                  <a:txBody>
                    <a:bodyPr/>
                    <a:lstStyle/>
                    <a:p>
                      <a:pPr algn="l" fontAlgn="t" latinLnBrk="0"/>
                      <a:r>
                        <a:rPr lang="en-SG" sz="1800" b="0" dirty="0">
                          <a:effectLst/>
                          <a:latin typeface="inherit"/>
                        </a:rPr>
                        <a:t>–driver-memory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Memory to be used by the Spark driver.</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43839352"/>
                  </a:ext>
                </a:extLst>
              </a:tr>
              <a:tr h="418246">
                <a:tc>
                  <a:txBody>
                    <a:bodyPr/>
                    <a:lstStyle/>
                    <a:p>
                      <a:pPr algn="l" fontAlgn="t" latinLnBrk="0"/>
                      <a:r>
                        <a:rPr lang="en-SG" sz="1800" b="0">
                          <a:effectLst/>
                          <a:latin typeface="inherit"/>
                        </a:rPr>
                        <a:t>–driver-cores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CPU cores to be used by the Spark driver</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2724217"/>
                  </a:ext>
                </a:extLst>
              </a:tr>
              <a:tr h="238998">
                <a:tc>
                  <a:txBody>
                    <a:bodyPr/>
                    <a:lstStyle/>
                    <a:p>
                      <a:pPr algn="l" fontAlgn="t" latinLnBrk="0"/>
                      <a:r>
                        <a:rPr lang="en-SG" sz="1800" b="0" dirty="0">
                          <a:effectLst/>
                          <a:latin typeface="inherit"/>
                        </a:rPr>
                        <a:t>–</a:t>
                      </a:r>
                      <a:r>
                        <a:rPr lang="en-SG" sz="1800" b="0" dirty="0" err="1">
                          <a:effectLst/>
                          <a:latin typeface="inherit"/>
                        </a:rPr>
                        <a:t>num</a:t>
                      </a:r>
                      <a:r>
                        <a:rPr lang="en-SG" sz="1800" b="0" dirty="0">
                          <a:effectLst/>
                          <a:latin typeface="inherit"/>
                        </a:rPr>
                        <a:t>-executors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The total number of executors to use. (</a:t>
                      </a:r>
                      <a:r>
                        <a:rPr lang="en-US" sz="1800" b="0">
                          <a:effectLst/>
                          <a:latin typeface="inherit"/>
                        </a:rPr>
                        <a:t>per cluster and not nodes) </a:t>
                      </a:r>
                      <a:endParaRPr lang="en-US"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74218154"/>
                  </a:ext>
                </a:extLst>
              </a:tr>
              <a:tr h="418246">
                <a:tc>
                  <a:txBody>
                    <a:bodyPr/>
                    <a:lstStyle/>
                    <a:p>
                      <a:pPr algn="l" fontAlgn="t" latinLnBrk="0"/>
                      <a:r>
                        <a:rPr lang="en-SG" sz="1800" b="0" dirty="0">
                          <a:effectLst/>
                          <a:latin typeface="inherit"/>
                        </a:rPr>
                        <a:t>–executor-memory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Amount of memory to use for the executor process.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0967874"/>
                  </a:ext>
                </a:extLst>
              </a:tr>
              <a:tr h="418246">
                <a:tc>
                  <a:txBody>
                    <a:bodyPr/>
                    <a:lstStyle/>
                    <a:p>
                      <a:pPr algn="l" fontAlgn="t" latinLnBrk="0"/>
                      <a:r>
                        <a:rPr lang="en-SG" sz="1800" b="0">
                          <a:effectLst/>
                          <a:latin typeface="inherit"/>
                        </a:rPr>
                        <a:t>–executor-cores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Number of CPU cores to use for the executor process. (</a:t>
                      </a:r>
                      <a:r>
                        <a:rPr lang="en-SG" dirty="0"/>
                        <a:t>decides the number of tasks running in that executor in parallel)</a:t>
                      </a:r>
                      <a:endParaRPr lang="en-US"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58292210"/>
                  </a:ext>
                </a:extLst>
              </a:tr>
              <a:tr h="418246">
                <a:tc>
                  <a:txBody>
                    <a:bodyPr/>
                    <a:lstStyle/>
                    <a:p>
                      <a:pPr algn="l" fontAlgn="t" latinLnBrk="0"/>
                      <a:r>
                        <a:rPr lang="en-SG" sz="1800" b="0" dirty="0">
                          <a:effectLst/>
                          <a:latin typeface="inherit"/>
                        </a:rPr>
                        <a:t>–total-executor-cores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The total number of executor cores to use.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66424562"/>
                  </a:ext>
                </a:extLst>
              </a:tr>
            </a:tbl>
          </a:graphicData>
        </a:graphic>
      </p:graphicFrame>
      <p:sp>
        <p:nvSpPr>
          <p:cNvPr id="8" name="Rectangle 1">
            <a:extLst>
              <a:ext uri="{FF2B5EF4-FFF2-40B4-BE49-F238E27FC236}">
                <a16:creationId xmlns:a16="http://schemas.microsoft.com/office/drawing/2014/main" id="{A33FDF65-2D5E-4D3C-A889-965920D76C76}"/>
              </a:ext>
            </a:extLst>
          </p:cNvPr>
          <p:cNvSpPr>
            <a:spLocks noChangeArrowheads="1"/>
          </p:cNvSpPr>
          <p:nvPr/>
        </p:nvSpPr>
        <p:spPr bwMode="auto">
          <a:xfrm>
            <a:off x="427808" y="504393"/>
            <a:ext cx="8505986" cy="866864"/>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1E73BE"/>
                </a:solidFill>
                <a:effectLst/>
                <a:latin typeface="Open Sans" panose="020B0606030504020204" pitchFamily="34" charset="0"/>
                <a:cs typeface="Open Sans" panose="020B0606030504020204" pitchFamily="34" charset="0"/>
              </a:rPr>
              <a:t>2.3 Driver and Executor Resources (Cores &amp; Memory)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While submitting an application, you can also specify how much memory and cores you wanted to give for driver and executors.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1557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EEAF95-9A97-435F-8069-91A70F21EF08}"/>
              </a:ext>
            </a:extLst>
          </p:cNvPr>
          <p:cNvSpPr txBox="1"/>
          <p:nvPr/>
        </p:nvSpPr>
        <p:spPr>
          <a:xfrm>
            <a:off x="-1" y="255180"/>
            <a:ext cx="12099851" cy="6186309"/>
          </a:xfrm>
          <a:prstGeom prst="rect">
            <a:avLst/>
          </a:prstGeom>
          <a:noFill/>
        </p:spPr>
        <p:txBody>
          <a:bodyPr wrap="square">
            <a:spAutoFit/>
          </a:bodyPr>
          <a:lstStyle/>
          <a:p>
            <a:pPr marL="0" indent="0">
              <a:buNone/>
            </a:pPr>
            <a:r>
              <a:rPr lang="en-SG" b="1" dirty="0"/>
              <a:t>./bin/spark-submit</a:t>
            </a:r>
            <a:r>
              <a:rPr lang="en-SG" dirty="0"/>
              <a:t> \ --master </a:t>
            </a:r>
            <a:r>
              <a:rPr lang="en-SG" dirty="0">
                <a:solidFill>
                  <a:srgbClr val="F8F8F2"/>
                </a:solidFill>
                <a:effectLst/>
                <a:latin typeface="inherit"/>
              </a:rPr>
              <a:t>&lt;</a:t>
            </a:r>
            <a:r>
              <a:rPr lang="en-SG" dirty="0"/>
              <a:t>master-</a:t>
            </a:r>
            <a:r>
              <a:rPr lang="en-SG" dirty="0" err="1"/>
              <a:t>url</a:t>
            </a:r>
            <a:r>
              <a:rPr lang="en-SG" dirty="0">
                <a:solidFill>
                  <a:srgbClr val="F8F8F2"/>
                </a:solidFill>
                <a:effectLst/>
                <a:latin typeface="inherit"/>
              </a:rPr>
              <a:t>&gt;</a:t>
            </a:r>
            <a:r>
              <a:rPr lang="en-SG" dirty="0"/>
              <a:t> </a:t>
            </a:r>
          </a:p>
          <a:p>
            <a:pPr marL="0" indent="0">
              <a:buNone/>
            </a:pPr>
            <a:r>
              <a:rPr lang="en-SG" dirty="0"/>
              <a:t>\ --deploy-mode </a:t>
            </a:r>
            <a:r>
              <a:rPr lang="en-SG" dirty="0">
                <a:solidFill>
                  <a:srgbClr val="F8F8F2"/>
                </a:solidFill>
                <a:effectLst/>
                <a:latin typeface="inherit"/>
              </a:rPr>
              <a:t>&lt;</a:t>
            </a:r>
            <a:r>
              <a:rPr lang="en-SG" dirty="0"/>
              <a:t>deploy-mode \ --conf </a:t>
            </a:r>
            <a:r>
              <a:rPr lang="en-SG" dirty="0">
                <a:solidFill>
                  <a:srgbClr val="F8F8F2"/>
                </a:solidFill>
                <a:effectLst/>
                <a:latin typeface="inherit"/>
              </a:rPr>
              <a:t>&lt;</a:t>
            </a:r>
            <a:r>
              <a:rPr lang="en-SG" dirty="0"/>
              <a:t>key</a:t>
            </a:r>
            <a:r>
              <a:rPr lang="en-SG" dirty="0">
                <a:solidFill>
                  <a:srgbClr val="F8F8F2"/>
                </a:solidFill>
                <a:effectLst/>
                <a:latin typeface="inherit"/>
              </a:rPr>
              <a:t>&lt;=&lt;</a:t>
            </a:r>
            <a:r>
              <a:rPr lang="en-SG" dirty="0"/>
              <a:t>value</a:t>
            </a:r>
            <a:r>
              <a:rPr lang="en-SG" dirty="0">
                <a:solidFill>
                  <a:srgbClr val="F8F8F2"/>
                </a:solidFill>
                <a:effectLst/>
                <a:latin typeface="inherit"/>
              </a:rPr>
              <a:t>&gt;</a:t>
            </a:r>
            <a:r>
              <a:rPr lang="en-SG" dirty="0"/>
              <a:t> </a:t>
            </a:r>
          </a:p>
          <a:p>
            <a:pPr marL="0" indent="0">
              <a:buNone/>
            </a:pPr>
            <a:r>
              <a:rPr lang="en-SG" dirty="0"/>
              <a:t>\</a:t>
            </a:r>
            <a:r>
              <a:rPr lang="en-SG" b="1" dirty="0"/>
              <a:t> --driver-memory</a:t>
            </a:r>
            <a:r>
              <a:rPr lang="en-SG" dirty="0"/>
              <a:t> </a:t>
            </a:r>
            <a:r>
              <a:rPr lang="en-SG" dirty="0">
                <a:solidFill>
                  <a:srgbClr val="F8F8F2"/>
                </a:solidFill>
                <a:effectLst/>
                <a:latin typeface="inherit"/>
              </a:rPr>
              <a:t>&lt;</a:t>
            </a:r>
            <a:r>
              <a:rPr lang="en-SG" dirty="0"/>
              <a:t>value</a:t>
            </a:r>
            <a:r>
              <a:rPr lang="en-SG" dirty="0">
                <a:solidFill>
                  <a:srgbClr val="F8F8F2"/>
                </a:solidFill>
                <a:effectLst/>
                <a:latin typeface="inherit"/>
              </a:rPr>
              <a:t>&gt;</a:t>
            </a:r>
            <a:r>
              <a:rPr lang="en-SG" dirty="0"/>
              <a:t>g  \ </a:t>
            </a:r>
            <a:r>
              <a:rPr lang="en-SG" b="1" dirty="0"/>
              <a:t>--executor-memory</a:t>
            </a:r>
            <a:r>
              <a:rPr lang="en-SG" dirty="0"/>
              <a:t> </a:t>
            </a:r>
            <a:r>
              <a:rPr lang="en-SG" dirty="0">
                <a:solidFill>
                  <a:srgbClr val="F8F8F2"/>
                </a:solidFill>
                <a:effectLst/>
                <a:latin typeface="inherit"/>
              </a:rPr>
              <a:t>&lt;</a:t>
            </a:r>
            <a:r>
              <a:rPr lang="en-SG" dirty="0"/>
              <a:t>value</a:t>
            </a:r>
            <a:r>
              <a:rPr lang="en-SG" dirty="0">
                <a:solidFill>
                  <a:srgbClr val="F8F8F2"/>
                </a:solidFill>
                <a:effectLst/>
                <a:latin typeface="inherit"/>
              </a:rPr>
              <a:t>&gt;</a:t>
            </a:r>
            <a:r>
              <a:rPr lang="en-SG" dirty="0"/>
              <a:t>g  \ </a:t>
            </a:r>
            <a:r>
              <a:rPr lang="en-SG" b="1" dirty="0"/>
              <a:t>--executor-cores</a:t>
            </a:r>
            <a:r>
              <a:rPr lang="en-SG" dirty="0"/>
              <a:t> </a:t>
            </a:r>
            <a:r>
              <a:rPr lang="en-SG" dirty="0">
                <a:solidFill>
                  <a:srgbClr val="F8F8F2"/>
                </a:solidFill>
                <a:effectLst/>
                <a:latin typeface="inherit"/>
              </a:rPr>
              <a:t>&lt;</a:t>
            </a:r>
            <a:r>
              <a:rPr lang="en-SG" dirty="0"/>
              <a:t>number of cores</a:t>
            </a:r>
            <a:r>
              <a:rPr lang="en-SG" dirty="0">
                <a:solidFill>
                  <a:srgbClr val="F8F8F2"/>
                </a:solidFill>
                <a:effectLst/>
                <a:latin typeface="inherit"/>
              </a:rPr>
              <a:t>&gt;</a:t>
            </a:r>
            <a:r>
              <a:rPr lang="en-SG" dirty="0"/>
              <a:t> </a:t>
            </a:r>
          </a:p>
          <a:p>
            <a:pPr marL="0" indent="0">
              <a:buNone/>
            </a:pPr>
            <a:r>
              <a:rPr lang="en-SG" dirty="0"/>
              <a:t>\ --jars </a:t>
            </a:r>
            <a:r>
              <a:rPr lang="en-SG" dirty="0">
                <a:solidFill>
                  <a:srgbClr val="F8F8F2"/>
                </a:solidFill>
                <a:effectLst/>
                <a:latin typeface="inherit"/>
              </a:rPr>
              <a:t>&lt;</a:t>
            </a:r>
            <a:r>
              <a:rPr lang="en-SG" dirty="0"/>
              <a:t>comma separated dependencies</a:t>
            </a:r>
            <a:r>
              <a:rPr lang="en-SG" dirty="0">
                <a:solidFill>
                  <a:srgbClr val="F8F8F2"/>
                </a:solidFill>
                <a:effectLst/>
                <a:latin typeface="inherit"/>
              </a:rPr>
              <a:t>&gt;</a:t>
            </a:r>
            <a:r>
              <a:rPr lang="en-SG" dirty="0"/>
              <a:t> --class </a:t>
            </a:r>
            <a:r>
              <a:rPr lang="en-SG" dirty="0">
                <a:solidFill>
                  <a:srgbClr val="F8F8F2"/>
                </a:solidFill>
                <a:effectLst/>
                <a:latin typeface="inherit"/>
              </a:rPr>
              <a:t>&lt;</a:t>
            </a:r>
            <a:r>
              <a:rPr lang="en-SG" dirty="0"/>
              <a:t>main-class</a:t>
            </a:r>
            <a:r>
              <a:rPr lang="en-SG" dirty="0">
                <a:solidFill>
                  <a:srgbClr val="F8F8F2"/>
                </a:solidFill>
                <a:effectLst/>
                <a:latin typeface="inherit"/>
              </a:rPr>
              <a:t>&gt;</a:t>
            </a:r>
            <a:r>
              <a:rPr lang="en-SG" dirty="0"/>
              <a:t> \ </a:t>
            </a:r>
            <a:r>
              <a:rPr lang="en-SG" dirty="0">
                <a:solidFill>
                  <a:srgbClr val="F8F8F2"/>
                </a:solidFill>
                <a:effectLst/>
                <a:latin typeface="inherit"/>
              </a:rPr>
              <a:t>&lt;</a:t>
            </a:r>
            <a:r>
              <a:rPr lang="en-SG" dirty="0"/>
              <a:t>application-jar</a:t>
            </a:r>
            <a:r>
              <a:rPr lang="en-SG" dirty="0">
                <a:solidFill>
                  <a:srgbClr val="F8F8F2"/>
                </a:solidFill>
                <a:effectLst/>
                <a:latin typeface="inherit"/>
              </a:rPr>
              <a:t>&gt;</a:t>
            </a:r>
            <a:r>
              <a:rPr lang="en-SG" dirty="0"/>
              <a:t> </a:t>
            </a:r>
          </a:p>
          <a:p>
            <a:pPr marL="0" indent="0">
              <a:buNone/>
            </a:pPr>
            <a:r>
              <a:rPr lang="en-SG" dirty="0"/>
              <a:t>\ </a:t>
            </a:r>
            <a:r>
              <a:rPr lang="en-SG" dirty="0">
                <a:solidFill>
                  <a:srgbClr val="F8F8F2"/>
                </a:solidFill>
                <a:effectLst/>
                <a:latin typeface="inherit"/>
              </a:rPr>
              <a:t>[</a:t>
            </a:r>
            <a:r>
              <a:rPr lang="en-SG" dirty="0"/>
              <a:t>application-arguments</a:t>
            </a:r>
            <a:r>
              <a:rPr lang="en-SG" dirty="0">
                <a:solidFill>
                  <a:srgbClr val="F8F8F2"/>
                </a:solidFill>
                <a:effectLst/>
                <a:latin typeface="inherit"/>
              </a:rPr>
              <a:t>]</a:t>
            </a:r>
            <a:r>
              <a:rPr lang="en-SG" dirty="0"/>
              <a:t>huffling leads to wide transformations. </a:t>
            </a:r>
          </a:p>
          <a:p>
            <a:pPr marL="0" indent="0">
              <a:buNone/>
            </a:pPr>
            <a:r>
              <a:rPr lang="en-SG" dirty="0"/>
              <a:t>--</a:t>
            </a:r>
            <a:r>
              <a:rPr lang="en-SG" dirty="0" err="1"/>
              <a:t>num</a:t>
            </a:r>
            <a:r>
              <a:rPr lang="en-SG" dirty="0"/>
              <a:t>-executors, --executor-memory, --executor-cores, --driver-memory</a:t>
            </a:r>
          </a:p>
          <a:p>
            <a:pPr marL="0" indent="0">
              <a:buNone/>
            </a:pPr>
            <a:endParaRPr lang="en-SG" dirty="0"/>
          </a:p>
          <a:p>
            <a:pPr marL="0" indent="0">
              <a:buNone/>
            </a:pPr>
            <a:r>
              <a:rPr lang="en-SG" dirty="0"/>
              <a:t>Executors are JVMs, they create tasks(tasks are your code that works on the input data. The tasks usually executes in parallel fashion, the number of tasks simultaneously executed is the value assigned to --</a:t>
            </a:r>
            <a:r>
              <a:rPr lang="en-SG" b="1" dirty="0"/>
              <a:t>executor-cores.</a:t>
            </a:r>
            <a:r>
              <a:rPr lang="en-SG" b="0" dirty="0"/>
              <a:t>  Core is nothing but CPU allocation for a task(core/slot/thread).  Take note that if the resource available is less than what was assigned to the cores, though the tasks were created matching the value, tasks executed in parallel will be matching the resource availability.  The size of resource is defined by </a:t>
            </a:r>
            <a:r>
              <a:rPr lang="en-SG" b="1" dirty="0"/>
              <a:t>–executor-memory.</a:t>
            </a:r>
            <a:r>
              <a:rPr lang="en-SG" b="0" dirty="0"/>
              <a:t> The value </a:t>
            </a:r>
            <a:r>
              <a:rPr lang="en-SG" b="1" dirty="0"/>
              <a:t> “--</a:t>
            </a:r>
            <a:r>
              <a:rPr lang="en-SG" b="1" dirty="0" err="1"/>
              <a:t>num</a:t>
            </a:r>
            <a:r>
              <a:rPr lang="en-SG" b="1" dirty="0"/>
              <a:t>-executors” </a:t>
            </a:r>
            <a:r>
              <a:rPr lang="en-SG" b="0" dirty="0"/>
              <a:t>is the executors the job require to finish the task and the number of executors </a:t>
            </a:r>
            <a:r>
              <a:rPr lang="en-SG" b="1" dirty="0"/>
              <a:t>are created are per cluster and not per node</a:t>
            </a:r>
            <a:r>
              <a:rPr lang="en-SG" b="0" dirty="0"/>
              <a:t>.</a:t>
            </a:r>
            <a:r>
              <a:rPr lang="en-SG" dirty="0"/>
              <a:t>)</a:t>
            </a:r>
          </a:p>
          <a:p>
            <a:pPr marL="0" indent="0">
              <a:buNone/>
            </a:pPr>
            <a:endParaRPr lang="en-SG" dirty="0"/>
          </a:p>
          <a:p>
            <a:pPr marL="0" indent="0">
              <a:buNone/>
            </a:pPr>
            <a:r>
              <a:rPr lang="en-SG" dirty="0"/>
              <a:t>How executors are created in the worker nodes ?   A single node can have multiple executors.</a:t>
            </a:r>
          </a:p>
          <a:p>
            <a:pPr marL="0" indent="0">
              <a:buNone/>
            </a:pPr>
            <a:endParaRPr lang="en-SG" dirty="0"/>
          </a:p>
          <a:p>
            <a:pPr marL="0" indent="0">
              <a:buNone/>
            </a:pPr>
            <a:r>
              <a:rPr lang="en-SG" b="1" dirty="0"/>
              <a:t>--driver-memory</a:t>
            </a:r>
            <a:r>
              <a:rPr lang="en-SG" b="0" dirty="0"/>
              <a:t> – </a:t>
            </a:r>
            <a:r>
              <a:rPr lang="en-SG" b="0" dirty="0" err="1"/>
              <a:t>sparksubmit</a:t>
            </a:r>
            <a:r>
              <a:rPr lang="en-SG" b="0" dirty="0"/>
              <a:t> creates a driver.  Upon creation, the driver if spark, communicates to the master, if YARN then to application master.  Driver will co-ordinate with the jobs executing on the worker node.  </a:t>
            </a:r>
            <a:r>
              <a:rPr lang="en-SG" b="1" dirty="0"/>
              <a:t>Collect() or Take()</a:t>
            </a:r>
            <a:r>
              <a:rPr lang="en-SG" b="0" dirty="0"/>
              <a:t> will make the driver to collect complete data from all the worker nodes.   This is when the if the data size exceeds the driver memory, will trigger the Driver OOM exception.</a:t>
            </a:r>
          </a:p>
          <a:p>
            <a:pPr marL="0" indent="0">
              <a:buNone/>
            </a:pPr>
            <a:endParaRPr lang="en-SG" b="0" dirty="0"/>
          </a:p>
          <a:p>
            <a:pPr marL="0" indent="0">
              <a:buNone/>
            </a:pPr>
            <a:r>
              <a:rPr lang="en-SG" b="0" dirty="0" err="1"/>
              <a:t>SaveAsTextFile</a:t>
            </a:r>
            <a:r>
              <a:rPr lang="en-SG" b="0" dirty="0"/>
              <a:t>() – this will run in parallel and not staging data in driver.</a:t>
            </a:r>
            <a:endParaRPr lang="en-SG" b="1" dirty="0"/>
          </a:p>
        </p:txBody>
      </p:sp>
    </p:spTree>
    <p:extLst>
      <p:ext uri="{BB962C8B-B14F-4D97-AF65-F5344CB8AC3E}">
        <p14:creationId xmlns:p14="http://schemas.microsoft.com/office/powerpoint/2010/main" val="2259455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65ED861-CBE4-4123-9E11-43A655E13367}"/>
              </a:ext>
            </a:extLst>
          </p:cNvPr>
          <p:cNvPicPr>
            <a:picLocks noChangeAspect="1"/>
          </p:cNvPicPr>
          <p:nvPr/>
        </p:nvPicPr>
        <p:blipFill>
          <a:blip r:embed="rId3"/>
          <a:stretch>
            <a:fillRect/>
          </a:stretch>
        </p:blipFill>
        <p:spPr>
          <a:xfrm>
            <a:off x="1548191" y="643467"/>
            <a:ext cx="9095617"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260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3355276-1685-4C86-8B8C-23CCAE07090C}"/>
              </a:ext>
            </a:extLst>
          </p:cNvPr>
          <p:cNvPicPr>
            <a:picLocks noChangeAspect="1"/>
          </p:cNvPicPr>
          <p:nvPr/>
        </p:nvPicPr>
        <p:blipFill>
          <a:blip r:embed="rId2"/>
          <a:stretch>
            <a:fillRect/>
          </a:stretch>
        </p:blipFill>
        <p:spPr>
          <a:xfrm>
            <a:off x="643467" y="1329775"/>
            <a:ext cx="10905066" cy="4198448"/>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02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C8A0B-684C-499C-8FE4-1AA26F0E0B29}"/>
              </a:ext>
            </a:extLst>
          </p:cNvPr>
          <p:cNvSpPr txBox="1"/>
          <p:nvPr/>
        </p:nvSpPr>
        <p:spPr>
          <a:xfrm>
            <a:off x="0" y="135173"/>
            <a:ext cx="12125739" cy="2923877"/>
          </a:xfrm>
          <a:prstGeom prst="rect">
            <a:avLst/>
          </a:prstGeom>
          <a:noFill/>
        </p:spPr>
        <p:txBody>
          <a:bodyPr wrap="square">
            <a:spAutoFit/>
          </a:bodyPr>
          <a:lstStyle/>
          <a:p>
            <a:pPr algn="l" fontAlgn="base"/>
            <a:r>
              <a:rPr lang="en-US" sz="1600" b="1" i="0" dirty="0">
                <a:solidFill>
                  <a:srgbClr val="232323"/>
                </a:solidFill>
                <a:effectLst/>
                <a:latin typeface="Arvo"/>
              </a:rPr>
              <a:t>Distribution of Executors, Cores and Memory for a Spark Application running in Yarn</a:t>
            </a:r>
          </a:p>
          <a:p>
            <a:pPr algn="l" fontAlgn="base"/>
            <a:endParaRPr lang="en-US" sz="1400" dirty="0">
              <a:solidFill>
                <a:srgbClr val="232323"/>
              </a:solidFill>
              <a:latin typeface="Arvo"/>
            </a:endParaRPr>
          </a:p>
          <a:p>
            <a:pPr algn="l" fontAlgn="base"/>
            <a:r>
              <a:rPr lang="en-US" sz="1400" b="1" i="0" dirty="0">
                <a:solidFill>
                  <a:srgbClr val="232323"/>
                </a:solidFill>
                <a:effectLst/>
                <a:latin typeface="Arvo"/>
              </a:rPr>
              <a:t>Following list captures some recommendations to keep in mind while configuring them:</a:t>
            </a:r>
          </a:p>
          <a:p>
            <a:pPr algn="l" fontAlgn="base">
              <a:buFont typeface="Arial" panose="020B0604020202020204" pitchFamily="34" charset="0"/>
              <a:buChar char="•"/>
            </a:pPr>
            <a:r>
              <a:rPr lang="en-US" sz="1400" b="1" i="0" dirty="0">
                <a:solidFill>
                  <a:srgbClr val="232323"/>
                </a:solidFill>
                <a:effectLst/>
                <a:latin typeface="inherit"/>
              </a:rPr>
              <a:t>Hadoop/Yarn/OS </a:t>
            </a:r>
            <a:r>
              <a:rPr lang="en-US" sz="1400" b="1" i="0" dirty="0" err="1">
                <a:solidFill>
                  <a:srgbClr val="232323"/>
                </a:solidFill>
                <a:effectLst/>
                <a:latin typeface="inherit"/>
              </a:rPr>
              <a:t>Deamons</a:t>
            </a:r>
            <a:r>
              <a:rPr lang="en-US" sz="1400" b="1" i="0" dirty="0">
                <a:solidFill>
                  <a:srgbClr val="232323"/>
                </a:solidFill>
                <a:effectLst/>
                <a:latin typeface="inherit"/>
              </a:rPr>
              <a:t>:</a:t>
            </a:r>
            <a:r>
              <a:rPr lang="en-US" sz="1400" b="0" i="0" dirty="0">
                <a:solidFill>
                  <a:srgbClr val="232323"/>
                </a:solidFill>
                <a:effectLst/>
                <a:latin typeface="Helvetica Neue"/>
              </a:rPr>
              <a:t> When we run spark application using a cluster manager like Yarn, there’ll be several daemons that’ll run in the background like </a:t>
            </a:r>
            <a:r>
              <a:rPr lang="en-US" sz="1400" b="0" i="0" dirty="0" err="1">
                <a:solidFill>
                  <a:srgbClr val="232323"/>
                </a:solidFill>
                <a:effectLst/>
                <a:latin typeface="Helvetica Neue"/>
              </a:rPr>
              <a:t>NameNode</a:t>
            </a:r>
            <a:r>
              <a:rPr lang="en-US" sz="1400" b="0" i="0" dirty="0">
                <a:solidFill>
                  <a:srgbClr val="232323"/>
                </a:solidFill>
                <a:effectLst/>
                <a:latin typeface="Helvetica Neue"/>
              </a:rPr>
              <a:t>, Secondary </a:t>
            </a:r>
            <a:r>
              <a:rPr lang="en-US" sz="1400" b="0" i="0" dirty="0" err="1">
                <a:solidFill>
                  <a:srgbClr val="232323"/>
                </a:solidFill>
                <a:effectLst/>
                <a:latin typeface="Helvetica Neue"/>
              </a:rPr>
              <a:t>NameNode</a:t>
            </a:r>
            <a:r>
              <a:rPr lang="en-US" sz="1400" b="0" i="0" dirty="0">
                <a:solidFill>
                  <a:srgbClr val="232323"/>
                </a:solidFill>
                <a:effectLst/>
                <a:latin typeface="Helvetica Neue"/>
              </a:rPr>
              <a:t>, </a:t>
            </a:r>
            <a:r>
              <a:rPr lang="en-US" sz="1400" b="0" i="0" dirty="0" err="1">
                <a:solidFill>
                  <a:srgbClr val="232323"/>
                </a:solidFill>
                <a:effectLst/>
                <a:latin typeface="Helvetica Neue"/>
              </a:rPr>
              <a:t>DataNode</a:t>
            </a:r>
            <a:r>
              <a:rPr lang="en-US" sz="1400" b="0" i="0" dirty="0">
                <a:solidFill>
                  <a:srgbClr val="232323"/>
                </a:solidFill>
                <a:effectLst/>
                <a:latin typeface="Helvetica Neue"/>
              </a:rPr>
              <a:t>, </a:t>
            </a:r>
            <a:r>
              <a:rPr lang="en-US" sz="1400" b="0" i="0" dirty="0" err="1">
                <a:solidFill>
                  <a:srgbClr val="232323"/>
                </a:solidFill>
                <a:effectLst/>
                <a:latin typeface="Helvetica Neue"/>
              </a:rPr>
              <a:t>JobTracker</a:t>
            </a:r>
            <a:r>
              <a:rPr lang="en-US" sz="1400" b="0" i="0" dirty="0">
                <a:solidFill>
                  <a:srgbClr val="232323"/>
                </a:solidFill>
                <a:effectLst/>
                <a:latin typeface="Helvetica Neue"/>
              </a:rPr>
              <a:t> and </a:t>
            </a:r>
            <a:r>
              <a:rPr lang="en-US" sz="1400" b="0" i="0" dirty="0" err="1">
                <a:solidFill>
                  <a:srgbClr val="232323"/>
                </a:solidFill>
                <a:effectLst/>
                <a:latin typeface="Helvetica Neue"/>
              </a:rPr>
              <a:t>TaskTracker</a:t>
            </a:r>
            <a:r>
              <a:rPr lang="en-US" sz="1400" b="0" i="0" dirty="0">
                <a:solidFill>
                  <a:srgbClr val="232323"/>
                </a:solidFill>
                <a:effectLst/>
                <a:latin typeface="Helvetica Neue"/>
              </a:rPr>
              <a:t>. So, while specifying num-executors, we need to make sure that we leave aside enough cores (~1 core per node) for these daemons to run smoothly.</a:t>
            </a:r>
          </a:p>
          <a:p>
            <a:pPr algn="l" fontAlgn="base">
              <a:buFont typeface="Arial" panose="020B0604020202020204" pitchFamily="34" charset="0"/>
              <a:buChar char="•"/>
            </a:pPr>
            <a:r>
              <a:rPr lang="en-US" sz="1400" b="1" i="0" dirty="0">
                <a:solidFill>
                  <a:srgbClr val="232323"/>
                </a:solidFill>
                <a:effectLst/>
                <a:latin typeface="inherit"/>
              </a:rPr>
              <a:t>Yarn </a:t>
            </a:r>
            <a:r>
              <a:rPr lang="en-US" sz="1400" b="1" i="0" dirty="0" err="1">
                <a:solidFill>
                  <a:srgbClr val="232323"/>
                </a:solidFill>
                <a:effectLst/>
                <a:latin typeface="inherit"/>
              </a:rPr>
              <a:t>ApplicationMaster</a:t>
            </a:r>
            <a:r>
              <a:rPr lang="en-US" sz="1400" b="1" i="0" dirty="0">
                <a:solidFill>
                  <a:srgbClr val="232323"/>
                </a:solidFill>
                <a:effectLst/>
                <a:latin typeface="inherit"/>
              </a:rPr>
              <a:t> (AM):</a:t>
            </a:r>
            <a:r>
              <a:rPr lang="en-US" sz="1400" b="0" i="0" dirty="0">
                <a:solidFill>
                  <a:srgbClr val="232323"/>
                </a:solidFill>
                <a:effectLst/>
                <a:latin typeface="Helvetica Neue"/>
              </a:rPr>
              <a:t> </a:t>
            </a:r>
            <a:r>
              <a:rPr lang="en-US" sz="1400" b="0" i="0" dirty="0" err="1">
                <a:solidFill>
                  <a:srgbClr val="232323"/>
                </a:solidFill>
                <a:effectLst/>
                <a:latin typeface="Helvetica Neue"/>
              </a:rPr>
              <a:t>ApplicationMaster</a:t>
            </a:r>
            <a:r>
              <a:rPr lang="en-US" sz="1400" b="0" i="0" dirty="0">
                <a:solidFill>
                  <a:srgbClr val="232323"/>
                </a:solidFill>
                <a:effectLst/>
                <a:latin typeface="Helvetica Neue"/>
              </a:rPr>
              <a:t> is responsible for negotiating resources from the </a:t>
            </a:r>
            <a:r>
              <a:rPr lang="en-US" sz="1400" b="0" i="0" dirty="0" err="1">
                <a:solidFill>
                  <a:srgbClr val="232323"/>
                </a:solidFill>
                <a:effectLst/>
                <a:latin typeface="Helvetica Neue"/>
              </a:rPr>
              <a:t>ResourceManager</a:t>
            </a:r>
            <a:r>
              <a:rPr lang="en-US" sz="1400" b="0" i="0" dirty="0">
                <a:solidFill>
                  <a:srgbClr val="232323"/>
                </a:solidFill>
                <a:effectLst/>
                <a:latin typeface="Helvetica Neue"/>
              </a:rPr>
              <a:t> and working with the </a:t>
            </a:r>
            <a:r>
              <a:rPr lang="en-US" sz="1400" b="0" i="0" dirty="0" err="1">
                <a:solidFill>
                  <a:srgbClr val="232323"/>
                </a:solidFill>
                <a:effectLst/>
                <a:latin typeface="Helvetica Neue"/>
              </a:rPr>
              <a:t>NodeManagers</a:t>
            </a:r>
            <a:r>
              <a:rPr lang="en-US" sz="1400" b="0" i="0" dirty="0">
                <a:solidFill>
                  <a:srgbClr val="232323"/>
                </a:solidFill>
                <a:effectLst/>
                <a:latin typeface="Helvetica Neue"/>
              </a:rPr>
              <a:t> to execute and monitor the containers and their resource consumption. If we are running spark on yarn, then we need to budget in the resources that AM would need (~1024MB and 1 Executor).</a:t>
            </a:r>
          </a:p>
          <a:p>
            <a:pPr algn="l" fontAlgn="base">
              <a:buFont typeface="Arial" panose="020B0604020202020204" pitchFamily="34" charset="0"/>
              <a:buChar char="•"/>
            </a:pPr>
            <a:r>
              <a:rPr lang="en-US" sz="1400" b="1" i="0" dirty="0">
                <a:solidFill>
                  <a:srgbClr val="232323"/>
                </a:solidFill>
                <a:effectLst/>
                <a:latin typeface="inherit"/>
              </a:rPr>
              <a:t>HDFS Throughput:</a:t>
            </a:r>
            <a:r>
              <a:rPr lang="en-US" sz="1400" b="0" i="0" dirty="0">
                <a:solidFill>
                  <a:srgbClr val="232323"/>
                </a:solidFill>
                <a:effectLst/>
                <a:latin typeface="Helvetica Neue"/>
              </a:rPr>
              <a:t> HDFS client has trouble with tons of concurrent threads. It was observed that HDFS achieves full write throughput with ~5 tasks per executor . So it’s good to keep the number of cores per executor below that number.</a:t>
            </a:r>
          </a:p>
          <a:p>
            <a:pPr algn="l" fontAlgn="base">
              <a:buFont typeface="Arial" panose="020B0604020202020204" pitchFamily="34" charset="0"/>
              <a:buChar char="•"/>
            </a:pPr>
            <a:r>
              <a:rPr lang="en-US" sz="1400" b="1" i="0" dirty="0" err="1">
                <a:solidFill>
                  <a:srgbClr val="232323"/>
                </a:solidFill>
                <a:effectLst/>
                <a:latin typeface="inherit"/>
              </a:rPr>
              <a:t>MemoryOverhead</a:t>
            </a:r>
            <a:r>
              <a:rPr lang="en-US" sz="1400" b="1" i="0" dirty="0">
                <a:solidFill>
                  <a:srgbClr val="232323"/>
                </a:solidFill>
                <a:effectLst/>
                <a:latin typeface="inherit"/>
              </a:rPr>
              <a:t>:</a:t>
            </a:r>
            <a:r>
              <a:rPr lang="en-US" sz="1400" b="0" i="0" dirty="0">
                <a:solidFill>
                  <a:srgbClr val="232323"/>
                </a:solidFill>
                <a:effectLst/>
                <a:latin typeface="Helvetica Neue"/>
              </a:rPr>
              <a:t> Following picture depicts spark-yarn-memory-usage.</a:t>
            </a:r>
          </a:p>
          <a:p>
            <a:pPr algn="l" fontAlgn="base"/>
            <a:endParaRPr lang="en-US" sz="1400" i="0" dirty="0">
              <a:solidFill>
                <a:srgbClr val="232323"/>
              </a:solidFill>
              <a:effectLst/>
              <a:latin typeface="Arvo"/>
            </a:endParaRPr>
          </a:p>
        </p:txBody>
      </p:sp>
      <p:pic>
        <p:nvPicPr>
          <p:cNvPr id="3074" name="Picture 2" descr="image">
            <a:extLst>
              <a:ext uri="{FF2B5EF4-FFF2-40B4-BE49-F238E27FC236}">
                <a16:creationId xmlns:a16="http://schemas.microsoft.com/office/drawing/2014/main" id="{C51CD990-5705-4050-973F-DA1F373F9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41" y="3093577"/>
            <a:ext cx="4295775"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1AF1334-D5AE-42A9-A08A-DEB71B996063}"/>
              </a:ext>
            </a:extLst>
          </p:cNvPr>
          <p:cNvSpPr txBox="1"/>
          <p:nvPr/>
        </p:nvSpPr>
        <p:spPr>
          <a:xfrm>
            <a:off x="0" y="4382486"/>
            <a:ext cx="3458817" cy="276999"/>
          </a:xfrm>
          <a:prstGeom prst="rect">
            <a:avLst/>
          </a:prstGeom>
          <a:noFill/>
        </p:spPr>
        <p:txBody>
          <a:bodyPr wrap="square">
            <a:spAutoFit/>
          </a:bodyPr>
          <a:lstStyle/>
          <a:p>
            <a:r>
              <a:rPr lang="en-US" sz="1200" b="1" i="0" dirty="0">
                <a:solidFill>
                  <a:srgbClr val="232323"/>
                </a:solidFill>
                <a:effectLst/>
                <a:latin typeface="Helvetica Neue"/>
              </a:rPr>
              <a:t>Two things to make note of from this picture:</a:t>
            </a:r>
            <a:endParaRPr lang="en-SG" sz="1200" b="1" dirty="0"/>
          </a:p>
        </p:txBody>
      </p:sp>
      <p:sp>
        <p:nvSpPr>
          <p:cNvPr id="6" name="Rectangle 4">
            <a:extLst>
              <a:ext uri="{FF2B5EF4-FFF2-40B4-BE49-F238E27FC236}">
                <a16:creationId xmlns:a16="http://schemas.microsoft.com/office/drawing/2014/main" id="{C970D349-689B-4679-B576-819B2A29F0AE}"/>
              </a:ext>
            </a:extLst>
          </p:cNvPr>
          <p:cNvSpPr>
            <a:spLocks noChangeArrowheads="1"/>
          </p:cNvSpPr>
          <p:nvPr/>
        </p:nvSpPr>
        <p:spPr bwMode="auto">
          <a:xfrm>
            <a:off x="159025" y="5188524"/>
            <a:ext cx="7177440" cy="64633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Monaco"/>
              </a:rPr>
              <a:t>Full memory requested to yarn per executor = spark-executor-memory + </a:t>
            </a:r>
            <a:r>
              <a:rPr kumimoji="0" lang="en-US" altLang="en-US" sz="1400" b="0" i="0" u="none" strike="noStrike" cap="none" normalizeH="0" baseline="0" dirty="0" err="1">
                <a:ln>
                  <a:noFill/>
                </a:ln>
                <a:solidFill>
                  <a:srgbClr val="000000"/>
                </a:solidFill>
                <a:effectLst/>
                <a:latin typeface="Arial Unicode MS"/>
                <a:ea typeface="Monaco"/>
              </a:rPr>
              <a:t>spark.yarn.executor.memoryOverhead</a:t>
            </a:r>
            <a:r>
              <a:rPr kumimoji="0" lang="en-US" altLang="en-US" sz="1400" b="0" i="0" u="none" strike="noStrike" cap="none" normalizeH="0" baseline="0" dirty="0">
                <a:ln>
                  <a:noFill/>
                </a:ln>
                <a:solidFill>
                  <a:srgbClr val="000000"/>
                </a:solidFill>
                <a:effectLst/>
                <a:latin typeface="Arial Unicode MS"/>
                <a:ea typeface="Monaco"/>
              </a:rPr>
              <a:t>. </a:t>
            </a:r>
            <a:r>
              <a:rPr kumimoji="0" lang="en-US" altLang="en-US" sz="1400" b="0" i="0" u="none" strike="noStrike" cap="none" normalizeH="0" baseline="0" dirty="0" err="1">
                <a:ln>
                  <a:noFill/>
                </a:ln>
                <a:solidFill>
                  <a:srgbClr val="000000"/>
                </a:solidFill>
                <a:effectLst/>
                <a:latin typeface="Arial Unicode MS"/>
                <a:ea typeface="Monaco"/>
              </a:rPr>
              <a:t>spark.yarn.executor.memoryOverhead</a:t>
            </a:r>
            <a:r>
              <a:rPr kumimoji="0" lang="en-US" altLang="en-US" sz="1400" b="0" i="0" u="none" strike="noStrike" cap="none" normalizeH="0" baseline="0" dirty="0">
                <a:ln>
                  <a:noFill/>
                </a:ln>
                <a:solidFill>
                  <a:srgbClr val="000000"/>
                </a:solidFill>
                <a:effectLst/>
                <a:latin typeface="Arial Unicode MS"/>
                <a:ea typeface="Monaco"/>
              </a:rPr>
              <a:t> = Max(384MB, 7% of </a:t>
            </a:r>
            <a:r>
              <a:rPr kumimoji="0" lang="en-US" altLang="en-US" sz="1400" b="0" i="0" u="none" strike="noStrike" cap="none" normalizeH="0" baseline="0" dirty="0" err="1">
                <a:ln>
                  <a:noFill/>
                </a:ln>
                <a:solidFill>
                  <a:srgbClr val="000000"/>
                </a:solidFill>
                <a:effectLst/>
                <a:latin typeface="Arial Unicode MS"/>
                <a:ea typeface="Monaco"/>
              </a:rPr>
              <a:t>spark.executor</a:t>
            </a:r>
            <a:r>
              <a:rPr kumimoji="0" lang="en-US" altLang="en-US" sz="1400" b="0" i="0" u="none" strike="noStrike" cap="none" normalizeH="0" baseline="0" dirty="0">
                <a:ln>
                  <a:noFill/>
                </a:ln>
                <a:solidFill>
                  <a:srgbClr val="000000"/>
                </a:solidFill>
                <a:effectLst/>
                <a:latin typeface="Arial Unicode MS"/>
                <a:ea typeface="Monaco"/>
              </a:rPr>
              <a:t>-memory)</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07565FA3-B49D-4558-9E29-EFD4704F21E4}"/>
              </a:ext>
            </a:extLst>
          </p:cNvPr>
          <p:cNvSpPr txBox="1"/>
          <p:nvPr/>
        </p:nvSpPr>
        <p:spPr>
          <a:xfrm>
            <a:off x="4772773" y="3137230"/>
            <a:ext cx="6947450" cy="1600438"/>
          </a:xfrm>
          <a:prstGeom prst="rect">
            <a:avLst/>
          </a:prstGeom>
          <a:noFill/>
        </p:spPr>
        <p:txBody>
          <a:bodyPr wrap="square">
            <a:spAutoFit/>
          </a:bodyPr>
          <a:lstStyle/>
          <a:p>
            <a:pPr algn="l" fontAlgn="base"/>
            <a:r>
              <a:rPr lang="en-US" sz="1400" b="0" i="0" dirty="0">
                <a:solidFill>
                  <a:srgbClr val="232323"/>
                </a:solidFill>
                <a:effectLst/>
                <a:latin typeface="Helvetica Neue"/>
              </a:rPr>
              <a:t>So, if we request 20GB per executor, AM will actually get 20GB + </a:t>
            </a:r>
            <a:r>
              <a:rPr lang="en-US" sz="1400" b="0" i="0" dirty="0" err="1">
                <a:solidFill>
                  <a:srgbClr val="232323"/>
                </a:solidFill>
                <a:effectLst/>
                <a:latin typeface="Helvetica Neue"/>
              </a:rPr>
              <a:t>memoryOverhead</a:t>
            </a:r>
            <a:r>
              <a:rPr lang="en-US" sz="1400" b="0" i="0" dirty="0">
                <a:solidFill>
                  <a:srgbClr val="232323"/>
                </a:solidFill>
                <a:effectLst/>
                <a:latin typeface="Helvetica Neue"/>
              </a:rPr>
              <a:t> = 20 + 7% of 20GB = ~23GB memory for us.</a:t>
            </a:r>
          </a:p>
          <a:p>
            <a:pPr algn="l" fontAlgn="base">
              <a:buFont typeface="Arial" panose="020B0604020202020204" pitchFamily="34" charset="0"/>
              <a:buChar char="•"/>
            </a:pPr>
            <a:r>
              <a:rPr lang="en-US" sz="1400" b="0" i="0" dirty="0">
                <a:solidFill>
                  <a:srgbClr val="232323"/>
                </a:solidFill>
                <a:effectLst/>
                <a:latin typeface="Helvetica Neue"/>
              </a:rPr>
              <a:t>Running executors with too much memory often results in excessive garbage collection delays.</a:t>
            </a:r>
          </a:p>
          <a:p>
            <a:pPr algn="l" fontAlgn="base">
              <a:buFont typeface="Arial" panose="020B0604020202020204" pitchFamily="34" charset="0"/>
              <a:buChar char="•"/>
            </a:pPr>
            <a:r>
              <a:rPr lang="en-US" sz="1400" b="0" i="0" dirty="0">
                <a:solidFill>
                  <a:srgbClr val="232323"/>
                </a:solidFill>
                <a:effectLst/>
                <a:latin typeface="Helvetica Neue"/>
              </a:rPr>
              <a:t>Running tiny executors (with a single core and just enough memory needed to run a single task, for example) throws away the benefits that come from running multiple tasks in a single JVM.</a:t>
            </a:r>
          </a:p>
        </p:txBody>
      </p:sp>
    </p:spTree>
    <p:extLst>
      <p:ext uri="{BB962C8B-B14F-4D97-AF65-F5344CB8AC3E}">
        <p14:creationId xmlns:p14="http://schemas.microsoft.com/office/powerpoint/2010/main" val="199900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DAACF6-B5BC-4CEB-855B-AE2A68B9E498}"/>
              </a:ext>
            </a:extLst>
          </p:cNvPr>
          <p:cNvSpPr txBox="1"/>
          <p:nvPr/>
        </p:nvSpPr>
        <p:spPr>
          <a:xfrm>
            <a:off x="151075" y="288744"/>
            <a:ext cx="6702949" cy="5509200"/>
          </a:xfrm>
          <a:prstGeom prst="rect">
            <a:avLst/>
          </a:prstGeom>
          <a:noFill/>
        </p:spPr>
        <p:txBody>
          <a:bodyPr wrap="square">
            <a:spAutoFit/>
          </a:bodyPr>
          <a:lstStyle/>
          <a:p>
            <a:r>
              <a:rPr lang="en-SG" sz="1600" b="1" dirty="0"/>
              <a:t>Spark Driver Functions:</a:t>
            </a:r>
          </a:p>
          <a:p>
            <a:r>
              <a:rPr lang="en-SG" sz="1600" dirty="0"/>
              <a:t>Creates </a:t>
            </a:r>
            <a:r>
              <a:rPr lang="en-SG" sz="1600" dirty="0" err="1"/>
              <a:t>SparkContext</a:t>
            </a:r>
            <a:r>
              <a:rPr lang="en-SG" sz="1600" dirty="0"/>
              <a:t> object</a:t>
            </a:r>
          </a:p>
          <a:p>
            <a:r>
              <a:rPr lang="en-SG" sz="1600" dirty="0"/>
              <a:t>Connection to the </a:t>
            </a:r>
            <a:r>
              <a:rPr lang="en-SG" sz="1600" dirty="0" err="1"/>
              <a:t>cluter</a:t>
            </a:r>
            <a:r>
              <a:rPr lang="en-SG" sz="1600" dirty="0"/>
              <a:t> is made, </a:t>
            </a:r>
          </a:p>
          <a:p>
            <a:r>
              <a:rPr lang="en-SG" sz="1600" dirty="0"/>
              <a:t>resources are requested, </a:t>
            </a:r>
          </a:p>
          <a:p>
            <a:r>
              <a:rPr lang="en-SG" sz="1600" dirty="0"/>
              <a:t>job is broken down into stages and then further into tasks (schedule and launch tasks on executors).</a:t>
            </a:r>
          </a:p>
          <a:p>
            <a:r>
              <a:rPr lang="en-SG" sz="1600" dirty="0"/>
              <a:t>Defines the transformations and actions applied on the dataset</a:t>
            </a:r>
          </a:p>
          <a:p>
            <a:endParaRPr lang="en-SG" sz="1600" dirty="0"/>
          </a:p>
          <a:p>
            <a:r>
              <a:rPr lang="en-SG" sz="1600" dirty="0"/>
              <a:t>Driver first requests application master to allocate resources for the containers on the worker nodes.  Once allocated by the AM, driver starts communicating with Executors in worker nodes and assign tasks to them.</a:t>
            </a:r>
          </a:p>
          <a:p>
            <a:endParaRPr lang="en-SG" sz="1600" dirty="0"/>
          </a:p>
          <a:p>
            <a:r>
              <a:rPr lang="en-SG" sz="1600" dirty="0"/>
              <a:t>Through the </a:t>
            </a:r>
            <a:r>
              <a:rPr lang="en-SG" sz="1600" dirty="0" err="1"/>
              <a:t>sparkcontext</a:t>
            </a:r>
            <a:r>
              <a:rPr lang="en-SG" sz="1600" dirty="0"/>
              <a:t> object it initiated it acquires executors on nodes in the cluster. Next it sends application code to the executors.  Finally, tasks are sent to the executors.</a:t>
            </a:r>
          </a:p>
          <a:p>
            <a:endParaRPr lang="en-SG" sz="1600" dirty="0"/>
          </a:p>
          <a:p>
            <a:endParaRPr lang="en-SG" sz="1600" dirty="0"/>
          </a:p>
          <a:p>
            <a:r>
              <a:rPr lang="en-SG" sz="1600" b="1" dirty="0"/>
              <a:t>Executor:</a:t>
            </a:r>
          </a:p>
          <a:p>
            <a:r>
              <a:rPr lang="en-SG" sz="1600" dirty="0"/>
              <a:t>JVM process responsible for execution of tasks. Many tasks can run in parallel in a single process.  These executors stick around in memory for the entire </a:t>
            </a:r>
            <a:r>
              <a:rPr lang="en-SG" sz="1600" dirty="0" err="1"/>
              <a:t>liftime</a:t>
            </a:r>
            <a:r>
              <a:rPr lang="en-SG" sz="1600" dirty="0"/>
              <a:t> of the spark application, even when no jobs are running. Due to this the app takes up the fixed allotment of resources during the entire duration.</a:t>
            </a:r>
          </a:p>
        </p:txBody>
      </p:sp>
      <p:pic>
        <p:nvPicPr>
          <p:cNvPr id="2050" name="Picture 2">
            <a:extLst>
              <a:ext uri="{FF2B5EF4-FFF2-40B4-BE49-F238E27FC236}">
                <a16:creationId xmlns:a16="http://schemas.microsoft.com/office/drawing/2014/main" id="{DF6D1C46-9AF7-4ED5-8696-528FB078D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6790" y="1168841"/>
            <a:ext cx="5244135" cy="3307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65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0B66CE-06D3-4AB9-8193-E91221219776}"/>
              </a:ext>
            </a:extLst>
          </p:cNvPr>
          <p:cNvSpPr txBox="1"/>
          <p:nvPr/>
        </p:nvSpPr>
        <p:spPr>
          <a:xfrm>
            <a:off x="0" y="2624738"/>
            <a:ext cx="4309607" cy="1384995"/>
          </a:xfrm>
          <a:prstGeom prst="rect">
            <a:avLst/>
          </a:prstGeom>
          <a:noFill/>
        </p:spPr>
        <p:txBody>
          <a:bodyPr wrap="square">
            <a:spAutoFit/>
          </a:bodyPr>
          <a:lstStyle/>
          <a:p>
            <a:r>
              <a:rPr lang="en-US" sz="1200" b="1" i="0" dirty="0" err="1">
                <a:solidFill>
                  <a:srgbClr val="404040"/>
                </a:solidFill>
                <a:effectLst/>
                <a:latin typeface="-apple-system"/>
              </a:rPr>
              <a:t>NameNode</a:t>
            </a:r>
            <a:r>
              <a:rPr lang="en-US" sz="1200" b="0" i="0" dirty="0">
                <a:solidFill>
                  <a:srgbClr val="404040"/>
                </a:solidFill>
                <a:effectLst/>
                <a:latin typeface="-apple-system"/>
              </a:rPr>
              <a:t>: It is the master node.</a:t>
            </a:r>
            <a:br>
              <a:rPr lang="en-US" sz="1200" b="0" i="0" dirty="0">
                <a:solidFill>
                  <a:srgbClr val="404040"/>
                </a:solidFill>
                <a:effectLst/>
                <a:latin typeface="-apple-system"/>
              </a:rPr>
            </a:br>
            <a:r>
              <a:rPr lang="en-US" sz="1200" b="0" i="0" dirty="0">
                <a:solidFill>
                  <a:srgbClr val="404040"/>
                </a:solidFill>
                <a:effectLst/>
                <a:latin typeface="-apple-system"/>
              </a:rPr>
              <a:t>the metadata of the file is stored in the memory of the </a:t>
            </a:r>
            <a:r>
              <a:rPr lang="en-US" sz="1200" b="0" i="0" dirty="0" err="1">
                <a:solidFill>
                  <a:srgbClr val="404040"/>
                </a:solidFill>
                <a:effectLst/>
                <a:latin typeface="-apple-system"/>
              </a:rPr>
              <a:t>NameNode</a:t>
            </a:r>
            <a:endParaRPr lang="en-US" sz="1200" b="0" i="0" dirty="0">
              <a:solidFill>
                <a:srgbClr val="404040"/>
              </a:solidFill>
              <a:effectLst/>
              <a:latin typeface="-apple-system"/>
            </a:endParaRPr>
          </a:p>
          <a:p>
            <a:r>
              <a:rPr lang="en-US" sz="1200" b="0" i="0" dirty="0">
                <a:solidFill>
                  <a:srgbClr val="404040"/>
                </a:solidFill>
                <a:effectLst/>
                <a:latin typeface="-apple-system"/>
              </a:rPr>
              <a:t>Manage the namespace of HDFS.</a:t>
            </a:r>
            <a:br>
              <a:rPr lang="en-US" sz="1200" dirty="0"/>
            </a:br>
            <a:r>
              <a:rPr lang="en-US" sz="1200" b="0" i="0" dirty="0">
                <a:solidFill>
                  <a:srgbClr val="404040"/>
                </a:solidFill>
                <a:effectLst/>
                <a:latin typeface="-apple-system"/>
              </a:rPr>
              <a:t>Management data block (block) mapping information</a:t>
            </a:r>
            <a:r>
              <a:rPr lang="en-US" sz="1200" dirty="0">
                <a:solidFill>
                  <a:srgbClr val="404040"/>
                </a:solidFill>
                <a:latin typeface="-apple-system"/>
              </a:rPr>
              <a:t>(</a:t>
            </a:r>
            <a:r>
              <a:rPr lang="en-US" sz="1200" dirty="0"/>
              <a:t>Metadata of the files is maintained in memory)</a:t>
            </a:r>
          </a:p>
          <a:p>
            <a:r>
              <a:rPr lang="en-US" sz="1200" b="0" i="0" dirty="0">
                <a:solidFill>
                  <a:srgbClr val="404040"/>
                </a:solidFill>
                <a:effectLst/>
                <a:latin typeface="-apple-system"/>
              </a:rPr>
              <a:t>Configure the copy policy.</a:t>
            </a:r>
            <a:br>
              <a:rPr lang="en-US" sz="1200" dirty="0"/>
            </a:br>
            <a:r>
              <a:rPr lang="en-US" sz="1200" b="0" i="0" dirty="0">
                <a:solidFill>
                  <a:srgbClr val="404040"/>
                </a:solidFill>
                <a:effectLst/>
                <a:latin typeface="-apple-system"/>
              </a:rPr>
              <a:t>Handle the client's read and write requests.</a:t>
            </a:r>
            <a:endParaRPr lang="en-SG" sz="1200" dirty="0"/>
          </a:p>
        </p:txBody>
      </p:sp>
      <p:pic>
        <p:nvPicPr>
          <p:cNvPr id="1026" name="Picture 2" descr="HDFS Client">
            <a:extLst>
              <a:ext uri="{FF2B5EF4-FFF2-40B4-BE49-F238E27FC236}">
                <a16:creationId xmlns:a16="http://schemas.microsoft.com/office/drawing/2014/main" id="{CC2FC2C7-CCCE-4BA7-9E39-624313B1C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91" y="60953"/>
            <a:ext cx="3799661" cy="18099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FDB11AF-F58B-4674-9328-E6CF55EACE85}"/>
              </a:ext>
            </a:extLst>
          </p:cNvPr>
          <p:cNvSpPr txBox="1"/>
          <p:nvPr/>
        </p:nvSpPr>
        <p:spPr>
          <a:xfrm>
            <a:off x="0" y="4138813"/>
            <a:ext cx="4309607" cy="830997"/>
          </a:xfrm>
          <a:prstGeom prst="rect">
            <a:avLst/>
          </a:prstGeom>
          <a:noFill/>
        </p:spPr>
        <p:txBody>
          <a:bodyPr wrap="square">
            <a:spAutoFit/>
          </a:bodyPr>
          <a:lstStyle/>
          <a:p>
            <a:r>
              <a:rPr lang="en-US" sz="1200" b="1" i="0" dirty="0" err="1">
                <a:solidFill>
                  <a:srgbClr val="404040"/>
                </a:solidFill>
                <a:effectLst/>
                <a:latin typeface="-apple-system"/>
              </a:rPr>
              <a:t>DataNode</a:t>
            </a:r>
            <a:r>
              <a:rPr lang="en-US" sz="1200" b="0" i="0" dirty="0">
                <a:solidFill>
                  <a:srgbClr val="404040"/>
                </a:solidFill>
                <a:effectLst/>
                <a:latin typeface="-apple-system"/>
              </a:rPr>
              <a:t>: The </a:t>
            </a:r>
            <a:r>
              <a:rPr lang="en-US" sz="1200" b="0" i="0" dirty="0" err="1">
                <a:solidFill>
                  <a:srgbClr val="404040"/>
                </a:solidFill>
                <a:effectLst/>
                <a:latin typeface="-apple-system"/>
              </a:rPr>
              <a:t>NameNode</a:t>
            </a:r>
            <a:r>
              <a:rPr lang="en-US" sz="1200" b="0" i="0" dirty="0">
                <a:solidFill>
                  <a:srgbClr val="404040"/>
                </a:solidFill>
                <a:effectLst/>
                <a:latin typeface="-apple-system"/>
              </a:rPr>
              <a:t> issues the command, and the </a:t>
            </a:r>
          </a:p>
          <a:p>
            <a:r>
              <a:rPr lang="en-US" sz="1200" b="0" i="0" dirty="0" err="1">
                <a:solidFill>
                  <a:srgbClr val="404040"/>
                </a:solidFill>
                <a:effectLst/>
                <a:latin typeface="-apple-system"/>
              </a:rPr>
              <a:t>DataNode</a:t>
            </a:r>
            <a:r>
              <a:rPr lang="en-US" sz="1200" b="0" i="0" dirty="0">
                <a:solidFill>
                  <a:srgbClr val="404040"/>
                </a:solidFill>
                <a:effectLst/>
                <a:latin typeface="-apple-system"/>
              </a:rPr>
              <a:t> performs the actual operation.</a:t>
            </a:r>
            <a:br>
              <a:rPr lang="en-US" sz="1200" dirty="0"/>
            </a:br>
            <a:r>
              <a:rPr lang="en-US" sz="1200" b="0" i="0" dirty="0">
                <a:solidFill>
                  <a:srgbClr val="404040"/>
                </a:solidFill>
                <a:effectLst/>
                <a:latin typeface="-apple-system"/>
              </a:rPr>
              <a:t>Stores the actual data block.</a:t>
            </a:r>
            <a:br>
              <a:rPr lang="en-US" sz="1200" dirty="0"/>
            </a:br>
            <a:r>
              <a:rPr lang="en-US" sz="1200" b="0" i="0" dirty="0">
                <a:solidFill>
                  <a:srgbClr val="404040"/>
                </a:solidFill>
                <a:effectLst/>
                <a:latin typeface="-apple-system"/>
              </a:rPr>
              <a:t>Perform data block read/write operations.</a:t>
            </a:r>
            <a:endParaRPr lang="en-SG" sz="1200" dirty="0"/>
          </a:p>
        </p:txBody>
      </p:sp>
    </p:spTree>
    <p:extLst>
      <p:ext uri="{BB962C8B-B14F-4D97-AF65-F5344CB8AC3E}">
        <p14:creationId xmlns:p14="http://schemas.microsoft.com/office/powerpoint/2010/main" val="3379760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8147A4-DF5E-4265-BA9F-DD93C8763596}"/>
              </a:ext>
            </a:extLst>
          </p:cNvPr>
          <p:cNvSpPr txBox="1"/>
          <p:nvPr/>
        </p:nvSpPr>
        <p:spPr>
          <a:xfrm>
            <a:off x="0" y="369496"/>
            <a:ext cx="12192000" cy="5632311"/>
          </a:xfrm>
          <a:prstGeom prst="rect">
            <a:avLst/>
          </a:prstGeom>
          <a:noFill/>
        </p:spPr>
        <p:txBody>
          <a:bodyPr wrap="square">
            <a:spAutoFit/>
          </a:bodyPr>
          <a:lstStyle/>
          <a:p>
            <a:r>
              <a:rPr lang="en-SG" dirty="0" err="1"/>
              <a:t>Spark.executor.memory</a:t>
            </a:r>
            <a:r>
              <a:rPr lang="en-SG" dirty="0"/>
              <a:t> – is divided into </a:t>
            </a:r>
          </a:p>
          <a:p>
            <a:r>
              <a:rPr lang="en-SG" dirty="0" err="1"/>
              <a:t>spark.shuffle.memoryFraction</a:t>
            </a:r>
            <a:r>
              <a:rPr lang="en-SG" dirty="0"/>
              <a:t> – used to contain data related to shuffle or other intermediate outputs and </a:t>
            </a:r>
          </a:p>
          <a:p>
            <a:r>
              <a:rPr lang="en-SG" dirty="0" err="1"/>
              <a:t>spark.storage.memoryFraction</a:t>
            </a:r>
            <a:r>
              <a:rPr lang="en-SG" dirty="0"/>
              <a:t> – used to store the user defined data</a:t>
            </a:r>
          </a:p>
          <a:p>
            <a:endParaRPr lang="en-SG" dirty="0"/>
          </a:p>
          <a:p>
            <a:r>
              <a:rPr lang="en-SG" dirty="0"/>
              <a:t>Apart from allocated memory, 7% of memory is allocated on top of that to the cluster manager i.e. YARN.  You can explicitly set the overhead memory allocated.</a:t>
            </a:r>
          </a:p>
          <a:p>
            <a:endParaRPr lang="en-SG" dirty="0"/>
          </a:p>
          <a:p>
            <a:r>
              <a:rPr lang="en-SG" dirty="0"/>
              <a:t>--</a:t>
            </a:r>
            <a:r>
              <a:rPr lang="en-SG" dirty="0" err="1"/>
              <a:t>num</a:t>
            </a:r>
            <a:r>
              <a:rPr lang="en-SG" dirty="0"/>
              <a:t>-executors = </a:t>
            </a:r>
          </a:p>
          <a:p>
            <a:r>
              <a:rPr lang="en-SG" dirty="0"/>
              <a:t>--executor-cores = decides the number of tasks running in that executor in parallel</a:t>
            </a:r>
          </a:p>
          <a:p>
            <a:r>
              <a:rPr lang="en-SG" dirty="0"/>
              <a:t>--executor-memory = </a:t>
            </a:r>
          </a:p>
          <a:p>
            <a:endParaRPr lang="en-SG" dirty="0"/>
          </a:p>
          <a:p>
            <a:r>
              <a:rPr lang="en-SG" dirty="0"/>
              <a:t>Got </a:t>
            </a:r>
            <a:r>
              <a:rPr lang="en-SG" b="1" dirty="0"/>
              <a:t>HDFS throughput</a:t>
            </a:r>
            <a:r>
              <a:rPr lang="en-SG" dirty="0"/>
              <a:t> it is recommended to use 4 to 5 executor-cores</a:t>
            </a:r>
          </a:p>
          <a:p>
            <a:endParaRPr lang="en-SG" dirty="0"/>
          </a:p>
          <a:p>
            <a:r>
              <a:rPr lang="en-SG" dirty="0"/>
              <a:t>A </a:t>
            </a:r>
            <a:r>
              <a:rPr lang="en-SG" b="1" dirty="0"/>
              <a:t>thin executor</a:t>
            </a:r>
            <a:r>
              <a:rPr lang="en-SG" dirty="0"/>
              <a:t> which means that has lesser number of tasks will be under utilised.</a:t>
            </a:r>
          </a:p>
          <a:p>
            <a:endParaRPr lang="en-SG" dirty="0"/>
          </a:p>
          <a:p>
            <a:r>
              <a:rPr lang="en-SG" b="1" dirty="0"/>
              <a:t>Spark OOM:</a:t>
            </a:r>
          </a:p>
          <a:p>
            <a:endParaRPr lang="en-SG" dirty="0"/>
          </a:p>
          <a:p>
            <a:r>
              <a:rPr lang="en-SG" dirty="0"/>
              <a:t>2 types</a:t>
            </a:r>
          </a:p>
          <a:p>
            <a:r>
              <a:rPr lang="en-SG" dirty="0"/>
              <a:t>Driver OOM</a:t>
            </a:r>
          </a:p>
          <a:p>
            <a:r>
              <a:rPr lang="en-SG" dirty="0"/>
              <a:t>Executor OOM</a:t>
            </a:r>
          </a:p>
        </p:txBody>
      </p:sp>
    </p:spTree>
    <p:extLst>
      <p:ext uri="{BB962C8B-B14F-4D97-AF65-F5344CB8AC3E}">
        <p14:creationId xmlns:p14="http://schemas.microsoft.com/office/powerpoint/2010/main" val="1093617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3D692E-DB99-4317-B6AD-3A7D3F393625}"/>
              </a:ext>
            </a:extLst>
          </p:cNvPr>
          <p:cNvSpPr txBox="1"/>
          <p:nvPr/>
        </p:nvSpPr>
        <p:spPr>
          <a:xfrm>
            <a:off x="0" y="340237"/>
            <a:ext cx="12192000" cy="2308324"/>
          </a:xfrm>
          <a:prstGeom prst="rect">
            <a:avLst/>
          </a:prstGeom>
          <a:noFill/>
        </p:spPr>
        <p:txBody>
          <a:bodyPr wrap="square">
            <a:spAutoFit/>
          </a:bodyPr>
          <a:lstStyle/>
          <a:p>
            <a:r>
              <a:rPr lang="en-SG" b="1" dirty="0"/>
              <a:t>Driver OOM:</a:t>
            </a:r>
          </a:p>
          <a:p>
            <a:r>
              <a:rPr lang="en-SG" b="1" dirty="0"/>
              <a:t>Collect()</a:t>
            </a:r>
            <a:r>
              <a:rPr lang="en-SG" dirty="0"/>
              <a:t> - After processing the files in various executors, to merge the results, collect() operation is called on the </a:t>
            </a:r>
            <a:r>
              <a:rPr lang="en-SG" dirty="0" err="1"/>
              <a:t>dataframe</a:t>
            </a:r>
            <a:r>
              <a:rPr lang="en-SG" dirty="0"/>
              <a:t>. As soon as the collect() is called Spark will try to collect all the files in the driver, try to merge it into a single file.  Now the resulting file may be a bigger one breeching the memory capacity of the driver resulting in OOM.</a:t>
            </a:r>
            <a:br>
              <a:rPr lang="en-SG" dirty="0"/>
            </a:br>
            <a:endParaRPr lang="en-SG" dirty="0"/>
          </a:p>
          <a:p>
            <a:r>
              <a:rPr lang="en-SG" dirty="0"/>
              <a:t>Avoid this by </a:t>
            </a:r>
          </a:p>
          <a:p>
            <a:pPr marL="228600" indent="-228600">
              <a:buAutoNum type="arabicPeriod"/>
            </a:pPr>
            <a:r>
              <a:rPr lang="en-SG" dirty="0"/>
              <a:t>increasing the driver memory using </a:t>
            </a:r>
            <a:r>
              <a:rPr lang="en-SG" b="1" i="0" dirty="0" err="1">
                <a:solidFill>
                  <a:srgbClr val="333333"/>
                </a:solidFill>
                <a:effectLst/>
                <a:latin typeface="Consolas" panose="020B0609020204030204" pitchFamily="49" charset="0"/>
              </a:rPr>
              <a:t>spark.driver.memory</a:t>
            </a:r>
            <a:r>
              <a:rPr lang="en-SG" b="1" i="0" dirty="0">
                <a:solidFill>
                  <a:srgbClr val="333333"/>
                </a:solidFill>
                <a:effectLst/>
                <a:latin typeface="Consolas" panose="020B0609020204030204" pitchFamily="49" charset="0"/>
              </a:rPr>
              <a:t> </a:t>
            </a:r>
            <a:r>
              <a:rPr lang="en-SG" b="0" i="0" dirty="0">
                <a:solidFill>
                  <a:srgbClr val="333333"/>
                </a:solidFill>
                <a:effectLst/>
                <a:latin typeface="Consolas" panose="020B0609020204030204" pitchFamily="49" charset="0"/>
              </a:rPr>
              <a:t>(default 1 GB)</a:t>
            </a:r>
          </a:p>
          <a:p>
            <a:pPr marL="228600" indent="-228600">
              <a:buAutoNum type="arabicPeriod"/>
            </a:pPr>
            <a:r>
              <a:rPr lang="en-SG" b="0" i="0" dirty="0">
                <a:solidFill>
                  <a:srgbClr val="333333"/>
                </a:solidFill>
                <a:effectLst/>
                <a:latin typeface="Consolas" panose="020B0609020204030204" pitchFamily="49" charset="0"/>
              </a:rPr>
              <a:t>Reduce the threshold limit for the broadcast table.</a:t>
            </a:r>
          </a:p>
        </p:txBody>
      </p:sp>
      <p:grpSp>
        <p:nvGrpSpPr>
          <p:cNvPr id="25" name="Group 24">
            <a:extLst>
              <a:ext uri="{FF2B5EF4-FFF2-40B4-BE49-F238E27FC236}">
                <a16:creationId xmlns:a16="http://schemas.microsoft.com/office/drawing/2014/main" id="{F53B0CA3-536D-4FB5-A79F-9AC40B99C250}"/>
              </a:ext>
            </a:extLst>
          </p:cNvPr>
          <p:cNvGrpSpPr/>
          <p:nvPr/>
        </p:nvGrpSpPr>
        <p:grpSpPr>
          <a:xfrm>
            <a:off x="2684443" y="4166842"/>
            <a:ext cx="6823114" cy="2377839"/>
            <a:chOff x="1391797" y="3429000"/>
            <a:chExt cx="6823114" cy="2377839"/>
          </a:xfrm>
        </p:grpSpPr>
        <p:sp>
          <p:nvSpPr>
            <p:cNvPr id="2" name="Rectangle: Rounded Corners 1">
              <a:extLst>
                <a:ext uri="{FF2B5EF4-FFF2-40B4-BE49-F238E27FC236}">
                  <a16:creationId xmlns:a16="http://schemas.microsoft.com/office/drawing/2014/main" id="{D71000C6-72D0-485F-A924-B012A8D8F1A6}"/>
                </a:ext>
              </a:extLst>
            </p:cNvPr>
            <p:cNvSpPr/>
            <p:nvPr/>
          </p:nvSpPr>
          <p:spPr>
            <a:xfrm>
              <a:off x="6096000" y="3429000"/>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4" name="Rectangle: Rounded Corners 3">
              <a:extLst>
                <a:ext uri="{FF2B5EF4-FFF2-40B4-BE49-F238E27FC236}">
                  <a16:creationId xmlns:a16="http://schemas.microsoft.com/office/drawing/2014/main" id="{1926B66A-6FF5-4E16-8786-C8817BE60C28}"/>
                </a:ext>
              </a:extLst>
            </p:cNvPr>
            <p:cNvSpPr/>
            <p:nvPr/>
          </p:nvSpPr>
          <p:spPr>
            <a:xfrm>
              <a:off x="6096000" y="4292922"/>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5" name="Rectangle: Rounded Corners 4">
              <a:extLst>
                <a:ext uri="{FF2B5EF4-FFF2-40B4-BE49-F238E27FC236}">
                  <a16:creationId xmlns:a16="http://schemas.microsoft.com/office/drawing/2014/main" id="{2EB75E1E-8219-4857-87EE-4DA53B4D73CA}"/>
                </a:ext>
              </a:extLst>
            </p:cNvPr>
            <p:cNvSpPr/>
            <p:nvPr/>
          </p:nvSpPr>
          <p:spPr>
            <a:xfrm>
              <a:off x="6121706" y="5156844"/>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8" name="Rectangle: Rounded Corners 7">
              <a:extLst>
                <a:ext uri="{FF2B5EF4-FFF2-40B4-BE49-F238E27FC236}">
                  <a16:creationId xmlns:a16="http://schemas.microsoft.com/office/drawing/2014/main" id="{EC002997-67DF-49AF-9C81-88BF7F7039A8}"/>
                </a:ext>
              </a:extLst>
            </p:cNvPr>
            <p:cNvSpPr/>
            <p:nvPr/>
          </p:nvSpPr>
          <p:spPr>
            <a:xfrm>
              <a:off x="1391797" y="4297979"/>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Driver</a:t>
              </a:r>
            </a:p>
          </p:txBody>
        </p:sp>
        <p:pic>
          <p:nvPicPr>
            <p:cNvPr id="10" name="Graphic 9" descr="Document outline">
              <a:extLst>
                <a:ext uri="{FF2B5EF4-FFF2-40B4-BE49-F238E27FC236}">
                  <a16:creationId xmlns:a16="http://schemas.microsoft.com/office/drawing/2014/main" id="{FD93B6A4-9768-4E78-A50D-7D2AEB1481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5749" y="3635314"/>
              <a:ext cx="404870" cy="404870"/>
            </a:xfrm>
            <a:prstGeom prst="rect">
              <a:avLst/>
            </a:prstGeom>
          </p:spPr>
        </p:pic>
        <p:sp>
          <p:nvSpPr>
            <p:cNvPr id="11" name="TextBox 10">
              <a:extLst>
                <a:ext uri="{FF2B5EF4-FFF2-40B4-BE49-F238E27FC236}">
                  <a16:creationId xmlns:a16="http://schemas.microsoft.com/office/drawing/2014/main" id="{B9C3F504-5A53-4C23-97D7-47025A78455D}"/>
                </a:ext>
              </a:extLst>
            </p:cNvPr>
            <p:cNvSpPr txBox="1"/>
            <p:nvPr/>
          </p:nvSpPr>
          <p:spPr>
            <a:xfrm>
              <a:off x="2009659" y="3890221"/>
              <a:ext cx="1288974" cy="369332"/>
            </a:xfrm>
            <a:prstGeom prst="rect">
              <a:avLst/>
            </a:prstGeom>
            <a:noFill/>
          </p:spPr>
          <p:txBody>
            <a:bodyPr wrap="square" rtlCol="0">
              <a:spAutoFit/>
            </a:bodyPr>
            <a:lstStyle/>
            <a:p>
              <a:r>
                <a:rPr lang="en-SG" b="1" dirty="0"/>
                <a:t>Collect()</a:t>
              </a:r>
            </a:p>
          </p:txBody>
        </p:sp>
        <p:sp>
          <p:nvSpPr>
            <p:cNvPr id="12" name="TextBox 11">
              <a:extLst>
                <a:ext uri="{FF2B5EF4-FFF2-40B4-BE49-F238E27FC236}">
                  <a16:creationId xmlns:a16="http://schemas.microsoft.com/office/drawing/2014/main" id="{7A7C234E-152B-470F-BF30-753D83560916}"/>
                </a:ext>
              </a:extLst>
            </p:cNvPr>
            <p:cNvSpPr txBox="1"/>
            <p:nvPr/>
          </p:nvSpPr>
          <p:spPr>
            <a:xfrm>
              <a:off x="4824927" y="3635314"/>
              <a:ext cx="783578" cy="369332"/>
            </a:xfrm>
            <a:prstGeom prst="rect">
              <a:avLst/>
            </a:prstGeom>
            <a:noFill/>
          </p:spPr>
          <p:txBody>
            <a:bodyPr wrap="square" rtlCol="0">
              <a:spAutoFit/>
            </a:bodyPr>
            <a:lstStyle/>
            <a:p>
              <a:r>
                <a:rPr lang="en-SG" b="1" dirty="0"/>
                <a:t>Part-1</a:t>
              </a:r>
            </a:p>
          </p:txBody>
        </p:sp>
        <p:pic>
          <p:nvPicPr>
            <p:cNvPr id="13" name="Graphic 12" descr="Document outline">
              <a:extLst>
                <a:ext uri="{FF2B5EF4-FFF2-40B4-BE49-F238E27FC236}">
                  <a16:creationId xmlns:a16="http://schemas.microsoft.com/office/drawing/2014/main" id="{46F9FB1E-447A-46B6-BA1B-A5B0ED5BBB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1847" y="4484229"/>
              <a:ext cx="404870" cy="404870"/>
            </a:xfrm>
            <a:prstGeom prst="rect">
              <a:avLst/>
            </a:prstGeom>
          </p:spPr>
        </p:pic>
        <p:sp>
          <p:nvSpPr>
            <p:cNvPr id="14" name="TextBox 13">
              <a:extLst>
                <a:ext uri="{FF2B5EF4-FFF2-40B4-BE49-F238E27FC236}">
                  <a16:creationId xmlns:a16="http://schemas.microsoft.com/office/drawing/2014/main" id="{6694657B-82CD-4D40-9446-3979CF65BAC1}"/>
                </a:ext>
              </a:extLst>
            </p:cNvPr>
            <p:cNvSpPr txBox="1"/>
            <p:nvPr/>
          </p:nvSpPr>
          <p:spPr>
            <a:xfrm>
              <a:off x="4835483" y="4484229"/>
              <a:ext cx="783578" cy="369332"/>
            </a:xfrm>
            <a:prstGeom prst="rect">
              <a:avLst/>
            </a:prstGeom>
            <a:noFill/>
          </p:spPr>
          <p:txBody>
            <a:bodyPr wrap="square" rtlCol="0">
              <a:spAutoFit/>
            </a:bodyPr>
            <a:lstStyle/>
            <a:p>
              <a:r>
                <a:rPr lang="en-SG" b="1" dirty="0"/>
                <a:t>Part-2</a:t>
              </a:r>
            </a:p>
          </p:txBody>
        </p:sp>
        <p:pic>
          <p:nvPicPr>
            <p:cNvPr id="15" name="Graphic 14" descr="Document outline">
              <a:extLst>
                <a:ext uri="{FF2B5EF4-FFF2-40B4-BE49-F238E27FC236}">
                  <a16:creationId xmlns:a16="http://schemas.microsoft.com/office/drawing/2014/main" id="{26F923E3-877C-4207-94C9-0230929AE6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5749" y="5333144"/>
              <a:ext cx="404870" cy="404870"/>
            </a:xfrm>
            <a:prstGeom prst="rect">
              <a:avLst/>
            </a:prstGeom>
          </p:spPr>
        </p:pic>
        <p:sp>
          <p:nvSpPr>
            <p:cNvPr id="16" name="TextBox 15">
              <a:extLst>
                <a:ext uri="{FF2B5EF4-FFF2-40B4-BE49-F238E27FC236}">
                  <a16:creationId xmlns:a16="http://schemas.microsoft.com/office/drawing/2014/main" id="{9FB55FA1-9EC7-4386-BA1B-741FA3A2E5B7}"/>
                </a:ext>
              </a:extLst>
            </p:cNvPr>
            <p:cNvSpPr txBox="1"/>
            <p:nvPr/>
          </p:nvSpPr>
          <p:spPr>
            <a:xfrm>
              <a:off x="4824927" y="5333144"/>
              <a:ext cx="783578" cy="369332"/>
            </a:xfrm>
            <a:prstGeom prst="rect">
              <a:avLst/>
            </a:prstGeom>
            <a:noFill/>
          </p:spPr>
          <p:txBody>
            <a:bodyPr wrap="square" rtlCol="0">
              <a:spAutoFit/>
            </a:bodyPr>
            <a:lstStyle/>
            <a:p>
              <a:r>
                <a:rPr lang="en-SG" b="1" dirty="0"/>
                <a:t>Part-3</a:t>
              </a:r>
            </a:p>
          </p:txBody>
        </p:sp>
        <p:cxnSp>
          <p:nvCxnSpPr>
            <p:cNvPr id="18" name="Straight Arrow Connector 17">
              <a:extLst>
                <a:ext uri="{FF2B5EF4-FFF2-40B4-BE49-F238E27FC236}">
                  <a16:creationId xmlns:a16="http://schemas.microsoft.com/office/drawing/2014/main" id="{86104176-4BC0-4548-AD4B-B84E3EC15767}"/>
                </a:ext>
              </a:extLst>
            </p:cNvPr>
            <p:cNvCxnSpPr/>
            <p:nvPr/>
          </p:nvCxnSpPr>
          <p:spPr>
            <a:xfrm flipH="1">
              <a:off x="3668617" y="4004646"/>
              <a:ext cx="980501" cy="479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BECBA62-9E58-45B6-82CE-70E2FEC07023}"/>
                </a:ext>
              </a:extLst>
            </p:cNvPr>
            <p:cNvCxnSpPr/>
            <p:nvPr/>
          </p:nvCxnSpPr>
          <p:spPr>
            <a:xfrm flipH="1" flipV="1">
              <a:off x="3668617" y="4668895"/>
              <a:ext cx="980501" cy="17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2417C67-BD64-4AEC-99C4-0689E0BDE871}"/>
                </a:ext>
              </a:extLst>
            </p:cNvPr>
            <p:cNvCxnSpPr/>
            <p:nvPr/>
          </p:nvCxnSpPr>
          <p:spPr>
            <a:xfrm flipH="1" flipV="1">
              <a:off x="3668617" y="4889099"/>
              <a:ext cx="980501" cy="62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791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594A38A-384B-435B-8427-221D8543A6D3}"/>
              </a:ext>
            </a:extLst>
          </p:cNvPr>
          <p:cNvGrpSpPr/>
          <p:nvPr/>
        </p:nvGrpSpPr>
        <p:grpSpPr>
          <a:xfrm>
            <a:off x="2549850" y="3154476"/>
            <a:ext cx="6823114" cy="2377839"/>
            <a:chOff x="2515515" y="1589178"/>
            <a:chExt cx="6823114" cy="2377839"/>
          </a:xfrm>
        </p:grpSpPr>
        <p:sp>
          <p:nvSpPr>
            <p:cNvPr id="2" name="Rectangle: Rounded Corners 1">
              <a:extLst>
                <a:ext uri="{FF2B5EF4-FFF2-40B4-BE49-F238E27FC236}">
                  <a16:creationId xmlns:a16="http://schemas.microsoft.com/office/drawing/2014/main" id="{FBBCF55F-B478-4B76-B785-3D4D2E6BBC16}"/>
                </a:ext>
              </a:extLst>
            </p:cNvPr>
            <p:cNvSpPr/>
            <p:nvPr/>
          </p:nvSpPr>
          <p:spPr>
            <a:xfrm>
              <a:off x="7219718" y="1589178"/>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3" name="Rectangle: Rounded Corners 2">
              <a:extLst>
                <a:ext uri="{FF2B5EF4-FFF2-40B4-BE49-F238E27FC236}">
                  <a16:creationId xmlns:a16="http://schemas.microsoft.com/office/drawing/2014/main" id="{D7EF6C3B-86B8-4510-9CED-7B8ABE644963}"/>
                </a:ext>
              </a:extLst>
            </p:cNvPr>
            <p:cNvSpPr/>
            <p:nvPr/>
          </p:nvSpPr>
          <p:spPr>
            <a:xfrm>
              <a:off x="7219718" y="2453100"/>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4" name="Rectangle: Rounded Corners 3">
              <a:extLst>
                <a:ext uri="{FF2B5EF4-FFF2-40B4-BE49-F238E27FC236}">
                  <a16:creationId xmlns:a16="http://schemas.microsoft.com/office/drawing/2014/main" id="{B0C09A77-D3C5-439D-BEEE-B0E83963E941}"/>
                </a:ext>
              </a:extLst>
            </p:cNvPr>
            <p:cNvSpPr/>
            <p:nvPr/>
          </p:nvSpPr>
          <p:spPr>
            <a:xfrm>
              <a:off x="7245424" y="3317022"/>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5" name="Rectangle: Rounded Corners 4">
              <a:extLst>
                <a:ext uri="{FF2B5EF4-FFF2-40B4-BE49-F238E27FC236}">
                  <a16:creationId xmlns:a16="http://schemas.microsoft.com/office/drawing/2014/main" id="{44F7FDBE-95BA-4D71-B408-85DD17D1FC99}"/>
                </a:ext>
              </a:extLst>
            </p:cNvPr>
            <p:cNvSpPr/>
            <p:nvPr/>
          </p:nvSpPr>
          <p:spPr>
            <a:xfrm>
              <a:off x="2515515" y="2458157"/>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Driver</a:t>
              </a:r>
            </a:p>
          </p:txBody>
        </p:sp>
        <p:pic>
          <p:nvPicPr>
            <p:cNvPr id="6" name="Graphic 5" descr="Document outline">
              <a:extLst>
                <a:ext uri="{FF2B5EF4-FFF2-40B4-BE49-F238E27FC236}">
                  <a16:creationId xmlns:a16="http://schemas.microsoft.com/office/drawing/2014/main" id="{1E04FF4B-C895-4F73-A242-A405E7CE4D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9467" y="1795492"/>
              <a:ext cx="404870" cy="404870"/>
            </a:xfrm>
            <a:prstGeom prst="rect">
              <a:avLst/>
            </a:prstGeom>
          </p:spPr>
        </p:pic>
        <p:sp>
          <p:nvSpPr>
            <p:cNvPr id="7" name="TextBox 6">
              <a:extLst>
                <a:ext uri="{FF2B5EF4-FFF2-40B4-BE49-F238E27FC236}">
                  <a16:creationId xmlns:a16="http://schemas.microsoft.com/office/drawing/2014/main" id="{38EAC470-D256-4D08-BCDA-E27E5E02C20B}"/>
                </a:ext>
              </a:extLst>
            </p:cNvPr>
            <p:cNvSpPr txBox="1"/>
            <p:nvPr/>
          </p:nvSpPr>
          <p:spPr>
            <a:xfrm>
              <a:off x="3133377" y="2050399"/>
              <a:ext cx="1288974" cy="369332"/>
            </a:xfrm>
            <a:prstGeom prst="rect">
              <a:avLst/>
            </a:prstGeom>
            <a:noFill/>
          </p:spPr>
          <p:txBody>
            <a:bodyPr wrap="square" rtlCol="0">
              <a:spAutoFit/>
            </a:bodyPr>
            <a:lstStyle/>
            <a:p>
              <a:r>
                <a:rPr lang="en-SG" b="1" dirty="0"/>
                <a:t>Broadcast()</a:t>
              </a:r>
            </a:p>
          </p:txBody>
        </p:sp>
        <p:sp>
          <p:nvSpPr>
            <p:cNvPr id="8" name="TextBox 7">
              <a:extLst>
                <a:ext uri="{FF2B5EF4-FFF2-40B4-BE49-F238E27FC236}">
                  <a16:creationId xmlns:a16="http://schemas.microsoft.com/office/drawing/2014/main" id="{8A6FCD22-CB73-41A8-85C4-43BB0ACCA5A8}"/>
                </a:ext>
              </a:extLst>
            </p:cNvPr>
            <p:cNvSpPr txBox="1"/>
            <p:nvPr/>
          </p:nvSpPr>
          <p:spPr>
            <a:xfrm>
              <a:off x="5948645" y="1795492"/>
              <a:ext cx="783578" cy="369332"/>
            </a:xfrm>
            <a:prstGeom prst="rect">
              <a:avLst/>
            </a:prstGeom>
            <a:noFill/>
          </p:spPr>
          <p:txBody>
            <a:bodyPr wrap="square" rtlCol="0">
              <a:spAutoFit/>
            </a:bodyPr>
            <a:lstStyle/>
            <a:p>
              <a:r>
                <a:rPr lang="en-SG" b="1" dirty="0"/>
                <a:t>Part-1</a:t>
              </a:r>
            </a:p>
          </p:txBody>
        </p:sp>
        <p:pic>
          <p:nvPicPr>
            <p:cNvPr id="9" name="Graphic 8" descr="Document outline">
              <a:extLst>
                <a:ext uri="{FF2B5EF4-FFF2-40B4-BE49-F238E27FC236}">
                  <a16:creationId xmlns:a16="http://schemas.microsoft.com/office/drawing/2014/main" id="{3A2C7EB1-4FF5-4F55-88FE-7007DCE231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5565" y="2644407"/>
              <a:ext cx="404870" cy="404870"/>
            </a:xfrm>
            <a:prstGeom prst="rect">
              <a:avLst/>
            </a:prstGeom>
          </p:spPr>
        </p:pic>
        <p:sp>
          <p:nvSpPr>
            <p:cNvPr id="10" name="TextBox 9">
              <a:extLst>
                <a:ext uri="{FF2B5EF4-FFF2-40B4-BE49-F238E27FC236}">
                  <a16:creationId xmlns:a16="http://schemas.microsoft.com/office/drawing/2014/main" id="{73AE17DB-03A2-4511-9F5F-73859BCDC2C4}"/>
                </a:ext>
              </a:extLst>
            </p:cNvPr>
            <p:cNvSpPr txBox="1"/>
            <p:nvPr/>
          </p:nvSpPr>
          <p:spPr>
            <a:xfrm>
              <a:off x="5959201" y="2644407"/>
              <a:ext cx="783578" cy="369332"/>
            </a:xfrm>
            <a:prstGeom prst="rect">
              <a:avLst/>
            </a:prstGeom>
            <a:noFill/>
          </p:spPr>
          <p:txBody>
            <a:bodyPr wrap="square" rtlCol="0">
              <a:spAutoFit/>
            </a:bodyPr>
            <a:lstStyle/>
            <a:p>
              <a:r>
                <a:rPr lang="en-SG" b="1" dirty="0"/>
                <a:t>Part-2</a:t>
              </a:r>
            </a:p>
          </p:txBody>
        </p:sp>
        <p:pic>
          <p:nvPicPr>
            <p:cNvPr id="11" name="Graphic 10" descr="Document outline">
              <a:extLst>
                <a:ext uri="{FF2B5EF4-FFF2-40B4-BE49-F238E27FC236}">
                  <a16:creationId xmlns:a16="http://schemas.microsoft.com/office/drawing/2014/main" id="{A110FC09-2753-4F3C-A840-835E1C8D94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9467" y="3493322"/>
              <a:ext cx="404870" cy="404870"/>
            </a:xfrm>
            <a:prstGeom prst="rect">
              <a:avLst/>
            </a:prstGeom>
          </p:spPr>
        </p:pic>
        <p:sp>
          <p:nvSpPr>
            <p:cNvPr id="12" name="TextBox 11">
              <a:extLst>
                <a:ext uri="{FF2B5EF4-FFF2-40B4-BE49-F238E27FC236}">
                  <a16:creationId xmlns:a16="http://schemas.microsoft.com/office/drawing/2014/main" id="{DF9A18DF-DDD3-488A-902A-822C7A7CB1EA}"/>
                </a:ext>
              </a:extLst>
            </p:cNvPr>
            <p:cNvSpPr txBox="1"/>
            <p:nvPr/>
          </p:nvSpPr>
          <p:spPr>
            <a:xfrm>
              <a:off x="5948645" y="3493322"/>
              <a:ext cx="783578" cy="369332"/>
            </a:xfrm>
            <a:prstGeom prst="rect">
              <a:avLst/>
            </a:prstGeom>
            <a:noFill/>
          </p:spPr>
          <p:txBody>
            <a:bodyPr wrap="square" rtlCol="0">
              <a:spAutoFit/>
            </a:bodyPr>
            <a:lstStyle/>
            <a:p>
              <a:r>
                <a:rPr lang="en-SG" b="1" dirty="0"/>
                <a:t>Part-3</a:t>
              </a:r>
            </a:p>
          </p:txBody>
        </p:sp>
        <p:cxnSp>
          <p:nvCxnSpPr>
            <p:cNvPr id="13" name="Straight Arrow Connector 12">
              <a:extLst>
                <a:ext uri="{FF2B5EF4-FFF2-40B4-BE49-F238E27FC236}">
                  <a16:creationId xmlns:a16="http://schemas.microsoft.com/office/drawing/2014/main" id="{EE91D436-1111-4CF1-ACFE-34E392BAD5E5}"/>
                </a:ext>
              </a:extLst>
            </p:cNvPr>
            <p:cNvCxnSpPr/>
            <p:nvPr/>
          </p:nvCxnSpPr>
          <p:spPr>
            <a:xfrm flipH="1">
              <a:off x="4792335" y="2164824"/>
              <a:ext cx="980501" cy="479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B0793BA-0618-421C-AED0-229E1C55848A}"/>
                </a:ext>
              </a:extLst>
            </p:cNvPr>
            <p:cNvCxnSpPr/>
            <p:nvPr/>
          </p:nvCxnSpPr>
          <p:spPr>
            <a:xfrm flipH="1" flipV="1">
              <a:off x="4792335" y="2829073"/>
              <a:ext cx="980501" cy="17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26350B4-9319-4377-89A6-05B01606EB35}"/>
                </a:ext>
              </a:extLst>
            </p:cNvPr>
            <p:cNvCxnSpPr/>
            <p:nvPr/>
          </p:nvCxnSpPr>
          <p:spPr>
            <a:xfrm flipH="1" flipV="1">
              <a:off x="4792335" y="3049277"/>
              <a:ext cx="980501" cy="62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3B857E11-769D-4D29-B83D-76B6AF26E0FF}"/>
              </a:ext>
            </a:extLst>
          </p:cNvPr>
          <p:cNvSpPr txBox="1"/>
          <p:nvPr/>
        </p:nvSpPr>
        <p:spPr>
          <a:xfrm>
            <a:off x="0" y="639056"/>
            <a:ext cx="11965172" cy="1200329"/>
          </a:xfrm>
          <a:prstGeom prst="rect">
            <a:avLst/>
          </a:prstGeom>
          <a:noFill/>
        </p:spPr>
        <p:txBody>
          <a:bodyPr wrap="square">
            <a:spAutoFit/>
          </a:bodyPr>
          <a:lstStyle/>
          <a:p>
            <a:endParaRPr lang="en-SG" dirty="0"/>
          </a:p>
          <a:p>
            <a:r>
              <a:rPr lang="en-SG" b="1" dirty="0"/>
              <a:t>Broadcast join</a:t>
            </a:r>
            <a:r>
              <a:rPr lang="en-SG" dirty="0"/>
              <a:t> – Assume there are files sitting in executors and 2 smaller files are in two other machine.  If 2 files were decided to be broadcasted (in order to avoid shuffling), they will be sent to driver for merging where suppose the size of the resulting file exceeds the memory, results in OOM.</a:t>
            </a:r>
          </a:p>
        </p:txBody>
      </p:sp>
    </p:spTree>
    <p:extLst>
      <p:ext uri="{BB962C8B-B14F-4D97-AF65-F5344CB8AC3E}">
        <p14:creationId xmlns:p14="http://schemas.microsoft.com/office/powerpoint/2010/main" val="223264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3D692E-DB99-4317-B6AD-3A7D3F393625}"/>
              </a:ext>
            </a:extLst>
          </p:cNvPr>
          <p:cNvSpPr txBox="1"/>
          <p:nvPr/>
        </p:nvSpPr>
        <p:spPr>
          <a:xfrm>
            <a:off x="0" y="27753"/>
            <a:ext cx="12192000" cy="6740307"/>
          </a:xfrm>
          <a:prstGeom prst="rect">
            <a:avLst/>
          </a:prstGeom>
          <a:noFill/>
        </p:spPr>
        <p:txBody>
          <a:bodyPr wrap="square">
            <a:spAutoFit/>
          </a:bodyPr>
          <a:lstStyle/>
          <a:p>
            <a:endParaRPr lang="en-SG" dirty="0"/>
          </a:p>
          <a:p>
            <a:r>
              <a:rPr lang="en-SG" b="1" dirty="0"/>
              <a:t>Driver OOM:</a:t>
            </a:r>
          </a:p>
          <a:p>
            <a:r>
              <a:rPr lang="en-SG" dirty="0"/>
              <a:t>Collect operation triggers.  This happens when the files from different executors are merged in the driver, and if the file size exceeds the allocated size.</a:t>
            </a:r>
          </a:p>
          <a:p>
            <a:r>
              <a:rPr lang="en-SG" dirty="0"/>
              <a:t>Broadcast join – Assume there are files sitting in executors and 2 smaller files are in two other machine.  If 2 files were decided to be broadcasted, they will be sent to driver for merging where suppose the size of the resulting file exceeds the memory, results in OOM.</a:t>
            </a:r>
          </a:p>
          <a:p>
            <a:endParaRPr lang="en-SG" dirty="0"/>
          </a:p>
          <a:p>
            <a:r>
              <a:rPr lang="en-SG" dirty="0"/>
              <a:t>Avoid this by </a:t>
            </a:r>
          </a:p>
          <a:p>
            <a:pPr marL="228600" indent="-228600">
              <a:buAutoNum type="arabicPeriod"/>
            </a:pPr>
            <a:r>
              <a:rPr lang="en-SG" dirty="0"/>
              <a:t>increasing the driver memory using </a:t>
            </a:r>
            <a:r>
              <a:rPr lang="en-SG" b="1" i="0" dirty="0" err="1">
                <a:solidFill>
                  <a:srgbClr val="333333"/>
                </a:solidFill>
                <a:effectLst/>
                <a:latin typeface="Consolas" panose="020B0609020204030204" pitchFamily="49" charset="0"/>
              </a:rPr>
              <a:t>spark.driver.memory</a:t>
            </a:r>
            <a:r>
              <a:rPr lang="en-SG" b="1" i="0" dirty="0">
                <a:solidFill>
                  <a:srgbClr val="333333"/>
                </a:solidFill>
                <a:effectLst/>
                <a:latin typeface="Consolas" panose="020B0609020204030204" pitchFamily="49" charset="0"/>
              </a:rPr>
              <a:t> </a:t>
            </a:r>
            <a:r>
              <a:rPr lang="en-SG" b="0" i="0" dirty="0">
                <a:solidFill>
                  <a:srgbClr val="333333"/>
                </a:solidFill>
                <a:effectLst/>
                <a:latin typeface="Consolas" panose="020B0609020204030204" pitchFamily="49" charset="0"/>
              </a:rPr>
              <a:t>(default 1 GB)</a:t>
            </a:r>
          </a:p>
          <a:p>
            <a:pPr marL="228600" indent="-228600">
              <a:buAutoNum type="arabicPeriod"/>
            </a:pPr>
            <a:r>
              <a:rPr lang="en-SG" b="0" i="0" dirty="0">
                <a:solidFill>
                  <a:srgbClr val="333333"/>
                </a:solidFill>
                <a:effectLst/>
                <a:latin typeface="Consolas" panose="020B0609020204030204" pitchFamily="49" charset="0"/>
              </a:rPr>
              <a:t>Reduce the threshold limit for the broadcast table.</a:t>
            </a:r>
          </a:p>
          <a:p>
            <a:pPr marL="0" indent="0">
              <a:buNone/>
            </a:pPr>
            <a:endParaRPr lang="en-SG" b="0" i="0" dirty="0">
              <a:solidFill>
                <a:srgbClr val="333333"/>
              </a:solidFill>
              <a:effectLst/>
              <a:latin typeface="Consolas" panose="020B0609020204030204" pitchFamily="49" charset="0"/>
            </a:endParaRPr>
          </a:p>
          <a:p>
            <a:pPr marL="0" indent="0">
              <a:buNone/>
            </a:pPr>
            <a:r>
              <a:rPr lang="en-SG" b="0" i="0" dirty="0">
                <a:solidFill>
                  <a:srgbClr val="333333"/>
                </a:solidFill>
                <a:effectLst/>
                <a:latin typeface="Consolas" panose="020B0609020204030204" pitchFamily="49" charset="0"/>
              </a:rPr>
              <a:t>Executor OOM: </a:t>
            </a:r>
            <a:br>
              <a:rPr lang="en-SG" b="0" i="0" dirty="0">
                <a:solidFill>
                  <a:srgbClr val="333333"/>
                </a:solidFill>
                <a:effectLst/>
                <a:latin typeface="Consolas" panose="020B0609020204030204" pitchFamily="49" charset="0"/>
              </a:rPr>
            </a:br>
            <a:r>
              <a:rPr lang="en-SG" dirty="0">
                <a:solidFill>
                  <a:srgbClr val="333333"/>
                </a:solidFill>
                <a:latin typeface="AmazonEmber"/>
              </a:rPr>
              <a:t>A Node will be assigned certain memory which in turn will have executor container.  Within that an executor container will be having</a:t>
            </a:r>
            <a:r>
              <a:rPr lang="en-SG" b="1" i="0" dirty="0">
                <a:solidFill>
                  <a:srgbClr val="333333"/>
                </a:solidFill>
                <a:effectLst/>
                <a:latin typeface="Consolas" panose="020B0609020204030204" pitchFamily="49" charset="0"/>
              </a:rPr>
              <a:t> YARN memory overhead + Executor Memory(storage memory, execution memory).  </a:t>
            </a:r>
            <a:r>
              <a:rPr lang="en-SG" dirty="0">
                <a:solidFill>
                  <a:srgbClr val="333333"/>
                </a:solidFill>
                <a:latin typeface="AmazonEmber"/>
              </a:rPr>
              <a:t>Whenever Executor OOM happens it is mostly the YARN memory overhead running short of the capacity.  Off-heap memory part of executor that accommodates, internal strings are created (in the form of hash table), spark internal objects</a:t>
            </a:r>
            <a:r>
              <a:rPr lang="en-SG" b="1" i="0" dirty="0">
                <a:solidFill>
                  <a:srgbClr val="333333"/>
                </a:solidFill>
                <a:effectLst/>
                <a:latin typeface="Consolas" panose="020B0609020204030204" pitchFamily="49" charset="0"/>
              </a:rPr>
              <a:t>, </a:t>
            </a:r>
            <a:r>
              <a:rPr lang="en-SG" dirty="0">
                <a:solidFill>
                  <a:srgbClr val="333333"/>
                </a:solidFill>
                <a:latin typeface="AmazonEmber"/>
              </a:rPr>
              <a:t>if other than Scala is used for programming all the language objects are stored here</a:t>
            </a:r>
            <a:r>
              <a:rPr lang="en-SG" b="1" i="0" dirty="0">
                <a:solidFill>
                  <a:srgbClr val="333333"/>
                </a:solidFill>
                <a:effectLst/>
                <a:latin typeface="Consolas" panose="020B0609020204030204" pitchFamily="49" charset="0"/>
              </a:rPr>
              <a:t>.  </a:t>
            </a:r>
            <a:r>
              <a:rPr lang="en-SG" dirty="0">
                <a:solidFill>
                  <a:srgbClr val="333333"/>
                </a:solidFill>
                <a:latin typeface="AmazonEmber"/>
              </a:rPr>
              <a:t>Usually </a:t>
            </a:r>
            <a:r>
              <a:rPr lang="en-SG" b="1" i="0" dirty="0">
                <a:solidFill>
                  <a:srgbClr val="333333"/>
                </a:solidFill>
                <a:effectLst/>
                <a:latin typeface="Consolas" panose="020B0609020204030204" pitchFamily="49" charset="0"/>
              </a:rPr>
              <a:t>YARN memory overhead is 10% of memory assigned to your executor.  </a:t>
            </a:r>
            <a:r>
              <a:rPr lang="en-SG" dirty="0">
                <a:solidFill>
                  <a:srgbClr val="333333"/>
                </a:solidFill>
                <a:latin typeface="AmazonEmber"/>
              </a:rPr>
              <a:t>This has to be proportionately increased in respect to the memory requirement raise of executor (YARN killed the container breaching the memory limits error, then increase the YARN memory overhead part using</a:t>
            </a:r>
            <a:r>
              <a:rPr lang="en-SG" b="1" i="0" dirty="0">
                <a:solidFill>
                  <a:srgbClr val="333333"/>
                </a:solidFill>
                <a:effectLst/>
                <a:latin typeface="Consolas" panose="020B0609020204030204" pitchFamily="49" charset="0"/>
              </a:rPr>
              <a:t> </a:t>
            </a:r>
            <a:r>
              <a:rPr lang="en-SG" b="1" i="0" dirty="0" err="1">
                <a:solidFill>
                  <a:srgbClr val="333333"/>
                </a:solidFill>
                <a:effectLst/>
                <a:latin typeface="Consolas" panose="020B0609020204030204" pitchFamily="49" charset="0"/>
              </a:rPr>
              <a:t>spark.driver.memoryOverhead</a:t>
            </a:r>
            <a:r>
              <a:rPr lang="en-SG" b="1" i="0" dirty="0">
                <a:solidFill>
                  <a:srgbClr val="333333"/>
                </a:solidFill>
                <a:effectLst/>
                <a:latin typeface="Consolas" panose="020B0609020204030204" pitchFamily="49" charset="0"/>
              </a:rPr>
              <a:t> (From AWS pages :- </a:t>
            </a:r>
            <a:r>
              <a:rPr lang="en-US" b="1" i="0" dirty="0">
                <a:solidFill>
                  <a:srgbClr val="333333"/>
                </a:solidFill>
                <a:effectLst/>
                <a:latin typeface="AmazonEmber"/>
              </a:rPr>
              <a:t>By default, memory overhead is set to either 10% of executor memory or 384, whichever is higher.  </a:t>
            </a:r>
            <a:r>
              <a:rPr lang="en-US" dirty="0">
                <a:solidFill>
                  <a:srgbClr val="333333"/>
                </a:solidFill>
                <a:latin typeface="AmazonEmber"/>
              </a:rPr>
              <a:t>Memory</a:t>
            </a:r>
            <a:r>
              <a:rPr lang="en-US" b="1" i="0" dirty="0">
                <a:solidFill>
                  <a:srgbClr val="333333"/>
                </a:solidFill>
                <a:effectLst/>
                <a:latin typeface="AmazonEmber"/>
              </a:rPr>
              <a:t> </a:t>
            </a:r>
            <a:r>
              <a:rPr lang="en-US" b="0" i="0" dirty="0">
                <a:solidFill>
                  <a:srgbClr val="333333"/>
                </a:solidFill>
                <a:effectLst/>
                <a:latin typeface="AmazonEmber"/>
              </a:rPr>
              <a:t>overhead is used for </a:t>
            </a:r>
            <a:r>
              <a:rPr lang="en-US" b="1" i="0" dirty="0">
                <a:solidFill>
                  <a:srgbClr val="333333"/>
                </a:solidFill>
                <a:effectLst/>
                <a:latin typeface="AmazonEmber"/>
              </a:rPr>
              <a:t>Java NIO direct buffers, thread stacks, shared native libraries, or memory mapped files</a:t>
            </a:r>
            <a:r>
              <a:rPr lang="en-US" b="0" i="0" dirty="0">
                <a:solidFill>
                  <a:srgbClr val="333333"/>
                </a:solidFill>
                <a:effectLst/>
                <a:latin typeface="AmazonEmber"/>
              </a:rPr>
              <a:t>.)</a:t>
            </a:r>
            <a:endParaRPr lang="en-SG" b="1" i="0" dirty="0">
              <a:solidFill>
                <a:srgbClr val="333333"/>
              </a:solidFill>
              <a:effectLst/>
              <a:latin typeface="Consolas" panose="020B0609020204030204" pitchFamily="49" charset="0"/>
            </a:endParaRPr>
          </a:p>
          <a:p>
            <a:r>
              <a:rPr lang="en-SG" b="0" i="0" dirty="0">
                <a:solidFill>
                  <a:srgbClr val="333333"/>
                </a:solidFill>
                <a:effectLst/>
                <a:latin typeface="Consolas" panose="020B0609020204030204" pitchFamily="49" charset="0"/>
              </a:rPr>
              <a:t> </a:t>
            </a:r>
            <a:endParaRPr lang="en-SG" dirty="0"/>
          </a:p>
        </p:txBody>
      </p:sp>
    </p:spTree>
    <p:extLst>
      <p:ext uri="{BB962C8B-B14F-4D97-AF65-F5344CB8AC3E}">
        <p14:creationId xmlns:p14="http://schemas.microsoft.com/office/powerpoint/2010/main" val="11805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A921E6-45DC-45D5-B2F0-47B891FC433E}"/>
              </a:ext>
            </a:extLst>
          </p:cNvPr>
          <p:cNvSpPr txBox="1"/>
          <p:nvPr/>
        </p:nvSpPr>
        <p:spPr>
          <a:xfrm>
            <a:off x="637475" y="902173"/>
            <a:ext cx="9080684" cy="646331"/>
          </a:xfrm>
          <a:prstGeom prst="rect">
            <a:avLst/>
          </a:prstGeom>
          <a:noFill/>
        </p:spPr>
        <p:txBody>
          <a:bodyPr wrap="square">
            <a:spAutoFit/>
          </a:bodyPr>
          <a:lstStyle/>
          <a:p>
            <a:pPr marL="228600" indent="-228600">
              <a:buAutoNum type="arabicPeriod"/>
            </a:pPr>
            <a:r>
              <a:rPr lang="en-SG" dirty="0"/>
              <a:t>What decides the stages in a spark job?</a:t>
            </a:r>
          </a:p>
          <a:p>
            <a:pPr marL="0" indent="0">
              <a:buNone/>
            </a:pPr>
            <a:r>
              <a:rPr lang="en-SG" dirty="0"/>
              <a:t>Stages are created depending on the wide transformations</a:t>
            </a:r>
          </a:p>
        </p:txBody>
      </p:sp>
    </p:spTree>
    <p:extLst>
      <p:ext uri="{BB962C8B-B14F-4D97-AF65-F5344CB8AC3E}">
        <p14:creationId xmlns:p14="http://schemas.microsoft.com/office/powerpoint/2010/main" val="1552001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TotalTime>
  <Words>2845</Words>
  <Application>Microsoft Office PowerPoint</Application>
  <PresentationFormat>Widescreen</PresentationFormat>
  <Paragraphs>237</Paragraphs>
  <Slides>13</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AmazonEmber</vt:lpstr>
      <vt:lpstr>-apple-system</vt:lpstr>
      <vt:lpstr>Arial Unicode MS</vt:lpstr>
      <vt:lpstr>Arvo</vt:lpstr>
      <vt:lpstr>Helvetica Neue</vt:lpstr>
      <vt:lpstr>inherit</vt:lpstr>
      <vt:lpstr>Roboto-Regular</vt:lpstr>
      <vt:lpstr>Arial</vt:lpstr>
      <vt:lpstr>Calibri</vt:lpstr>
      <vt:lpstr>Calibri Light</vt:lpstr>
      <vt:lpstr>Consolas</vt:lpstr>
      <vt:lpstr>Open Sans</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Palaniappan Seenivasan (Beyondsoft)</dc:creator>
  <cp:lastModifiedBy>Palaniappan Seenivasan (Beyondsoft)</cp:lastModifiedBy>
  <cp:revision>45</cp:revision>
  <dcterms:created xsi:type="dcterms:W3CDTF">2023-01-05T06:13:01Z</dcterms:created>
  <dcterms:modified xsi:type="dcterms:W3CDTF">2023-01-13T06:16:46Z</dcterms:modified>
</cp:coreProperties>
</file>