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Canva Sans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23984" y="5143500"/>
            <a:ext cx="6125118" cy="6102845"/>
          </a:xfrm>
          <a:custGeom>
            <a:avLst/>
            <a:gdLst/>
            <a:ahLst/>
            <a:cxnLst/>
            <a:rect l="l" t="t" r="r" b="b"/>
            <a:pathLst>
              <a:path w="6125118" h="6102845">
                <a:moveTo>
                  <a:pt x="0" y="0"/>
                </a:moveTo>
                <a:lnTo>
                  <a:pt x="6125118" y="0"/>
                </a:lnTo>
                <a:lnTo>
                  <a:pt x="6125118" y="6102845"/>
                </a:lnTo>
                <a:lnTo>
                  <a:pt x="0" y="6102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5549360" cy="6228873"/>
          </a:xfrm>
          <a:custGeom>
            <a:avLst/>
            <a:gdLst/>
            <a:ahLst/>
            <a:cxnLst/>
            <a:rect l="l" t="t" r="r" b="b"/>
            <a:pathLst>
              <a:path w="5549360" h="6228873">
                <a:moveTo>
                  <a:pt x="5549360" y="6228873"/>
                </a:moveTo>
                <a:lnTo>
                  <a:pt x="0" y="6228873"/>
                </a:lnTo>
                <a:lnTo>
                  <a:pt x="0" y="0"/>
                </a:lnTo>
                <a:lnTo>
                  <a:pt x="5549360" y="0"/>
                </a:lnTo>
                <a:lnTo>
                  <a:pt x="5549360" y="622887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176087" y="1880991"/>
            <a:ext cx="9083213" cy="6525018"/>
          </a:xfrm>
          <a:custGeom>
            <a:avLst/>
            <a:gdLst/>
            <a:ahLst/>
            <a:cxnLst/>
            <a:rect l="l" t="t" r="r" b="b"/>
            <a:pathLst>
              <a:path w="9083213" h="6525018">
                <a:moveTo>
                  <a:pt x="0" y="0"/>
                </a:moveTo>
                <a:lnTo>
                  <a:pt x="9083213" y="0"/>
                </a:lnTo>
                <a:lnTo>
                  <a:pt x="9083213" y="6525018"/>
                </a:lnTo>
                <a:lnTo>
                  <a:pt x="0" y="6525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082482"/>
            <a:ext cx="7147387" cy="2777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1" spc="7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laboratory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699" y="5177334"/>
            <a:ext cx="7147387" cy="237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800" b="1" spc="36" dirty="0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Presentation by</a:t>
            </a:r>
          </a:p>
          <a:p>
            <a:pPr algn="l">
              <a:lnSpc>
                <a:spcPts val="4680"/>
              </a:lnSpc>
            </a:pPr>
            <a:r>
              <a:rPr lang="en-US" sz="2800" b="1" spc="36" dirty="0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Sama </a:t>
            </a:r>
            <a:r>
              <a:rPr lang="en-US" sz="2800" b="1" spc="36" dirty="0" err="1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hazem</a:t>
            </a:r>
            <a:r>
              <a:rPr lang="en-US" sz="2800" b="1" spc="36" dirty="0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231002053</a:t>
            </a:r>
          </a:p>
          <a:p>
            <a:pPr algn="l">
              <a:lnSpc>
                <a:spcPts val="4680"/>
              </a:lnSpc>
            </a:pPr>
            <a:r>
              <a:rPr lang="en-US" sz="2800" b="1" spc="36" dirty="0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Sara </a:t>
            </a:r>
            <a:r>
              <a:rPr lang="en-US" sz="2800" b="1" spc="36" dirty="0" err="1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ahmed</a:t>
            </a:r>
            <a:r>
              <a:rPr lang="en-US" sz="2800" b="1" spc="36" dirty="0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231000777</a:t>
            </a:r>
          </a:p>
          <a:p>
            <a:pPr algn="l">
              <a:lnSpc>
                <a:spcPts val="4680"/>
              </a:lnSpc>
            </a:pPr>
            <a:r>
              <a:rPr lang="en-US" sz="2800" b="1" spc="36" dirty="0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Maria </a:t>
            </a:r>
            <a:r>
              <a:rPr lang="en-US" sz="2800" b="1" spc="36" dirty="0" err="1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amgad</a:t>
            </a:r>
            <a:r>
              <a:rPr lang="en-US" sz="2800" b="1" spc="36" dirty="0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231001529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06200" y="2583522"/>
            <a:ext cx="5532198" cy="5119956"/>
          </a:xfrm>
          <a:custGeom>
            <a:avLst/>
            <a:gdLst/>
            <a:ahLst/>
            <a:cxnLst/>
            <a:rect l="l" t="t" r="r" b="b"/>
            <a:pathLst>
              <a:path w="7956851" h="7315844">
                <a:moveTo>
                  <a:pt x="0" y="0"/>
                </a:moveTo>
                <a:lnTo>
                  <a:pt x="7956851" y="0"/>
                </a:lnTo>
                <a:lnTo>
                  <a:pt x="7956851" y="7315844"/>
                </a:lnTo>
                <a:lnTo>
                  <a:pt x="0" y="7315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60663" y="4533900"/>
            <a:ext cx="7367308" cy="88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8000" b="1" spc="63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77600" y="1967230"/>
            <a:ext cx="5981700" cy="6369340"/>
          </a:xfrm>
          <a:custGeom>
            <a:avLst/>
            <a:gdLst/>
            <a:ahLst/>
            <a:cxnLst/>
            <a:rect l="l" t="t" r="r" b="b"/>
            <a:pathLst>
              <a:path w="7856831" h="8229600">
                <a:moveTo>
                  <a:pt x="0" y="0"/>
                </a:moveTo>
                <a:lnTo>
                  <a:pt x="7856831" y="0"/>
                </a:lnTo>
                <a:lnTo>
                  <a:pt x="785683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43000"/>
            <a:ext cx="7731386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4800" y="3381299"/>
            <a:ext cx="10972799" cy="3122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8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This project is a complete medical laboratory database system consisting of a structured </a:t>
            </a:r>
            <a:r>
              <a:rPr lang="en-US" sz="2800" spc="27" dirty="0" err="1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Mysql</a:t>
            </a:r>
            <a:r>
              <a:rPr lang="en-US" sz="28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 relational schema. We designed and implement a database for medical laboratory system. The system facilitates the process of storing the data of laboratorian, patient, medical test, test results, component (materials) of tests. Developed by three biotechnology students</a:t>
            </a:r>
            <a:r>
              <a:rPr lang="en-US" sz="27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78654" y="1143000"/>
            <a:ext cx="13130691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</a:t>
            </a:r>
          </a:p>
        </p:txBody>
      </p:sp>
      <p:grpSp>
        <p:nvGrpSpPr>
          <p:cNvPr id="14" name="Group 14"/>
          <p:cNvGrpSpPr/>
          <p:nvPr/>
        </p:nvGrpSpPr>
        <p:grpSpPr>
          <a:xfrm rot="16200000">
            <a:off x="5475983" y="-438052"/>
            <a:ext cx="6421642" cy="11430001"/>
            <a:chOff x="0" y="0"/>
            <a:chExt cx="812800" cy="13903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390313"/>
            </a:xfrm>
            <a:custGeom>
              <a:avLst/>
              <a:gdLst/>
              <a:ahLst/>
              <a:cxnLst/>
              <a:rect l="l" t="t" r="r" b="b"/>
              <a:pathLst>
                <a:path w="812800" h="1390313">
                  <a:moveTo>
                    <a:pt x="15052" y="0"/>
                  </a:moveTo>
                  <a:lnTo>
                    <a:pt x="797748" y="0"/>
                  </a:lnTo>
                  <a:cubicBezTo>
                    <a:pt x="806061" y="0"/>
                    <a:pt x="812800" y="6739"/>
                    <a:pt x="812800" y="15052"/>
                  </a:cubicBezTo>
                  <a:lnTo>
                    <a:pt x="812800" y="1375261"/>
                  </a:lnTo>
                  <a:cubicBezTo>
                    <a:pt x="812800" y="1383574"/>
                    <a:pt x="806061" y="1390313"/>
                    <a:pt x="797748" y="1390313"/>
                  </a:cubicBezTo>
                  <a:lnTo>
                    <a:pt x="15052" y="1390313"/>
                  </a:lnTo>
                  <a:cubicBezTo>
                    <a:pt x="6739" y="1390313"/>
                    <a:pt x="0" y="1383574"/>
                    <a:pt x="0" y="1375261"/>
                  </a:cubicBezTo>
                  <a:lnTo>
                    <a:pt x="0" y="15052"/>
                  </a:lnTo>
                  <a:cubicBezTo>
                    <a:pt x="0" y="6739"/>
                    <a:pt x="6739" y="0"/>
                    <a:pt x="15052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812800" cy="1418888"/>
            </a:xfrm>
            <a:prstGeom prst="rect">
              <a:avLst/>
            </a:prstGeom>
          </p:spPr>
          <p:txBody>
            <a:bodyPr lIns="63500" tIns="63500" rIns="63500" bIns="635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121458" y="3981340"/>
            <a:ext cx="12280347" cy="1815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ctr">
              <a:lnSpc>
                <a:spcPts val="3510"/>
              </a:lnSpc>
              <a:buAutoNum type="arabicPeriod"/>
            </a:pPr>
            <a:r>
              <a:rPr lang="en-US" sz="40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Designing the ERD</a:t>
            </a:r>
          </a:p>
          <a:p>
            <a:pPr marL="514350" indent="-514350" algn="ctr">
              <a:lnSpc>
                <a:spcPts val="3510"/>
              </a:lnSpc>
              <a:buAutoNum type="arabicPeriod"/>
            </a:pPr>
            <a:r>
              <a:rPr lang="en-US" sz="40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Writing the SQL schema </a:t>
            </a:r>
          </a:p>
          <a:p>
            <a:pPr marL="514350" indent="-514350" algn="ctr">
              <a:lnSpc>
                <a:spcPts val="3510"/>
              </a:lnSpc>
              <a:buAutoNum type="arabicPeriod"/>
            </a:pPr>
            <a:r>
              <a:rPr lang="en-US" sz="40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Inserting Data into Table</a:t>
            </a:r>
          </a:p>
          <a:p>
            <a:pPr marL="514350" indent="-514350" algn="ctr">
              <a:lnSpc>
                <a:spcPts val="3510"/>
              </a:lnSpc>
              <a:buAutoNum type="arabicPeriod"/>
            </a:pPr>
            <a:r>
              <a:rPr lang="en-US" sz="40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The relational.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022947" y="2462309"/>
            <a:ext cx="2595359" cy="692854"/>
          </a:xfrm>
          <a:prstGeom prst="rect">
            <a:avLst/>
          </a:prstGeom>
        </p:spPr>
        <p:txBody>
          <a:bodyPr lIns="63500" tIns="63500" rIns="63500" bIns="63500" rtlCol="0" anchor="ctr"/>
          <a:lstStyle/>
          <a:p>
            <a:pPr algn="ctr">
              <a:lnSpc>
                <a:spcPts val="2470"/>
              </a:lnSpc>
            </a:pPr>
            <a:r>
              <a:rPr lang="en-US" sz="1900" b="1" spc="19" dirty="0">
                <a:solidFill>
                  <a:srgbClr val="FDE9E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January 1, 2032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03677" y="935621"/>
            <a:ext cx="14680646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ERD</a:t>
            </a:r>
          </a:p>
        </p:txBody>
      </p:sp>
      <p:sp>
        <p:nvSpPr>
          <p:cNvPr id="29" name="Freeform 29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00D1D2A-EE56-4667-4FBE-E32E2BD22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677" y="1759851"/>
            <a:ext cx="14426923" cy="7591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508352" y="5734264"/>
            <a:ext cx="3772720" cy="3119059"/>
          </a:xfrm>
          <a:custGeom>
            <a:avLst/>
            <a:gdLst/>
            <a:ahLst/>
            <a:cxnLst/>
            <a:rect l="l" t="t" r="r" b="b"/>
            <a:pathLst>
              <a:path w="8262183" h="7300765">
                <a:moveTo>
                  <a:pt x="0" y="0"/>
                </a:moveTo>
                <a:lnTo>
                  <a:pt x="8262183" y="0"/>
                </a:lnTo>
                <a:lnTo>
                  <a:pt x="8262183" y="7300765"/>
                </a:lnTo>
                <a:lnTo>
                  <a:pt x="0" y="73007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699" y="1143000"/>
            <a:ext cx="10096501" cy="801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 of cardinality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6928" y="3806773"/>
            <a:ext cx="7731386" cy="311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8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•One patient can have many test results. </a:t>
            </a:r>
          </a:p>
          <a:p>
            <a:pPr algn="l">
              <a:lnSpc>
                <a:spcPts val="3510"/>
              </a:lnSpc>
            </a:pPr>
            <a:r>
              <a:rPr lang="en-US" sz="28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•One laboratorian can handle many test results.	</a:t>
            </a:r>
          </a:p>
          <a:p>
            <a:pPr algn="l">
              <a:lnSpc>
                <a:spcPts val="3510"/>
              </a:lnSpc>
            </a:pPr>
            <a:r>
              <a:rPr lang="en-US" sz="28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•One medical test can be used in many test results.	</a:t>
            </a:r>
          </a:p>
          <a:p>
            <a:pPr algn="l">
              <a:lnSpc>
                <a:spcPts val="3510"/>
              </a:lnSpc>
            </a:pPr>
            <a:r>
              <a:rPr lang="en-US" sz="2800" spc="27" dirty="0">
                <a:solidFill>
                  <a:srgbClr val="64392D"/>
                </a:solidFill>
                <a:latin typeface="Canva Sans"/>
                <a:ea typeface="Canva Sans"/>
                <a:cs typeface="Canva Sans"/>
                <a:sym typeface="Canva Sans"/>
              </a:rPr>
              <a:t>•One component can be linked to many medical tests.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63800" y="6667500"/>
            <a:ext cx="2476500" cy="3166205"/>
          </a:xfrm>
          <a:custGeom>
            <a:avLst/>
            <a:gdLst/>
            <a:ahLst/>
            <a:cxnLst/>
            <a:rect l="l" t="t" r="r" b="b"/>
            <a:pathLst>
              <a:path w="5740382" h="5489893">
                <a:moveTo>
                  <a:pt x="0" y="0"/>
                </a:moveTo>
                <a:lnTo>
                  <a:pt x="5740382" y="0"/>
                </a:lnTo>
                <a:lnTo>
                  <a:pt x="5740382" y="5489893"/>
                </a:lnTo>
                <a:lnTo>
                  <a:pt x="0" y="54898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43000"/>
            <a:ext cx="7731386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SCHEMA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FF25D-95D5-19AB-D213-3796079B5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2171700"/>
            <a:ext cx="14020800" cy="723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03677" y="1143000"/>
            <a:ext cx="14680646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Inserting data into tables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CB600-B687-48D2-CD34-1CBD05867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250" y="2324100"/>
            <a:ext cx="14376073" cy="7162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43000"/>
            <a:ext cx="7367308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RELATIONAL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2D605-7882-30FE-D306-5B98C5B6B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1944566"/>
            <a:ext cx="13335000" cy="7199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6903" y="5734264"/>
            <a:ext cx="5532198" cy="5512081"/>
          </a:xfrm>
          <a:custGeom>
            <a:avLst/>
            <a:gdLst/>
            <a:ahLst/>
            <a:cxnLst/>
            <a:rect l="l" t="t" r="r" b="b"/>
            <a:pathLst>
              <a:path w="5532198" h="5512081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453165" y="-1738657"/>
            <a:ext cx="4561415" cy="5119956"/>
          </a:xfrm>
          <a:custGeom>
            <a:avLst/>
            <a:gdLst/>
            <a:ahLst/>
            <a:cxnLst/>
            <a:rect l="l" t="t" r="r" b="b"/>
            <a:pathLst>
              <a:path w="4561415" h="5119956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43001"/>
            <a:ext cx="15811500" cy="1596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UI FOR DB </a:t>
            </a:r>
          </a:p>
          <a:p>
            <a:pPr algn="l">
              <a:lnSpc>
                <a:spcPts val="6200"/>
              </a:lnSpc>
            </a:pPr>
            <a:r>
              <a:rPr lang="en-US" sz="6200" b="1" spc="62" dirty="0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OR VIEW DATA DYNAMICALLY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1909D-DBD6-AC98-EFE6-14E12692D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857161"/>
            <a:ext cx="12115800" cy="6286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162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Canva Sans Bold</vt:lpstr>
      <vt:lpstr>Arial</vt:lpstr>
      <vt:lpstr>Canva Sans</vt:lpstr>
      <vt:lpstr>Canva Sans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Green Pink Creative Project Management Presentation</dc:title>
  <cp:lastModifiedBy>SAMA HAZEM</cp:lastModifiedBy>
  <cp:revision>3</cp:revision>
  <dcterms:created xsi:type="dcterms:W3CDTF">2006-08-16T00:00:00Z</dcterms:created>
  <dcterms:modified xsi:type="dcterms:W3CDTF">2025-05-23T14:43:29Z</dcterms:modified>
  <dc:identifier>DAGoQKOD1zg</dc:identifier>
</cp:coreProperties>
</file>