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68" r:id="rId2"/>
    <p:sldId id="265" r:id="rId3"/>
    <p:sldId id="272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6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5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7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6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8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0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4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8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4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5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4FA052-4E51-41B7-88A6-D863E65F5F1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EC5DE-7112-4A70-9A20-BA5F8928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A78BA-09DE-EDF1-2E69-299BD8B105DA}"/>
              </a:ext>
            </a:extLst>
          </p:cNvPr>
          <p:cNvSpPr txBox="1"/>
          <p:nvPr/>
        </p:nvSpPr>
        <p:spPr>
          <a:xfrm>
            <a:off x="1278384" y="593718"/>
            <a:ext cx="110615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Project overview(main topics):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Dataset Description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  preprocessing steps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  choice of machine learning algorithms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  evaluation of our model 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 creation of  GUI </a:t>
            </a: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  code </a:t>
            </a:r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B9D7C7E9-0F0C-130F-AD8E-FA6C4674FB8A}"/>
              </a:ext>
            </a:extLst>
          </p:cNvPr>
          <p:cNvSpPr/>
          <p:nvPr/>
        </p:nvSpPr>
        <p:spPr>
          <a:xfrm>
            <a:off x="1174070" y="1654382"/>
            <a:ext cx="208628" cy="366725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B9378E9B-1760-0E24-1285-EF2AB3721B78}"/>
              </a:ext>
            </a:extLst>
          </p:cNvPr>
          <p:cNvSpPr/>
          <p:nvPr/>
        </p:nvSpPr>
        <p:spPr>
          <a:xfrm>
            <a:off x="1145219" y="2440248"/>
            <a:ext cx="248575" cy="33735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18D2C21A-8E27-DAA3-C481-CB28A0A3C53C}"/>
              </a:ext>
            </a:extLst>
          </p:cNvPr>
          <p:cNvSpPr/>
          <p:nvPr/>
        </p:nvSpPr>
        <p:spPr>
          <a:xfrm>
            <a:off x="1127463" y="3112324"/>
            <a:ext cx="284086" cy="337351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246CF8AE-BA8B-1F08-52DD-D5E50B7BAF01}"/>
              </a:ext>
            </a:extLst>
          </p:cNvPr>
          <p:cNvSpPr/>
          <p:nvPr/>
        </p:nvSpPr>
        <p:spPr>
          <a:xfrm>
            <a:off x="1112665" y="3818409"/>
            <a:ext cx="321075" cy="456057"/>
          </a:xfrm>
          <a:prstGeom prst="star4">
            <a:avLst>
              <a:gd name="adj" fmla="val 93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D35F0F0D-A6C0-D875-9E7F-4058BAA88D95}"/>
              </a:ext>
            </a:extLst>
          </p:cNvPr>
          <p:cNvSpPr/>
          <p:nvPr/>
        </p:nvSpPr>
        <p:spPr>
          <a:xfrm>
            <a:off x="1145219" y="4524260"/>
            <a:ext cx="266330" cy="390617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28888-B397-F535-FF7B-19D0902F033B}"/>
              </a:ext>
            </a:extLst>
          </p:cNvPr>
          <p:cNvSpPr txBox="1"/>
          <p:nvPr/>
        </p:nvSpPr>
        <p:spPr>
          <a:xfrm>
            <a:off x="3053919" y="3246553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B3B74B7C-384F-246C-D7EF-FF539AEF585A}"/>
              </a:ext>
            </a:extLst>
          </p:cNvPr>
          <p:cNvSpPr/>
          <p:nvPr/>
        </p:nvSpPr>
        <p:spPr>
          <a:xfrm>
            <a:off x="1167410" y="5246977"/>
            <a:ext cx="266330" cy="456057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CCE78-1AB0-B491-76C0-46BCD1B14C72}"/>
              </a:ext>
            </a:extLst>
          </p:cNvPr>
          <p:cNvSpPr txBox="1"/>
          <p:nvPr/>
        </p:nvSpPr>
        <p:spPr>
          <a:xfrm>
            <a:off x="1953458" y="1222899"/>
            <a:ext cx="1163574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3-Random Forest: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combines multiple decision trees to improve </a:t>
            </a:r>
            <a:r>
              <a:rPr lang="en-US" sz="2000" dirty="0"/>
              <a:t>predictive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performance and reduce overfitting</a:t>
            </a:r>
            <a:r>
              <a:rPr lang="en-US" sz="2000" dirty="0">
                <a:solidFill>
                  <a:srgbClr val="00B0F0"/>
                </a:solidFill>
              </a:rPr>
              <a:t>.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2000" dirty="0"/>
              <a:t>Random </a:t>
            </a:r>
            <a:r>
              <a:rPr lang="en-US" sz="2000" dirty="0">
                <a:solidFill>
                  <a:schemeClr val="tx2"/>
                </a:solidFill>
              </a:rPr>
              <a:t>forest is highly effective for handling </a:t>
            </a:r>
            <a:r>
              <a:rPr lang="en-US" sz="2000" dirty="0">
                <a:solidFill>
                  <a:schemeClr val="accent5"/>
                </a:solidFill>
              </a:rPr>
              <a:t>high-dimensional datasets with 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complex interactions between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0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B3FC5-35A5-E525-5F77-84498DA34A9D}"/>
              </a:ext>
            </a:extLst>
          </p:cNvPr>
          <p:cNvSpPr txBox="1"/>
          <p:nvPr/>
        </p:nvSpPr>
        <p:spPr>
          <a:xfrm>
            <a:off x="1704698" y="962857"/>
            <a:ext cx="119253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 evaluation and measure the accuracy of our model :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1- Precision: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-</a:t>
            </a:r>
            <a:r>
              <a:rPr lang="en-US" dirty="0"/>
              <a:t>Precision is a measure of the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accuracy of the positive predictions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</a:rPr>
              <a:t>The mathematical formula for Precision is :</a:t>
            </a:r>
          </a:p>
          <a:p>
            <a:r>
              <a:rPr lang="en-US" dirty="0">
                <a:solidFill>
                  <a:schemeClr val="tx2"/>
                </a:solidFill>
              </a:rPr>
              <a:t>Precision=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true positives</a:t>
            </a:r>
            <a:r>
              <a:rPr lang="en-US" b="1" dirty="0">
                <a:solidFill>
                  <a:schemeClr val="tx2"/>
                </a:solidFill>
              </a:rPr>
              <a:t>) ÷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true positives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false positives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2-Recall :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/>
              <a:t>ecall, </a:t>
            </a:r>
            <a:r>
              <a:rPr lang="en-US" dirty="0">
                <a:solidFill>
                  <a:schemeClr val="accent5"/>
                </a:solidFill>
              </a:rPr>
              <a:t>also known as sensitivity </a:t>
            </a:r>
            <a:r>
              <a:rPr lang="en-US" dirty="0"/>
              <a:t>or true positive rate, measure all </a:t>
            </a:r>
            <a:r>
              <a:rPr lang="en-US" dirty="0">
                <a:solidFill>
                  <a:schemeClr val="accent5"/>
                </a:solidFill>
              </a:rPr>
              <a:t>actual positive </a:t>
            </a:r>
            <a:r>
              <a:rPr lang="en-US" dirty="0"/>
              <a:t>cases in the dataset.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</a:rPr>
              <a:t>The mathematical formula for Recall is : </a:t>
            </a:r>
          </a:p>
          <a:p>
            <a:r>
              <a:rPr lang="en-US" dirty="0">
                <a:solidFill>
                  <a:schemeClr val="tx2"/>
                </a:solidFill>
              </a:rPr>
              <a:t>Recall=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true positives</a:t>
            </a:r>
            <a:r>
              <a:rPr lang="en-US" b="1" dirty="0">
                <a:solidFill>
                  <a:schemeClr val="tx2"/>
                </a:solidFill>
              </a:rPr>
              <a:t>) ÷ (</a:t>
            </a:r>
            <a:r>
              <a:rPr lang="en-US" dirty="0">
                <a:solidFill>
                  <a:schemeClr val="tx2"/>
                </a:solidFill>
              </a:rPr>
              <a:t>true positives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false positives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9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E9BC8-BC9B-0539-DC94-B923664C3C40}"/>
              </a:ext>
            </a:extLst>
          </p:cNvPr>
          <p:cNvSpPr txBox="1"/>
          <p:nvPr/>
        </p:nvSpPr>
        <p:spPr>
          <a:xfrm>
            <a:off x="1496035" y="1395858"/>
            <a:ext cx="1162812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3- F1 Score:</a:t>
            </a: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b="1" dirty="0"/>
              <a:t>-</a:t>
            </a:r>
            <a:r>
              <a:rPr lang="en-US" sz="2000" dirty="0"/>
              <a:t>It is calculated as </a:t>
            </a:r>
            <a:r>
              <a:rPr lang="en-US" sz="2000" dirty="0">
                <a:solidFill>
                  <a:schemeClr val="accent5"/>
                </a:solidFill>
              </a:rPr>
              <a:t>the weighted average of precision and recall</a:t>
            </a:r>
            <a:r>
              <a:rPr lang="en-US" sz="2000" dirty="0"/>
              <a:t>, with equal importance </a:t>
            </a:r>
          </a:p>
          <a:p>
            <a:r>
              <a:rPr lang="en-US" sz="2000" dirty="0"/>
              <a:t>given to both metrics.</a:t>
            </a:r>
          </a:p>
          <a:p>
            <a:endParaRPr lang="en-US" sz="2000" dirty="0"/>
          </a:p>
          <a:p>
            <a:r>
              <a:rPr lang="en-US" sz="2000" b="1" dirty="0"/>
              <a:t>-</a:t>
            </a:r>
            <a:r>
              <a:rPr lang="en-US" sz="2000" dirty="0">
                <a:solidFill>
                  <a:schemeClr val="accent5"/>
                </a:solidFill>
              </a:rPr>
              <a:t>The F1 score ranges from 0 to 1</a:t>
            </a:r>
          </a:p>
          <a:p>
            <a:endParaRPr lang="en-US" sz="2000" dirty="0"/>
          </a:p>
          <a:p>
            <a:r>
              <a:rPr lang="en-US" sz="2000" b="1" dirty="0"/>
              <a:t>-</a:t>
            </a:r>
            <a:r>
              <a:rPr lang="en-US" sz="2000" dirty="0"/>
              <a:t>The mathematical formula for F1 Score is :</a:t>
            </a:r>
          </a:p>
          <a:p>
            <a:r>
              <a:rPr lang="en-US" sz="2000" dirty="0"/>
              <a:t>F1 Score = 2</a:t>
            </a:r>
            <a:r>
              <a:rPr lang="en-US" sz="2000" b="1" dirty="0"/>
              <a:t>(</a:t>
            </a:r>
            <a:r>
              <a:rPr lang="en-US" sz="2000" dirty="0"/>
              <a:t>Recall </a:t>
            </a:r>
            <a:r>
              <a:rPr lang="en-US" sz="2000" b="1" dirty="0"/>
              <a:t>× </a:t>
            </a:r>
            <a:r>
              <a:rPr lang="en-US" sz="2000" dirty="0"/>
              <a:t>Precision</a:t>
            </a:r>
            <a:r>
              <a:rPr lang="en-US" sz="2000" b="1" dirty="0"/>
              <a:t>) ÷ (</a:t>
            </a:r>
            <a:r>
              <a:rPr lang="en-US" sz="2000" dirty="0"/>
              <a:t>Recall </a:t>
            </a:r>
            <a:r>
              <a:rPr lang="en-US" sz="2000" b="1" dirty="0"/>
              <a:t>× </a:t>
            </a:r>
            <a:r>
              <a:rPr lang="en-US" sz="2000" dirty="0"/>
              <a:t>Precision</a:t>
            </a:r>
            <a:r>
              <a:rPr lang="en-US" sz="2000" b="1" dirty="0"/>
              <a:t>)</a:t>
            </a:r>
          </a:p>
          <a:p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0790A-41D3-B062-2D39-92858AFC6B14}"/>
              </a:ext>
            </a:extLst>
          </p:cNvPr>
          <p:cNvSpPr txBox="1"/>
          <p:nvPr/>
        </p:nvSpPr>
        <p:spPr>
          <a:xfrm>
            <a:off x="1387135" y="1144354"/>
            <a:ext cx="963005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GUI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accent5"/>
                </a:solidFill>
              </a:rPr>
              <a:t>After the user enter these data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>
                <a:solidFill>
                  <a:schemeClr val="accent5"/>
                </a:solidFill>
              </a:rPr>
              <a:t> and press the button (predict) the prediction result will display</a:t>
            </a:r>
            <a:r>
              <a:rPr lang="en-US" sz="2000" dirty="0"/>
              <a:t>,</a:t>
            </a:r>
          </a:p>
          <a:p>
            <a:endParaRPr lang="en-US" sz="2000" dirty="0"/>
          </a:p>
          <a:p>
            <a:r>
              <a:rPr lang="en-US" sz="2000" dirty="0"/>
              <a:t>If the model predicts no heart disease,</a:t>
            </a:r>
          </a:p>
          <a:p>
            <a:endParaRPr lang="en-US" sz="2000" dirty="0"/>
          </a:p>
          <a:p>
            <a:r>
              <a:rPr lang="en-US" sz="2000" dirty="0"/>
              <a:t> it displays "No Heart Diseases"; otherwise, it</a:t>
            </a:r>
          </a:p>
          <a:p>
            <a:endParaRPr lang="en-US" sz="2000" dirty="0"/>
          </a:p>
          <a:p>
            <a:r>
              <a:rPr lang="en-US" sz="2000" dirty="0"/>
              <a:t> displays "Possibility of Heart Diseases".</a:t>
            </a:r>
          </a:p>
        </p:txBody>
      </p:sp>
    </p:spTree>
    <p:extLst>
      <p:ext uri="{BB962C8B-B14F-4D97-AF65-F5344CB8AC3E}">
        <p14:creationId xmlns:p14="http://schemas.microsoft.com/office/powerpoint/2010/main" val="178989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3F4A5D-64A8-5E72-E41C-FC934B4E2A34}"/>
              </a:ext>
            </a:extLst>
          </p:cNvPr>
          <p:cNvSpPr txBox="1"/>
          <p:nvPr/>
        </p:nvSpPr>
        <p:spPr>
          <a:xfrm>
            <a:off x="2334828" y="2326805"/>
            <a:ext cx="10404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Link of code(GITHUB):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9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E1AF1-8157-E96F-69E7-24CA252C59CC}"/>
              </a:ext>
            </a:extLst>
          </p:cNvPr>
          <p:cNvSpPr txBox="1"/>
          <p:nvPr/>
        </p:nvSpPr>
        <p:spPr>
          <a:xfrm>
            <a:off x="1331650" y="949911"/>
            <a:ext cx="993411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4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8FB4F6-185E-7F85-109D-22B323CDAC5A}"/>
              </a:ext>
            </a:extLst>
          </p:cNvPr>
          <p:cNvSpPr txBox="1"/>
          <p:nvPr/>
        </p:nvSpPr>
        <p:spPr>
          <a:xfrm>
            <a:off x="1643848" y="1606857"/>
            <a:ext cx="11034943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The idea of the project:</a:t>
            </a:r>
          </a:p>
          <a:p>
            <a:endParaRPr lang="en-US" sz="3200" b="1" dirty="0">
              <a:solidFill>
                <a:schemeClr val="accent4"/>
              </a:solidFill>
            </a:endParaRPr>
          </a:p>
          <a:p>
            <a:r>
              <a:rPr lang="en-US" sz="2400" dirty="0"/>
              <a:t>Predict heart disease based on</a:t>
            </a:r>
          </a:p>
          <a:p>
            <a:r>
              <a:rPr lang="en-US" sz="2400" dirty="0"/>
              <a:t> patient data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by building a predictive model to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forecast disease outcomes.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55F94-3226-43AE-FC3B-C8CBB878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06" y="1722267"/>
            <a:ext cx="4956319" cy="3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64C6C-4D95-E3D4-842F-46A994BA79BD}"/>
              </a:ext>
            </a:extLst>
          </p:cNvPr>
          <p:cNvSpPr txBox="1"/>
          <p:nvPr/>
        </p:nvSpPr>
        <p:spPr>
          <a:xfrm>
            <a:off x="2008572" y="1402876"/>
            <a:ext cx="915953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2800" dirty="0">
                <a:solidFill>
                  <a:schemeClr val="accent4"/>
                </a:solidFill>
              </a:rPr>
              <a:t>Let’s talk briefly about project:</a:t>
            </a:r>
          </a:p>
          <a:p>
            <a:endParaRPr lang="en-US" sz="3200" dirty="0">
              <a:solidFill>
                <a:schemeClr val="accent4"/>
              </a:solidFill>
            </a:endParaRPr>
          </a:p>
          <a:p>
            <a:r>
              <a:rPr lang="en-US" sz="2000" dirty="0"/>
              <a:t>We used suitable machine learning model and trained it on large datasets containing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information from patients with and without heart disease to learn patterns and make</a:t>
            </a:r>
          </a:p>
          <a:p>
            <a:endParaRPr lang="en-US" sz="2000" dirty="0"/>
          </a:p>
          <a:p>
            <a:r>
              <a:rPr lang="en-US" sz="2000" dirty="0"/>
              <a:t> accurate predictions such: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 we use in this project (Decision Tree, Logistic regression and Random Forest). </a:t>
            </a:r>
          </a:p>
        </p:txBody>
      </p:sp>
    </p:spTree>
    <p:extLst>
      <p:ext uri="{BB962C8B-B14F-4D97-AF65-F5344CB8AC3E}">
        <p14:creationId xmlns:p14="http://schemas.microsoft.com/office/powerpoint/2010/main" val="407178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684F1-FF98-C9BB-2850-A30A683BA178}"/>
              </a:ext>
            </a:extLst>
          </p:cNvPr>
          <p:cNvSpPr txBox="1"/>
          <p:nvPr/>
        </p:nvSpPr>
        <p:spPr>
          <a:xfrm>
            <a:off x="1269506" y="1243786"/>
            <a:ext cx="1145219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Dataset Description:</a:t>
            </a:r>
          </a:p>
          <a:p>
            <a:endParaRPr lang="en-US" sz="3600" dirty="0">
              <a:solidFill>
                <a:schemeClr val="accent4"/>
              </a:solidFill>
            </a:endParaRPr>
          </a:p>
          <a:p>
            <a:r>
              <a:rPr lang="en-US" sz="2400" dirty="0"/>
              <a:t>The dataset </a:t>
            </a:r>
            <a:r>
              <a:rPr lang="en-US" sz="2400" dirty="0">
                <a:solidFill>
                  <a:schemeClr val="accent5"/>
                </a:solidFill>
              </a:rPr>
              <a:t>includes a collection of individual patient records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The dataset is split into two subsets: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accent4"/>
                </a:solidFill>
              </a:rPr>
              <a:t>training set </a:t>
            </a:r>
            <a:r>
              <a:rPr lang="en-US" sz="2400" dirty="0">
                <a:solidFill>
                  <a:schemeClr val="accent5"/>
                </a:solidFill>
              </a:rPr>
              <a:t>used to train the model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 and a </a:t>
            </a:r>
            <a:r>
              <a:rPr lang="en-US" sz="2400" dirty="0">
                <a:solidFill>
                  <a:schemeClr val="accent4"/>
                </a:solidFill>
              </a:rPr>
              <a:t>test set </a:t>
            </a:r>
            <a:r>
              <a:rPr lang="en-US" sz="2400" dirty="0">
                <a:solidFill>
                  <a:schemeClr val="accent5"/>
                </a:solidFill>
              </a:rPr>
              <a:t>used to evaluate its performance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3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05464-3B1F-2D6C-D9B9-34DA0C04D9AE}"/>
              </a:ext>
            </a:extLst>
          </p:cNvPr>
          <p:cNvSpPr txBox="1"/>
          <p:nvPr/>
        </p:nvSpPr>
        <p:spPr>
          <a:xfrm>
            <a:off x="979503" y="2032986"/>
            <a:ext cx="447138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>
                <a:solidFill>
                  <a:schemeClr val="accent4"/>
                </a:solidFill>
              </a:rPr>
              <a:t>Age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/>
              <a:t>Age of the patient in years.</a:t>
            </a:r>
          </a:p>
          <a:p>
            <a:endParaRPr lang="en-US" dirty="0"/>
          </a:p>
          <a:p>
            <a:r>
              <a:rPr lang="en-US" sz="2400" dirty="0"/>
              <a:t>-</a:t>
            </a:r>
            <a:r>
              <a:rPr lang="en-US" sz="2400" dirty="0">
                <a:solidFill>
                  <a:schemeClr val="accent4"/>
                </a:solidFill>
              </a:rPr>
              <a:t>Gender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:</a:t>
            </a:r>
            <a:r>
              <a:rPr lang="en-US" dirty="0"/>
              <a:t> Gender of the patient (binary variable: male or female).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4"/>
                </a:solidFill>
              </a:rPr>
              <a:t>-Chest Pain Type(CP): </a:t>
            </a:r>
            <a:r>
              <a:rPr lang="en-US" dirty="0"/>
              <a:t>the type of chest pain experienced by the patient.</a:t>
            </a:r>
          </a:p>
          <a:p>
            <a:endParaRPr lang="en-US" dirty="0"/>
          </a:p>
          <a:p>
            <a:r>
              <a:rPr lang="en-US" sz="2400" dirty="0"/>
              <a:t>-</a:t>
            </a:r>
            <a:r>
              <a:rPr lang="en-US" sz="2400" dirty="0">
                <a:solidFill>
                  <a:schemeClr val="accent4"/>
                </a:solidFill>
              </a:rPr>
              <a:t>Resting Blood Pressure (</a:t>
            </a:r>
            <a:r>
              <a:rPr lang="en-US" sz="2400" dirty="0" err="1">
                <a:solidFill>
                  <a:schemeClr val="accent4"/>
                </a:solidFill>
              </a:rPr>
              <a:t>Trestbps</a:t>
            </a:r>
            <a:r>
              <a:rPr lang="en-US" sz="2400" dirty="0">
                <a:solidFill>
                  <a:schemeClr val="accent4"/>
                </a:solidFill>
              </a:rPr>
              <a:t>):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blood pressure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40214-2E14-BCCC-EFD9-43B506EF8ACA}"/>
              </a:ext>
            </a:extLst>
          </p:cNvPr>
          <p:cNvSpPr txBox="1"/>
          <p:nvPr/>
        </p:nvSpPr>
        <p:spPr>
          <a:xfrm>
            <a:off x="5628443" y="2032986"/>
            <a:ext cx="5761608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-</a:t>
            </a:r>
            <a:r>
              <a:rPr lang="en-US" sz="1800" dirty="0">
                <a:solidFill>
                  <a:schemeClr val="accent4"/>
                </a:solidFill>
              </a:rPr>
              <a:t>Cholesterol Levels (Chol): </a:t>
            </a:r>
            <a:r>
              <a:rPr lang="en-US" dirty="0"/>
              <a:t>Total serum cholesterol</a:t>
            </a:r>
          </a:p>
          <a:p>
            <a:endParaRPr lang="en-US" dirty="0"/>
          </a:p>
          <a:p>
            <a:r>
              <a:rPr lang="en-US" sz="1800" dirty="0"/>
              <a:t>-</a:t>
            </a:r>
            <a:r>
              <a:rPr lang="en-US" sz="1800" dirty="0">
                <a:solidFill>
                  <a:schemeClr val="accent4"/>
                </a:solidFill>
              </a:rPr>
              <a:t>Fasting Blood Sugar (FBS):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Blood glucose levels </a:t>
            </a:r>
          </a:p>
          <a:p>
            <a:endParaRPr lang="en-US" dirty="0"/>
          </a:p>
          <a:p>
            <a:r>
              <a:rPr lang="en-US" sz="1800" dirty="0"/>
              <a:t>-</a:t>
            </a:r>
            <a:r>
              <a:rPr lang="en-US" sz="1800" dirty="0">
                <a:solidFill>
                  <a:schemeClr val="accent4"/>
                </a:solidFill>
              </a:rPr>
              <a:t>Resting Electrocardiogram (</a:t>
            </a:r>
            <a:r>
              <a:rPr lang="en-US" sz="1800" dirty="0" err="1">
                <a:solidFill>
                  <a:schemeClr val="accent4"/>
                </a:solidFill>
              </a:rPr>
              <a:t>Restecg</a:t>
            </a:r>
            <a:r>
              <a:rPr lang="en-US" sz="1800" dirty="0">
                <a:solidFill>
                  <a:schemeClr val="accent4"/>
                </a:solidFill>
              </a:rPr>
              <a:t>): </a:t>
            </a:r>
            <a:r>
              <a:rPr lang="en-US" dirty="0"/>
              <a:t>information about the heart's electrical activity. </a:t>
            </a:r>
          </a:p>
          <a:p>
            <a:endParaRPr lang="en-US" dirty="0"/>
          </a:p>
          <a:p>
            <a:r>
              <a:rPr lang="en-US" sz="1800" dirty="0"/>
              <a:t>-</a:t>
            </a:r>
            <a:r>
              <a:rPr lang="en-US" sz="1800" dirty="0">
                <a:solidFill>
                  <a:schemeClr val="accent4"/>
                </a:solidFill>
              </a:rPr>
              <a:t>Maximum Heart Rate Achieved (</a:t>
            </a:r>
            <a:r>
              <a:rPr lang="en-US" sz="1800" dirty="0" err="1">
                <a:solidFill>
                  <a:schemeClr val="accent4"/>
                </a:solidFill>
              </a:rPr>
              <a:t>Thalach</a:t>
            </a:r>
            <a:r>
              <a:rPr lang="en-US" sz="1800" dirty="0">
                <a:solidFill>
                  <a:schemeClr val="accent4"/>
                </a:solidFill>
              </a:rPr>
              <a:t>)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dirty="0"/>
              <a:t>Maximum heart rate</a:t>
            </a:r>
          </a:p>
          <a:p>
            <a:endParaRPr lang="en-US" dirty="0"/>
          </a:p>
          <a:p>
            <a:r>
              <a:rPr lang="en-US" sz="1800" dirty="0"/>
              <a:t>-</a:t>
            </a:r>
            <a:r>
              <a:rPr lang="en-US" sz="1800" dirty="0">
                <a:solidFill>
                  <a:schemeClr val="accent4"/>
                </a:solidFill>
              </a:rPr>
              <a:t>Exercise Induced Angina (</a:t>
            </a:r>
            <a:r>
              <a:rPr lang="en-US" sz="1800" dirty="0" err="1">
                <a:solidFill>
                  <a:schemeClr val="accent4"/>
                </a:solidFill>
              </a:rPr>
              <a:t>Exang</a:t>
            </a:r>
            <a:r>
              <a:rPr lang="en-US" sz="1800" dirty="0">
                <a:solidFill>
                  <a:schemeClr val="accent4"/>
                </a:solidFill>
              </a:rPr>
              <a:t>): </a:t>
            </a:r>
            <a:r>
              <a:rPr lang="en-US" dirty="0"/>
              <a:t>physical exercise.</a:t>
            </a:r>
          </a:p>
          <a:p>
            <a:endParaRPr lang="en-US" dirty="0"/>
          </a:p>
          <a:p>
            <a:r>
              <a:rPr lang="en-US" sz="1800" dirty="0"/>
              <a:t>-</a:t>
            </a:r>
            <a:r>
              <a:rPr lang="en-US" sz="1800" dirty="0">
                <a:solidFill>
                  <a:schemeClr val="accent4"/>
                </a:solidFill>
              </a:rPr>
              <a:t>ST Depression Induced by Exercise Relative to Rest (</a:t>
            </a:r>
            <a:r>
              <a:rPr lang="en-US" sz="1800" dirty="0" err="1">
                <a:solidFill>
                  <a:schemeClr val="accent4"/>
                </a:solidFill>
              </a:rPr>
              <a:t>Oldpeak</a:t>
            </a:r>
            <a:r>
              <a:rPr lang="en-US" sz="1800" dirty="0">
                <a:solidFill>
                  <a:schemeClr val="accent4"/>
                </a:solidFill>
              </a:rPr>
              <a:t>)</a:t>
            </a:r>
          </a:p>
          <a:p>
            <a:endParaRPr lang="ar-E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A202E-3BB4-A2AB-0971-DF718A617A92}"/>
              </a:ext>
            </a:extLst>
          </p:cNvPr>
          <p:cNvSpPr txBox="1"/>
          <p:nvPr/>
        </p:nvSpPr>
        <p:spPr>
          <a:xfrm>
            <a:off x="979503" y="1056443"/>
            <a:ext cx="99607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Features Included in the Dataset: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336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177AAC-FDB6-5861-37BF-A3745274E075}"/>
              </a:ext>
            </a:extLst>
          </p:cNvPr>
          <p:cNvSpPr txBox="1"/>
          <p:nvPr/>
        </p:nvSpPr>
        <p:spPr>
          <a:xfrm>
            <a:off x="1657165" y="704602"/>
            <a:ext cx="11594237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b="1" dirty="0">
                <a:solidFill>
                  <a:schemeClr val="accent4"/>
                </a:solidFill>
              </a:rPr>
              <a:t>preprocessing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ctr"/>
            <a:endParaRPr lang="en-US" b="1" dirty="0"/>
          </a:p>
          <a:p>
            <a:r>
              <a:rPr lang="en-US" sz="2400" b="1" dirty="0"/>
              <a:t>Handling Missing Values:</a:t>
            </a:r>
          </a:p>
          <a:p>
            <a:endParaRPr lang="en-US" sz="2400" b="1" dirty="0"/>
          </a:p>
          <a:p>
            <a:r>
              <a:rPr lang="en-US" sz="2000" dirty="0">
                <a:solidFill>
                  <a:schemeClr val="accent5"/>
                </a:solidFill>
              </a:rPr>
              <a:t>Missing values </a:t>
            </a:r>
            <a:r>
              <a:rPr lang="en-US" sz="2000" dirty="0"/>
              <a:t>are a common issue in real-world datasets and </a:t>
            </a:r>
            <a:r>
              <a:rPr lang="en-US" sz="2000" dirty="0">
                <a:solidFill>
                  <a:schemeClr val="accent5"/>
                </a:solidFill>
              </a:rPr>
              <a:t>can  affect the performance of 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machine learning models. </a:t>
            </a:r>
          </a:p>
          <a:p>
            <a:endParaRPr lang="en-US" sz="2000" dirty="0"/>
          </a:p>
          <a:p>
            <a:r>
              <a:rPr lang="en-US" sz="2400" b="1" dirty="0"/>
              <a:t>Feature Scaling</a:t>
            </a:r>
            <a:r>
              <a:rPr lang="en-US" sz="2000" b="1" dirty="0"/>
              <a:t>:</a:t>
            </a:r>
          </a:p>
          <a:p>
            <a:endParaRPr lang="en-US" sz="2000" b="1" dirty="0"/>
          </a:p>
          <a:p>
            <a:r>
              <a:rPr lang="en-US" sz="2000" dirty="0"/>
              <a:t>ensuring </a:t>
            </a:r>
            <a:r>
              <a:rPr lang="en-US" sz="2000" dirty="0">
                <a:solidFill>
                  <a:schemeClr val="accent5"/>
                </a:solidFill>
              </a:rPr>
              <a:t>that numerical features are on a similar scale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Common scaling </a:t>
            </a:r>
            <a:r>
              <a:rPr lang="en-US" sz="2000" dirty="0"/>
              <a:t>techniques which we use </a:t>
            </a:r>
            <a:r>
              <a:rPr lang="en-US" sz="2000" dirty="0">
                <a:solidFill>
                  <a:schemeClr val="accent5"/>
                </a:solidFill>
              </a:rPr>
              <a:t>is </a:t>
            </a:r>
            <a:r>
              <a:rPr lang="en-US" sz="2000" dirty="0" err="1">
                <a:solidFill>
                  <a:schemeClr val="accent5"/>
                </a:solidFill>
              </a:rPr>
              <a:t>StandardScaler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 The mathematical formula for standardization using the </a:t>
            </a:r>
            <a:r>
              <a:rPr lang="en-US" sz="2000" dirty="0" err="1"/>
              <a:t>StandardScaler</a:t>
            </a:r>
            <a:r>
              <a:rPr lang="en-US" sz="2000" dirty="0"/>
              <a:t> is:</a:t>
            </a:r>
          </a:p>
          <a:p>
            <a:r>
              <a:rPr lang="en-US" sz="2000" dirty="0"/>
              <a:t>Standardized Feature=</a:t>
            </a:r>
            <a:r>
              <a:rPr lang="en-US" sz="2000" b="1" dirty="0"/>
              <a:t>(</a:t>
            </a:r>
            <a:r>
              <a:rPr lang="en-US" sz="2000" dirty="0"/>
              <a:t>feature-mean</a:t>
            </a:r>
            <a:r>
              <a:rPr lang="en-US" sz="2000" b="1" dirty="0"/>
              <a:t>) ÷ (</a:t>
            </a:r>
            <a:r>
              <a:rPr lang="en-US" sz="2000" dirty="0"/>
              <a:t>standard deviation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8540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9CDC3-1DAF-66FE-5330-E516369F5C87}"/>
              </a:ext>
            </a:extLst>
          </p:cNvPr>
          <p:cNvSpPr txBox="1"/>
          <p:nvPr/>
        </p:nvSpPr>
        <p:spPr>
          <a:xfrm>
            <a:off x="1989042" y="1443841"/>
            <a:ext cx="115519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Encoding Categorical Variables: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/>
              <a:t>Machine learning algorithms typically require numerical inputs, so categorical variables</a:t>
            </a:r>
          </a:p>
          <a:p>
            <a:r>
              <a:rPr lang="en-US" sz="2000" dirty="0"/>
              <a:t> need to be </a:t>
            </a:r>
            <a:r>
              <a:rPr lang="en-US" sz="2000" dirty="0">
                <a:solidFill>
                  <a:schemeClr val="accent5"/>
                </a:solidFill>
              </a:rPr>
              <a:t>encoded into numerical values.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Clearing the duplicated data: </a:t>
            </a:r>
          </a:p>
          <a:p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/>
              <a:t>identifying and removing duplicate observations or rows to ensure data integrity and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prevent redundancy.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A18290-81C3-77DB-8F57-346C86BFF95F}"/>
              </a:ext>
            </a:extLst>
          </p:cNvPr>
          <p:cNvSpPr txBox="1"/>
          <p:nvPr/>
        </p:nvSpPr>
        <p:spPr>
          <a:xfrm>
            <a:off x="781235" y="972106"/>
            <a:ext cx="1186434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machine learning algorithms 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                   </a:t>
            </a:r>
            <a:r>
              <a:rPr lang="en-US" sz="2400" b="1" dirty="0">
                <a:solidFill>
                  <a:srgbClr val="FF0000"/>
                </a:solidFill>
              </a:rPr>
              <a:t>1-Decision Trees:</a:t>
            </a:r>
          </a:p>
          <a:p>
            <a:endParaRPr lang="en-US" sz="2000" b="1" dirty="0"/>
          </a:p>
          <a:p>
            <a:pPr lvl="3"/>
            <a:r>
              <a:rPr lang="en-US" sz="2400" b="1" dirty="0"/>
              <a:t>-</a:t>
            </a:r>
            <a:r>
              <a:rPr lang="en-US" sz="2000" dirty="0"/>
              <a:t>Decision trees are </a:t>
            </a:r>
            <a:r>
              <a:rPr lang="en-US" sz="2000" dirty="0">
                <a:solidFill>
                  <a:schemeClr val="accent5"/>
                </a:solidFill>
              </a:rPr>
              <a:t>non-linear models.</a:t>
            </a:r>
          </a:p>
          <a:p>
            <a:pPr lvl="3"/>
            <a:endParaRPr lang="en-US" sz="2000" dirty="0"/>
          </a:p>
          <a:p>
            <a:pPr lvl="3"/>
            <a:r>
              <a:rPr lang="en-US" sz="2400" b="1" dirty="0"/>
              <a:t>-</a:t>
            </a:r>
            <a:r>
              <a:rPr lang="en-US" sz="2000" dirty="0">
                <a:solidFill>
                  <a:schemeClr val="accent5"/>
                </a:solidFill>
              </a:rPr>
              <a:t>They are easy to interpret and visualize</a:t>
            </a:r>
            <a:r>
              <a:rPr lang="en-US" sz="2000" dirty="0">
                <a:solidFill>
                  <a:srgbClr val="00B0F0"/>
                </a:solidFill>
              </a:rPr>
              <a:t>,</a:t>
            </a:r>
            <a:r>
              <a:rPr lang="en-US" sz="2000" dirty="0"/>
              <a:t> making them useful for understanding the </a:t>
            </a:r>
          </a:p>
          <a:p>
            <a:pPr lvl="3"/>
            <a:r>
              <a:rPr lang="en-US" sz="2000" dirty="0"/>
              <a:t>decision-making process of the model.</a:t>
            </a:r>
          </a:p>
          <a:p>
            <a:pPr lvl="3"/>
            <a:endParaRPr lang="en-US" sz="2000" dirty="0"/>
          </a:p>
          <a:p>
            <a:pPr lvl="3"/>
            <a:r>
              <a:rPr lang="en-US" sz="2400" b="1" dirty="0"/>
              <a:t>-</a:t>
            </a:r>
            <a:r>
              <a:rPr lang="en-US" sz="2000" dirty="0"/>
              <a:t>Decision trees </a:t>
            </a:r>
            <a:r>
              <a:rPr lang="en-US" sz="2000" dirty="0">
                <a:solidFill>
                  <a:schemeClr val="accent5"/>
                </a:solidFill>
              </a:rPr>
              <a:t>can handle both numerical and categorical features</a:t>
            </a:r>
          </a:p>
          <a:p>
            <a:pPr lvl="3"/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and are robust to outliers and irrelevant features.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3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B96AF-56C9-2827-91A2-743598ADC092}"/>
              </a:ext>
            </a:extLst>
          </p:cNvPr>
          <p:cNvSpPr txBox="1"/>
          <p:nvPr/>
        </p:nvSpPr>
        <p:spPr>
          <a:xfrm>
            <a:off x="1811045" y="1384543"/>
            <a:ext cx="965890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2-Logistic Regression: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-</a:t>
            </a:r>
            <a:r>
              <a:rPr lang="en-US" sz="2000" dirty="0">
                <a:solidFill>
                  <a:schemeClr val="accent5"/>
                </a:solidFill>
              </a:rPr>
              <a:t>is a simple and interpretable classification algorithm that is well-suited for binary classification tasks like predicting the presence or absence of heart disease.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400" b="1" dirty="0"/>
              <a:t>-</a:t>
            </a:r>
            <a:r>
              <a:rPr lang="en-US" sz="2000" dirty="0"/>
              <a:t>Logistic regression can provide insights into the relationship between individual features and the likelihood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405264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421</TotalTime>
  <Words>730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slmyhmdy97@gmail.com</dc:creator>
  <cp:lastModifiedBy>Renad Mohamed</cp:lastModifiedBy>
  <cp:revision>17</cp:revision>
  <dcterms:created xsi:type="dcterms:W3CDTF">2024-04-28T20:17:50Z</dcterms:created>
  <dcterms:modified xsi:type="dcterms:W3CDTF">2024-05-14T12:22:13Z</dcterms:modified>
</cp:coreProperties>
</file>