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3" r:id="rId5"/>
    <p:sldId id="261" r:id="rId6"/>
    <p:sldId id="264" r:id="rId7"/>
    <p:sldId id="267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55" y="1434737"/>
            <a:ext cx="8825658" cy="1909354"/>
          </a:xfrm>
        </p:spPr>
        <p:txBody>
          <a:bodyPr/>
          <a:lstStyle/>
          <a:p>
            <a:pPr algn="ctr"/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Complaint Resolution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155" y="4098111"/>
            <a:ext cx="8825658" cy="1492792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Brains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Diptesh Saha &amp; Samapan Kar</a:t>
            </a:r>
          </a:p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23,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1466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7542"/>
            <a:ext cx="10966769" cy="450668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Nitin </a:t>
            </a:r>
            <a:r>
              <a:rPr lang="en-US" sz="2400" b="1" dirty="0" err="1"/>
              <a:t>Indurkhya</a:t>
            </a:r>
            <a:r>
              <a:rPr lang="en-US" sz="2400" b="1" dirty="0"/>
              <a:t> and Fred J </a:t>
            </a:r>
            <a:r>
              <a:rPr lang="en-US" sz="2400" b="1" dirty="0" err="1"/>
              <a:t>Damerau</a:t>
            </a:r>
            <a:r>
              <a:rPr lang="en-US" sz="2400" b="1" dirty="0"/>
              <a:t>. Handbook of natural language processing. Chapman </a:t>
            </a:r>
            <a:r>
              <a:rPr lang="en-US" sz="2400" b="1" dirty="0" smtClean="0"/>
              <a:t>and Hall/CRC</a:t>
            </a:r>
            <a:r>
              <a:rPr lang="en-US" sz="2400" b="1" dirty="0"/>
              <a:t>, 2nd edition, 2010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Daniel </a:t>
            </a:r>
            <a:r>
              <a:rPr lang="en-US" sz="2400" b="1" dirty="0" err="1"/>
              <a:t>Jurafsky</a:t>
            </a:r>
            <a:r>
              <a:rPr lang="en-US" sz="2400" b="1" dirty="0"/>
              <a:t> and James H. Martin. Speech and Language Processing. Prentice Hall PTR,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edition</a:t>
            </a:r>
            <a:r>
              <a:rPr lang="en-US" sz="2400" b="1" dirty="0"/>
              <a:t>, 2008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/>
              <a:t>Mehryar</a:t>
            </a:r>
            <a:r>
              <a:rPr lang="en-US" sz="2400" b="1" dirty="0"/>
              <a:t> </a:t>
            </a:r>
            <a:r>
              <a:rPr lang="en-US" sz="2400" b="1" dirty="0" err="1"/>
              <a:t>Mohri</a:t>
            </a:r>
            <a:r>
              <a:rPr lang="en-US" sz="2400" b="1" dirty="0"/>
              <a:t>, </a:t>
            </a:r>
            <a:r>
              <a:rPr lang="en-US" sz="2400" b="1" dirty="0" err="1"/>
              <a:t>Afshin</a:t>
            </a:r>
            <a:r>
              <a:rPr lang="en-US" sz="2400" b="1" dirty="0"/>
              <a:t> </a:t>
            </a:r>
            <a:r>
              <a:rPr lang="en-US" sz="2400" b="1" dirty="0" err="1"/>
              <a:t>Rostamizadeh</a:t>
            </a:r>
            <a:r>
              <a:rPr lang="en-US" sz="2400" b="1" dirty="0"/>
              <a:t>, and </a:t>
            </a:r>
            <a:r>
              <a:rPr lang="en-US" sz="2400" b="1" dirty="0" err="1"/>
              <a:t>Ameet</a:t>
            </a:r>
            <a:r>
              <a:rPr lang="en-US" sz="2400" b="1" dirty="0"/>
              <a:t> Talwalkar. Foundations of Machine Learning. </a:t>
            </a:r>
            <a:r>
              <a:rPr lang="en-US" sz="2400" b="1" dirty="0" smtClean="0"/>
              <a:t>The MIT </a:t>
            </a:r>
            <a:r>
              <a:rPr lang="en-US" sz="2400" b="1" dirty="0"/>
              <a:t>Press, 2nd edition, 2018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/>
              <a:t>Pramod</a:t>
            </a:r>
            <a:r>
              <a:rPr lang="en-US" sz="2400" b="1" dirty="0"/>
              <a:t> Kumar </a:t>
            </a:r>
            <a:r>
              <a:rPr lang="en-US" sz="2400" b="1" dirty="0" err="1"/>
              <a:t>Naik</a:t>
            </a:r>
            <a:r>
              <a:rPr lang="en-US" sz="2400" b="1" dirty="0"/>
              <a:t>, Sandesh </a:t>
            </a:r>
            <a:r>
              <a:rPr lang="en-US" sz="2400" b="1" dirty="0" err="1"/>
              <a:t>Balan</a:t>
            </a:r>
            <a:r>
              <a:rPr lang="en-US" sz="2400" b="1" dirty="0"/>
              <a:t>, et al. Consumer </a:t>
            </a:r>
            <a:r>
              <a:rPr lang="en-US" sz="2400" b="1" dirty="0" smtClean="0"/>
              <a:t>complaints classification </a:t>
            </a:r>
            <a:r>
              <a:rPr lang="en-US" sz="2400" b="1" dirty="0"/>
              <a:t>using machine </a:t>
            </a:r>
            <a:r>
              <a:rPr lang="en-US" sz="2400" b="1" dirty="0" smtClean="0"/>
              <a:t>learning &amp; </a:t>
            </a:r>
            <a:r>
              <a:rPr lang="en-US" sz="2400" b="1" dirty="0"/>
              <a:t>deep learning. </a:t>
            </a:r>
            <a:r>
              <a:rPr lang="en-US" sz="2400" b="1" dirty="0" smtClean="0"/>
              <a:t>International Research </a:t>
            </a:r>
            <a:r>
              <a:rPr lang="en-US" sz="2400" b="1" dirty="0"/>
              <a:t>Journal on Advanced Science Hub, 5(05S):</a:t>
            </a:r>
            <a:r>
              <a:rPr lang="en-US" sz="2400" b="1" dirty="0" smtClean="0"/>
              <a:t>116-122</a:t>
            </a:r>
            <a:r>
              <a:rPr lang="en-US" sz="2400" b="1" dirty="0"/>
              <a:t>, 2023.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27027" y="5916228"/>
            <a:ext cx="340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Algerian" panose="04020705040A02060702" pitchFamily="82" charset="0"/>
              </a:rPr>
              <a:t>Thank you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7543"/>
            <a:ext cx="10966769" cy="475488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Proposes a machine learning-driven approach for complaint classification and prioritization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Leverages natural language processing (NLP) techniques to extract insights from complaint texts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Collects and pre-processes complaint data from consumer forums and social media platforms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Aims to develop robust models for complaint categorization based on product/service type and issue severity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Aims to enhance efficiency and effectiveness of complaint resolution processes, improving customer satisfaction and fostering stronger consumer-company relationships.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19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7542"/>
            <a:ext cx="10966769" cy="450668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Crucial for resolving customer issues and boosting sales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Understanding customer mindset is key to addressing complaints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Companies strive to resolve complaints, but not all customers can be satisfied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Data analysis and algorithms help classify customer categories for predictive testing.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863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7542"/>
            <a:ext cx="10966769" cy="450668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/>
              <a:t>Pramod</a:t>
            </a:r>
            <a:r>
              <a:rPr lang="en-US" sz="2400" b="1" dirty="0"/>
              <a:t> Kumar </a:t>
            </a:r>
            <a:r>
              <a:rPr lang="en-US" sz="2400" b="1" dirty="0" err="1"/>
              <a:t>Naik</a:t>
            </a:r>
            <a:r>
              <a:rPr lang="en-US" sz="2400" b="1" dirty="0"/>
              <a:t> et al</a:t>
            </a:r>
            <a:r>
              <a:rPr lang="en-US" sz="2400" b="1" dirty="0" smtClean="0"/>
              <a:t>. </a:t>
            </a:r>
            <a:r>
              <a:rPr lang="en-US" sz="2400" b="1" dirty="0"/>
              <a:t>utilized Multinomial Naive Bayes model with 79.82% </a:t>
            </a:r>
            <a:r>
              <a:rPr lang="en-US" sz="2400" b="1" dirty="0" smtClean="0"/>
              <a:t>accuracy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They are planning to develop an </a:t>
            </a:r>
            <a:r>
              <a:rPr lang="en-US" sz="2400" b="1" dirty="0" smtClean="0"/>
              <a:t>automatic financial </a:t>
            </a:r>
            <a:r>
              <a:rPr lang="en-US" sz="2400" b="1" dirty="0"/>
              <a:t>complaint </a:t>
            </a:r>
            <a:r>
              <a:rPr lang="en-US" sz="2400" b="1" dirty="0" smtClean="0"/>
              <a:t>classification </a:t>
            </a:r>
            <a:r>
              <a:rPr lang="en-US" sz="2400" b="1" dirty="0"/>
              <a:t>system that </a:t>
            </a:r>
            <a:r>
              <a:rPr lang="en-US" sz="2400" b="1" dirty="0" smtClean="0"/>
              <a:t>automatically deals </a:t>
            </a:r>
            <a:r>
              <a:rPr lang="en-US" sz="2400" b="1" dirty="0"/>
              <a:t>with the customer complaints by segregating the data &amp; routing it to the right </a:t>
            </a:r>
            <a:r>
              <a:rPr lang="en-US" sz="2400" b="1" dirty="0" smtClean="0"/>
              <a:t>department.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Companies try their best to resolve the </a:t>
            </a:r>
            <a:r>
              <a:rPr lang="en-US" sz="2400" b="1" dirty="0" smtClean="0"/>
              <a:t>complaints that </a:t>
            </a:r>
            <a:r>
              <a:rPr lang="en-US" sz="2400" b="1" dirty="0"/>
              <a:t>they receive. However, it might not always be possible to appease every customer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We will utilize various algorithms to analyze data and classify customer categories, aiming to predict potential disputes.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104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267097"/>
            <a:ext cx="11377748" cy="4702629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Target variable: Bank Disputes. Two groups with and without bank issues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Product: Different bank products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Issue: Customer complaints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Submitted via: Different platforms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Company public </a:t>
            </a:r>
            <a:r>
              <a:rPr lang="en-US" sz="2400" b="1" dirty="0"/>
              <a:t>response: Company's response to consumer complaint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Date sent to company: The day complaint was registered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Timely response: Yes/No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Other columns are Sub-product</a:t>
            </a:r>
            <a:r>
              <a:rPr lang="en-US" sz="2400" b="1" dirty="0"/>
              <a:t>, Date of </a:t>
            </a:r>
            <a:r>
              <a:rPr lang="en-US" sz="2400" b="1" dirty="0" smtClean="0"/>
              <a:t>complaint, Company name, State, Zip code.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1" y="3265714"/>
            <a:ext cx="11517332" cy="33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7542"/>
            <a:ext cx="10966769" cy="450668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After data preprocessing and removing unnecessary columns, come up with modified dataset.</a:t>
            </a:r>
            <a:endParaRPr lang="en-US" sz="2400" b="1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5" y="2416627"/>
            <a:ext cx="11569840" cy="3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1600"/>
            <a:ext cx="10966769" cy="504226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Text Pre-processing: Tokenize the Issues of the customers using Natural Language Processing for classification purpose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 smtClean="0"/>
              <a:t>Lemmatizing </a:t>
            </a:r>
            <a:r>
              <a:rPr lang="en-IN" sz="2400" b="1" dirty="0"/>
              <a:t>using WordNet algorithm.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 smtClean="0"/>
              <a:t>Stemming </a:t>
            </a:r>
            <a:r>
              <a:rPr lang="en-IN" sz="2400" b="1" dirty="0"/>
              <a:t>using Porter algorithm.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After using </a:t>
            </a:r>
            <a:r>
              <a:rPr lang="en-US" sz="2400" b="1" dirty="0"/>
              <a:t>TF-IDF vectorization </a:t>
            </a:r>
            <a:r>
              <a:rPr lang="en-US" sz="2400" b="1" dirty="0" smtClean="0"/>
              <a:t>method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total number of columns increased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to </a:t>
            </a:r>
            <a:r>
              <a:rPr lang="en-US" sz="2400" b="1" dirty="0"/>
              <a:t>201 for training dataset.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42" y="2290482"/>
            <a:ext cx="2134668" cy="4472714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58" y="2270888"/>
            <a:ext cx="1876174" cy="4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7542"/>
            <a:ext cx="10966769" cy="4506687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Feature </a:t>
            </a:r>
            <a:r>
              <a:rPr lang="en-US" sz="2400" b="1" dirty="0"/>
              <a:t>Selection: Scaling the datasets and make feature selection using Principal Component Analysis up to 80% of the information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The train dataset was </a:t>
            </a:r>
            <a:r>
              <a:rPr lang="en-US" sz="2400" b="1" dirty="0" err="1"/>
              <a:t>splitted</a:t>
            </a:r>
            <a:r>
              <a:rPr lang="en-US" sz="2400" b="1" dirty="0"/>
              <a:t> into 75% training dataset and 25% test dataset</a:t>
            </a:r>
            <a:r>
              <a:rPr lang="en-US" sz="24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After data preprocessing and feature engineering come up with the final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Models implemented</a:t>
            </a:r>
            <a:r>
              <a:rPr lang="en-US" sz="2400" b="1" dirty="0"/>
              <a:t>: Logistic Regression, Decision Tree Classifier, Random Forest Classifier, </a:t>
            </a:r>
            <a:r>
              <a:rPr lang="en-US" sz="2400" b="1" dirty="0" err="1"/>
              <a:t>AdaBoost</a:t>
            </a:r>
            <a:r>
              <a:rPr lang="en-US" sz="2400" b="1" dirty="0"/>
              <a:t> Classifier, Gradient Boosting </a:t>
            </a:r>
            <a:r>
              <a:rPr lang="en-US" sz="2400" b="1" dirty="0" smtClean="0"/>
              <a:t>Classifier</a:t>
            </a:r>
            <a:r>
              <a:rPr lang="en-US" sz="2400" b="1" dirty="0"/>
              <a:t>, KNN Classifier, XGB </a:t>
            </a:r>
            <a:r>
              <a:rPr lang="en-US" sz="2400" b="1" dirty="0" smtClean="0"/>
              <a:t>Classifier.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No improvement in accuracy after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2606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79473"/>
              </p:ext>
            </p:extLst>
          </p:nvPr>
        </p:nvGraphicFramePr>
        <p:xfrm>
          <a:off x="646113" y="1566861"/>
          <a:ext cx="4918664" cy="49577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459332"/>
                <a:gridCol w="2459332"/>
              </a:tblGrid>
              <a:tr h="60750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F0"/>
                          </a:solidFill>
                        </a:rPr>
                        <a:t>Logistic</a:t>
                      </a:r>
                      <a:r>
                        <a:rPr lang="en-IN" b="1" baseline="0" dirty="0" smtClean="0">
                          <a:solidFill>
                            <a:srgbClr val="00B0F0"/>
                          </a:solidFill>
                        </a:rPr>
                        <a:t> Regression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0.7879223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0.7750019</a:t>
                      </a:r>
                      <a:endParaRPr lang="en-IN" dirty="0"/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0.774511</a:t>
                      </a:r>
                      <a:endParaRPr lang="en-IN" dirty="0"/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AdaBoost Classifier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0.7879112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0.787905</a:t>
                      </a:r>
                      <a:endParaRPr lang="en-IN" dirty="0"/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KNN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0.755515</a:t>
                      </a:r>
                      <a:endParaRPr lang="en-IN" dirty="0"/>
                    </a:p>
                  </a:txBody>
                  <a:tcPr/>
                </a:tc>
              </a:tr>
              <a:tr h="607508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0.787130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76" y="1748696"/>
            <a:ext cx="6166349" cy="45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778</TotalTime>
  <Words>577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Courier New</vt:lpstr>
      <vt:lpstr>Wingdings 3</vt:lpstr>
      <vt:lpstr>Ion</vt:lpstr>
      <vt:lpstr>Consumer Complaint Resolution Analysis</vt:lpstr>
      <vt:lpstr>What?</vt:lpstr>
      <vt:lpstr>Why?</vt:lpstr>
      <vt:lpstr>Literature Review</vt:lpstr>
      <vt:lpstr>Data Description</vt:lpstr>
      <vt:lpstr>How?</vt:lpstr>
      <vt:lpstr>How?</vt:lpstr>
      <vt:lpstr>How?</vt:lpstr>
      <vt:lpstr>Result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Resolution Analysis</dc:title>
  <dc:creator>Microsoft account</dc:creator>
  <cp:lastModifiedBy>Microsoft account</cp:lastModifiedBy>
  <cp:revision>29</cp:revision>
  <dcterms:created xsi:type="dcterms:W3CDTF">2024-05-22T15:10:09Z</dcterms:created>
  <dcterms:modified xsi:type="dcterms:W3CDTF">2024-05-23T10:48:43Z</dcterms:modified>
</cp:coreProperties>
</file>