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67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92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42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30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300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642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723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95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3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85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8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51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31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2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5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1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78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06D7-63EE-4058-B50E-64704A38286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10E8D-51A5-49C9-94FB-10E8082A69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116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healthcare10010036" TargetMode="External"/><Relationship Id="rId2" Type="http://schemas.openxmlformats.org/officeDocument/2006/relationships/hyperlink" Target="https://ieeexplore.ieee.org/document/915108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007/s11042-018-5721-2" TargetMode="External"/><Relationship Id="rId4" Type="http://schemas.openxmlformats.org/officeDocument/2006/relationships/hyperlink" Target="https://doi.org/10.1007/s00521-019-04232-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3390/healthcare1001003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i.org/10.1109/CVPRW50498.2020.0052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kaggle.com/datasets/shrutisaxena/yoga-pose-image-classification-datas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67A772-1F5D-FF00-DFC6-5FF9BC545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/>
              <a:t>YogaFeed</a:t>
            </a:r>
            <a:r>
              <a:rPr lang="en-US" sz="4400" dirty="0"/>
              <a:t>: Real time pose assessment and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F433B4-5535-1B51-DEBF-7AA889DDC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Presented by: </a:t>
            </a:r>
            <a:r>
              <a:rPr lang="en-IN" sz="2000" b="1" dirty="0" err="1">
                <a:solidFill>
                  <a:schemeClr val="bg1"/>
                </a:solidFill>
              </a:rPr>
              <a:t>YogaVision</a:t>
            </a:r>
            <a:endParaRPr lang="en-IN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Diptesh Saha, Parimal Bera &amp; </a:t>
            </a:r>
            <a:r>
              <a:rPr lang="en-IN" sz="2000" b="1" dirty="0" err="1">
                <a:solidFill>
                  <a:schemeClr val="bg1"/>
                </a:solidFill>
              </a:rPr>
              <a:t>Samapan</a:t>
            </a:r>
            <a:r>
              <a:rPr lang="en-IN" sz="2000" b="1" dirty="0">
                <a:solidFill>
                  <a:schemeClr val="bg1"/>
                </a:solidFill>
              </a:rPr>
              <a:t> Kar</a:t>
            </a:r>
            <a:endParaRPr lang="en-IN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5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 Pipeline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91"/>
          <a:stretch/>
        </p:blipFill>
        <p:spPr>
          <a:xfrm>
            <a:off x="339636" y="2698430"/>
            <a:ext cx="11495314" cy="3375799"/>
          </a:xfrm>
        </p:spPr>
      </p:pic>
    </p:spTree>
    <p:extLst>
      <p:ext uri="{BB962C8B-B14F-4D97-AF65-F5344CB8AC3E}">
        <p14:creationId xmlns:p14="http://schemas.microsoft.com/office/powerpoint/2010/main" val="19975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9348" y="2133436"/>
            <a:ext cx="10775805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32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Pose Classification Model</a:t>
            </a:r>
            <a:endParaRPr kumimoji="0" lang="en-US" altLang="en-US" sz="3200" b="0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Model Architecture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Sequential Neural Network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with dense layers (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ReLU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activation) and dropout layers to prevent overfitting.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Softmax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for pose classification into predefined categories.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Training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Adam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optimizer, sparse categorical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crossentropy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loss, trained for 60 epochs.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Model saved in JSON and HDF5 formats for integration.</a:t>
            </a:r>
          </a:p>
        </p:txBody>
      </p:sp>
    </p:spTree>
    <p:extLst>
      <p:ext uri="{BB962C8B-B14F-4D97-AF65-F5344CB8AC3E}">
        <p14:creationId xmlns:p14="http://schemas.microsoft.com/office/powerpoint/2010/main" val="13967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32005" y="2148481"/>
            <a:ext cx="1071049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32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Real-Time Pose Detection</a:t>
            </a:r>
            <a:endParaRPr kumimoji="0" lang="en-US" altLang="en-US" sz="3200" b="0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Pose Estimation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MoveNet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extracts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keypoint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coordinates from live webcam input.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Feature Engineering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Joint angles and cosine similarity calculated for pose alignment evaluation.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Pose Classification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Pre-trained model classifies detected poses, displaying results on-screen.</a:t>
            </a:r>
          </a:p>
        </p:txBody>
      </p:sp>
    </p:spTree>
    <p:extLst>
      <p:ext uri="{BB962C8B-B14F-4D97-AF65-F5344CB8AC3E}">
        <p14:creationId xmlns:p14="http://schemas.microsoft.com/office/powerpoint/2010/main" val="1952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71195" y="2332072"/>
            <a:ext cx="1063211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Feedback Generation</a:t>
            </a:r>
            <a:endParaRPr kumimoji="0" lang="en-US" altLang="en-US" sz="3200" b="0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Feedback Rules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Custom rules for misalignment detection (e.g.,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Downdog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hand positioning).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For </a:t>
            </a:r>
            <a:r>
              <a:rPr lang="en-US" sz="2400" dirty="0">
                <a:solidFill>
                  <a:schemeClr val="bg1"/>
                </a:solidFill>
              </a:rPr>
              <a:t>example, in the </a:t>
            </a:r>
            <a:r>
              <a:rPr lang="en-US" sz="2400" dirty="0" err="1">
                <a:solidFill>
                  <a:schemeClr val="bg1"/>
                </a:solidFill>
              </a:rPr>
              <a:t>Downdog</a:t>
            </a:r>
            <a:r>
              <a:rPr lang="en-US" sz="2400" dirty="0">
                <a:solidFill>
                  <a:schemeClr val="bg1"/>
                </a:solidFill>
              </a:rPr>
              <a:t> pose, if the user's hands were too far from their feet, the feedback was </a:t>
            </a:r>
            <a:r>
              <a:rPr lang="en-US" sz="2400" dirty="0" smtClean="0">
                <a:solidFill>
                  <a:schemeClr val="bg1"/>
                </a:solidFill>
              </a:rPr>
              <a:t>“Move </a:t>
            </a:r>
            <a:r>
              <a:rPr lang="en-US" sz="2400" dirty="0">
                <a:solidFill>
                  <a:schemeClr val="bg1"/>
                </a:solidFill>
              </a:rPr>
              <a:t>hands closer to </a:t>
            </a:r>
            <a:r>
              <a:rPr lang="en-US" sz="2400" dirty="0" smtClean="0">
                <a:solidFill>
                  <a:schemeClr val="bg1"/>
                </a:solidFill>
              </a:rPr>
              <a:t>feet”.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Real-Time Feedback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Personalized corrective instructions displayed on-screen.</a:t>
            </a:r>
          </a:p>
        </p:txBody>
      </p:sp>
    </p:spTree>
    <p:extLst>
      <p:ext uri="{BB962C8B-B14F-4D97-AF65-F5344CB8AC3E}">
        <p14:creationId xmlns:p14="http://schemas.microsoft.com/office/powerpoint/2010/main" val="14232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8943" y="2062802"/>
            <a:ext cx="1073661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Interactive Interface</a:t>
            </a:r>
            <a:endParaRPr kumimoji="0" lang="en-US" altLang="en-US" sz="3200" b="0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GUI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User-friendly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PySimpleGUI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interface for pose selection and feedback display.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Webcam Integration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Real-time video input with pose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keypoints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and feedback overlay.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Visualization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Live pose alignment and corrective instructions for seamless experience.</a:t>
            </a:r>
          </a:p>
        </p:txBody>
      </p:sp>
    </p:spTree>
    <p:extLst>
      <p:ext uri="{BB962C8B-B14F-4D97-AF65-F5344CB8AC3E}">
        <p14:creationId xmlns:p14="http://schemas.microsoft.com/office/powerpoint/2010/main" val="35052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2412" y="2433919"/>
            <a:ext cx="1074967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Evaluation and Testing</a:t>
            </a:r>
            <a:endParaRPr kumimoji="0" lang="en-US" altLang="en-US" sz="3200" b="0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Performance Metrics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Accuracy evaluated using confusion matrix, precision, recall, and F1-score.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User Feedback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Tested with yoga practitioners to validate feedback effectiveness and usability.</a:t>
            </a:r>
          </a:p>
        </p:txBody>
      </p:sp>
    </p:spTree>
    <p:extLst>
      <p:ext uri="{BB962C8B-B14F-4D97-AF65-F5344CB8AC3E}">
        <p14:creationId xmlns:p14="http://schemas.microsoft.com/office/powerpoint/2010/main" val="14523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Settings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Hardware and Software:</a:t>
            </a:r>
          </a:p>
          <a:p>
            <a:pPr lvl="1"/>
            <a:r>
              <a:rPr lang="en-IN" dirty="0">
                <a:solidFill>
                  <a:schemeClr val="bg1"/>
                </a:solidFill>
              </a:rPr>
              <a:t>AMD </a:t>
            </a:r>
            <a:r>
              <a:rPr lang="en-IN" dirty="0" err="1">
                <a:solidFill>
                  <a:schemeClr val="bg1"/>
                </a:solidFill>
              </a:rPr>
              <a:t>Ryzen</a:t>
            </a:r>
            <a:r>
              <a:rPr lang="en-IN" dirty="0">
                <a:solidFill>
                  <a:schemeClr val="bg1"/>
                </a:solidFill>
              </a:rPr>
              <a:t> 5 3500U with Radeon Vega Mobile </a:t>
            </a:r>
            <a:r>
              <a:rPr lang="en-IN" dirty="0" err="1">
                <a:solidFill>
                  <a:schemeClr val="bg1"/>
                </a:solidFill>
              </a:rPr>
              <a:t>Gfx</a:t>
            </a:r>
            <a:r>
              <a:rPr lang="en-IN" dirty="0">
                <a:solidFill>
                  <a:schemeClr val="bg1"/>
                </a:solidFill>
              </a:rPr>
              <a:t> 2.10 GHz.</a:t>
            </a:r>
          </a:p>
          <a:p>
            <a:pPr lvl="1"/>
            <a:r>
              <a:rPr lang="en-IN" dirty="0" err="1">
                <a:solidFill>
                  <a:schemeClr val="bg1"/>
                </a:solidFill>
              </a:rPr>
              <a:t>TensorFlow</a:t>
            </a:r>
            <a:r>
              <a:rPr lang="en-IN" dirty="0">
                <a:solidFill>
                  <a:schemeClr val="bg1"/>
                </a:solidFill>
              </a:rPr>
              <a:t> (2.x), </a:t>
            </a:r>
            <a:r>
              <a:rPr lang="en-IN" dirty="0" err="1">
                <a:solidFill>
                  <a:schemeClr val="bg1"/>
                </a:solidFill>
              </a:rPr>
              <a:t>OpenCV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PySimpleGUI</a:t>
            </a:r>
            <a:r>
              <a:rPr lang="en-IN" dirty="0">
                <a:solidFill>
                  <a:schemeClr val="bg1"/>
                </a:solidFill>
              </a:rPr>
              <a:t> for GUI, and Python 3.8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  <a:endParaRPr lang="en-US" b="1" u="sng" dirty="0" smtClean="0">
              <a:solidFill>
                <a:schemeClr val="bg1"/>
              </a:solidFill>
            </a:endParaRPr>
          </a:p>
          <a:p>
            <a:endParaRPr lang="en-US" b="1" u="sng" dirty="0">
              <a:solidFill>
                <a:schemeClr val="bg1"/>
              </a:solidFill>
            </a:endParaRPr>
          </a:p>
          <a:p>
            <a:r>
              <a:rPr lang="en-US" b="1" u="sng" dirty="0" smtClean="0">
                <a:solidFill>
                  <a:schemeClr val="bg1"/>
                </a:solidFill>
              </a:rPr>
              <a:t>Model Training Parameters:</a:t>
            </a:r>
            <a:endParaRPr lang="en-US" b="1" u="sng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Optimizer: Adam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Learning rate: 0.01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Loss function: Sparse Categorical </a:t>
            </a:r>
            <a:r>
              <a:rPr lang="en-US" dirty="0" err="1" smtClean="0">
                <a:solidFill>
                  <a:schemeClr val="bg1"/>
                </a:solidFill>
              </a:rPr>
              <a:t>Crossentropy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Batch size: 32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Epochs: 60</a:t>
            </a:r>
          </a:p>
        </p:txBody>
      </p:sp>
    </p:spTree>
    <p:extLst>
      <p:ext uri="{BB962C8B-B14F-4D97-AF65-F5344CB8AC3E}">
        <p14:creationId xmlns:p14="http://schemas.microsoft.com/office/powerpoint/2010/main" val="1080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18" y="418691"/>
            <a:ext cx="9613861" cy="1080938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81" y="1369000"/>
            <a:ext cx="4686901" cy="233454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080" y="2940107"/>
            <a:ext cx="7100783" cy="34274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" y="3703540"/>
            <a:ext cx="4003635" cy="30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8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44145" y="2515553"/>
            <a:ext cx="10816914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Pose Classification: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Processes a single input in approximately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15-25 milliseconds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Achieves real-time inference at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8-10 FPS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Pose Estimation:</a:t>
            </a:r>
            <a:endParaRPr kumimoji="0" lang="en-US" altLang="en-US" sz="2000" b="1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MoveNet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detects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</a:rPr>
              <a:t>keypoints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25-35 milliseconds per frame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Overall System Performance:</a:t>
            </a:r>
            <a:endParaRPr kumimoji="0" lang="en-US" altLang="en-US" sz="2000" b="1" i="0" u="sng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Combined pose estimation and classification achieve approximately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8-10 FPS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, suitable for live applications on CPU (AMD Ryzen 5 3500U).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43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Improve the real-time demo by optimizing latency, adding smoother visualizations, and integrating interactive features like live pose correction overlays and user progress </a:t>
            </a:r>
            <a:r>
              <a:rPr lang="en-US" dirty="0" smtClean="0">
                <a:solidFill>
                  <a:schemeClr val="bg1"/>
                </a:solidFill>
              </a:rPr>
              <a:t>tracking.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Incorporate </a:t>
            </a:r>
            <a:r>
              <a:rPr lang="en-US" dirty="0">
                <a:solidFill>
                  <a:schemeClr val="bg1"/>
                </a:solidFill>
              </a:rPr>
              <a:t>user-specific body metrics (e.g., height, flexibility) for personalized pose recommendations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larger and more diverse dataset with additional yoga poses and practitioner variations.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0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93" y="2063931"/>
            <a:ext cx="8803716" cy="469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9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584" y="3146771"/>
            <a:ext cx="9613861" cy="19869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 smtClean="0">
                <a:solidFill>
                  <a:schemeClr val="bg1"/>
                </a:solidFill>
              </a:rPr>
              <a:t>DEMO!</a:t>
            </a:r>
            <a:endParaRPr lang="en-IN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Real-time feedback enhances physical and mental well-being while minimizing injuries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Self-guided training for users without professional instructors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Utilizes cutting-edge deep learning and computer vision techniques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Ensures safe yoga practices through accurate pose assessment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Makes yoga more accurate and accessible for all.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Create a computer </a:t>
            </a:r>
            <a:r>
              <a:rPr lang="en-US" dirty="0" smtClean="0">
                <a:solidFill>
                  <a:schemeClr val="bg1"/>
                </a:solidFill>
              </a:rPr>
              <a:t>vision </a:t>
            </a:r>
            <a:r>
              <a:rPr lang="en-US" dirty="0">
                <a:solidFill>
                  <a:schemeClr val="bg1"/>
                </a:solidFill>
              </a:rPr>
              <a:t>&amp; Deep learning </a:t>
            </a:r>
            <a:r>
              <a:rPr lang="en-US" dirty="0" smtClean="0">
                <a:solidFill>
                  <a:schemeClr val="bg1"/>
                </a:solidFill>
              </a:rPr>
              <a:t>based system </a:t>
            </a:r>
            <a:r>
              <a:rPr lang="en-US" dirty="0">
                <a:solidFill>
                  <a:schemeClr val="bg1"/>
                </a:solidFill>
              </a:rPr>
              <a:t>to evaluate and improve yoga postures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Offer precise </a:t>
            </a:r>
            <a:r>
              <a:rPr lang="en-US" dirty="0" smtClean="0">
                <a:solidFill>
                  <a:schemeClr val="bg1"/>
                </a:solidFill>
              </a:rPr>
              <a:t>feedback </a:t>
            </a:r>
            <a:r>
              <a:rPr lang="en-US" dirty="0">
                <a:solidFill>
                  <a:schemeClr val="bg1"/>
                </a:solidFill>
              </a:rPr>
              <a:t>and actionable insights to help users correct their poses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Minimize injury risks by guiding users toward better pose alignment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49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057348" cy="4259870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M. </a:t>
            </a:r>
            <a:r>
              <a:rPr lang="en-IN" sz="1800" dirty="0" err="1">
                <a:solidFill>
                  <a:schemeClr val="bg1"/>
                </a:solidFill>
              </a:rPr>
              <a:t>Verma</a:t>
            </a:r>
            <a:r>
              <a:rPr lang="en-IN" sz="1800" dirty="0">
                <a:solidFill>
                  <a:schemeClr val="bg1"/>
                </a:solidFill>
              </a:rPr>
              <a:t>, S. </a:t>
            </a:r>
            <a:r>
              <a:rPr lang="en-IN" sz="1800" dirty="0" err="1">
                <a:solidFill>
                  <a:schemeClr val="bg1"/>
                </a:solidFill>
              </a:rPr>
              <a:t>Kumawat</a:t>
            </a:r>
            <a:r>
              <a:rPr lang="en-IN" sz="1800" dirty="0">
                <a:solidFill>
                  <a:schemeClr val="bg1"/>
                </a:solidFill>
              </a:rPr>
              <a:t>, Y. Nakashima and S. Raman, "Yoga-82: A New Dataset for Fine-grained Classification of Human Poses," </a:t>
            </a:r>
            <a:r>
              <a:rPr lang="en-IN" sz="1800" i="1" dirty="0">
                <a:solidFill>
                  <a:schemeClr val="bg1"/>
                </a:solidFill>
              </a:rPr>
              <a:t>2020 IEEE/CVF Conference on Computer Vision and Pattern Recognition Workshops (CVPRW)</a:t>
            </a:r>
            <a:r>
              <a:rPr lang="en-IN" sz="1800" dirty="0">
                <a:solidFill>
                  <a:schemeClr val="bg1"/>
                </a:solidFill>
              </a:rPr>
              <a:t>, Seattle, WA, USA, 2020, pp. 4472-4479, </a:t>
            </a:r>
            <a:r>
              <a:rPr lang="en-IN" sz="1800" dirty="0">
                <a:solidFill>
                  <a:schemeClr val="bg1"/>
                </a:solidFill>
                <a:hlinkClick r:id="rId2"/>
              </a:rPr>
              <a:t>https://doi.org/10.1109/CVPRW50498.2020.00527</a:t>
            </a:r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Wu, Y.; Lin, Q.; Yang, M.; Liu, J.; Tian, J.; Kapil, D.; </a:t>
            </a:r>
            <a:r>
              <a:rPr lang="en-IN" sz="1800" dirty="0" err="1">
                <a:solidFill>
                  <a:schemeClr val="bg1"/>
                </a:solidFill>
              </a:rPr>
              <a:t>Vanderbloemen</a:t>
            </a:r>
            <a:r>
              <a:rPr lang="en-IN" sz="1800" dirty="0">
                <a:solidFill>
                  <a:schemeClr val="bg1"/>
                </a:solidFill>
              </a:rPr>
              <a:t>, L. A Computer Vision-Based Yoga Pose Grading Approach Using Contrastive Skeleton Feature Representations. </a:t>
            </a:r>
            <a:r>
              <a:rPr lang="en-IN" sz="1800" i="1" dirty="0">
                <a:solidFill>
                  <a:schemeClr val="bg1"/>
                </a:solidFill>
              </a:rPr>
              <a:t>Healthcare</a:t>
            </a:r>
            <a:r>
              <a:rPr lang="en-IN" sz="1800" dirty="0">
                <a:solidFill>
                  <a:schemeClr val="bg1"/>
                </a:solidFill>
              </a:rPr>
              <a:t> </a:t>
            </a:r>
            <a:r>
              <a:rPr lang="en-IN" sz="1800" b="1" dirty="0">
                <a:solidFill>
                  <a:schemeClr val="bg1"/>
                </a:solidFill>
              </a:rPr>
              <a:t>2022</a:t>
            </a:r>
            <a:r>
              <a:rPr lang="en-IN" sz="1800" dirty="0">
                <a:solidFill>
                  <a:schemeClr val="bg1"/>
                </a:solidFill>
              </a:rPr>
              <a:t>, </a:t>
            </a:r>
            <a:r>
              <a:rPr lang="en-IN" sz="1800" i="1" dirty="0">
                <a:solidFill>
                  <a:schemeClr val="bg1"/>
                </a:solidFill>
              </a:rPr>
              <a:t>10</a:t>
            </a:r>
            <a:r>
              <a:rPr lang="en-IN" sz="1800" dirty="0">
                <a:solidFill>
                  <a:schemeClr val="bg1"/>
                </a:solidFill>
              </a:rPr>
              <a:t>, 36. </a:t>
            </a:r>
            <a:r>
              <a:rPr lang="en-IN" sz="1800" dirty="0">
                <a:solidFill>
                  <a:schemeClr val="bg1"/>
                </a:solidFill>
                <a:hlinkClick r:id="rId3"/>
              </a:rPr>
              <a:t>https://doi.org/10.3390/healthcare10010036</a:t>
            </a:r>
            <a:endParaRPr lang="en-IN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Yadav, S.K., Singh, A., Gupta, A. </a:t>
            </a:r>
            <a:r>
              <a:rPr lang="en-US" sz="1800" i="1" dirty="0">
                <a:solidFill>
                  <a:schemeClr val="bg1"/>
                </a:solidFill>
              </a:rPr>
              <a:t>et al.</a:t>
            </a:r>
            <a:r>
              <a:rPr lang="en-US" sz="1800" dirty="0">
                <a:solidFill>
                  <a:schemeClr val="bg1"/>
                </a:solidFill>
              </a:rPr>
              <a:t> Real-time Yoga recognition using deep learning. </a:t>
            </a:r>
            <a:r>
              <a:rPr lang="en-US" sz="1800" i="1" dirty="0">
                <a:solidFill>
                  <a:schemeClr val="bg1"/>
                </a:solidFill>
              </a:rPr>
              <a:t>Neural </a:t>
            </a:r>
            <a:r>
              <a:rPr lang="en-US" sz="1800" i="1" dirty="0" err="1">
                <a:solidFill>
                  <a:schemeClr val="bg1"/>
                </a:solidFill>
              </a:rPr>
              <a:t>Comput</a:t>
            </a:r>
            <a:r>
              <a:rPr lang="en-US" sz="1800" i="1" dirty="0">
                <a:solidFill>
                  <a:schemeClr val="bg1"/>
                </a:solidFill>
              </a:rPr>
              <a:t> &amp; </a:t>
            </a:r>
            <a:r>
              <a:rPr lang="en-US" sz="1800" i="1" dirty="0" err="1">
                <a:solidFill>
                  <a:schemeClr val="bg1"/>
                </a:solidFill>
              </a:rPr>
              <a:t>Applic</a:t>
            </a:r>
            <a:r>
              <a:rPr lang="en-US" sz="1800" dirty="0">
                <a:solidFill>
                  <a:schemeClr val="bg1"/>
                </a:solidFill>
              </a:rPr>
              <a:t> </a:t>
            </a:r>
            <a:r>
              <a:rPr lang="en-US" sz="1800" b="1" dirty="0">
                <a:solidFill>
                  <a:schemeClr val="bg1"/>
                </a:solidFill>
              </a:rPr>
              <a:t>31</a:t>
            </a:r>
            <a:r>
              <a:rPr lang="en-US" sz="1800" dirty="0">
                <a:solidFill>
                  <a:schemeClr val="bg1"/>
                </a:solidFill>
              </a:rPr>
              <a:t>, 9349–9361 (2019). </a:t>
            </a:r>
            <a:r>
              <a:rPr lang="en-US" sz="1800" dirty="0">
                <a:solidFill>
                  <a:schemeClr val="bg1"/>
                </a:solidFill>
                <a:hlinkClick r:id="rId4"/>
              </a:rPr>
              <a:t>https://doi.org/10.1007/s00521-019-04232-7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Chen, HT., He, YZ. &amp; Hsu, CC. Computer-assisted yoga training system. </a:t>
            </a:r>
            <a:r>
              <a:rPr lang="en-US" sz="1800" i="1" dirty="0" err="1">
                <a:solidFill>
                  <a:schemeClr val="bg1"/>
                </a:solidFill>
              </a:rPr>
              <a:t>Multimed</a:t>
            </a:r>
            <a:r>
              <a:rPr lang="en-US" sz="1800" i="1" dirty="0">
                <a:solidFill>
                  <a:schemeClr val="bg1"/>
                </a:solidFill>
              </a:rPr>
              <a:t> Tools </a:t>
            </a:r>
            <a:r>
              <a:rPr lang="en-US" sz="1800" i="1" dirty="0" err="1">
                <a:solidFill>
                  <a:schemeClr val="bg1"/>
                </a:solidFill>
              </a:rPr>
              <a:t>Appl</a:t>
            </a:r>
            <a:r>
              <a:rPr lang="en-US" sz="1800" dirty="0">
                <a:solidFill>
                  <a:schemeClr val="bg1"/>
                </a:solidFill>
              </a:rPr>
              <a:t> </a:t>
            </a:r>
            <a:r>
              <a:rPr lang="en-US" sz="1800" b="1" dirty="0">
                <a:solidFill>
                  <a:schemeClr val="bg1"/>
                </a:solidFill>
              </a:rPr>
              <a:t>77</a:t>
            </a:r>
            <a:r>
              <a:rPr lang="en-US" sz="1800" dirty="0">
                <a:solidFill>
                  <a:schemeClr val="bg1"/>
                </a:solidFill>
              </a:rPr>
              <a:t>, 23969–23991 (2018). </a:t>
            </a:r>
            <a:r>
              <a:rPr lang="en-US" sz="1800" dirty="0">
                <a:solidFill>
                  <a:schemeClr val="bg1"/>
                </a:solidFill>
                <a:hlinkClick r:id="rId5"/>
              </a:rPr>
              <a:t>https://doi.org/10.1007/s11042-018-5721-2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Kale, </a:t>
            </a:r>
            <a:r>
              <a:rPr lang="en-IN" sz="1800" dirty="0" err="1">
                <a:solidFill>
                  <a:schemeClr val="bg1"/>
                </a:solidFill>
              </a:rPr>
              <a:t>Geetanjali</a:t>
            </a:r>
            <a:r>
              <a:rPr lang="en-IN" sz="1800" dirty="0">
                <a:solidFill>
                  <a:schemeClr val="bg1"/>
                </a:solidFill>
              </a:rPr>
              <a:t> &amp; </a:t>
            </a:r>
            <a:r>
              <a:rPr lang="en-IN" sz="1800" dirty="0" err="1">
                <a:solidFill>
                  <a:schemeClr val="bg1"/>
                </a:solidFill>
              </a:rPr>
              <a:t>Patil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dirty="0" err="1">
                <a:solidFill>
                  <a:schemeClr val="bg1"/>
                </a:solidFill>
              </a:rPr>
              <a:t>Varsha</a:t>
            </a:r>
            <a:r>
              <a:rPr lang="en-IN" sz="1800" dirty="0">
                <a:solidFill>
                  <a:schemeClr val="bg1"/>
                </a:solidFill>
              </a:rPr>
              <a:t> &amp; </a:t>
            </a:r>
            <a:r>
              <a:rPr lang="en-IN" sz="1800" dirty="0" err="1">
                <a:solidFill>
                  <a:schemeClr val="bg1"/>
                </a:solidFill>
              </a:rPr>
              <a:t>Munot</a:t>
            </a:r>
            <a:r>
              <a:rPr lang="en-IN" sz="1800" dirty="0">
                <a:solidFill>
                  <a:schemeClr val="bg1"/>
                </a:solidFill>
              </a:rPr>
              <a:t>, </a:t>
            </a:r>
            <a:r>
              <a:rPr lang="en-IN" sz="1800" dirty="0" err="1">
                <a:solidFill>
                  <a:schemeClr val="bg1"/>
                </a:solidFill>
              </a:rPr>
              <a:t>Mousami</a:t>
            </a:r>
            <a:r>
              <a:rPr lang="en-IN" sz="1800" dirty="0">
                <a:solidFill>
                  <a:schemeClr val="bg1"/>
                </a:solidFill>
              </a:rPr>
              <a:t>. (2021). A novel and intelligent vision-based tutor for </a:t>
            </a:r>
            <a:r>
              <a:rPr lang="en-IN" sz="1800" dirty="0" err="1">
                <a:solidFill>
                  <a:schemeClr val="bg1"/>
                </a:solidFill>
              </a:rPr>
              <a:t>Yogāsana</a:t>
            </a:r>
            <a:r>
              <a:rPr lang="en-IN" sz="1800" dirty="0">
                <a:solidFill>
                  <a:schemeClr val="bg1"/>
                </a:solidFill>
              </a:rPr>
              <a:t>: e-</a:t>
            </a:r>
            <a:r>
              <a:rPr lang="en-IN" sz="1800" dirty="0" err="1">
                <a:solidFill>
                  <a:schemeClr val="bg1"/>
                </a:solidFill>
              </a:rPr>
              <a:t>YogaGuru</a:t>
            </a:r>
            <a:r>
              <a:rPr lang="en-IN" sz="1800" dirty="0">
                <a:solidFill>
                  <a:schemeClr val="bg1"/>
                </a:solidFill>
              </a:rPr>
              <a:t>. Machine Vision and Applications. 32. 10.1007/s00138-020-01141-x.</a:t>
            </a:r>
          </a:p>
        </p:txBody>
      </p:sp>
    </p:spTree>
    <p:extLst>
      <p:ext uri="{BB962C8B-B14F-4D97-AF65-F5344CB8AC3E}">
        <p14:creationId xmlns:p14="http://schemas.microsoft.com/office/powerpoint/2010/main" val="391569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AD8001-3E39-6D43-270A-AA0417E0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589B65-1E61-2C61-F141-D1C9CD2E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Wu, Y.; Lin, Q.; Yang, M.; Liu, J.; Tian, J.; Kapil, D.; </a:t>
            </a:r>
            <a:r>
              <a:rPr lang="en-IN" sz="1800" dirty="0" err="1">
                <a:solidFill>
                  <a:schemeClr val="bg1"/>
                </a:solidFill>
              </a:rPr>
              <a:t>Vanderbloemen</a:t>
            </a:r>
            <a:r>
              <a:rPr lang="en-IN" sz="1800" dirty="0">
                <a:solidFill>
                  <a:schemeClr val="bg1"/>
                </a:solidFill>
              </a:rPr>
              <a:t>, L. A Computer Vision-Based Yoga Pose Grading Approach Using Contrastive Skeleton Feature Representations. </a:t>
            </a:r>
            <a:r>
              <a:rPr lang="en-IN" sz="1800" i="1" dirty="0">
                <a:solidFill>
                  <a:schemeClr val="bg1"/>
                </a:solidFill>
              </a:rPr>
              <a:t>Healthcare</a:t>
            </a:r>
            <a:r>
              <a:rPr lang="en-IN" sz="1800" dirty="0">
                <a:solidFill>
                  <a:schemeClr val="bg1"/>
                </a:solidFill>
              </a:rPr>
              <a:t> </a:t>
            </a:r>
            <a:r>
              <a:rPr lang="en-IN" sz="1800" b="1" dirty="0">
                <a:solidFill>
                  <a:schemeClr val="bg1"/>
                </a:solidFill>
              </a:rPr>
              <a:t>2022</a:t>
            </a:r>
            <a:r>
              <a:rPr lang="en-IN" sz="1800" dirty="0">
                <a:solidFill>
                  <a:schemeClr val="bg1"/>
                </a:solidFill>
              </a:rPr>
              <a:t>, </a:t>
            </a:r>
            <a:r>
              <a:rPr lang="en-IN" sz="1800" i="1" dirty="0">
                <a:solidFill>
                  <a:schemeClr val="bg1"/>
                </a:solidFill>
              </a:rPr>
              <a:t>10</a:t>
            </a:r>
            <a:r>
              <a:rPr lang="en-IN" sz="1800" dirty="0">
                <a:solidFill>
                  <a:schemeClr val="bg1"/>
                </a:solidFill>
              </a:rPr>
              <a:t>, 36. </a:t>
            </a:r>
            <a:r>
              <a:rPr lang="en-IN" sz="1800" dirty="0">
                <a:solidFill>
                  <a:schemeClr val="bg1"/>
                </a:solidFill>
                <a:hlinkClick r:id="rId2"/>
              </a:rPr>
              <a:t>https://doi.org/10.3390/healthcare10010036</a:t>
            </a:r>
            <a:endParaRPr lang="en-IN" sz="1800" dirty="0">
              <a:solidFill>
                <a:schemeClr val="bg1"/>
              </a:solidFill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415A847-17E6-B3DF-4427-AE95F6DE8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328" y="3355613"/>
            <a:ext cx="6811326" cy="180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4751A87-3CBB-DB14-A8FE-CEA37A898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35" y="5311302"/>
            <a:ext cx="8698847" cy="140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2F1BD9-0787-B3A1-DD6D-30D44CBB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280513-BEE3-A56F-6DED-D5F020150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3954"/>
            <a:ext cx="9613861" cy="3599316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M. Verma, S. Kumawat, Y. Nakashima and S. Raman, "Yoga-82: A New Dataset for Fine-grained Classification of Human Poses," </a:t>
            </a:r>
            <a:r>
              <a:rPr lang="en-IN" sz="1800" i="1" dirty="0">
                <a:solidFill>
                  <a:schemeClr val="bg1"/>
                </a:solidFill>
              </a:rPr>
              <a:t>2020 IEEE/CVF Conference on Computer Vision and Pattern Recognition Workshops (CVPRW)</a:t>
            </a:r>
            <a:r>
              <a:rPr lang="en-IN" sz="1800" dirty="0">
                <a:solidFill>
                  <a:schemeClr val="bg1"/>
                </a:solidFill>
              </a:rPr>
              <a:t>, Seattle, WA, USA, 2020, pp. 4472-4479, </a:t>
            </a:r>
            <a:r>
              <a:rPr lang="en-IN" sz="1800" dirty="0">
                <a:solidFill>
                  <a:schemeClr val="bg1"/>
                </a:solidFill>
                <a:hlinkClick r:id="rId2"/>
              </a:rPr>
              <a:t>https://doi.org/10.1109/CVPRW50498.2020.00527</a:t>
            </a:r>
            <a:endParaRPr lang="en-IN" sz="1800" dirty="0">
              <a:solidFill>
                <a:schemeClr val="bg1"/>
              </a:solidFill>
            </a:endParaRP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D6EE36B-D3E2-B96E-2328-E0C6A9522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11" y="3219855"/>
            <a:ext cx="8451746" cy="35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9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/>
          <a:lstStyle/>
          <a:p>
            <a:r>
              <a:rPr lang="en-IN" sz="2800" u="sng" dirty="0" smtClean="0">
                <a:solidFill>
                  <a:schemeClr val="bg1"/>
                </a:solidFill>
              </a:rPr>
              <a:t>Dataset: </a:t>
            </a:r>
            <a:r>
              <a:rPr lang="en-IN" u="sng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IN" u="sng" dirty="0" smtClean="0">
                <a:solidFill>
                  <a:schemeClr val="bg1"/>
                </a:solidFill>
                <a:hlinkClick r:id="rId2"/>
              </a:rPr>
              <a:t>www.kaggle.com/datasets/shrutisaxena/yoga-pose-image-classification-dataset</a:t>
            </a:r>
            <a:endParaRPr lang="en-IN" u="sng" dirty="0" smtClean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This is the yoga pose </a:t>
            </a:r>
            <a:r>
              <a:rPr lang="en-US" sz="2000" dirty="0" smtClean="0">
                <a:solidFill>
                  <a:schemeClr val="bg1"/>
                </a:solidFill>
              </a:rPr>
              <a:t>classification </a:t>
            </a:r>
            <a:r>
              <a:rPr lang="en-US" sz="2000" dirty="0">
                <a:solidFill>
                  <a:schemeClr val="bg1"/>
                </a:solidFill>
              </a:rPr>
              <a:t>image dataset adopted from </a:t>
            </a:r>
            <a:r>
              <a:rPr lang="en-US" sz="2000" dirty="0" err="1">
                <a:solidFill>
                  <a:schemeClr val="bg1"/>
                </a:solidFill>
              </a:rPr>
              <a:t>Kaggle</a:t>
            </a:r>
            <a:r>
              <a:rPr lang="en-US" sz="2000" dirty="0">
                <a:solidFill>
                  <a:schemeClr val="bg1"/>
                </a:solidFill>
              </a:rPr>
              <a:t> , where </a:t>
            </a:r>
            <a:r>
              <a:rPr lang="en-US" sz="2000" dirty="0" smtClean="0">
                <a:solidFill>
                  <a:schemeClr val="bg1"/>
                </a:solidFill>
              </a:rPr>
              <a:t>107 </a:t>
            </a:r>
            <a:r>
              <a:rPr lang="en-US" sz="2000" dirty="0">
                <a:solidFill>
                  <a:schemeClr val="bg1"/>
                </a:solidFill>
              </a:rPr>
              <a:t>categories and </a:t>
            </a:r>
            <a:r>
              <a:rPr lang="en-US" sz="2000" dirty="0" smtClean="0">
                <a:solidFill>
                  <a:schemeClr val="bg1"/>
                </a:solidFill>
              </a:rPr>
              <a:t>5994 </a:t>
            </a:r>
            <a:r>
              <a:rPr lang="en-US" sz="2000" dirty="0">
                <a:solidFill>
                  <a:schemeClr val="bg1"/>
                </a:solidFill>
              </a:rPr>
              <a:t>images are selected. In this dataset, images are captured with various resolutions and diverse </a:t>
            </a:r>
            <a:r>
              <a:rPr lang="en-US" sz="2000" dirty="0" smtClean="0">
                <a:solidFill>
                  <a:schemeClr val="bg1"/>
                </a:solidFill>
              </a:rPr>
              <a:t>backgrounds.</a:t>
            </a:r>
            <a:endParaRPr lang="en-IN" sz="2000" u="sng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4136531"/>
            <a:ext cx="11081360" cy="23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9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880308" cy="3599316"/>
          </a:xfrm>
        </p:spPr>
        <p:txBody>
          <a:bodyPr>
            <a:normAutofit lnSpcReduction="10000"/>
          </a:bodyPr>
          <a:lstStyle/>
          <a:p>
            <a:r>
              <a:rPr lang="en-IN" b="1" u="sng" dirty="0" err="1">
                <a:solidFill>
                  <a:schemeClr val="bg1"/>
                </a:solidFill>
              </a:rPr>
              <a:t>Keypoint</a:t>
            </a:r>
            <a:r>
              <a:rPr lang="en-IN" b="1" u="sng" dirty="0">
                <a:solidFill>
                  <a:schemeClr val="bg1"/>
                </a:solidFill>
              </a:rPr>
              <a:t> </a:t>
            </a:r>
            <a:r>
              <a:rPr lang="en-IN" b="1" u="sng" dirty="0" smtClean="0">
                <a:solidFill>
                  <a:schemeClr val="bg1"/>
                </a:solidFill>
              </a:rPr>
              <a:t>Extraction:</a:t>
            </a:r>
            <a:r>
              <a:rPr lang="en-IN" dirty="0" smtClean="0">
                <a:solidFill>
                  <a:schemeClr val="bg1"/>
                </a:solidFill>
              </a:rPr>
              <a:t> Used </a:t>
            </a:r>
            <a:r>
              <a:rPr lang="en-IN" dirty="0" err="1" smtClean="0">
                <a:solidFill>
                  <a:schemeClr val="bg1"/>
                </a:solidFill>
              </a:rPr>
              <a:t>MoveNet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for detecting human body </a:t>
            </a:r>
            <a:r>
              <a:rPr lang="en-IN" dirty="0" err="1">
                <a:solidFill>
                  <a:schemeClr val="bg1"/>
                </a:solidFill>
              </a:rPr>
              <a:t>keypoints</a:t>
            </a:r>
            <a:r>
              <a:rPr lang="en-IN" dirty="0">
                <a:solidFill>
                  <a:schemeClr val="bg1"/>
                </a:solidFill>
              </a:rPr>
              <a:t> (e.g., shoulders, elbows, knees</a:t>
            </a:r>
            <a:r>
              <a:rPr lang="en-IN" dirty="0" smtClean="0">
                <a:solidFill>
                  <a:schemeClr val="bg1"/>
                </a:solidFill>
              </a:rPr>
              <a:t>). Extracted </a:t>
            </a:r>
            <a:r>
              <a:rPr lang="en-IN" dirty="0">
                <a:solidFill>
                  <a:schemeClr val="bg1"/>
                </a:solidFill>
              </a:rPr>
              <a:t>(x, y) coordinates for pose representation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IN" b="1" u="sng" dirty="0" smtClean="0">
                <a:solidFill>
                  <a:schemeClr val="bg1"/>
                </a:solidFill>
              </a:rPr>
              <a:t>Feature </a:t>
            </a:r>
            <a:r>
              <a:rPr lang="en-IN" b="1" u="sng" dirty="0">
                <a:solidFill>
                  <a:schemeClr val="bg1"/>
                </a:solidFill>
              </a:rPr>
              <a:t>Engineering</a:t>
            </a:r>
            <a:r>
              <a:rPr lang="en-IN" b="1" u="sng" dirty="0" smtClean="0">
                <a:solidFill>
                  <a:schemeClr val="bg1"/>
                </a:solidFill>
              </a:rPr>
              <a:t>:</a:t>
            </a:r>
            <a:r>
              <a:rPr lang="en-IN" dirty="0" smtClean="0">
                <a:solidFill>
                  <a:schemeClr val="bg1"/>
                </a:solidFill>
              </a:rPr>
              <a:t> Converted key points </a:t>
            </a:r>
            <a:r>
              <a:rPr lang="en-IN" dirty="0">
                <a:solidFill>
                  <a:schemeClr val="bg1"/>
                </a:solidFill>
              </a:rPr>
              <a:t>into feature vectors</a:t>
            </a:r>
            <a:r>
              <a:rPr lang="en-IN" dirty="0" smtClean="0">
                <a:solidFill>
                  <a:schemeClr val="bg1"/>
                </a:solidFill>
              </a:rPr>
              <a:t>. Added </a:t>
            </a:r>
            <a:r>
              <a:rPr lang="en-IN" dirty="0">
                <a:solidFill>
                  <a:schemeClr val="bg1"/>
                </a:solidFill>
              </a:rPr>
              <a:t>derived features like angles between </a:t>
            </a:r>
            <a:r>
              <a:rPr lang="en-IN" dirty="0" err="1">
                <a:solidFill>
                  <a:schemeClr val="bg1"/>
                </a:solidFill>
              </a:rPr>
              <a:t>keypoints</a:t>
            </a:r>
            <a:r>
              <a:rPr lang="en-IN" dirty="0">
                <a:solidFill>
                  <a:schemeClr val="bg1"/>
                </a:solidFill>
              </a:rPr>
              <a:t> for better pose characterization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IN" b="1" u="sng" dirty="0" smtClean="0">
                <a:solidFill>
                  <a:schemeClr val="bg1"/>
                </a:solidFill>
              </a:rPr>
              <a:t>Data </a:t>
            </a:r>
            <a:r>
              <a:rPr lang="en-IN" b="1" u="sng" dirty="0">
                <a:solidFill>
                  <a:schemeClr val="bg1"/>
                </a:solidFill>
              </a:rPr>
              <a:t>Splitting</a:t>
            </a:r>
            <a:r>
              <a:rPr lang="en-IN" b="1" u="sng" dirty="0" smtClean="0">
                <a:solidFill>
                  <a:schemeClr val="bg1"/>
                </a:solidFill>
              </a:rPr>
              <a:t>:</a:t>
            </a:r>
            <a:r>
              <a:rPr lang="en-IN" dirty="0" smtClean="0">
                <a:solidFill>
                  <a:schemeClr val="bg1"/>
                </a:solidFill>
              </a:rPr>
              <a:t> Divided </a:t>
            </a:r>
            <a:r>
              <a:rPr lang="en-IN" dirty="0">
                <a:solidFill>
                  <a:schemeClr val="bg1"/>
                </a:solidFill>
              </a:rPr>
              <a:t>the dataset </a:t>
            </a:r>
            <a:r>
              <a:rPr lang="en-IN" dirty="0" smtClean="0">
                <a:solidFill>
                  <a:schemeClr val="bg1"/>
                </a:solidFill>
              </a:rPr>
              <a:t>into: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Training Set: 70%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Validation </a:t>
            </a:r>
            <a:r>
              <a:rPr lang="en-IN" dirty="0">
                <a:solidFill>
                  <a:schemeClr val="bg1"/>
                </a:solidFill>
              </a:rPr>
              <a:t>Set: </a:t>
            </a:r>
            <a:r>
              <a:rPr lang="en-IN" dirty="0" smtClean="0">
                <a:solidFill>
                  <a:schemeClr val="bg1"/>
                </a:solidFill>
              </a:rPr>
              <a:t>20%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Testing</a:t>
            </a:r>
            <a:r>
              <a:rPr lang="en-IN" dirty="0">
                <a:solidFill>
                  <a:schemeClr val="bg1"/>
                </a:solidFill>
              </a:rPr>
              <a:t> Set: 10%</a:t>
            </a:r>
          </a:p>
        </p:txBody>
      </p:sp>
    </p:spTree>
    <p:extLst>
      <p:ext uri="{BB962C8B-B14F-4D97-AF65-F5344CB8AC3E}">
        <p14:creationId xmlns:p14="http://schemas.microsoft.com/office/powerpoint/2010/main" val="216763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290</TotalTime>
  <Words>744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Trebuchet MS</vt:lpstr>
      <vt:lpstr>Berlin</vt:lpstr>
      <vt:lpstr>YogaFeed: Real time pose assessment and improvement</vt:lpstr>
      <vt:lpstr>Timeline</vt:lpstr>
      <vt:lpstr>Motivation</vt:lpstr>
      <vt:lpstr>Objective</vt:lpstr>
      <vt:lpstr>Related Papers</vt:lpstr>
      <vt:lpstr>Literature Review</vt:lpstr>
      <vt:lpstr>Literature Review</vt:lpstr>
      <vt:lpstr>Dataset</vt:lpstr>
      <vt:lpstr>Data Handling</vt:lpstr>
      <vt:lpstr>Model Pipeline</vt:lpstr>
      <vt:lpstr>Methodology</vt:lpstr>
      <vt:lpstr>Methodology</vt:lpstr>
      <vt:lpstr>Methodology</vt:lpstr>
      <vt:lpstr>Methodology</vt:lpstr>
      <vt:lpstr>Methodology</vt:lpstr>
      <vt:lpstr>Experimental Settings</vt:lpstr>
      <vt:lpstr>Results</vt:lpstr>
      <vt:lpstr>Time Complexity</vt:lpstr>
      <vt:lpstr>Future Works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YogaFeed: Real time pose assessment and improvement</dc:title>
  <dc:creator>Microsoft account</dc:creator>
  <cp:lastModifiedBy>Microsoft account</cp:lastModifiedBy>
  <cp:revision>19</cp:revision>
  <dcterms:created xsi:type="dcterms:W3CDTF">2024-11-26T20:06:25Z</dcterms:created>
  <dcterms:modified xsi:type="dcterms:W3CDTF">2024-12-13T12:37:01Z</dcterms:modified>
</cp:coreProperties>
</file>