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 id="2147483706" r:id="rId2"/>
    <p:sldMasterId id="2147483707" r:id="rId3"/>
    <p:sldMasterId id="2147483709" r:id="rId4"/>
  </p:sldMasterIdLst>
  <p:notesMasterIdLst>
    <p:notesMasterId r:id="rId17"/>
  </p:notesMasterIdLst>
  <p:sldIdLst>
    <p:sldId id="256" r:id="rId5"/>
    <p:sldId id="260" r:id="rId6"/>
    <p:sldId id="261" r:id="rId7"/>
    <p:sldId id="262" r:id="rId8"/>
    <p:sldId id="264" r:id="rId9"/>
    <p:sldId id="274" r:id="rId10"/>
    <p:sldId id="278" r:id="rId11"/>
    <p:sldId id="280" r:id="rId12"/>
    <p:sldId id="266" r:id="rId13"/>
    <p:sldId id="268" r:id="rId14"/>
    <p:sldId id="269" r:id="rId15"/>
    <p:sldId id="270" r:id="rId16"/>
  </p:sldIdLst>
  <p:sldSz cx="10058400" cy="7772400"/>
  <p:notesSz cx="6858000" cy="9144000"/>
  <p:embeddedFontLst>
    <p:embeddedFont>
      <p:font typeface="Arial Unicode MS" panose="020B0604020202020204" charset="0"/>
      <p:regular r:id="rId18"/>
    </p:embeddedFont>
    <p:embeddedFont>
      <p:font typeface="Calibri" panose="020F0502020204030204" pitchFamily="34" charset="0"/>
      <p:regular r:id="rId19"/>
      <p:bold r:id="rId20"/>
      <p:italic r:id="rId21"/>
      <p:boldItalic r:id="rId22"/>
    </p:embeddedFont>
    <p:embeddedFont>
      <p:font typeface="Helvetica Neue" panose="020B0604020202020204" charset="0"/>
      <p:regular r:id="rId23"/>
      <p:bold r:id="rId24"/>
      <p:italic r:id="rId25"/>
      <p:boldItalic r:id="rId26"/>
    </p:embeddedFont>
    <p:embeddedFont>
      <p:font typeface="Open Sans" panose="020B0604020202020204" charset="0"/>
      <p:regular r:id="rId27"/>
      <p:bold r:id="rId28"/>
      <p:italic r:id="rId29"/>
      <p:boldItalic r:id="rId30"/>
    </p:embeddedFont>
    <p:embeddedFont>
      <p:font typeface="Open Sans Light" panose="020B0604020202020204" charset="0"/>
      <p:regular r:id="rId31"/>
      <p:bold r:id="rId32"/>
      <p:italic r:id="rId33"/>
      <p:boldItalic r:id="rId34"/>
    </p:embeddedFont>
    <p:embeddedFont>
      <p:font typeface="Tahoma" panose="020B0604030504040204" pitchFamily="3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330B09-69A9-47BD-B7E6-80F2ECD3C257}">
  <a:tblStyle styleId="{21330B09-69A9-47BD-B7E6-80F2ECD3C257}"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0584"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notes"/>
          <p:cNvSpPr>
            <a:spLocks noGrp="1" noRot="1" noChangeAspect="1"/>
          </p:cNvSpPr>
          <p:nvPr>
            <p:ph type="sldImg" idx="2"/>
          </p:nvPr>
        </p:nvSpPr>
        <p:spPr>
          <a:xfrm>
            <a:off x="1210584"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a84203611c_0_3:notes"/>
          <p:cNvSpPr>
            <a:spLocks noGrp="1" noRot="1" noChangeAspect="1"/>
          </p:cNvSpPr>
          <p:nvPr>
            <p:ph type="sldImg" idx="2"/>
          </p:nvPr>
        </p:nvSpPr>
        <p:spPr>
          <a:xfrm>
            <a:off x="1210584"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a84203611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bdcda47f6_0_212: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bdcda47f6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bdcda47f6_0_167:notes"/>
          <p:cNvSpPr>
            <a:spLocks noGrp="1" noRot="1" noChangeAspect="1"/>
          </p:cNvSpPr>
          <p:nvPr>
            <p:ph type="sldImg" idx="2"/>
          </p:nvPr>
        </p:nvSpPr>
        <p:spPr>
          <a:xfrm>
            <a:off x="1210568" y="685800"/>
            <a:ext cx="4437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bdcda47f6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4f9d48acb_0_118: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4f9d48ac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1263" y="685800"/>
            <a:ext cx="4437062" cy="3429000"/>
          </a:xfrm>
        </p:spPr>
      </p:sp>
      <p:sp>
        <p:nvSpPr>
          <p:cNvPr id="3" name="Notes Placeholder 2"/>
          <p:cNvSpPr>
            <a:spLocks noGrp="1"/>
          </p:cNvSpPr>
          <p:nvPr>
            <p:ph type="body" idx="1"/>
          </p:nvPr>
        </p:nvSpPr>
        <p:spPr/>
        <p:txBody>
          <a:bodyPr/>
          <a:lstStyle/>
          <a:p>
            <a:endParaRPr lang="ar-EG" dirty="0"/>
          </a:p>
        </p:txBody>
      </p:sp>
    </p:spTree>
    <p:extLst>
      <p:ext uri="{BB962C8B-B14F-4D97-AF65-F5344CB8AC3E}">
        <p14:creationId xmlns:p14="http://schemas.microsoft.com/office/powerpoint/2010/main" val="251734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42879" y="1125136"/>
            <a:ext cx="9372900" cy="31017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42870" y="4282678"/>
            <a:ext cx="9372900" cy="119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42870" y="1671478"/>
            <a:ext cx="9372900" cy="2967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342870" y="4763362"/>
            <a:ext cx="9372900" cy="1965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91" b="0" i="0">
                <a:solidFill>
                  <a:srgbClr val="2D3C48"/>
                </a:solidFill>
                <a:latin typeface="Arial Unicode MS"/>
                <a:cs typeface="Arial Unicode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3428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26"/>
          <p:cNvSpPr txBox="1">
            <a:spLocks noGrp="1"/>
          </p:cNvSpPr>
          <p:nvPr>
            <p:ph type="ctrTitle"/>
          </p:nvPr>
        </p:nvSpPr>
        <p:spPr>
          <a:xfrm>
            <a:off x="342879" y="1125136"/>
            <a:ext cx="9372900" cy="310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0" name="Google Shape;80;p26"/>
          <p:cNvSpPr txBox="1">
            <a:spLocks noGrp="1"/>
          </p:cNvSpPr>
          <p:nvPr>
            <p:ph type="subTitle" idx="1"/>
          </p:nvPr>
        </p:nvSpPr>
        <p:spPr>
          <a:xfrm>
            <a:off x="342870" y="4282678"/>
            <a:ext cx="93729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342870" y="3250173"/>
            <a:ext cx="9372900" cy="127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3"/>
        <p:cNvGrpSpPr/>
        <p:nvPr/>
      </p:nvGrpSpPr>
      <p:grpSpPr>
        <a:xfrm>
          <a:off x="0" y="0"/>
          <a:ext cx="0" cy="0"/>
          <a:chOff x="0" y="0"/>
          <a:chExt cx="0" cy="0"/>
        </a:xfrm>
      </p:grpSpPr>
      <p:sp>
        <p:nvSpPr>
          <p:cNvPr id="84" name="Google Shape;84;p28"/>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28"/>
          <p:cNvSpPr txBox="1">
            <a:spLocks noGrp="1"/>
          </p:cNvSpPr>
          <p:nvPr>
            <p:ph type="body" idx="1"/>
          </p:nvPr>
        </p:nvSpPr>
        <p:spPr>
          <a:xfrm>
            <a:off x="342870" y="1741518"/>
            <a:ext cx="9372900" cy="4821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9"/>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9"/>
          <p:cNvSpPr txBox="1">
            <a:spLocks noGrp="1"/>
          </p:cNvSpPr>
          <p:nvPr>
            <p:ph type="body" idx="1"/>
          </p:nvPr>
        </p:nvSpPr>
        <p:spPr>
          <a:xfrm>
            <a:off x="342870" y="1741518"/>
            <a:ext cx="4399800" cy="516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9" name="Google Shape;89;p29"/>
          <p:cNvSpPr txBox="1">
            <a:spLocks noGrp="1"/>
          </p:cNvSpPr>
          <p:nvPr>
            <p:ph type="body" idx="2"/>
          </p:nvPr>
        </p:nvSpPr>
        <p:spPr>
          <a:xfrm>
            <a:off x="5315640" y="1741518"/>
            <a:ext cx="4399800" cy="516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31"/>
          <p:cNvSpPr txBox="1">
            <a:spLocks noGrp="1"/>
          </p:cNvSpPr>
          <p:nvPr>
            <p:ph type="title"/>
          </p:nvPr>
        </p:nvSpPr>
        <p:spPr>
          <a:xfrm>
            <a:off x="342870" y="839573"/>
            <a:ext cx="30888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31"/>
          <p:cNvSpPr txBox="1">
            <a:spLocks noGrp="1"/>
          </p:cNvSpPr>
          <p:nvPr>
            <p:ph type="body" idx="1"/>
          </p:nvPr>
        </p:nvSpPr>
        <p:spPr>
          <a:xfrm>
            <a:off x="342870" y="2099840"/>
            <a:ext cx="3088800" cy="4804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32"/>
          <p:cNvSpPr txBox="1">
            <a:spLocks noGrp="1"/>
          </p:cNvSpPr>
          <p:nvPr>
            <p:ph type="title"/>
          </p:nvPr>
        </p:nvSpPr>
        <p:spPr>
          <a:xfrm>
            <a:off x="539275" y="680227"/>
            <a:ext cx="7004400" cy="6181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42870" y="3250173"/>
            <a:ext cx="9372900" cy="127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33"/>
          <p:cNvSpPr/>
          <p:nvPr/>
        </p:nvSpPr>
        <p:spPr>
          <a:xfrm>
            <a:off x="5029200" y="-189"/>
            <a:ext cx="5029200" cy="777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3"/>
          <p:cNvSpPr txBox="1">
            <a:spLocks noGrp="1"/>
          </p:cNvSpPr>
          <p:nvPr>
            <p:ph type="title"/>
          </p:nvPr>
        </p:nvSpPr>
        <p:spPr>
          <a:xfrm>
            <a:off x="292050" y="1863464"/>
            <a:ext cx="4449600" cy="223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0" name="Google Shape;100;p33"/>
          <p:cNvSpPr txBox="1">
            <a:spLocks noGrp="1"/>
          </p:cNvSpPr>
          <p:nvPr>
            <p:ph type="subTitle" idx="1"/>
          </p:nvPr>
        </p:nvSpPr>
        <p:spPr>
          <a:xfrm>
            <a:off x="292050" y="4235758"/>
            <a:ext cx="4449600" cy="18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1" name="Google Shape;101;p33"/>
          <p:cNvSpPr txBox="1">
            <a:spLocks noGrp="1"/>
          </p:cNvSpPr>
          <p:nvPr>
            <p:ph type="body" idx="2"/>
          </p:nvPr>
        </p:nvSpPr>
        <p:spPr>
          <a:xfrm>
            <a:off x="5433450" y="1094158"/>
            <a:ext cx="4221000" cy="5583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
        <p:cNvGrpSpPr/>
        <p:nvPr/>
      </p:nvGrpSpPr>
      <p:grpSpPr>
        <a:xfrm>
          <a:off x="0" y="0"/>
          <a:ext cx="0" cy="0"/>
          <a:chOff x="0" y="0"/>
          <a:chExt cx="0" cy="0"/>
        </a:xfrm>
      </p:grpSpPr>
      <p:sp>
        <p:nvSpPr>
          <p:cNvPr id="103" name="Google Shape;103;p34"/>
          <p:cNvSpPr txBox="1">
            <a:spLocks noGrp="1"/>
          </p:cNvSpPr>
          <p:nvPr>
            <p:ph type="body" idx="1"/>
          </p:nvPr>
        </p:nvSpPr>
        <p:spPr>
          <a:xfrm>
            <a:off x="342870" y="6392869"/>
            <a:ext cx="6598800" cy="9144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4"/>
        <p:cNvGrpSpPr/>
        <p:nvPr/>
      </p:nvGrpSpPr>
      <p:grpSpPr>
        <a:xfrm>
          <a:off x="0" y="0"/>
          <a:ext cx="0" cy="0"/>
          <a:chOff x="0" y="0"/>
          <a:chExt cx="0" cy="0"/>
        </a:xfrm>
      </p:grpSpPr>
      <p:sp>
        <p:nvSpPr>
          <p:cNvPr id="105" name="Google Shape;105;p35"/>
          <p:cNvSpPr txBox="1">
            <a:spLocks noGrp="1"/>
          </p:cNvSpPr>
          <p:nvPr>
            <p:ph type="title" hasCustomPrompt="1"/>
          </p:nvPr>
        </p:nvSpPr>
        <p:spPr>
          <a:xfrm>
            <a:off x="342870" y="1671478"/>
            <a:ext cx="9372900" cy="296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6" name="Google Shape;106;p35"/>
          <p:cNvSpPr txBox="1">
            <a:spLocks noGrp="1"/>
          </p:cNvSpPr>
          <p:nvPr>
            <p:ph type="body" idx="1"/>
          </p:nvPr>
        </p:nvSpPr>
        <p:spPr>
          <a:xfrm>
            <a:off x="342870" y="4763362"/>
            <a:ext cx="9372900" cy="1965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3"/>
        <p:cNvGrpSpPr/>
        <p:nvPr/>
      </p:nvGrpSpPr>
      <p:grpSpPr>
        <a:xfrm>
          <a:off x="0" y="0"/>
          <a:ext cx="0" cy="0"/>
          <a:chOff x="0" y="0"/>
          <a:chExt cx="0" cy="0"/>
        </a:xfrm>
      </p:grpSpPr>
      <p:sp>
        <p:nvSpPr>
          <p:cNvPr id="114" name="Google Shape;114;p38"/>
          <p:cNvSpPr txBox="1">
            <a:spLocks noGrp="1"/>
          </p:cNvSpPr>
          <p:nvPr>
            <p:ph type="ctrTitle"/>
          </p:nvPr>
        </p:nvSpPr>
        <p:spPr>
          <a:xfrm>
            <a:off x="342879" y="1125136"/>
            <a:ext cx="9372900" cy="310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5" name="Google Shape;115;p38"/>
          <p:cNvSpPr txBox="1">
            <a:spLocks noGrp="1"/>
          </p:cNvSpPr>
          <p:nvPr>
            <p:ph type="subTitle" idx="1"/>
          </p:nvPr>
        </p:nvSpPr>
        <p:spPr>
          <a:xfrm>
            <a:off x="342870" y="4282678"/>
            <a:ext cx="9372900" cy="11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39"/>
          <p:cNvSpPr txBox="1">
            <a:spLocks noGrp="1"/>
          </p:cNvSpPr>
          <p:nvPr>
            <p:ph type="title"/>
          </p:nvPr>
        </p:nvSpPr>
        <p:spPr>
          <a:xfrm>
            <a:off x="342870" y="3250173"/>
            <a:ext cx="9372900" cy="127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8"/>
        <p:cNvGrpSpPr/>
        <p:nvPr/>
      </p:nvGrpSpPr>
      <p:grpSpPr>
        <a:xfrm>
          <a:off x="0" y="0"/>
          <a:ext cx="0" cy="0"/>
          <a:chOff x="0" y="0"/>
          <a:chExt cx="0" cy="0"/>
        </a:xfrm>
      </p:grpSpPr>
      <p:sp>
        <p:nvSpPr>
          <p:cNvPr id="119" name="Google Shape;119;p40"/>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40"/>
          <p:cNvSpPr txBox="1">
            <a:spLocks noGrp="1"/>
          </p:cNvSpPr>
          <p:nvPr>
            <p:ph type="body" idx="1"/>
          </p:nvPr>
        </p:nvSpPr>
        <p:spPr>
          <a:xfrm>
            <a:off x="342870" y="1741518"/>
            <a:ext cx="9372900" cy="4821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1"/>
        <p:cNvGrpSpPr/>
        <p:nvPr/>
      </p:nvGrpSpPr>
      <p:grpSpPr>
        <a:xfrm>
          <a:off x="0" y="0"/>
          <a:ext cx="0" cy="0"/>
          <a:chOff x="0" y="0"/>
          <a:chExt cx="0" cy="0"/>
        </a:xfrm>
      </p:grpSpPr>
      <p:sp>
        <p:nvSpPr>
          <p:cNvPr id="122" name="Google Shape;122;p41"/>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41"/>
          <p:cNvSpPr txBox="1">
            <a:spLocks noGrp="1"/>
          </p:cNvSpPr>
          <p:nvPr>
            <p:ph type="body" idx="1"/>
          </p:nvPr>
        </p:nvSpPr>
        <p:spPr>
          <a:xfrm>
            <a:off x="342870" y="1741518"/>
            <a:ext cx="4399800" cy="516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4" name="Google Shape;124;p41"/>
          <p:cNvSpPr txBox="1">
            <a:spLocks noGrp="1"/>
          </p:cNvSpPr>
          <p:nvPr>
            <p:ph type="body" idx="2"/>
          </p:nvPr>
        </p:nvSpPr>
        <p:spPr>
          <a:xfrm>
            <a:off x="5315640" y="1741518"/>
            <a:ext cx="4399800" cy="516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42"/>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43"/>
          <p:cNvSpPr txBox="1">
            <a:spLocks noGrp="1"/>
          </p:cNvSpPr>
          <p:nvPr>
            <p:ph type="title"/>
          </p:nvPr>
        </p:nvSpPr>
        <p:spPr>
          <a:xfrm>
            <a:off x="342870" y="839573"/>
            <a:ext cx="30888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9" name="Google Shape;129;p43"/>
          <p:cNvSpPr txBox="1">
            <a:spLocks noGrp="1"/>
          </p:cNvSpPr>
          <p:nvPr>
            <p:ph type="body" idx="1"/>
          </p:nvPr>
        </p:nvSpPr>
        <p:spPr>
          <a:xfrm>
            <a:off x="342870" y="2099840"/>
            <a:ext cx="3088800" cy="4804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42870" y="1741518"/>
            <a:ext cx="9372900" cy="4821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0"/>
        <p:cNvGrpSpPr/>
        <p:nvPr/>
      </p:nvGrpSpPr>
      <p:grpSpPr>
        <a:xfrm>
          <a:off x="0" y="0"/>
          <a:ext cx="0" cy="0"/>
          <a:chOff x="0" y="0"/>
          <a:chExt cx="0" cy="0"/>
        </a:xfrm>
      </p:grpSpPr>
      <p:sp>
        <p:nvSpPr>
          <p:cNvPr id="131" name="Google Shape;131;p44"/>
          <p:cNvSpPr txBox="1">
            <a:spLocks noGrp="1"/>
          </p:cNvSpPr>
          <p:nvPr>
            <p:ph type="title"/>
          </p:nvPr>
        </p:nvSpPr>
        <p:spPr>
          <a:xfrm>
            <a:off x="539275" y="680227"/>
            <a:ext cx="7004400" cy="6181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2"/>
        <p:cNvGrpSpPr/>
        <p:nvPr/>
      </p:nvGrpSpPr>
      <p:grpSpPr>
        <a:xfrm>
          <a:off x="0" y="0"/>
          <a:ext cx="0" cy="0"/>
          <a:chOff x="0" y="0"/>
          <a:chExt cx="0" cy="0"/>
        </a:xfrm>
      </p:grpSpPr>
      <p:sp>
        <p:nvSpPr>
          <p:cNvPr id="133" name="Google Shape;133;p45"/>
          <p:cNvSpPr/>
          <p:nvPr/>
        </p:nvSpPr>
        <p:spPr>
          <a:xfrm>
            <a:off x="5029200" y="-189"/>
            <a:ext cx="5029200" cy="777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5"/>
          <p:cNvSpPr txBox="1">
            <a:spLocks noGrp="1"/>
          </p:cNvSpPr>
          <p:nvPr>
            <p:ph type="title"/>
          </p:nvPr>
        </p:nvSpPr>
        <p:spPr>
          <a:xfrm>
            <a:off x="292050" y="1863464"/>
            <a:ext cx="4449600" cy="22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 name="Google Shape;135;p45"/>
          <p:cNvSpPr txBox="1">
            <a:spLocks noGrp="1"/>
          </p:cNvSpPr>
          <p:nvPr>
            <p:ph type="subTitle" idx="1"/>
          </p:nvPr>
        </p:nvSpPr>
        <p:spPr>
          <a:xfrm>
            <a:off x="292050" y="4235758"/>
            <a:ext cx="4449600" cy="18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6" name="Google Shape;136;p45"/>
          <p:cNvSpPr txBox="1">
            <a:spLocks noGrp="1"/>
          </p:cNvSpPr>
          <p:nvPr>
            <p:ph type="body" idx="2"/>
          </p:nvPr>
        </p:nvSpPr>
        <p:spPr>
          <a:xfrm>
            <a:off x="5433450" y="1094158"/>
            <a:ext cx="4221000" cy="55836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sp>
        <p:nvSpPr>
          <p:cNvPr id="138" name="Google Shape;138;p46"/>
          <p:cNvSpPr txBox="1">
            <a:spLocks noGrp="1"/>
          </p:cNvSpPr>
          <p:nvPr>
            <p:ph type="body" idx="1"/>
          </p:nvPr>
        </p:nvSpPr>
        <p:spPr>
          <a:xfrm>
            <a:off x="342870" y="6392869"/>
            <a:ext cx="6598800" cy="9144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47"/>
          <p:cNvSpPr txBox="1">
            <a:spLocks noGrp="1"/>
          </p:cNvSpPr>
          <p:nvPr>
            <p:ph type="title" hasCustomPrompt="1"/>
          </p:nvPr>
        </p:nvSpPr>
        <p:spPr>
          <a:xfrm>
            <a:off x="342870" y="1671478"/>
            <a:ext cx="9372900" cy="296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1" name="Google Shape;141;p47"/>
          <p:cNvSpPr txBox="1">
            <a:spLocks noGrp="1"/>
          </p:cNvSpPr>
          <p:nvPr>
            <p:ph type="body" idx="1"/>
          </p:nvPr>
        </p:nvSpPr>
        <p:spPr>
          <a:xfrm>
            <a:off x="342870" y="4763362"/>
            <a:ext cx="9372900" cy="1965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2"/>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45443"/>
            <a:ext cx="41909" cy="719829"/>
          </a:xfrm>
          <a:custGeom>
            <a:avLst/>
            <a:gdLst/>
            <a:ahLst/>
            <a:cxnLst/>
            <a:rect l="l" t="t" r="r" b="b"/>
            <a:pathLst>
              <a:path w="32384" h="931544">
                <a:moveTo>
                  <a:pt x="32004" y="0"/>
                </a:moveTo>
                <a:lnTo>
                  <a:pt x="0" y="0"/>
                </a:lnTo>
                <a:lnTo>
                  <a:pt x="0" y="931163"/>
                </a:lnTo>
                <a:lnTo>
                  <a:pt x="32004" y="931163"/>
                </a:lnTo>
                <a:lnTo>
                  <a:pt x="32004" y="0"/>
                </a:lnTo>
                <a:close/>
              </a:path>
            </a:pathLst>
          </a:custGeom>
          <a:solidFill>
            <a:srgbClr val="01B4E4"/>
          </a:solidFill>
        </p:spPr>
        <p:txBody>
          <a:bodyPr wrap="square" lIns="0" tIns="0" rIns="0" bIns="0" rtlCol="0"/>
          <a:lstStyle/>
          <a:p>
            <a:endParaRPr sz="1082"/>
          </a:p>
        </p:txBody>
      </p:sp>
      <p:pic>
        <p:nvPicPr>
          <p:cNvPr id="17" name="bg object 17"/>
          <p:cNvPicPr/>
          <p:nvPr/>
        </p:nvPicPr>
        <p:blipFill>
          <a:blip r:embed="rId2" cstate="print"/>
          <a:stretch>
            <a:fillRect/>
          </a:stretch>
        </p:blipFill>
        <p:spPr>
          <a:xfrm>
            <a:off x="8727141" y="6904481"/>
            <a:ext cx="1047257" cy="210797"/>
          </a:xfrm>
          <a:prstGeom prst="rect">
            <a:avLst/>
          </a:prstGeom>
        </p:spPr>
      </p:pic>
      <p:sp>
        <p:nvSpPr>
          <p:cNvPr id="2" name="Holder 2"/>
          <p:cNvSpPr>
            <a:spLocks noGrp="1"/>
          </p:cNvSpPr>
          <p:nvPr>
            <p:ph type="ctrTitle"/>
          </p:nvPr>
        </p:nvSpPr>
        <p:spPr>
          <a:xfrm>
            <a:off x="444674" y="711095"/>
            <a:ext cx="9169053" cy="61555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523051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44674" y="711096"/>
            <a:ext cx="9169053" cy="475643"/>
          </a:xfrm>
        </p:spPr>
        <p:txBody>
          <a:bodyPr lIns="0" tIns="0" rIns="0" bIns="0"/>
          <a:lstStyle>
            <a:lvl1pPr>
              <a:defRPr sz="3091" b="0" i="0">
                <a:solidFill>
                  <a:srgbClr val="2D3C48"/>
                </a:solidFill>
                <a:latin typeface="Arial Unicode MS"/>
                <a:cs typeface="Arial Unicode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937085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44674" y="711096"/>
            <a:ext cx="9169053" cy="475643"/>
          </a:xfrm>
        </p:spPr>
        <p:txBody>
          <a:bodyPr lIns="0" tIns="0" rIns="0" bIns="0"/>
          <a:lstStyle>
            <a:lvl1pPr>
              <a:defRPr sz="3091" b="0" i="0">
                <a:solidFill>
                  <a:srgbClr val="2D3C48"/>
                </a:solidFill>
                <a:latin typeface="Arial Unicode MS"/>
                <a:cs typeface="Arial Unicode MS"/>
              </a:defRPr>
            </a:lvl1pPr>
          </a:lstStyle>
          <a:p>
            <a:endParaRPr/>
          </a:p>
        </p:txBody>
      </p:sp>
      <p:sp>
        <p:nvSpPr>
          <p:cNvPr id="3" name="Holder 3"/>
          <p:cNvSpPr>
            <a:spLocks noGrp="1"/>
          </p:cNvSpPr>
          <p:nvPr>
            <p:ph sz="half" idx="2"/>
          </p:nvPr>
        </p:nvSpPr>
        <p:spPr>
          <a:xfrm>
            <a:off x="502920" y="1787652"/>
            <a:ext cx="437540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808409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45443"/>
            <a:ext cx="41909" cy="719829"/>
          </a:xfrm>
          <a:custGeom>
            <a:avLst/>
            <a:gdLst/>
            <a:ahLst/>
            <a:cxnLst/>
            <a:rect l="l" t="t" r="r" b="b"/>
            <a:pathLst>
              <a:path w="32384" h="931544">
                <a:moveTo>
                  <a:pt x="32004" y="0"/>
                </a:moveTo>
                <a:lnTo>
                  <a:pt x="0" y="0"/>
                </a:lnTo>
                <a:lnTo>
                  <a:pt x="0" y="931163"/>
                </a:lnTo>
                <a:lnTo>
                  <a:pt x="32004" y="931163"/>
                </a:lnTo>
                <a:lnTo>
                  <a:pt x="32004" y="0"/>
                </a:lnTo>
                <a:close/>
              </a:path>
            </a:pathLst>
          </a:custGeom>
          <a:solidFill>
            <a:srgbClr val="01B4E4"/>
          </a:solidFill>
        </p:spPr>
        <p:txBody>
          <a:bodyPr wrap="square" lIns="0" tIns="0" rIns="0" bIns="0" rtlCol="0"/>
          <a:lstStyle/>
          <a:p>
            <a:endParaRPr sz="1082"/>
          </a:p>
        </p:txBody>
      </p:sp>
      <p:pic>
        <p:nvPicPr>
          <p:cNvPr id="17" name="bg object 17"/>
          <p:cNvPicPr/>
          <p:nvPr/>
        </p:nvPicPr>
        <p:blipFill>
          <a:blip r:embed="rId2" cstate="print"/>
          <a:stretch>
            <a:fillRect/>
          </a:stretch>
        </p:blipFill>
        <p:spPr>
          <a:xfrm>
            <a:off x="8727141" y="6904481"/>
            <a:ext cx="1047257" cy="210797"/>
          </a:xfrm>
          <a:prstGeom prst="rect">
            <a:avLst/>
          </a:prstGeom>
        </p:spPr>
      </p:pic>
      <p:sp>
        <p:nvSpPr>
          <p:cNvPr id="2" name="Holder 2"/>
          <p:cNvSpPr>
            <a:spLocks noGrp="1"/>
          </p:cNvSpPr>
          <p:nvPr>
            <p:ph type="title"/>
          </p:nvPr>
        </p:nvSpPr>
        <p:spPr>
          <a:xfrm>
            <a:off x="444674" y="711096"/>
            <a:ext cx="9169053" cy="475643"/>
          </a:xfrm>
        </p:spPr>
        <p:txBody>
          <a:bodyPr lIns="0" tIns="0" rIns="0" bIns="0"/>
          <a:lstStyle>
            <a:lvl1pPr>
              <a:defRPr sz="3091" b="0" i="0">
                <a:solidFill>
                  <a:srgbClr val="2D3C48"/>
                </a:solidFill>
                <a:latin typeface="Arial Unicode MS"/>
                <a:cs typeface="Arial Unicode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226865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0344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42870" y="1741518"/>
            <a:ext cx="4399800" cy="516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5315640" y="1741518"/>
            <a:ext cx="4399800" cy="516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42870" y="839573"/>
            <a:ext cx="3088800" cy="1141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42870" y="2099840"/>
            <a:ext cx="3088800" cy="480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539275" y="680227"/>
            <a:ext cx="7004400" cy="618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5029200" y="-189"/>
            <a:ext cx="5029200" cy="777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92050" y="1863464"/>
            <a:ext cx="4449600" cy="2239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 name="Google Shape;32;p9"/>
          <p:cNvSpPr txBox="1">
            <a:spLocks noGrp="1"/>
          </p:cNvSpPr>
          <p:nvPr>
            <p:ph type="subTitle" idx="1"/>
          </p:nvPr>
        </p:nvSpPr>
        <p:spPr>
          <a:xfrm>
            <a:off x="292050" y="4235758"/>
            <a:ext cx="4449600" cy="186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5433450" y="1094158"/>
            <a:ext cx="4220400" cy="5583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42870" y="6392869"/>
            <a:ext cx="6598800" cy="9144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theme" Target="../theme/theme4.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2870" y="672482"/>
            <a:ext cx="9372900" cy="865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42870" y="1741518"/>
            <a:ext cx="9372900" cy="4821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4" y="745242"/>
            <a:ext cx="42000" cy="7197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9" name="Google Shape;9;p1"/>
          <p:cNvPicPr preferRelativeResize="0"/>
          <p:nvPr/>
        </p:nvPicPr>
        <p:blipFill>
          <a:blip r:embed="rId14">
            <a:alphaModFix/>
          </a:blip>
          <a:stretch>
            <a:fillRect/>
          </a:stretch>
        </p:blipFill>
        <p:spPr>
          <a:xfrm>
            <a:off x="8727758" y="6904078"/>
            <a:ext cx="624438" cy="2110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71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342870" y="672482"/>
            <a:ext cx="9372900" cy="86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6" name="Google Shape;76;p25"/>
          <p:cNvSpPr txBox="1">
            <a:spLocks noGrp="1"/>
          </p:cNvSpPr>
          <p:nvPr>
            <p:ph type="body" idx="1"/>
          </p:nvPr>
        </p:nvSpPr>
        <p:spPr>
          <a:xfrm>
            <a:off x="342870" y="1741518"/>
            <a:ext cx="9372900" cy="48216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77" name="Google Shape;77;p25"/>
          <p:cNvSpPr/>
          <p:nvPr/>
        </p:nvSpPr>
        <p:spPr>
          <a:xfrm>
            <a:off x="-14" y="745242"/>
            <a:ext cx="42000" cy="7197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8"/>
        <p:cNvGrpSpPr/>
        <p:nvPr/>
      </p:nvGrpSpPr>
      <p:grpSpPr>
        <a:xfrm>
          <a:off x="0" y="0"/>
          <a:ext cx="0" cy="0"/>
          <a:chOff x="0" y="0"/>
          <a:chExt cx="0" cy="0"/>
        </a:xfrm>
      </p:grpSpPr>
      <p:sp>
        <p:nvSpPr>
          <p:cNvPr id="109" name="Google Shape;109;p37"/>
          <p:cNvSpPr txBox="1">
            <a:spLocks noGrp="1"/>
          </p:cNvSpPr>
          <p:nvPr>
            <p:ph type="title"/>
          </p:nvPr>
        </p:nvSpPr>
        <p:spPr>
          <a:xfrm>
            <a:off x="342870" y="672482"/>
            <a:ext cx="9372900" cy="86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0" name="Google Shape;110;p37"/>
          <p:cNvSpPr txBox="1">
            <a:spLocks noGrp="1"/>
          </p:cNvSpPr>
          <p:nvPr>
            <p:ph type="body" idx="1"/>
          </p:nvPr>
        </p:nvSpPr>
        <p:spPr>
          <a:xfrm>
            <a:off x="342870" y="1741518"/>
            <a:ext cx="9372900" cy="4821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111" name="Google Shape;111;p37"/>
          <p:cNvSpPr/>
          <p:nvPr/>
        </p:nvSpPr>
        <p:spPr>
          <a:xfrm>
            <a:off x="-14" y="745242"/>
            <a:ext cx="42000" cy="7200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112" name="Google Shape;112;p37"/>
          <p:cNvPicPr preferRelativeResize="0"/>
          <p:nvPr/>
        </p:nvPicPr>
        <p:blipFill>
          <a:blip r:embed="rId13">
            <a:alphaModFix/>
          </a:blip>
          <a:stretch>
            <a:fillRect/>
          </a:stretch>
        </p:blipFill>
        <p:spPr>
          <a:xfrm>
            <a:off x="8727758" y="6904078"/>
            <a:ext cx="562152" cy="19001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45443"/>
            <a:ext cx="41909" cy="719829"/>
          </a:xfrm>
          <a:custGeom>
            <a:avLst/>
            <a:gdLst/>
            <a:ahLst/>
            <a:cxnLst/>
            <a:rect l="l" t="t" r="r" b="b"/>
            <a:pathLst>
              <a:path w="32384" h="931544">
                <a:moveTo>
                  <a:pt x="32004" y="0"/>
                </a:moveTo>
                <a:lnTo>
                  <a:pt x="0" y="0"/>
                </a:lnTo>
                <a:lnTo>
                  <a:pt x="0" y="931163"/>
                </a:lnTo>
                <a:lnTo>
                  <a:pt x="32004" y="931163"/>
                </a:lnTo>
                <a:lnTo>
                  <a:pt x="32004" y="0"/>
                </a:lnTo>
                <a:close/>
              </a:path>
            </a:pathLst>
          </a:custGeom>
          <a:solidFill>
            <a:srgbClr val="01B4E4"/>
          </a:solidFill>
        </p:spPr>
        <p:txBody>
          <a:bodyPr wrap="square" lIns="0" tIns="0" rIns="0" bIns="0" rtlCol="0"/>
          <a:lstStyle/>
          <a:p>
            <a:endParaRPr sz="1082"/>
          </a:p>
        </p:txBody>
      </p:sp>
      <p:sp>
        <p:nvSpPr>
          <p:cNvPr id="2" name="Holder 2"/>
          <p:cNvSpPr>
            <a:spLocks noGrp="1"/>
          </p:cNvSpPr>
          <p:nvPr>
            <p:ph type="title"/>
          </p:nvPr>
        </p:nvSpPr>
        <p:spPr>
          <a:xfrm>
            <a:off x="444674" y="711096"/>
            <a:ext cx="9169053" cy="615553"/>
          </a:xfrm>
          <a:prstGeom prst="rect">
            <a:avLst/>
          </a:prstGeom>
        </p:spPr>
        <p:txBody>
          <a:bodyPr wrap="square" lIns="0" tIns="0" rIns="0" bIns="0">
            <a:spAutoFit/>
          </a:bodyPr>
          <a:lstStyle>
            <a:lvl1pPr>
              <a:defRPr sz="4000" b="0" i="0">
                <a:solidFill>
                  <a:srgbClr val="2D3C48"/>
                </a:solidFill>
                <a:latin typeface="Arial Unicode MS"/>
                <a:cs typeface="Arial Unicode MS"/>
              </a:defRPr>
            </a:lvl1pPr>
          </a:lstStyle>
          <a:p>
            <a:endParaRPr/>
          </a:p>
        </p:txBody>
      </p:sp>
      <p:sp>
        <p:nvSpPr>
          <p:cNvPr id="3" name="Holder 3"/>
          <p:cNvSpPr>
            <a:spLocks noGrp="1"/>
          </p:cNvSpPr>
          <p:nvPr>
            <p:ph type="body" idx="1"/>
          </p:nvPr>
        </p:nvSpPr>
        <p:spPr>
          <a:xfrm>
            <a:off x="497052" y="2106448"/>
            <a:ext cx="923170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21544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21544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a:xfrm>
            <a:off x="7242048" y="7228332"/>
            <a:ext cx="2313432" cy="21544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502730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txStyles>
    <p:titleStyle>
      <a:lvl1pPr>
        <a:defRPr>
          <a:latin typeface="+mj-lt"/>
          <a:ea typeface="+mj-ea"/>
          <a:cs typeface="+mj-cs"/>
        </a:defRPr>
      </a:lvl1pPr>
    </p:titleStyle>
    <p:bodyStyle>
      <a:lvl1pPr marL="0">
        <a:defRPr>
          <a:latin typeface="+mn-lt"/>
          <a:ea typeface="+mn-ea"/>
          <a:cs typeface="+mn-cs"/>
        </a:defRPr>
      </a:lvl1pPr>
      <a:lvl2pPr marL="353278">
        <a:defRPr>
          <a:latin typeface="+mn-lt"/>
          <a:ea typeface="+mn-ea"/>
          <a:cs typeface="+mn-cs"/>
        </a:defRPr>
      </a:lvl2pPr>
      <a:lvl3pPr marL="706557">
        <a:defRPr>
          <a:latin typeface="+mn-lt"/>
          <a:ea typeface="+mn-ea"/>
          <a:cs typeface="+mn-cs"/>
        </a:defRPr>
      </a:lvl3pPr>
      <a:lvl4pPr marL="1059835">
        <a:defRPr>
          <a:latin typeface="+mn-lt"/>
          <a:ea typeface="+mn-ea"/>
          <a:cs typeface="+mn-cs"/>
        </a:defRPr>
      </a:lvl4pPr>
      <a:lvl5pPr marL="1413114">
        <a:defRPr>
          <a:latin typeface="+mn-lt"/>
          <a:ea typeface="+mn-ea"/>
          <a:cs typeface="+mn-cs"/>
        </a:defRPr>
      </a:lvl5pPr>
      <a:lvl6pPr marL="1766392">
        <a:defRPr>
          <a:latin typeface="+mn-lt"/>
          <a:ea typeface="+mn-ea"/>
          <a:cs typeface="+mn-cs"/>
        </a:defRPr>
      </a:lvl6pPr>
      <a:lvl7pPr marL="2119671">
        <a:defRPr>
          <a:latin typeface="+mn-lt"/>
          <a:ea typeface="+mn-ea"/>
          <a:cs typeface="+mn-cs"/>
        </a:defRPr>
      </a:lvl7pPr>
      <a:lvl8pPr marL="2472949">
        <a:defRPr>
          <a:latin typeface="+mn-lt"/>
          <a:ea typeface="+mn-ea"/>
          <a:cs typeface="+mn-cs"/>
        </a:defRPr>
      </a:lvl8pPr>
      <a:lvl9pPr marL="2826228">
        <a:defRPr>
          <a:latin typeface="+mn-lt"/>
          <a:ea typeface="+mn-ea"/>
          <a:cs typeface="+mn-cs"/>
        </a:defRPr>
      </a:lvl9pPr>
    </p:bodyStyle>
    <p:otherStyle>
      <a:lvl1pPr marL="0">
        <a:defRPr>
          <a:latin typeface="+mn-lt"/>
          <a:ea typeface="+mn-ea"/>
          <a:cs typeface="+mn-cs"/>
        </a:defRPr>
      </a:lvl1pPr>
      <a:lvl2pPr marL="353278">
        <a:defRPr>
          <a:latin typeface="+mn-lt"/>
          <a:ea typeface="+mn-ea"/>
          <a:cs typeface="+mn-cs"/>
        </a:defRPr>
      </a:lvl2pPr>
      <a:lvl3pPr marL="706557">
        <a:defRPr>
          <a:latin typeface="+mn-lt"/>
          <a:ea typeface="+mn-ea"/>
          <a:cs typeface="+mn-cs"/>
        </a:defRPr>
      </a:lvl3pPr>
      <a:lvl4pPr marL="1059835">
        <a:defRPr>
          <a:latin typeface="+mn-lt"/>
          <a:ea typeface="+mn-ea"/>
          <a:cs typeface="+mn-cs"/>
        </a:defRPr>
      </a:lvl4pPr>
      <a:lvl5pPr marL="1413114">
        <a:defRPr>
          <a:latin typeface="+mn-lt"/>
          <a:ea typeface="+mn-ea"/>
          <a:cs typeface="+mn-cs"/>
        </a:defRPr>
      </a:lvl5pPr>
      <a:lvl6pPr marL="1766392">
        <a:defRPr>
          <a:latin typeface="+mn-lt"/>
          <a:ea typeface="+mn-ea"/>
          <a:cs typeface="+mn-cs"/>
        </a:defRPr>
      </a:lvl6pPr>
      <a:lvl7pPr marL="2119671">
        <a:defRPr>
          <a:latin typeface="+mn-lt"/>
          <a:ea typeface="+mn-ea"/>
          <a:cs typeface="+mn-cs"/>
        </a:defRPr>
      </a:lvl7pPr>
      <a:lvl8pPr marL="2472949">
        <a:defRPr>
          <a:latin typeface="+mn-lt"/>
          <a:ea typeface="+mn-ea"/>
          <a:cs typeface="+mn-cs"/>
        </a:defRPr>
      </a:lvl8pPr>
      <a:lvl9pPr marL="282622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1DCF0"/>
        </a:solidFill>
        <a:effectLst/>
      </p:bgPr>
    </p:bg>
    <p:spTree>
      <p:nvGrpSpPr>
        <p:cNvPr id="1" name="Shape 196"/>
        <p:cNvGrpSpPr/>
        <p:nvPr/>
      </p:nvGrpSpPr>
      <p:grpSpPr>
        <a:xfrm>
          <a:off x="0" y="0"/>
          <a:ext cx="0" cy="0"/>
          <a:chOff x="0" y="0"/>
          <a:chExt cx="0" cy="0"/>
        </a:xfrm>
      </p:grpSpPr>
      <p:pic>
        <p:nvPicPr>
          <p:cNvPr id="197" name="Google Shape;197;p62"/>
          <p:cNvPicPr preferRelativeResize="0"/>
          <p:nvPr/>
        </p:nvPicPr>
        <p:blipFill rotWithShape="1">
          <a:blip r:embed="rId3">
            <a:alphaModFix/>
          </a:blip>
          <a:srcRect t="-1489" b="18301"/>
          <a:stretch/>
        </p:blipFill>
        <p:spPr>
          <a:xfrm>
            <a:off x="1981525" y="-115700"/>
            <a:ext cx="6095350" cy="6465476"/>
          </a:xfrm>
          <a:prstGeom prst="rect">
            <a:avLst/>
          </a:prstGeom>
          <a:noFill/>
          <a:ln>
            <a:noFill/>
          </a:ln>
        </p:spPr>
      </p:pic>
      <p:sp>
        <p:nvSpPr>
          <p:cNvPr id="198" name="Google Shape;198;p62"/>
          <p:cNvSpPr/>
          <p:nvPr/>
        </p:nvSpPr>
        <p:spPr>
          <a:xfrm>
            <a:off x="7477475" y="5794600"/>
            <a:ext cx="728700" cy="780600"/>
          </a:xfrm>
          <a:prstGeom prst="rect">
            <a:avLst/>
          </a:prstGeom>
          <a:solidFill>
            <a:srgbClr val="91D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 name="Google Shape;199;p62"/>
          <p:cNvPicPr preferRelativeResize="0"/>
          <p:nvPr/>
        </p:nvPicPr>
        <p:blipFill>
          <a:blip r:embed="rId4">
            <a:alphaModFix/>
          </a:blip>
          <a:stretch>
            <a:fillRect/>
          </a:stretch>
        </p:blipFill>
        <p:spPr>
          <a:xfrm>
            <a:off x="7737700" y="5451700"/>
            <a:ext cx="2320700" cy="2320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37268" y="6904481"/>
            <a:ext cx="625325" cy="210797"/>
          </a:xfrm>
          <a:prstGeom prst="rect">
            <a:avLst/>
          </a:prstGeom>
        </p:spPr>
      </p:pic>
      <p:sp>
        <p:nvSpPr>
          <p:cNvPr id="3" name="object 3"/>
          <p:cNvSpPr txBox="1">
            <a:spLocks noGrp="1"/>
          </p:cNvSpPr>
          <p:nvPr>
            <p:ph type="title"/>
          </p:nvPr>
        </p:nvSpPr>
        <p:spPr>
          <a:xfrm>
            <a:off x="142103" y="490420"/>
            <a:ext cx="3871970" cy="724726"/>
          </a:xfrm>
          <a:prstGeom prst="rect">
            <a:avLst/>
          </a:prstGeom>
        </p:spPr>
        <p:txBody>
          <a:bodyPr vert="horz" wrap="square" lIns="0" tIns="45633" rIns="0" bIns="0" rtlCol="0">
            <a:spAutoFit/>
          </a:bodyPr>
          <a:lstStyle/>
          <a:p>
            <a:pPr marL="9813">
              <a:spcBef>
                <a:spcPts val="359"/>
              </a:spcBef>
            </a:pPr>
            <a:r>
              <a:rPr spc="50" dirty="0"/>
              <a:t>Campaign</a:t>
            </a:r>
            <a:r>
              <a:rPr spc="-70" dirty="0"/>
              <a:t> </a:t>
            </a:r>
            <a:r>
              <a:rPr spc="50" dirty="0"/>
              <a:t>Evaluation</a:t>
            </a:r>
          </a:p>
          <a:p>
            <a:pPr marL="9813">
              <a:spcBef>
                <a:spcPts val="112"/>
              </a:spcBef>
            </a:pPr>
            <a:r>
              <a:rPr sz="1236" spc="-12" dirty="0">
                <a:solidFill>
                  <a:srgbClr val="585858"/>
                </a:solidFill>
              </a:rPr>
              <a:t>see</a:t>
            </a:r>
            <a:r>
              <a:rPr sz="1236" spc="-27" dirty="0">
                <a:solidFill>
                  <a:srgbClr val="585858"/>
                </a:solidFill>
              </a:rPr>
              <a:t> </a:t>
            </a:r>
            <a:r>
              <a:rPr sz="1236" spc="42" dirty="0">
                <a:solidFill>
                  <a:srgbClr val="585858"/>
                </a:solidFill>
              </a:rPr>
              <a:t>appendix</a:t>
            </a:r>
            <a:r>
              <a:rPr sz="1236" spc="-66" dirty="0">
                <a:solidFill>
                  <a:srgbClr val="585858"/>
                </a:solidFill>
              </a:rPr>
              <a:t> </a:t>
            </a:r>
            <a:r>
              <a:rPr sz="1236" spc="70" dirty="0">
                <a:solidFill>
                  <a:srgbClr val="585858"/>
                </a:solidFill>
              </a:rPr>
              <a:t>for</a:t>
            </a:r>
            <a:r>
              <a:rPr sz="1236" spc="-39" dirty="0">
                <a:solidFill>
                  <a:srgbClr val="585858"/>
                </a:solidFill>
              </a:rPr>
              <a:t> </a:t>
            </a:r>
            <a:r>
              <a:rPr sz="1236" spc="31" dirty="0">
                <a:solidFill>
                  <a:srgbClr val="585858"/>
                </a:solidFill>
              </a:rPr>
              <a:t>reference</a:t>
            </a:r>
            <a:endParaRPr sz="1236" dirty="0"/>
          </a:p>
        </p:txBody>
      </p:sp>
      <p:sp>
        <p:nvSpPr>
          <p:cNvPr id="4" name="object 4"/>
          <p:cNvSpPr txBox="1"/>
          <p:nvPr/>
        </p:nvSpPr>
        <p:spPr>
          <a:xfrm>
            <a:off x="280737" y="1456095"/>
            <a:ext cx="8726905" cy="5448386"/>
          </a:xfrm>
          <a:prstGeom prst="rect">
            <a:avLst/>
          </a:prstGeom>
        </p:spPr>
        <p:txBody>
          <a:bodyPr vert="horz" wrap="square" lIns="0" tIns="9814" rIns="0" bIns="0" rtlCol="0">
            <a:spAutoFit/>
          </a:bodyPr>
          <a:lstStyle/>
          <a:p>
            <a:pPr marL="295563" marR="44160" indent="-285750" defTabSz="706557">
              <a:lnSpc>
                <a:spcPct val="150000"/>
              </a:lnSpc>
              <a:spcBef>
                <a:spcPts val="77"/>
              </a:spcBef>
              <a:buClrTx/>
              <a:buFont typeface="Arial" panose="020B0604020202020204" pitchFamily="34" charset="0"/>
              <a:buChar char="•"/>
            </a:pPr>
            <a:r>
              <a:rPr lang="en-US" kern="1200" spc="-8" dirty="0">
                <a:solidFill>
                  <a:srgbClr val="404040"/>
                </a:solidFill>
                <a:latin typeface="Arial Unicode MS"/>
                <a:ea typeface="+mn-ea"/>
                <a:cs typeface="Arial Unicode MS"/>
              </a:rPr>
              <a:t>In general, women accounted for 75% of all leads (12); especially women  aged 25-34 (11 leads). For men, both age groups resulted in 2 leads each.</a:t>
            </a:r>
          </a:p>
          <a:p>
            <a:pPr marL="295563" marR="44160" indent="-285750" defTabSz="706557">
              <a:lnSpc>
                <a:spcPct val="150000"/>
              </a:lnSpc>
              <a:spcBef>
                <a:spcPts val="77"/>
              </a:spcBef>
              <a:buClrTx/>
              <a:buFont typeface="Arial" panose="020B0604020202020204" pitchFamily="34" charset="0"/>
              <a:buChar char="•"/>
            </a:pPr>
            <a:endParaRPr lang="en-US" kern="1200" spc="-8" dirty="0">
              <a:solidFill>
                <a:srgbClr val="404040"/>
              </a:solidFill>
              <a:latin typeface="Arial Unicode MS"/>
              <a:ea typeface="+mn-ea"/>
              <a:cs typeface="Arial Unicode MS"/>
            </a:endParaRPr>
          </a:p>
          <a:p>
            <a:pPr marL="295563" marR="44160" indent="-285750" defTabSz="706557">
              <a:lnSpc>
                <a:spcPct val="150000"/>
              </a:lnSpc>
              <a:spcBef>
                <a:spcPts val="77"/>
              </a:spcBef>
              <a:buClrTx/>
              <a:buFont typeface="Arial" panose="020B0604020202020204" pitchFamily="34" charset="0"/>
              <a:buChar char="•"/>
            </a:pPr>
            <a:r>
              <a:rPr lang="en-US" kern="1200" spc="-8" dirty="0">
                <a:solidFill>
                  <a:srgbClr val="404040"/>
                </a:solidFill>
                <a:latin typeface="Arial Unicode MS"/>
                <a:ea typeface="+mn-ea"/>
                <a:cs typeface="Arial Unicode MS"/>
              </a:rPr>
              <a:t>The average CTR was .56% (with .47% for Ad one, .63% for Ad two and</a:t>
            </a:r>
          </a:p>
          <a:p>
            <a:pPr marL="295563" marR="44160" indent="-285750" defTabSz="706557">
              <a:lnSpc>
                <a:spcPct val="150000"/>
              </a:lnSpc>
              <a:spcBef>
                <a:spcPts val="77"/>
              </a:spcBef>
              <a:buClrTx/>
              <a:buFont typeface="Arial" panose="020B0604020202020204" pitchFamily="34" charset="0"/>
              <a:buChar char="•"/>
            </a:pPr>
            <a:r>
              <a:rPr lang="en-US" kern="1200" spc="-8" dirty="0">
                <a:solidFill>
                  <a:srgbClr val="404040"/>
                </a:solidFill>
                <a:latin typeface="Arial Unicode MS"/>
                <a:ea typeface="+mn-ea"/>
                <a:cs typeface="Arial Unicode MS"/>
              </a:rPr>
              <a:t>.14% for Ad three). Average Landing Page Conversion Rate (LPCR) was</a:t>
            </a:r>
          </a:p>
          <a:p>
            <a:pPr marL="295563" marR="44160" indent="-285750" defTabSz="706557">
              <a:lnSpc>
                <a:spcPct val="150000"/>
              </a:lnSpc>
              <a:spcBef>
                <a:spcPts val="77"/>
              </a:spcBef>
              <a:buClrTx/>
              <a:buFont typeface="Arial" panose="020B0604020202020204" pitchFamily="34" charset="0"/>
              <a:buChar char="•"/>
            </a:pPr>
            <a:r>
              <a:rPr lang="en-US" kern="1200" spc="-8" dirty="0">
                <a:solidFill>
                  <a:srgbClr val="404040"/>
                </a:solidFill>
                <a:latin typeface="Arial Unicode MS"/>
                <a:ea typeface="+mn-ea"/>
                <a:cs typeface="Arial Unicode MS"/>
              </a:rPr>
              <a:t>around 27%. In other words, out of all people who clicked on the ad and  landed on the Landing Page (60), around 27% downloaded the eBook (16  leads/60 Clicks = 0.2667).</a:t>
            </a:r>
          </a:p>
          <a:p>
            <a:pPr marL="295563" marR="44160" indent="-285750" defTabSz="706557">
              <a:lnSpc>
                <a:spcPct val="150000"/>
              </a:lnSpc>
              <a:spcBef>
                <a:spcPts val="77"/>
              </a:spcBef>
              <a:buClrTx/>
              <a:buFont typeface="Arial" panose="020B0604020202020204" pitchFamily="34" charset="0"/>
              <a:buChar char="•"/>
            </a:pPr>
            <a:endParaRPr lang="ar-EG" kern="1200" spc="-8" dirty="0">
              <a:solidFill>
                <a:srgbClr val="404040"/>
              </a:solidFill>
              <a:latin typeface="Arial Unicode MS"/>
              <a:ea typeface="+mn-ea"/>
              <a:cs typeface="Arial Unicode MS"/>
            </a:endParaRPr>
          </a:p>
          <a:p>
            <a:pPr marL="295563" marR="44160" indent="-285750" defTabSz="706557">
              <a:lnSpc>
                <a:spcPct val="150000"/>
              </a:lnSpc>
              <a:spcBef>
                <a:spcPts val="77"/>
              </a:spcBef>
              <a:buClrTx/>
              <a:buFont typeface="Arial" panose="020B0604020202020204" pitchFamily="34" charset="0"/>
              <a:buChar char="•"/>
            </a:pPr>
            <a:r>
              <a:rPr kern="1200" spc="-8" dirty="0">
                <a:solidFill>
                  <a:srgbClr val="404040"/>
                </a:solidFill>
                <a:latin typeface="Arial Unicode MS"/>
                <a:ea typeface="+mn-ea"/>
                <a:cs typeface="Arial Unicode MS"/>
              </a:rPr>
              <a:t>To</a:t>
            </a:r>
            <a:r>
              <a:rPr kern="1200" spc="-19" dirty="0">
                <a:solidFill>
                  <a:srgbClr val="404040"/>
                </a:solidFill>
                <a:latin typeface="Arial Unicode MS"/>
                <a:ea typeface="+mn-ea"/>
                <a:cs typeface="Arial Unicode MS"/>
              </a:rPr>
              <a:t> </a:t>
            </a:r>
            <a:r>
              <a:rPr kern="1200" spc="35" dirty="0">
                <a:solidFill>
                  <a:srgbClr val="404040"/>
                </a:solidFill>
                <a:latin typeface="Arial Unicode MS"/>
                <a:ea typeface="+mn-ea"/>
                <a:cs typeface="Arial Unicode MS"/>
              </a:rPr>
              <a:t>test</a:t>
            </a:r>
            <a:r>
              <a:rPr kern="1200" spc="-19" dirty="0">
                <a:solidFill>
                  <a:srgbClr val="404040"/>
                </a:solidFill>
                <a:latin typeface="Arial Unicode MS"/>
                <a:ea typeface="+mn-ea"/>
                <a:cs typeface="Arial Unicode MS"/>
              </a:rPr>
              <a:t> </a:t>
            </a:r>
            <a:r>
              <a:rPr kern="1200" spc="42" dirty="0">
                <a:solidFill>
                  <a:srgbClr val="404040"/>
                </a:solidFill>
                <a:latin typeface="Arial Unicode MS"/>
                <a:ea typeface="+mn-ea"/>
                <a:cs typeface="Arial Unicode MS"/>
              </a:rPr>
              <a:t>this</a:t>
            </a:r>
            <a:r>
              <a:rPr kern="1200" spc="-19" dirty="0">
                <a:solidFill>
                  <a:srgbClr val="404040"/>
                </a:solidFill>
                <a:latin typeface="Arial Unicode MS"/>
                <a:ea typeface="+mn-ea"/>
                <a:cs typeface="Arial Unicode MS"/>
              </a:rPr>
              <a:t> </a:t>
            </a:r>
            <a:r>
              <a:rPr kern="1200" spc="31" dirty="0">
                <a:solidFill>
                  <a:srgbClr val="404040"/>
                </a:solidFill>
                <a:latin typeface="Arial Unicode MS"/>
                <a:ea typeface="+mn-ea"/>
                <a:cs typeface="Arial Unicode MS"/>
              </a:rPr>
              <a:t>hypothesis</a:t>
            </a:r>
            <a:r>
              <a:rPr kern="1200" spc="-12" dirty="0">
                <a:solidFill>
                  <a:srgbClr val="404040"/>
                </a:solidFill>
                <a:latin typeface="Arial Unicode MS"/>
                <a:ea typeface="+mn-ea"/>
                <a:cs typeface="Arial Unicode MS"/>
              </a:rPr>
              <a:t> </a:t>
            </a:r>
            <a:r>
              <a:rPr kern="1200" spc="-4" dirty="0">
                <a:solidFill>
                  <a:srgbClr val="404040"/>
                </a:solidFill>
                <a:latin typeface="Arial Unicode MS"/>
                <a:ea typeface="+mn-ea"/>
                <a:cs typeface="Arial Unicode MS"/>
              </a:rPr>
              <a:t>–</a:t>
            </a:r>
            <a:r>
              <a:rPr kern="1200" spc="-19" dirty="0">
                <a:solidFill>
                  <a:srgbClr val="404040"/>
                </a:solidFill>
                <a:latin typeface="Arial Unicode MS"/>
                <a:ea typeface="+mn-ea"/>
                <a:cs typeface="Arial Unicode MS"/>
              </a:rPr>
              <a:t> </a:t>
            </a:r>
            <a:r>
              <a:rPr kern="1200" spc="62" dirty="0">
                <a:solidFill>
                  <a:srgbClr val="404040"/>
                </a:solidFill>
                <a:latin typeface="Arial Unicode MS"/>
                <a:ea typeface="+mn-ea"/>
                <a:cs typeface="Arial Unicode MS"/>
              </a:rPr>
              <a:t>that</a:t>
            </a:r>
            <a:r>
              <a:rPr kern="1200" spc="-23" dirty="0">
                <a:solidFill>
                  <a:srgbClr val="404040"/>
                </a:solidFill>
                <a:latin typeface="Arial Unicode MS"/>
                <a:ea typeface="+mn-ea"/>
                <a:cs typeface="Arial Unicode MS"/>
              </a:rPr>
              <a:t> </a:t>
            </a:r>
            <a:r>
              <a:rPr kern="1200" spc="58" dirty="0">
                <a:solidFill>
                  <a:srgbClr val="404040"/>
                </a:solidFill>
                <a:latin typeface="Arial Unicode MS"/>
                <a:ea typeface="+mn-ea"/>
                <a:cs typeface="Arial Unicode MS"/>
              </a:rPr>
              <a:t>women</a:t>
            </a:r>
            <a:r>
              <a:rPr kern="1200" spc="4" dirty="0">
                <a:solidFill>
                  <a:srgbClr val="404040"/>
                </a:solidFill>
                <a:latin typeface="Arial Unicode MS"/>
                <a:ea typeface="+mn-ea"/>
                <a:cs typeface="Arial Unicode MS"/>
              </a:rPr>
              <a:t> </a:t>
            </a:r>
            <a:r>
              <a:rPr kern="1200" spc="27" dirty="0">
                <a:solidFill>
                  <a:srgbClr val="404040"/>
                </a:solidFill>
                <a:latin typeface="Arial Unicode MS"/>
                <a:ea typeface="+mn-ea"/>
                <a:cs typeface="Arial Unicode MS"/>
              </a:rPr>
              <a:t>are</a:t>
            </a:r>
            <a:r>
              <a:rPr kern="1200" spc="-12" dirty="0">
                <a:solidFill>
                  <a:srgbClr val="404040"/>
                </a:solidFill>
                <a:latin typeface="Arial Unicode MS"/>
                <a:ea typeface="+mn-ea"/>
                <a:cs typeface="Arial Unicode MS"/>
              </a:rPr>
              <a:t> </a:t>
            </a:r>
            <a:r>
              <a:rPr kern="1200" spc="50" dirty="0">
                <a:solidFill>
                  <a:srgbClr val="404040"/>
                </a:solidFill>
                <a:latin typeface="Arial Unicode MS"/>
                <a:ea typeface="+mn-ea"/>
                <a:cs typeface="Arial Unicode MS"/>
              </a:rPr>
              <a:t>in</a:t>
            </a:r>
            <a:r>
              <a:rPr kern="1200" spc="-23" dirty="0">
                <a:solidFill>
                  <a:srgbClr val="404040"/>
                </a:solidFill>
                <a:latin typeface="Arial Unicode MS"/>
                <a:ea typeface="+mn-ea"/>
                <a:cs typeface="Arial Unicode MS"/>
              </a:rPr>
              <a:t> </a:t>
            </a:r>
            <a:r>
              <a:rPr kern="1200" spc="31" dirty="0">
                <a:solidFill>
                  <a:srgbClr val="404040"/>
                </a:solidFill>
                <a:latin typeface="Arial Unicode MS"/>
                <a:ea typeface="+mn-ea"/>
                <a:cs typeface="Arial Unicode MS"/>
              </a:rPr>
              <a:t>fact</a:t>
            </a:r>
            <a:r>
              <a:rPr kern="1200" spc="-15" dirty="0">
                <a:solidFill>
                  <a:srgbClr val="404040"/>
                </a:solidFill>
                <a:latin typeface="Arial Unicode MS"/>
                <a:ea typeface="+mn-ea"/>
                <a:cs typeface="Arial Unicode MS"/>
              </a:rPr>
              <a:t> </a:t>
            </a:r>
            <a:r>
              <a:rPr kern="1200" spc="62" dirty="0">
                <a:solidFill>
                  <a:srgbClr val="404040"/>
                </a:solidFill>
                <a:latin typeface="Arial Unicode MS"/>
                <a:ea typeface="+mn-ea"/>
                <a:cs typeface="Arial Unicode MS"/>
              </a:rPr>
              <a:t>more</a:t>
            </a:r>
            <a:r>
              <a:rPr kern="1200" spc="-27" dirty="0">
                <a:solidFill>
                  <a:srgbClr val="404040"/>
                </a:solidFill>
                <a:latin typeface="Arial Unicode MS"/>
                <a:ea typeface="+mn-ea"/>
                <a:cs typeface="Arial Unicode MS"/>
              </a:rPr>
              <a:t> </a:t>
            </a:r>
            <a:r>
              <a:rPr kern="1200" spc="39" dirty="0">
                <a:solidFill>
                  <a:srgbClr val="404040"/>
                </a:solidFill>
                <a:latin typeface="Arial Unicode MS"/>
                <a:ea typeface="+mn-ea"/>
                <a:cs typeface="Arial Unicode MS"/>
              </a:rPr>
              <a:t>interested</a:t>
            </a:r>
            <a:r>
              <a:rPr kern="1200" spc="-12" dirty="0">
                <a:solidFill>
                  <a:srgbClr val="404040"/>
                </a:solidFill>
                <a:latin typeface="Arial Unicode MS"/>
                <a:ea typeface="+mn-ea"/>
                <a:cs typeface="Arial Unicode MS"/>
              </a:rPr>
              <a:t> </a:t>
            </a:r>
            <a:r>
              <a:rPr kern="1200" spc="50" dirty="0">
                <a:solidFill>
                  <a:srgbClr val="404040"/>
                </a:solidFill>
                <a:latin typeface="Arial Unicode MS"/>
                <a:ea typeface="+mn-ea"/>
                <a:cs typeface="Arial Unicode MS"/>
              </a:rPr>
              <a:t>in</a:t>
            </a:r>
            <a:r>
              <a:rPr kern="1200" spc="-19" dirty="0">
                <a:solidFill>
                  <a:srgbClr val="404040"/>
                </a:solidFill>
                <a:latin typeface="Arial Unicode MS"/>
                <a:ea typeface="+mn-ea"/>
                <a:cs typeface="Arial Unicode MS"/>
              </a:rPr>
              <a:t> </a:t>
            </a:r>
            <a:r>
              <a:rPr kern="1200" spc="-12" dirty="0">
                <a:solidFill>
                  <a:srgbClr val="404040"/>
                </a:solidFill>
                <a:latin typeface="Arial Unicode MS"/>
                <a:ea typeface="+mn-ea"/>
                <a:cs typeface="Arial Unicode MS"/>
              </a:rPr>
              <a:t>Social </a:t>
            </a:r>
            <a:r>
              <a:rPr kern="1200" spc="-332" dirty="0">
                <a:solidFill>
                  <a:srgbClr val="404040"/>
                </a:solidFill>
                <a:latin typeface="Arial Unicode MS"/>
                <a:ea typeface="+mn-ea"/>
                <a:cs typeface="Arial Unicode MS"/>
              </a:rPr>
              <a:t> </a:t>
            </a:r>
            <a:r>
              <a:rPr kern="1200" spc="39" dirty="0">
                <a:solidFill>
                  <a:srgbClr val="404040"/>
                </a:solidFill>
                <a:latin typeface="Arial Unicode MS"/>
                <a:ea typeface="+mn-ea"/>
                <a:cs typeface="Arial Unicode MS"/>
              </a:rPr>
              <a:t>Media </a:t>
            </a:r>
            <a:r>
              <a:rPr kern="1200" spc="35" dirty="0">
                <a:solidFill>
                  <a:srgbClr val="404040"/>
                </a:solidFill>
                <a:latin typeface="Arial Unicode MS"/>
                <a:ea typeface="+mn-ea"/>
                <a:cs typeface="Arial Unicode MS"/>
              </a:rPr>
              <a:t>Advertising/the </a:t>
            </a:r>
            <a:r>
              <a:rPr kern="1200" spc="8" dirty="0">
                <a:solidFill>
                  <a:srgbClr val="404040"/>
                </a:solidFill>
                <a:latin typeface="Arial Unicode MS"/>
                <a:ea typeface="+mn-ea"/>
                <a:cs typeface="Arial Unicode MS"/>
              </a:rPr>
              <a:t>eBook, </a:t>
            </a:r>
            <a:r>
              <a:rPr kern="1200" spc="70" dirty="0">
                <a:solidFill>
                  <a:srgbClr val="404040"/>
                </a:solidFill>
                <a:latin typeface="Arial Unicode MS"/>
                <a:ea typeface="+mn-ea"/>
                <a:cs typeface="Arial Unicode MS"/>
              </a:rPr>
              <a:t>or </a:t>
            </a:r>
            <a:r>
              <a:rPr kern="1200" spc="50" dirty="0">
                <a:solidFill>
                  <a:srgbClr val="404040"/>
                </a:solidFill>
                <a:latin typeface="Arial Unicode MS"/>
                <a:ea typeface="+mn-ea"/>
                <a:cs typeface="Arial Unicode MS"/>
              </a:rPr>
              <a:t>in </a:t>
            </a:r>
            <a:r>
              <a:rPr kern="1200" spc="62" dirty="0">
                <a:solidFill>
                  <a:srgbClr val="404040"/>
                </a:solidFill>
                <a:latin typeface="Arial Unicode MS"/>
                <a:ea typeface="+mn-ea"/>
                <a:cs typeface="Arial Unicode MS"/>
              </a:rPr>
              <a:t>other </a:t>
            </a:r>
            <a:r>
              <a:rPr kern="1200" spc="31" dirty="0">
                <a:solidFill>
                  <a:srgbClr val="404040"/>
                </a:solidFill>
                <a:latin typeface="Arial Unicode MS"/>
                <a:ea typeface="+mn-ea"/>
                <a:cs typeface="Arial Unicode MS"/>
              </a:rPr>
              <a:t>words, </a:t>
            </a:r>
            <a:r>
              <a:rPr kern="1200" spc="62" dirty="0">
                <a:solidFill>
                  <a:srgbClr val="404040"/>
                </a:solidFill>
                <a:latin typeface="Arial Unicode MS"/>
                <a:ea typeface="+mn-ea"/>
                <a:cs typeface="Arial Unicode MS"/>
              </a:rPr>
              <a:t>more </a:t>
            </a:r>
            <a:r>
              <a:rPr kern="1200" spc="23" dirty="0">
                <a:solidFill>
                  <a:srgbClr val="404040"/>
                </a:solidFill>
                <a:latin typeface="Arial Unicode MS"/>
                <a:ea typeface="+mn-ea"/>
                <a:cs typeface="Arial Unicode MS"/>
              </a:rPr>
              <a:t>likely </a:t>
            </a:r>
            <a:r>
              <a:rPr kern="1200" spc="73" dirty="0">
                <a:solidFill>
                  <a:srgbClr val="404040"/>
                </a:solidFill>
                <a:latin typeface="Arial Unicode MS"/>
                <a:ea typeface="+mn-ea"/>
                <a:cs typeface="Arial Unicode MS"/>
              </a:rPr>
              <a:t>to </a:t>
            </a:r>
            <a:r>
              <a:rPr kern="1200" spc="27" dirty="0">
                <a:solidFill>
                  <a:srgbClr val="404040"/>
                </a:solidFill>
                <a:latin typeface="Arial Unicode MS"/>
                <a:ea typeface="+mn-ea"/>
                <a:cs typeface="Arial Unicode MS"/>
              </a:rPr>
              <a:t>convert, </a:t>
            </a:r>
            <a:r>
              <a:rPr kern="1200" spc="31" dirty="0">
                <a:solidFill>
                  <a:srgbClr val="404040"/>
                </a:solidFill>
                <a:latin typeface="Arial Unicode MS"/>
                <a:ea typeface="+mn-ea"/>
                <a:cs typeface="Arial Unicode MS"/>
              </a:rPr>
              <a:t> </a:t>
            </a:r>
            <a:r>
              <a:rPr kern="1200" spc="23" dirty="0">
                <a:solidFill>
                  <a:srgbClr val="404040"/>
                </a:solidFill>
                <a:latin typeface="Arial Unicode MS"/>
                <a:ea typeface="+mn-ea"/>
                <a:cs typeface="Arial Unicode MS"/>
              </a:rPr>
              <a:t>once </a:t>
            </a:r>
            <a:r>
              <a:rPr kern="1200" spc="42" dirty="0">
                <a:solidFill>
                  <a:srgbClr val="404040"/>
                </a:solidFill>
                <a:latin typeface="Arial Unicode MS"/>
                <a:ea typeface="+mn-ea"/>
                <a:cs typeface="Arial Unicode MS"/>
              </a:rPr>
              <a:t>they </a:t>
            </a:r>
            <a:r>
              <a:rPr kern="1200" spc="27" dirty="0">
                <a:solidFill>
                  <a:srgbClr val="404040"/>
                </a:solidFill>
                <a:latin typeface="Arial Unicode MS"/>
                <a:ea typeface="+mn-ea"/>
                <a:cs typeface="Arial Unicode MS"/>
              </a:rPr>
              <a:t>are </a:t>
            </a:r>
            <a:r>
              <a:rPr kern="1200" spc="62" dirty="0">
                <a:solidFill>
                  <a:srgbClr val="404040"/>
                </a:solidFill>
                <a:latin typeface="Arial Unicode MS"/>
                <a:ea typeface="+mn-ea"/>
                <a:cs typeface="Arial Unicode MS"/>
              </a:rPr>
              <a:t>on </a:t>
            </a:r>
            <a:r>
              <a:rPr kern="1200" spc="54" dirty="0">
                <a:solidFill>
                  <a:srgbClr val="404040"/>
                </a:solidFill>
                <a:latin typeface="Arial Unicode MS"/>
                <a:ea typeface="+mn-ea"/>
                <a:cs typeface="Arial Unicode MS"/>
              </a:rPr>
              <a:t>the </a:t>
            </a:r>
            <a:r>
              <a:rPr kern="1200" spc="23" dirty="0">
                <a:solidFill>
                  <a:srgbClr val="404040"/>
                </a:solidFill>
                <a:latin typeface="Arial Unicode MS"/>
                <a:ea typeface="+mn-ea"/>
                <a:cs typeface="Arial Unicode MS"/>
              </a:rPr>
              <a:t>Landing </a:t>
            </a:r>
            <a:r>
              <a:rPr kern="1200" spc="-27" dirty="0">
                <a:solidFill>
                  <a:srgbClr val="404040"/>
                </a:solidFill>
                <a:latin typeface="Arial Unicode MS"/>
                <a:ea typeface="+mn-ea"/>
                <a:cs typeface="Arial Unicode MS"/>
              </a:rPr>
              <a:t>Page </a:t>
            </a:r>
            <a:r>
              <a:rPr kern="1200" spc="-15" dirty="0">
                <a:solidFill>
                  <a:srgbClr val="404040"/>
                </a:solidFill>
                <a:latin typeface="Arial Unicode MS"/>
                <a:ea typeface="+mn-ea"/>
                <a:cs typeface="Arial Unicode MS"/>
              </a:rPr>
              <a:t>- </a:t>
            </a:r>
            <a:r>
              <a:rPr kern="1200" dirty="0">
                <a:solidFill>
                  <a:srgbClr val="404040"/>
                </a:solidFill>
                <a:latin typeface="Arial Unicode MS"/>
                <a:ea typeface="+mn-ea"/>
                <a:cs typeface="Arial Unicode MS"/>
              </a:rPr>
              <a:t>I </a:t>
            </a:r>
            <a:r>
              <a:rPr kern="1200" spc="39" dirty="0">
                <a:solidFill>
                  <a:srgbClr val="404040"/>
                </a:solidFill>
                <a:latin typeface="Arial Unicode MS"/>
                <a:ea typeface="+mn-ea"/>
                <a:cs typeface="Arial Unicode MS"/>
              </a:rPr>
              <a:t>conducted </a:t>
            </a:r>
            <a:r>
              <a:rPr kern="1200" spc="-4" dirty="0">
                <a:solidFill>
                  <a:srgbClr val="404040"/>
                </a:solidFill>
                <a:latin typeface="Arial Unicode MS"/>
                <a:ea typeface="+mn-ea"/>
                <a:cs typeface="Arial Unicode MS"/>
              </a:rPr>
              <a:t>a </a:t>
            </a:r>
            <a:r>
              <a:rPr kern="1200" spc="12" dirty="0">
                <a:solidFill>
                  <a:srgbClr val="404040"/>
                </a:solidFill>
                <a:latin typeface="Arial Unicode MS"/>
                <a:ea typeface="+mn-ea"/>
                <a:cs typeface="Arial Unicode MS"/>
              </a:rPr>
              <a:t>Chi-Squared </a:t>
            </a:r>
            <a:r>
              <a:rPr kern="1200" spc="19" dirty="0">
                <a:solidFill>
                  <a:srgbClr val="404040"/>
                </a:solidFill>
                <a:latin typeface="Arial Unicode MS"/>
                <a:ea typeface="+mn-ea"/>
                <a:cs typeface="Arial Unicode MS"/>
              </a:rPr>
              <a:t>test, </a:t>
            </a:r>
            <a:r>
              <a:rPr kern="1200" spc="73" dirty="0">
                <a:solidFill>
                  <a:srgbClr val="404040"/>
                </a:solidFill>
                <a:latin typeface="Arial Unicode MS"/>
                <a:ea typeface="+mn-ea"/>
                <a:cs typeface="Arial Unicode MS"/>
              </a:rPr>
              <a:t>to </a:t>
            </a:r>
            <a:r>
              <a:rPr kern="1200" spc="77" dirty="0">
                <a:solidFill>
                  <a:srgbClr val="404040"/>
                </a:solidFill>
                <a:latin typeface="Arial Unicode MS"/>
                <a:ea typeface="+mn-ea"/>
                <a:cs typeface="Arial Unicode MS"/>
              </a:rPr>
              <a:t> </a:t>
            </a:r>
            <a:r>
              <a:rPr kern="1200" spc="39" dirty="0">
                <a:solidFill>
                  <a:srgbClr val="404040"/>
                </a:solidFill>
                <a:latin typeface="Arial Unicode MS"/>
                <a:ea typeface="+mn-ea"/>
                <a:cs typeface="Arial Unicode MS"/>
              </a:rPr>
              <a:t>test</a:t>
            </a:r>
            <a:r>
              <a:rPr kern="1200" spc="-23" dirty="0">
                <a:solidFill>
                  <a:srgbClr val="404040"/>
                </a:solidFill>
                <a:latin typeface="Arial Unicode MS"/>
                <a:ea typeface="+mn-ea"/>
                <a:cs typeface="Arial Unicode MS"/>
              </a:rPr>
              <a:t> </a:t>
            </a:r>
            <a:r>
              <a:rPr kern="1200" spc="54" dirty="0">
                <a:solidFill>
                  <a:srgbClr val="404040"/>
                </a:solidFill>
                <a:latin typeface="Arial Unicode MS"/>
                <a:ea typeface="+mn-ea"/>
                <a:cs typeface="Arial Unicode MS"/>
              </a:rPr>
              <a:t>whether</a:t>
            </a:r>
            <a:r>
              <a:rPr kern="1200" spc="-12" dirty="0">
                <a:solidFill>
                  <a:srgbClr val="404040"/>
                </a:solidFill>
                <a:latin typeface="Arial Unicode MS"/>
                <a:ea typeface="+mn-ea"/>
                <a:cs typeface="Arial Unicode MS"/>
              </a:rPr>
              <a:t> </a:t>
            </a:r>
            <a:r>
              <a:rPr kern="1200" spc="35" dirty="0">
                <a:solidFill>
                  <a:srgbClr val="404040"/>
                </a:solidFill>
                <a:latin typeface="Arial Unicode MS"/>
                <a:ea typeface="+mn-ea"/>
                <a:cs typeface="Arial Unicode MS"/>
              </a:rPr>
              <a:t>gender</a:t>
            </a:r>
            <a:r>
              <a:rPr kern="1200" spc="-27" dirty="0">
                <a:solidFill>
                  <a:srgbClr val="404040"/>
                </a:solidFill>
                <a:latin typeface="Arial Unicode MS"/>
                <a:ea typeface="+mn-ea"/>
                <a:cs typeface="Arial Unicode MS"/>
              </a:rPr>
              <a:t> </a:t>
            </a:r>
            <a:r>
              <a:rPr kern="1200" spc="12" dirty="0">
                <a:solidFill>
                  <a:srgbClr val="404040"/>
                </a:solidFill>
                <a:latin typeface="Arial Unicode MS"/>
                <a:ea typeface="+mn-ea"/>
                <a:cs typeface="Arial Unicode MS"/>
              </a:rPr>
              <a:t>has</a:t>
            </a:r>
            <a:r>
              <a:rPr kern="1200" spc="-19" dirty="0">
                <a:solidFill>
                  <a:srgbClr val="404040"/>
                </a:solidFill>
                <a:latin typeface="Arial Unicode MS"/>
                <a:ea typeface="+mn-ea"/>
                <a:cs typeface="Arial Unicode MS"/>
              </a:rPr>
              <a:t> </a:t>
            </a:r>
            <a:r>
              <a:rPr kern="1200" spc="-4" dirty="0">
                <a:solidFill>
                  <a:srgbClr val="404040"/>
                </a:solidFill>
                <a:latin typeface="Arial Unicode MS"/>
                <a:ea typeface="+mn-ea"/>
                <a:cs typeface="Arial Unicode MS"/>
              </a:rPr>
              <a:t>a</a:t>
            </a:r>
            <a:r>
              <a:rPr kern="1200" spc="-31" dirty="0">
                <a:solidFill>
                  <a:srgbClr val="404040"/>
                </a:solidFill>
                <a:latin typeface="Arial Unicode MS"/>
                <a:ea typeface="+mn-ea"/>
                <a:cs typeface="Arial Unicode MS"/>
              </a:rPr>
              <a:t> </a:t>
            </a:r>
            <a:r>
              <a:rPr kern="1200" spc="31" dirty="0">
                <a:solidFill>
                  <a:srgbClr val="404040"/>
                </a:solidFill>
                <a:latin typeface="Arial Unicode MS"/>
                <a:ea typeface="+mn-ea"/>
                <a:cs typeface="Arial Unicode MS"/>
              </a:rPr>
              <a:t>significant</a:t>
            </a:r>
            <a:r>
              <a:rPr kern="1200" spc="-23" dirty="0">
                <a:solidFill>
                  <a:srgbClr val="404040"/>
                </a:solidFill>
                <a:latin typeface="Arial Unicode MS"/>
                <a:ea typeface="+mn-ea"/>
                <a:cs typeface="Arial Unicode MS"/>
              </a:rPr>
              <a:t> </a:t>
            </a:r>
            <a:r>
              <a:rPr kern="1200" spc="31" dirty="0">
                <a:solidFill>
                  <a:srgbClr val="404040"/>
                </a:solidFill>
                <a:latin typeface="Arial Unicode MS"/>
                <a:ea typeface="+mn-ea"/>
                <a:cs typeface="Arial Unicode MS"/>
              </a:rPr>
              <a:t>effect</a:t>
            </a:r>
            <a:r>
              <a:rPr kern="1200" spc="-27" dirty="0">
                <a:solidFill>
                  <a:srgbClr val="404040"/>
                </a:solidFill>
                <a:latin typeface="Arial Unicode MS"/>
                <a:ea typeface="+mn-ea"/>
                <a:cs typeface="Arial Unicode MS"/>
              </a:rPr>
              <a:t> </a:t>
            </a:r>
            <a:r>
              <a:rPr kern="1200" spc="62" dirty="0">
                <a:solidFill>
                  <a:srgbClr val="404040"/>
                </a:solidFill>
                <a:latin typeface="Arial Unicode MS"/>
                <a:ea typeface="+mn-ea"/>
                <a:cs typeface="Arial Unicode MS"/>
              </a:rPr>
              <a:t>on</a:t>
            </a:r>
            <a:r>
              <a:rPr kern="1200" spc="-19" dirty="0">
                <a:solidFill>
                  <a:srgbClr val="404040"/>
                </a:solidFill>
                <a:latin typeface="Arial Unicode MS"/>
                <a:ea typeface="+mn-ea"/>
                <a:cs typeface="Arial Unicode MS"/>
              </a:rPr>
              <a:t> </a:t>
            </a:r>
            <a:r>
              <a:rPr kern="1200" spc="27" dirty="0">
                <a:solidFill>
                  <a:srgbClr val="404040"/>
                </a:solidFill>
                <a:latin typeface="Arial Unicode MS"/>
                <a:ea typeface="+mn-ea"/>
                <a:cs typeface="Arial Unicode MS"/>
              </a:rPr>
              <a:t>conversion</a:t>
            </a:r>
            <a:r>
              <a:rPr kern="1200" spc="-8" dirty="0">
                <a:solidFill>
                  <a:srgbClr val="404040"/>
                </a:solidFill>
                <a:latin typeface="Arial Unicode MS"/>
                <a:ea typeface="+mn-ea"/>
                <a:cs typeface="Arial Unicode MS"/>
              </a:rPr>
              <a:t> </a:t>
            </a:r>
            <a:r>
              <a:rPr kern="1200" spc="19" dirty="0">
                <a:solidFill>
                  <a:srgbClr val="404040"/>
                </a:solidFill>
                <a:latin typeface="Arial Unicode MS"/>
                <a:ea typeface="+mn-ea"/>
                <a:cs typeface="Arial Unicode MS"/>
              </a:rPr>
              <a:t>rates.</a:t>
            </a:r>
            <a:endParaRPr kern="1200" dirty="0">
              <a:solidFill>
                <a:prstClr val="black"/>
              </a:solidFill>
              <a:latin typeface="Arial Unicode MS"/>
              <a:ea typeface="+mn-ea"/>
              <a:cs typeface="Arial Unicode MS"/>
            </a:endParaRPr>
          </a:p>
          <a:p>
            <a:pPr marL="171450" indent="-171450" defTabSz="706557">
              <a:lnSpc>
                <a:spcPct val="150000"/>
              </a:lnSpc>
              <a:spcBef>
                <a:spcPts val="23"/>
              </a:spcBef>
              <a:buClrTx/>
              <a:buFont typeface="Arial" panose="020B0604020202020204" pitchFamily="34" charset="0"/>
              <a:buChar char="•"/>
            </a:pPr>
            <a:endParaRPr sz="1000" kern="1200" dirty="0">
              <a:solidFill>
                <a:prstClr val="black"/>
              </a:solidFill>
              <a:latin typeface="Arial Unicode MS"/>
              <a:ea typeface="+mn-ea"/>
              <a:cs typeface="Arial Unicode MS"/>
            </a:endParaRPr>
          </a:p>
          <a:p>
            <a:pPr marL="295563" marR="3925" indent="-285750" defTabSz="706557">
              <a:lnSpc>
                <a:spcPct val="150000"/>
              </a:lnSpc>
              <a:buClrTx/>
              <a:buFont typeface="Arial" panose="020B0604020202020204" pitchFamily="34" charset="0"/>
              <a:buChar char="•"/>
            </a:pPr>
            <a:r>
              <a:rPr kern="1200" spc="42" dirty="0">
                <a:solidFill>
                  <a:srgbClr val="404040"/>
                </a:solidFill>
                <a:latin typeface="Arial Unicode MS"/>
                <a:ea typeface="+mn-ea"/>
                <a:cs typeface="Arial Unicode MS"/>
              </a:rPr>
              <a:t>Unfortunately,</a:t>
            </a:r>
            <a:r>
              <a:rPr kern="1200" spc="-27" dirty="0">
                <a:solidFill>
                  <a:srgbClr val="404040"/>
                </a:solidFill>
                <a:latin typeface="Arial Unicode MS"/>
                <a:ea typeface="+mn-ea"/>
                <a:cs typeface="Arial Unicode MS"/>
              </a:rPr>
              <a:t> </a:t>
            </a:r>
            <a:r>
              <a:rPr kern="1200" spc="-4" dirty="0">
                <a:solidFill>
                  <a:srgbClr val="404040"/>
                </a:solidFill>
                <a:latin typeface="Arial Unicode MS"/>
                <a:ea typeface="+mn-ea"/>
                <a:cs typeface="Arial Unicode MS"/>
              </a:rPr>
              <a:t>a</a:t>
            </a:r>
            <a:r>
              <a:rPr kern="1200" spc="-19" dirty="0">
                <a:solidFill>
                  <a:srgbClr val="404040"/>
                </a:solidFill>
                <a:latin typeface="Arial Unicode MS"/>
                <a:ea typeface="+mn-ea"/>
                <a:cs typeface="Arial Unicode MS"/>
              </a:rPr>
              <a:t> </a:t>
            </a:r>
            <a:r>
              <a:rPr kern="1200" spc="31" dirty="0">
                <a:solidFill>
                  <a:srgbClr val="404040"/>
                </a:solidFill>
                <a:latin typeface="Arial Unicode MS"/>
                <a:ea typeface="+mn-ea"/>
                <a:cs typeface="Arial Unicode MS"/>
              </a:rPr>
              <a:t>sample</a:t>
            </a:r>
            <a:r>
              <a:rPr kern="1200" spc="-27" dirty="0">
                <a:solidFill>
                  <a:srgbClr val="404040"/>
                </a:solidFill>
                <a:latin typeface="Arial Unicode MS"/>
                <a:ea typeface="+mn-ea"/>
                <a:cs typeface="Arial Unicode MS"/>
              </a:rPr>
              <a:t> </a:t>
            </a:r>
            <a:r>
              <a:rPr kern="1200" spc="-12" dirty="0">
                <a:solidFill>
                  <a:srgbClr val="404040"/>
                </a:solidFill>
                <a:latin typeface="Arial Unicode MS"/>
                <a:ea typeface="+mn-ea"/>
                <a:cs typeface="Arial Unicode MS"/>
              </a:rPr>
              <a:t>size </a:t>
            </a:r>
            <a:r>
              <a:rPr kern="1200" spc="62" dirty="0">
                <a:solidFill>
                  <a:srgbClr val="404040"/>
                </a:solidFill>
                <a:latin typeface="Arial Unicode MS"/>
                <a:ea typeface="+mn-ea"/>
                <a:cs typeface="Arial Unicode MS"/>
              </a:rPr>
              <a:t>of</a:t>
            </a:r>
            <a:r>
              <a:rPr kern="1200" spc="-31" dirty="0">
                <a:solidFill>
                  <a:srgbClr val="404040"/>
                </a:solidFill>
                <a:latin typeface="Arial Unicode MS"/>
                <a:ea typeface="+mn-ea"/>
                <a:cs typeface="Arial Unicode MS"/>
              </a:rPr>
              <a:t> </a:t>
            </a:r>
            <a:r>
              <a:rPr kern="1200" spc="15" dirty="0">
                <a:solidFill>
                  <a:srgbClr val="404040"/>
                </a:solidFill>
                <a:latin typeface="Arial Unicode MS"/>
                <a:ea typeface="+mn-ea"/>
                <a:cs typeface="Arial Unicode MS"/>
              </a:rPr>
              <a:t>34</a:t>
            </a:r>
            <a:r>
              <a:rPr kern="1200" spc="-19" dirty="0">
                <a:solidFill>
                  <a:srgbClr val="404040"/>
                </a:solidFill>
                <a:latin typeface="Arial Unicode MS"/>
                <a:ea typeface="+mn-ea"/>
                <a:cs typeface="Arial Unicode MS"/>
              </a:rPr>
              <a:t> </a:t>
            </a:r>
            <a:r>
              <a:rPr kern="1200" spc="46" dirty="0">
                <a:solidFill>
                  <a:srgbClr val="404040"/>
                </a:solidFill>
                <a:latin typeface="Arial Unicode MS"/>
                <a:ea typeface="+mn-ea"/>
                <a:cs typeface="Arial Unicode MS"/>
              </a:rPr>
              <a:t>(#of</a:t>
            </a:r>
            <a:r>
              <a:rPr kern="1200" spc="-19" dirty="0">
                <a:solidFill>
                  <a:srgbClr val="404040"/>
                </a:solidFill>
                <a:latin typeface="Arial Unicode MS"/>
                <a:ea typeface="+mn-ea"/>
                <a:cs typeface="Arial Unicode MS"/>
              </a:rPr>
              <a:t> </a:t>
            </a:r>
            <a:r>
              <a:rPr kern="1200" spc="12" dirty="0">
                <a:solidFill>
                  <a:srgbClr val="404040"/>
                </a:solidFill>
                <a:latin typeface="Arial Unicode MS"/>
                <a:ea typeface="+mn-ea"/>
                <a:cs typeface="Arial Unicode MS"/>
              </a:rPr>
              <a:t>link-clicks</a:t>
            </a:r>
            <a:r>
              <a:rPr kern="1200" spc="-35" dirty="0">
                <a:solidFill>
                  <a:srgbClr val="404040"/>
                </a:solidFill>
                <a:latin typeface="Arial Unicode MS"/>
                <a:ea typeface="+mn-ea"/>
                <a:cs typeface="Arial Unicode MS"/>
              </a:rPr>
              <a:t> </a:t>
            </a:r>
            <a:r>
              <a:rPr kern="1200" spc="81" dirty="0">
                <a:solidFill>
                  <a:srgbClr val="404040"/>
                </a:solidFill>
                <a:latin typeface="Arial Unicode MS"/>
                <a:ea typeface="+mn-ea"/>
                <a:cs typeface="Arial Unicode MS"/>
              </a:rPr>
              <a:t>from</a:t>
            </a:r>
            <a:r>
              <a:rPr kern="1200" spc="-15" dirty="0">
                <a:solidFill>
                  <a:srgbClr val="404040"/>
                </a:solidFill>
                <a:latin typeface="Arial Unicode MS"/>
                <a:ea typeface="+mn-ea"/>
                <a:cs typeface="Arial Unicode MS"/>
              </a:rPr>
              <a:t> </a:t>
            </a:r>
            <a:r>
              <a:rPr kern="1200" spc="8" dirty="0">
                <a:solidFill>
                  <a:srgbClr val="404040"/>
                </a:solidFill>
                <a:latin typeface="Arial Unicode MS"/>
                <a:ea typeface="+mn-ea"/>
                <a:cs typeface="Arial Unicode MS"/>
              </a:rPr>
              <a:t>25-34</a:t>
            </a:r>
            <a:r>
              <a:rPr kern="1200" spc="-31" dirty="0">
                <a:solidFill>
                  <a:srgbClr val="404040"/>
                </a:solidFill>
                <a:latin typeface="Arial Unicode MS"/>
                <a:ea typeface="+mn-ea"/>
                <a:cs typeface="Arial Unicode MS"/>
              </a:rPr>
              <a:t> </a:t>
            </a:r>
            <a:r>
              <a:rPr kern="1200" spc="15" dirty="0">
                <a:solidFill>
                  <a:srgbClr val="404040"/>
                </a:solidFill>
                <a:latin typeface="Arial Unicode MS"/>
                <a:ea typeface="+mn-ea"/>
                <a:cs typeface="Arial Unicode MS"/>
              </a:rPr>
              <a:t>year-olds)</a:t>
            </a:r>
            <a:r>
              <a:rPr kern="1200" spc="-19" dirty="0">
                <a:solidFill>
                  <a:srgbClr val="404040"/>
                </a:solidFill>
                <a:latin typeface="Arial Unicode MS"/>
                <a:ea typeface="+mn-ea"/>
                <a:cs typeface="Arial Unicode MS"/>
              </a:rPr>
              <a:t> </a:t>
            </a:r>
            <a:r>
              <a:rPr kern="1200" dirty="0">
                <a:solidFill>
                  <a:srgbClr val="404040"/>
                </a:solidFill>
                <a:latin typeface="Arial Unicode MS"/>
                <a:ea typeface="+mn-ea"/>
                <a:cs typeface="Arial Unicode MS"/>
              </a:rPr>
              <a:t>is </a:t>
            </a:r>
            <a:r>
              <a:rPr kern="1200" spc="4" dirty="0">
                <a:solidFill>
                  <a:srgbClr val="404040"/>
                </a:solidFill>
                <a:latin typeface="Arial Unicode MS"/>
                <a:ea typeface="+mn-ea"/>
                <a:cs typeface="Arial Unicode MS"/>
              </a:rPr>
              <a:t> </a:t>
            </a:r>
            <a:r>
              <a:rPr kern="1200" spc="70" dirty="0">
                <a:solidFill>
                  <a:srgbClr val="404040"/>
                </a:solidFill>
                <a:latin typeface="Arial Unicode MS"/>
                <a:ea typeface="+mn-ea"/>
                <a:cs typeface="Arial Unicode MS"/>
              </a:rPr>
              <a:t>too</a:t>
            </a:r>
            <a:r>
              <a:rPr kern="1200" spc="-27" dirty="0">
                <a:solidFill>
                  <a:srgbClr val="404040"/>
                </a:solidFill>
                <a:latin typeface="Arial Unicode MS"/>
                <a:ea typeface="+mn-ea"/>
                <a:cs typeface="Arial Unicode MS"/>
              </a:rPr>
              <a:t> </a:t>
            </a:r>
            <a:r>
              <a:rPr kern="1200" spc="27" dirty="0">
                <a:solidFill>
                  <a:srgbClr val="404040"/>
                </a:solidFill>
                <a:latin typeface="Arial Unicode MS"/>
                <a:ea typeface="+mn-ea"/>
                <a:cs typeface="Arial Unicode MS"/>
              </a:rPr>
              <a:t>small</a:t>
            </a:r>
            <a:r>
              <a:rPr kern="1200" spc="-27" dirty="0">
                <a:solidFill>
                  <a:srgbClr val="404040"/>
                </a:solidFill>
                <a:latin typeface="Arial Unicode MS"/>
                <a:ea typeface="+mn-ea"/>
                <a:cs typeface="Arial Unicode MS"/>
              </a:rPr>
              <a:t> </a:t>
            </a:r>
            <a:r>
              <a:rPr kern="1200" spc="73" dirty="0">
                <a:solidFill>
                  <a:srgbClr val="404040"/>
                </a:solidFill>
                <a:latin typeface="Arial Unicode MS"/>
                <a:ea typeface="+mn-ea"/>
                <a:cs typeface="Arial Unicode MS"/>
              </a:rPr>
              <a:t>to</a:t>
            </a:r>
            <a:r>
              <a:rPr kern="1200" spc="-19" dirty="0">
                <a:solidFill>
                  <a:srgbClr val="404040"/>
                </a:solidFill>
                <a:latin typeface="Arial Unicode MS"/>
                <a:ea typeface="+mn-ea"/>
                <a:cs typeface="Arial Unicode MS"/>
              </a:rPr>
              <a:t> </a:t>
            </a:r>
            <a:r>
              <a:rPr kern="1200" spc="54" dirty="0">
                <a:solidFill>
                  <a:srgbClr val="404040"/>
                </a:solidFill>
                <a:latin typeface="Arial Unicode MS"/>
                <a:ea typeface="+mn-ea"/>
                <a:cs typeface="Arial Unicode MS"/>
              </a:rPr>
              <a:t>draw</a:t>
            </a:r>
            <a:r>
              <a:rPr kern="1200" spc="-27" dirty="0">
                <a:solidFill>
                  <a:srgbClr val="404040"/>
                </a:solidFill>
                <a:latin typeface="Arial Unicode MS"/>
                <a:ea typeface="+mn-ea"/>
                <a:cs typeface="Arial Unicode MS"/>
              </a:rPr>
              <a:t> </a:t>
            </a:r>
            <a:r>
              <a:rPr kern="1200" spc="46" dirty="0">
                <a:solidFill>
                  <a:srgbClr val="404040"/>
                </a:solidFill>
                <a:latin typeface="Arial Unicode MS"/>
                <a:ea typeface="+mn-ea"/>
                <a:cs typeface="Arial Unicode MS"/>
              </a:rPr>
              <a:t>meaningful</a:t>
            </a:r>
            <a:r>
              <a:rPr kern="1200" spc="-39" dirty="0">
                <a:solidFill>
                  <a:srgbClr val="404040"/>
                </a:solidFill>
                <a:latin typeface="Arial Unicode MS"/>
                <a:ea typeface="+mn-ea"/>
                <a:cs typeface="Arial Unicode MS"/>
              </a:rPr>
              <a:t> </a:t>
            </a:r>
            <a:r>
              <a:rPr kern="1200" spc="15" dirty="0">
                <a:solidFill>
                  <a:srgbClr val="404040"/>
                </a:solidFill>
                <a:latin typeface="Arial Unicode MS"/>
                <a:ea typeface="+mn-ea"/>
                <a:cs typeface="Arial Unicode MS"/>
              </a:rPr>
              <a:t>conclusions,</a:t>
            </a:r>
            <a:r>
              <a:rPr kern="1200" spc="-4" dirty="0">
                <a:solidFill>
                  <a:srgbClr val="404040"/>
                </a:solidFill>
                <a:latin typeface="Arial Unicode MS"/>
                <a:ea typeface="+mn-ea"/>
                <a:cs typeface="Arial Unicode MS"/>
              </a:rPr>
              <a:t> </a:t>
            </a:r>
            <a:r>
              <a:rPr kern="1200" spc="70" dirty="0">
                <a:solidFill>
                  <a:srgbClr val="404040"/>
                </a:solidFill>
                <a:latin typeface="Arial Unicode MS"/>
                <a:ea typeface="+mn-ea"/>
                <a:cs typeface="Arial Unicode MS"/>
              </a:rPr>
              <a:t>or</a:t>
            </a:r>
            <a:r>
              <a:rPr kern="1200" spc="-19" dirty="0">
                <a:solidFill>
                  <a:srgbClr val="404040"/>
                </a:solidFill>
                <a:latin typeface="Arial Unicode MS"/>
                <a:ea typeface="+mn-ea"/>
                <a:cs typeface="Arial Unicode MS"/>
              </a:rPr>
              <a:t> </a:t>
            </a:r>
            <a:r>
              <a:rPr kern="1200" spc="73" dirty="0">
                <a:solidFill>
                  <a:srgbClr val="404040"/>
                </a:solidFill>
                <a:latin typeface="Arial Unicode MS"/>
                <a:ea typeface="+mn-ea"/>
                <a:cs typeface="Arial Unicode MS"/>
              </a:rPr>
              <a:t>to</a:t>
            </a:r>
            <a:r>
              <a:rPr kern="1200" spc="-35" dirty="0">
                <a:solidFill>
                  <a:srgbClr val="404040"/>
                </a:solidFill>
                <a:latin typeface="Arial Unicode MS"/>
                <a:ea typeface="+mn-ea"/>
                <a:cs typeface="Arial Unicode MS"/>
              </a:rPr>
              <a:t> </a:t>
            </a:r>
            <a:r>
              <a:rPr kern="1200" spc="35" dirty="0">
                <a:solidFill>
                  <a:srgbClr val="404040"/>
                </a:solidFill>
                <a:latin typeface="Arial Unicode MS"/>
                <a:ea typeface="+mn-ea"/>
                <a:cs typeface="Arial Unicode MS"/>
              </a:rPr>
              <a:t>be</a:t>
            </a:r>
            <a:r>
              <a:rPr kern="1200" spc="-23" dirty="0">
                <a:solidFill>
                  <a:srgbClr val="404040"/>
                </a:solidFill>
                <a:latin typeface="Arial Unicode MS"/>
                <a:ea typeface="+mn-ea"/>
                <a:cs typeface="Arial Unicode MS"/>
              </a:rPr>
              <a:t> </a:t>
            </a:r>
            <a:r>
              <a:rPr kern="1200" spc="23" dirty="0">
                <a:solidFill>
                  <a:srgbClr val="404040"/>
                </a:solidFill>
                <a:latin typeface="Arial Unicode MS"/>
                <a:ea typeface="+mn-ea"/>
                <a:cs typeface="Arial Unicode MS"/>
              </a:rPr>
              <a:t>very</a:t>
            </a:r>
            <a:r>
              <a:rPr kern="1200" spc="-19" dirty="0">
                <a:solidFill>
                  <a:srgbClr val="404040"/>
                </a:solidFill>
                <a:latin typeface="Arial Unicode MS"/>
                <a:ea typeface="+mn-ea"/>
                <a:cs typeface="Arial Unicode MS"/>
              </a:rPr>
              <a:t> </a:t>
            </a:r>
            <a:r>
              <a:rPr kern="1200" spc="31" dirty="0">
                <a:solidFill>
                  <a:srgbClr val="404040"/>
                </a:solidFill>
                <a:latin typeface="Arial Unicode MS"/>
                <a:ea typeface="+mn-ea"/>
                <a:cs typeface="Arial Unicode MS"/>
              </a:rPr>
              <a:t>sure</a:t>
            </a:r>
            <a:r>
              <a:rPr kern="1200" spc="-19" dirty="0">
                <a:solidFill>
                  <a:srgbClr val="404040"/>
                </a:solidFill>
                <a:latin typeface="Arial Unicode MS"/>
                <a:ea typeface="+mn-ea"/>
                <a:cs typeface="Arial Unicode MS"/>
              </a:rPr>
              <a:t> </a:t>
            </a:r>
            <a:r>
              <a:rPr kern="1200" spc="54" dirty="0">
                <a:solidFill>
                  <a:srgbClr val="404040"/>
                </a:solidFill>
                <a:latin typeface="Arial Unicode MS"/>
                <a:ea typeface="+mn-ea"/>
                <a:cs typeface="Arial Unicode MS"/>
              </a:rPr>
              <a:t>about</a:t>
            </a:r>
            <a:r>
              <a:rPr kern="1200" spc="-23" dirty="0">
                <a:solidFill>
                  <a:srgbClr val="404040"/>
                </a:solidFill>
                <a:latin typeface="Arial Unicode MS"/>
                <a:ea typeface="+mn-ea"/>
                <a:cs typeface="Arial Unicode MS"/>
              </a:rPr>
              <a:t> </a:t>
            </a:r>
            <a:r>
              <a:rPr kern="1200" spc="54" dirty="0">
                <a:solidFill>
                  <a:srgbClr val="404040"/>
                </a:solidFill>
                <a:latin typeface="Arial Unicode MS"/>
                <a:ea typeface="+mn-ea"/>
                <a:cs typeface="Arial Unicode MS"/>
              </a:rPr>
              <a:t>them. </a:t>
            </a:r>
            <a:r>
              <a:rPr kern="1200" spc="-332" dirty="0">
                <a:solidFill>
                  <a:srgbClr val="404040"/>
                </a:solidFill>
                <a:latin typeface="Arial Unicode MS"/>
                <a:ea typeface="+mn-ea"/>
                <a:cs typeface="Arial Unicode MS"/>
              </a:rPr>
              <a:t> </a:t>
            </a:r>
            <a:r>
              <a:rPr kern="1200" dirty="0">
                <a:solidFill>
                  <a:srgbClr val="404040"/>
                </a:solidFill>
                <a:latin typeface="Arial Unicode MS"/>
                <a:ea typeface="+mn-ea"/>
                <a:cs typeface="Arial Unicode MS"/>
              </a:rPr>
              <a:t>Still, </a:t>
            </a:r>
            <a:r>
              <a:rPr kern="1200" spc="-4" dirty="0">
                <a:solidFill>
                  <a:srgbClr val="404040"/>
                </a:solidFill>
                <a:latin typeface="Arial Unicode MS"/>
                <a:ea typeface="+mn-ea"/>
                <a:cs typeface="Arial Unicode MS"/>
              </a:rPr>
              <a:t>a </a:t>
            </a:r>
            <a:r>
              <a:rPr kern="1200" spc="35" dirty="0">
                <a:solidFill>
                  <a:srgbClr val="404040"/>
                </a:solidFill>
                <a:latin typeface="Arial Unicode MS"/>
                <a:ea typeface="+mn-ea"/>
                <a:cs typeface="Arial Unicode MS"/>
              </a:rPr>
              <a:t>test </a:t>
            </a:r>
            <a:r>
              <a:rPr kern="1200" spc="27" dirty="0">
                <a:solidFill>
                  <a:srgbClr val="404040"/>
                </a:solidFill>
                <a:latin typeface="Arial Unicode MS"/>
                <a:ea typeface="+mn-ea"/>
                <a:cs typeface="Arial Unicode MS"/>
              </a:rPr>
              <a:t>statistic </a:t>
            </a:r>
            <a:r>
              <a:rPr kern="1200" spc="62" dirty="0">
                <a:solidFill>
                  <a:srgbClr val="404040"/>
                </a:solidFill>
                <a:latin typeface="Arial Unicode MS"/>
                <a:ea typeface="+mn-ea"/>
                <a:cs typeface="Arial Unicode MS"/>
              </a:rPr>
              <a:t>of </a:t>
            </a:r>
            <a:r>
              <a:rPr kern="1200" spc="8" dirty="0">
                <a:solidFill>
                  <a:srgbClr val="404040"/>
                </a:solidFill>
                <a:latin typeface="Arial Unicode MS"/>
                <a:ea typeface="+mn-ea"/>
                <a:cs typeface="Arial Unicode MS"/>
              </a:rPr>
              <a:t>2.77 </a:t>
            </a:r>
            <a:r>
              <a:rPr kern="1200" spc="15" dirty="0">
                <a:solidFill>
                  <a:srgbClr val="404040"/>
                </a:solidFill>
                <a:latin typeface="Arial Unicode MS"/>
                <a:ea typeface="+mn-ea"/>
                <a:cs typeface="Arial Unicode MS"/>
              </a:rPr>
              <a:t>means, </a:t>
            </a:r>
            <a:r>
              <a:rPr kern="1200" spc="54" dirty="0">
                <a:solidFill>
                  <a:srgbClr val="404040"/>
                </a:solidFill>
                <a:latin typeface="Arial Unicode MS"/>
                <a:ea typeface="+mn-ea"/>
                <a:cs typeface="Arial Unicode MS"/>
              </a:rPr>
              <a:t>the </a:t>
            </a:r>
            <a:r>
              <a:rPr kern="1200" spc="39" dirty="0">
                <a:solidFill>
                  <a:srgbClr val="404040"/>
                </a:solidFill>
                <a:latin typeface="Arial Unicode MS"/>
                <a:ea typeface="+mn-ea"/>
                <a:cs typeface="Arial Unicode MS"/>
              </a:rPr>
              <a:t>result </a:t>
            </a:r>
            <a:r>
              <a:rPr kern="1200" dirty="0">
                <a:solidFill>
                  <a:srgbClr val="404040"/>
                </a:solidFill>
                <a:latin typeface="Arial Unicode MS"/>
                <a:ea typeface="+mn-ea"/>
                <a:cs typeface="Arial Unicode MS"/>
              </a:rPr>
              <a:t>is </a:t>
            </a:r>
            <a:r>
              <a:rPr kern="1200" spc="31" dirty="0">
                <a:solidFill>
                  <a:srgbClr val="404040"/>
                </a:solidFill>
                <a:latin typeface="Arial Unicode MS"/>
                <a:ea typeface="+mn-ea"/>
                <a:cs typeface="Arial Unicode MS"/>
              </a:rPr>
              <a:t>significant </a:t>
            </a:r>
            <a:r>
              <a:rPr kern="1200" spc="42" dirty="0">
                <a:solidFill>
                  <a:srgbClr val="404040"/>
                </a:solidFill>
                <a:latin typeface="Arial Unicode MS"/>
                <a:ea typeface="+mn-ea"/>
                <a:cs typeface="Arial Unicode MS"/>
              </a:rPr>
              <a:t>at </a:t>
            </a:r>
            <a:r>
              <a:rPr kern="1200" spc="54" dirty="0">
                <a:solidFill>
                  <a:srgbClr val="404040"/>
                </a:solidFill>
                <a:latin typeface="Arial Unicode MS"/>
                <a:ea typeface="+mn-ea"/>
                <a:cs typeface="Arial Unicode MS"/>
              </a:rPr>
              <a:t>the </a:t>
            </a:r>
            <a:r>
              <a:rPr kern="1200" spc="-19" dirty="0">
                <a:solidFill>
                  <a:srgbClr val="404040"/>
                </a:solidFill>
                <a:latin typeface="Arial Unicode MS"/>
                <a:ea typeface="+mn-ea"/>
                <a:cs typeface="Arial Unicode MS"/>
              </a:rPr>
              <a:t>10% </a:t>
            </a:r>
            <a:r>
              <a:rPr kern="1200" spc="-15" dirty="0">
                <a:solidFill>
                  <a:srgbClr val="404040"/>
                </a:solidFill>
                <a:latin typeface="Arial Unicode MS"/>
                <a:ea typeface="+mn-ea"/>
                <a:cs typeface="Arial Unicode MS"/>
              </a:rPr>
              <a:t> </a:t>
            </a:r>
            <a:r>
              <a:rPr kern="1200" spc="15" dirty="0">
                <a:solidFill>
                  <a:srgbClr val="404040"/>
                </a:solidFill>
                <a:latin typeface="Arial Unicode MS"/>
                <a:ea typeface="+mn-ea"/>
                <a:cs typeface="Arial Unicode MS"/>
              </a:rPr>
              <a:t>significance level </a:t>
            </a:r>
            <a:r>
              <a:rPr kern="1200" spc="-19" dirty="0">
                <a:solidFill>
                  <a:srgbClr val="404040"/>
                </a:solidFill>
                <a:latin typeface="Arial Unicode MS"/>
                <a:ea typeface="+mn-ea"/>
                <a:cs typeface="Arial Unicode MS"/>
              </a:rPr>
              <a:t>(X²=2.71 </a:t>
            </a:r>
            <a:r>
              <a:rPr kern="1200" spc="70" dirty="0">
                <a:solidFill>
                  <a:srgbClr val="404040"/>
                </a:solidFill>
                <a:latin typeface="Arial Unicode MS"/>
                <a:ea typeface="+mn-ea"/>
                <a:cs typeface="Arial Unicode MS"/>
              </a:rPr>
              <a:t>for </a:t>
            </a:r>
            <a:r>
              <a:rPr kern="1200" dirty="0">
                <a:solidFill>
                  <a:srgbClr val="404040"/>
                </a:solidFill>
                <a:latin typeface="Arial Unicode MS"/>
                <a:ea typeface="+mn-ea"/>
                <a:cs typeface="Arial Unicode MS"/>
              </a:rPr>
              <a:t>p=.10). </a:t>
            </a:r>
            <a:r>
              <a:rPr kern="1200" spc="23" dirty="0">
                <a:solidFill>
                  <a:srgbClr val="404040"/>
                </a:solidFill>
                <a:latin typeface="Arial Unicode MS"/>
                <a:ea typeface="+mn-ea"/>
                <a:cs typeface="Arial Unicode MS"/>
              </a:rPr>
              <a:t>While </a:t>
            </a:r>
            <a:r>
              <a:rPr kern="1200" spc="70" dirty="0">
                <a:solidFill>
                  <a:srgbClr val="404040"/>
                </a:solidFill>
                <a:latin typeface="Arial Unicode MS"/>
                <a:ea typeface="+mn-ea"/>
                <a:cs typeface="Arial Unicode MS"/>
              </a:rPr>
              <a:t>not </a:t>
            </a:r>
            <a:r>
              <a:rPr kern="1200" spc="-19" dirty="0">
                <a:solidFill>
                  <a:srgbClr val="404040"/>
                </a:solidFill>
                <a:latin typeface="Arial Unicode MS"/>
                <a:ea typeface="+mn-ea"/>
                <a:cs typeface="Arial Unicode MS"/>
              </a:rPr>
              <a:t>as </a:t>
            </a:r>
            <a:r>
              <a:rPr kern="1200" spc="15" dirty="0">
                <a:solidFill>
                  <a:srgbClr val="404040"/>
                </a:solidFill>
                <a:latin typeface="Arial Unicode MS"/>
                <a:ea typeface="+mn-ea"/>
                <a:cs typeface="Arial Unicode MS"/>
              </a:rPr>
              <a:t>conclusive </a:t>
            </a:r>
            <a:r>
              <a:rPr kern="1200" spc="-19" dirty="0">
                <a:solidFill>
                  <a:srgbClr val="404040"/>
                </a:solidFill>
                <a:latin typeface="Arial Unicode MS"/>
                <a:ea typeface="+mn-ea"/>
                <a:cs typeface="Arial Unicode MS"/>
              </a:rPr>
              <a:t>as </a:t>
            </a:r>
            <a:r>
              <a:rPr kern="1200" spc="42" dirty="0">
                <a:solidFill>
                  <a:srgbClr val="404040"/>
                </a:solidFill>
                <a:latin typeface="Arial Unicode MS"/>
                <a:ea typeface="+mn-ea"/>
                <a:cs typeface="Arial Unicode MS"/>
              </a:rPr>
              <a:t>one </a:t>
            </a:r>
            <a:r>
              <a:rPr kern="1200" spc="15" dirty="0">
                <a:solidFill>
                  <a:srgbClr val="404040"/>
                </a:solidFill>
                <a:latin typeface="Arial Unicode MS"/>
                <a:ea typeface="+mn-ea"/>
                <a:cs typeface="Arial Unicode MS"/>
              </a:rPr>
              <a:t>likes </a:t>
            </a:r>
            <a:r>
              <a:rPr kern="1200" spc="-332" dirty="0">
                <a:solidFill>
                  <a:srgbClr val="404040"/>
                </a:solidFill>
                <a:latin typeface="Arial Unicode MS"/>
                <a:ea typeface="+mn-ea"/>
                <a:cs typeface="Arial Unicode MS"/>
              </a:rPr>
              <a:t> </a:t>
            </a:r>
            <a:r>
              <a:rPr kern="1200" spc="23" dirty="0">
                <a:solidFill>
                  <a:srgbClr val="404040"/>
                </a:solidFill>
                <a:latin typeface="Arial Unicode MS"/>
                <a:ea typeface="+mn-ea"/>
                <a:cs typeface="Arial Unicode MS"/>
              </a:rPr>
              <a:t>statistical</a:t>
            </a:r>
            <a:r>
              <a:rPr kern="1200" spc="-35" dirty="0">
                <a:solidFill>
                  <a:srgbClr val="404040"/>
                </a:solidFill>
                <a:latin typeface="Arial Unicode MS"/>
                <a:ea typeface="+mn-ea"/>
                <a:cs typeface="Arial Unicode MS"/>
              </a:rPr>
              <a:t> </a:t>
            </a:r>
            <a:r>
              <a:rPr kern="1200" spc="23" dirty="0">
                <a:solidFill>
                  <a:srgbClr val="404040"/>
                </a:solidFill>
                <a:latin typeface="Arial Unicode MS"/>
                <a:ea typeface="+mn-ea"/>
                <a:cs typeface="Arial Unicode MS"/>
              </a:rPr>
              <a:t>tests</a:t>
            </a:r>
            <a:r>
              <a:rPr kern="1200" spc="-19" dirty="0">
                <a:solidFill>
                  <a:srgbClr val="404040"/>
                </a:solidFill>
                <a:latin typeface="Arial Unicode MS"/>
                <a:ea typeface="+mn-ea"/>
                <a:cs typeface="Arial Unicode MS"/>
              </a:rPr>
              <a:t> </a:t>
            </a:r>
            <a:r>
              <a:rPr kern="1200" spc="73" dirty="0">
                <a:solidFill>
                  <a:srgbClr val="404040"/>
                </a:solidFill>
                <a:latin typeface="Arial Unicode MS"/>
                <a:ea typeface="+mn-ea"/>
                <a:cs typeface="Arial Unicode MS"/>
              </a:rPr>
              <a:t>to</a:t>
            </a:r>
            <a:r>
              <a:rPr kern="1200" spc="-31" dirty="0">
                <a:solidFill>
                  <a:srgbClr val="404040"/>
                </a:solidFill>
                <a:latin typeface="Arial Unicode MS"/>
                <a:ea typeface="+mn-ea"/>
                <a:cs typeface="Arial Unicode MS"/>
              </a:rPr>
              <a:t> </a:t>
            </a:r>
            <a:r>
              <a:rPr kern="1200" spc="12" dirty="0">
                <a:solidFill>
                  <a:srgbClr val="404040"/>
                </a:solidFill>
                <a:latin typeface="Arial Unicode MS"/>
                <a:ea typeface="+mn-ea"/>
                <a:cs typeface="Arial Unicode MS"/>
              </a:rPr>
              <a:t>be,</a:t>
            </a:r>
            <a:r>
              <a:rPr kern="1200" spc="-31" dirty="0">
                <a:solidFill>
                  <a:srgbClr val="404040"/>
                </a:solidFill>
                <a:latin typeface="Arial Unicode MS"/>
                <a:ea typeface="+mn-ea"/>
                <a:cs typeface="Arial Unicode MS"/>
              </a:rPr>
              <a:t> </a:t>
            </a:r>
            <a:r>
              <a:rPr kern="1200" spc="62" dirty="0">
                <a:solidFill>
                  <a:srgbClr val="404040"/>
                </a:solidFill>
                <a:latin typeface="Arial Unicode MS"/>
                <a:ea typeface="+mn-ea"/>
                <a:cs typeface="Arial Unicode MS"/>
              </a:rPr>
              <a:t>it</a:t>
            </a:r>
            <a:r>
              <a:rPr kern="1200" spc="-27" dirty="0">
                <a:solidFill>
                  <a:srgbClr val="404040"/>
                </a:solidFill>
                <a:latin typeface="Arial Unicode MS"/>
                <a:ea typeface="+mn-ea"/>
                <a:cs typeface="Arial Unicode MS"/>
              </a:rPr>
              <a:t> </a:t>
            </a:r>
            <a:r>
              <a:rPr kern="1200" spc="31" dirty="0">
                <a:solidFill>
                  <a:srgbClr val="404040"/>
                </a:solidFill>
                <a:latin typeface="Arial Unicode MS"/>
                <a:ea typeface="+mn-ea"/>
                <a:cs typeface="Arial Unicode MS"/>
              </a:rPr>
              <a:t>still</a:t>
            </a:r>
            <a:r>
              <a:rPr kern="1200" spc="-27" dirty="0">
                <a:solidFill>
                  <a:srgbClr val="404040"/>
                </a:solidFill>
                <a:latin typeface="Arial Unicode MS"/>
                <a:ea typeface="+mn-ea"/>
                <a:cs typeface="Arial Unicode MS"/>
              </a:rPr>
              <a:t> </a:t>
            </a:r>
            <a:r>
              <a:rPr kern="1200" dirty="0">
                <a:solidFill>
                  <a:srgbClr val="404040"/>
                </a:solidFill>
                <a:latin typeface="Arial Unicode MS"/>
                <a:ea typeface="+mn-ea"/>
                <a:cs typeface="Arial Unicode MS"/>
              </a:rPr>
              <a:t>is</a:t>
            </a:r>
            <a:r>
              <a:rPr kern="1200" spc="-31" dirty="0">
                <a:solidFill>
                  <a:srgbClr val="404040"/>
                </a:solidFill>
                <a:latin typeface="Arial Unicode MS"/>
                <a:ea typeface="+mn-ea"/>
                <a:cs typeface="Arial Unicode MS"/>
              </a:rPr>
              <a:t> </a:t>
            </a:r>
            <a:r>
              <a:rPr kern="1200" spc="-4" dirty="0">
                <a:solidFill>
                  <a:srgbClr val="404040"/>
                </a:solidFill>
                <a:latin typeface="Arial Unicode MS"/>
                <a:ea typeface="+mn-ea"/>
                <a:cs typeface="Arial Unicode MS"/>
              </a:rPr>
              <a:t>a</a:t>
            </a:r>
            <a:r>
              <a:rPr kern="1200" spc="-27" dirty="0">
                <a:solidFill>
                  <a:srgbClr val="404040"/>
                </a:solidFill>
                <a:latin typeface="Arial Unicode MS"/>
                <a:ea typeface="+mn-ea"/>
                <a:cs typeface="Arial Unicode MS"/>
              </a:rPr>
              <a:t> </a:t>
            </a:r>
            <a:r>
              <a:rPr kern="1200" spc="42" dirty="0">
                <a:solidFill>
                  <a:srgbClr val="404040"/>
                </a:solidFill>
                <a:latin typeface="Arial Unicode MS"/>
                <a:ea typeface="+mn-ea"/>
                <a:cs typeface="Arial Unicode MS"/>
              </a:rPr>
              <a:t>strong</a:t>
            </a:r>
            <a:r>
              <a:rPr kern="1200" spc="-12" dirty="0">
                <a:solidFill>
                  <a:srgbClr val="404040"/>
                </a:solidFill>
                <a:latin typeface="Arial Unicode MS"/>
                <a:ea typeface="+mn-ea"/>
                <a:cs typeface="Arial Unicode MS"/>
              </a:rPr>
              <a:t> </a:t>
            </a:r>
            <a:r>
              <a:rPr kern="1200" spc="66" dirty="0">
                <a:solidFill>
                  <a:srgbClr val="404040"/>
                </a:solidFill>
                <a:latin typeface="Arial Unicode MS"/>
                <a:ea typeface="+mn-ea"/>
                <a:cs typeface="Arial Unicode MS"/>
              </a:rPr>
              <a:t>hint</a:t>
            </a:r>
            <a:r>
              <a:rPr kern="1200" spc="-15" dirty="0">
                <a:solidFill>
                  <a:srgbClr val="404040"/>
                </a:solidFill>
                <a:latin typeface="Arial Unicode MS"/>
                <a:ea typeface="+mn-ea"/>
                <a:cs typeface="Arial Unicode MS"/>
              </a:rPr>
              <a:t> </a:t>
            </a:r>
            <a:r>
              <a:rPr kern="1200" spc="62" dirty="0">
                <a:solidFill>
                  <a:srgbClr val="404040"/>
                </a:solidFill>
                <a:latin typeface="Arial Unicode MS"/>
                <a:ea typeface="+mn-ea"/>
                <a:cs typeface="Arial Unicode MS"/>
              </a:rPr>
              <a:t>that</a:t>
            </a:r>
            <a:r>
              <a:rPr kern="1200" spc="-23" dirty="0">
                <a:solidFill>
                  <a:srgbClr val="404040"/>
                </a:solidFill>
                <a:latin typeface="Arial Unicode MS"/>
                <a:ea typeface="+mn-ea"/>
                <a:cs typeface="Arial Unicode MS"/>
              </a:rPr>
              <a:t> </a:t>
            </a:r>
            <a:r>
              <a:rPr kern="1200" spc="62" dirty="0">
                <a:solidFill>
                  <a:srgbClr val="404040"/>
                </a:solidFill>
                <a:latin typeface="Arial Unicode MS"/>
                <a:ea typeface="+mn-ea"/>
                <a:cs typeface="Arial Unicode MS"/>
              </a:rPr>
              <a:t>men</a:t>
            </a:r>
            <a:r>
              <a:rPr kern="1200" spc="-12" dirty="0">
                <a:solidFill>
                  <a:srgbClr val="404040"/>
                </a:solidFill>
                <a:latin typeface="Arial Unicode MS"/>
                <a:ea typeface="+mn-ea"/>
                <a:cs typeface="Arial Unicode MS"/>
              </a:rPr>
              <a:t> </a:t>
            </a:r>
            <a:r>
              <a:rPr kern="1200" spc="58" dirty="0">
                <a:solidFill>
                  <a:srgbClr val="404040"/>
                </a:solidFill>
                <a:latin typeface="Arial Unicode MS"/>
                <a:ea typeface="+mn-ea"/>
                <a:cs typeface="Arial Unicode MS"/>
              </a:rPr>
              <a:t>might</a:t>
            </a:r>
            <a:r>
              <a:rPr kern="1200" spc="-31" dirty="0">
                <a:solidFill>
                  <a:srgbClr val="404040"/>
                </a:solidFill>
                <a:latin typeface="Arial Unicode MS"/>
                <a:ea typeface="+mn-ea"/>
                <a:cs typeface="Arial Unicode MS"/>
              </a:rPr>
              <a:t> </a:t>
            </a:r>
            <a:r>
              <a:rPr kern="1200" spc="70" dirty="0">
                <a:solidFill>
                  <a:srgbClr val="404040"/>
                </a:solidFill>
                <a:latin typeface="Arial Unicode MS"/>
                <a:ea typeface="+mn-ea"/>
                <a:cs typeface="Arial Unicode MS"/>
              </a:rPr>
              <a:t>not</a:t>
            </a:r>
            <a:r>
              <a:rPr kern="1200" spc="-15" dirty="0">
                <a:solidFill>
                  <a:srgbClr val="404040"/>
                </a:solidFill>
                <a:latin typeface="Arial Unicode MS"/>
                <a:ea typeface="+mn-ea"/>
                <a:cs typeface="Arial Unicode MS"/>
              </a:rPr>
              <a:t> </a:t>
            </a:r>
            <a:r>
              <a:rPr kern="1200" spc="35" dirty="0">
                <a:solidFill>
                  <a:srgbClr val="404040"/>
                </a:solidFill>
                <a:latin typeface="Arial Unicode MS"/>
                <a:ea typeface="+mn-ea"/>
                <a:cs typeface="Arial Unicode MS"/>
              </a:rPr>
              <a:t>convert</a:t>
            </a:r>
            <a:r>
              <a:rPr kern="1200" spc="-15" dirty="0">
                <a:solidFill>
                  <a:srgbClr val="404040"/>
                </a:solidFill>
                <a:latin typeface="Arial Unicode MS"/>
                <a:ea typeface="+mn-ea"/>
                <a:cs typeface="Arial Unicode MS"/>
              </a:rPr>
              <a:t> </a:t>
            </a:r>
            <a:r>
              <a:rPr kern="1200" spc="-19" dirty="0">
                <a:solidFill>
                  <a:srgbClr val="404040"/>
                </a:solidFill>
                <a:latin typeface="Arial Unicode MS"/>
                <a:ea typeface="+mn-ea"/>
                <a:cs typeface="Arial Unicode MS"/>
              </a:rPr>
              <a:t>as </a:t>
            </a:r>
            <a:r>
              <a:rPr kern="1200" spc="-15" dirty="0">
                <a:solidFill>
                  <a:srgbClr val="404040"/>
                </a:solidFill>
                <a:latin typeface="Arial Unicode MS"/>
                <a:ea typeface="+mn-ea"/>
                <a:cs typeface="Arial Unicode MS"/>
              </a:rPr>
              <a:t> </a:t>
            </a:r>
            <a:r>
              <a:rPr kern="1200" spc="35" dirty="0">
                <a:solidFill>
                  <a:srgbClr val="404040"/>
                </a:solidFill>
                <a:latin typeface="Arial Unicode MS"/>
                <a:ea typeface="+mn-ea"/>
                <a:cs typeface="Arial Unicode MS"/>
              </a:rPr>
              <a:t>well</a:t>
            </a:r>
            <a:r>
              <a:rPr kern="1200" spc="-27" dirty="0">
                <a:solidFill>
                  <a:srgbClr val="404040"/>
                </a:solidFill>
                <a:latin typeface="Arial Unicode MS"/>
                <a:ea typeface="+mn-ea"/>
                <a:cs typeface="Arial Unicode MS"/>
              </a:rPr>
              <a:t> </a:t>
            </a:r>
            <a:r>
              <a:rPr kern="1200" spc="-19" dirty="0">
                <a:solidFill>
                  <a:srgbClr val="404040"/>
                </a:solidFill>
                <a:latin typeface="Arial Unicode MS"/>
                <a:ea typeface="+mn-ea"/>
                <a:cs typeface="Arial Unicode MS"/>
              </a:rPr>
              <a:t>as</a:t>
            </a:r>
            <a:r>
              <a:rPr kern="1200" spc="-23" dirty="0">
                <a:solidFill>
                  <a:srgbClr val="404040"/>
                </a:solidFill>
                <a:latin typeface="Arial Unicode MS"/>
                <a:ea typeface="+mn-ea"/>
                <a:cs typeface="Arial Unicode MS"/>
              </a:rPr>
              <a:t> </a:t>
            </a:r>
            <a:r>
              <a:rPr kern="1200" spc="42" dirty="0">
                <a:solidFill>
                  <a:srgbClr val="404040"/>
                </a:solidFill>
                <a:latin typeface="Arial Unicode MS"/>
                <a:ea typeface="+mn-ea"/>
                <a:cs typeface="Arial Unicode MS"/>
              </a:rPr>
              <a:t>women,</a:t>
            </a:r>
            <a:r>
              <a:rPr kern="1200" spc="-15" dirty="0">
                <a:solidFill>
                  <a:srgbClr val="404040"/>
                </a:solidFill>
                <a:latin typeface="Arial Unicode MS"/>
                <a:ea typeface="+mn-ea"/>
                <a:cs typeface="Arial Unicode MS"/>
              </a:rPr>
              <a:t> </a:t>
            </a:r>
            <a:r>
              <a:rPr kern="1200" spc="23" dirty="0">
                <a:solidFill>
                  <a:srgbClr val="404040"/>
                </a:solidFill>
                <a:latin typeface="Arial Unicode MS"/>
                <a:ea typeface="+mn-ea"/>
                <a:cs typeface="Arial Unicode MS"/>
              </a:rPr>
              <a:t>once</a:t>
            </a:r>
            <a:r>
              <a:rPr kern="1200" spc="-4" dirty="0">
                <a:solidFill>
                  <a:srgbClr val="404040"/>
                </a:solidFill>
                <a:latin typeface="Arial Unicode MS"/>
                <a:ea typeface="+mn-ea"/>
                <a:cs typeface="Arial Unicode MS"/>
              </a:rPr>
              <a:t> </a:t>
            </a:r>
            <a:r>
              <a:rPr kern="1200" spc="42" dirty="0">
                <a:solidFill>
                  <a:srgbClr val="404040"/>
                </a:solidFill>
                <a:latin typeface="Arial Unicode MS"/>
                <a:ea typeface="+mn-ea"/>
                <a:cs typeface="Arial Unicode MS"/>
              </a:rPr>
              <a:t>they</a:t>
            </a:r>
            <a:r>
              <a:rPr kern="1200" spc="-19" dirty="0">
                <a:solidFill>
                  <a:srgbClr val="404040"/>
                </a:solidFill>
                <a:latin typeface="Arial Unicode MS"/>
                <a:ea typeface="+mn-ea"/>
                <a:cs typeface="Arial Unicode MS"/>
              </a:rPr>
              <a:t> </a:t>
            </a:r>
            <a:r>
              <a:rPr kern="1200" spc="27" dirty="0">
                <a:solidFill>
                  <a:srgbClr val="404040"/>
                </a:solidFill>
                <a:latin typeface="Arial Unicode MS"/>
                <a:ea typeface="+mn-ea"/>
                <a:cs typeface="Arial Unicode MS"/>
              </a:rPr>
              <a:t>are</a:t>
            </a:r>
            <a:r>
              <a:rPr kern="1200" spc="-19" dirty="0">
                <a:solidFill>
                  <a:srgbClr val="404040"/>
                </a:solidFill>
                <a:latin typeface="Arial Unicode MS"/>
                <a:ea typeface="+mn-ea"/>
                <a:cs typeface="Arial Unicode MS"/>
              </a:rPr>
              <a:t> </a:t>
            </a:r>
            <a:r>
              <a:rPr kern="1200" spc="62" dirty="0">
                <a:solidFill>
                  <a:srgbClr val="404040"/>
                </a:solidFill>
                <a:latin typeface="Arial Unicode MS"/>
                <a:ea typeface="+mn-ea"/>
                <a:cs typeface="Arial Unicode MS"/>
              </a:rPr>
              <a:t>on</a:t>
            </a:r>
            <a:r>
              <a:rPr kern="1200" spc="-27" dirty="0">
                <a:solidFill>
                  <a:srgbClr val="404040"/>
                </a:solidFill>
                <a:latin typeface="Arial Unicode MS"/>
                <a:ea typeface="+mn-ea"/>
                <a:cs typeface="Arial Unicode MS"/>
              </a:rPr>
              <a:t> </a:t>
            </a:r>
            <a:r>
              <a:rPr kern="1200" spc="54" dirty="0">
                <a:solidFill>
                  <a:srgbClr val="404040"/>
                </a:solidFill>
                <a:latin typeface="Arial Unicode MS"/>
                <a:ea typeface="+mn-ea"/>
                <a:cs typeface="Arial Unicode MS"/>
              </a:rPr>
              <a:t>the</a:t>
            </a:r>
            <a:r>
              <a:rPr kern="1200" spc="-12" dirty="0">
                <a:solidFill>
                  <a:srgbClr val="404040"/>
                </a:solidFill>
                <a:latin typeface="Arial Unicode MS"/>
                <a:ea typeface="+mn-ea"/>
                <a:cs typeface="Arial Unicode MS"/>
              </a:rPr>
              <a:t> </a:t>
            </a:r>
            <a:r>
              <a:rPr kern="1200" spc="27" dirty="0">
                <a:solidFill>
                  <a:srgbClr val="404040"/>
                </a:solidFill>
                <a:latin typeface="Arial Unicode MS"/>
                <a:ea typeface="+mn-ea"/>
                <a:cs typeface="Arial Unicode MS"/>
              </a:rPr>
              <a:t>Landing</a:t>
            </a:r>
            <a:r>
              <a:rPr kern="1200" spc="-39" dirty="0">
                <a:solidFill>
                  <a:srgbClr val="404040"/>
                </a:solidFill>
                <a:latin typeface="Arial Unicode MS"/>
                <a:ea typeface="+mn-ea"/>
                <a:cs typeface="Arial Unicode MS"/>
              </a:rPr>
              <a:t> </a:t>
            </a:r>
            <a:r>
              <a:rPr kern="1200" spc="-27" dirty="0">
                <a:solidFill>
                  <a:srgbClr val="404040"/>
                </a:solidFill>
                <a:latin typeface="Arial Unicode MS"/>
                <a:ea typeface="+mn-ea"/>
                <a:cs typeface="Arial Unicode MS"/>
              </a:rPr>
              <a:t>Page</a:t>
            </a:r>
            <a:r>
              <a:rPr kern="1200" spc="-12" dirty="0">
                <a:solidFill>
                  <a:srgbClr val="404040"/>
                </a:solidFill>
                <a:latin typeface="Arial Unicode MS"/>
                <a:ea typeface="+mn-ea"/>
                <a:cs typeface="Arial Unicode MS"/>
              </a:rPr>
              <a:t> </a:t>
            </a:r>
            <a:r>
              <a:rPr kern="1200" spc="42" dirty="0">
                <a:solidFill>
                  <a:srgbClr val="404040"/>
                </a:solidFill>
                <a:latin typeface="Arial Unicode MS"/>
                <a:ea typeface="+mn-ea"/>
                <a:cs typeface="Arial Unicode MS"/>
              </a:rPr>
              <a:t>and</a:t>
            </a:r>
            <a:r>
              <a:rPr kern="1200" spc="-31" dirty="0">
                <a:solidFill>
                  <a:srgbClr val="404040"/>
                </a:solidFill>
                <a:latin typeface="Arial Unicode MS"/>
                <a:ea typeface="+mn-ea"/>
                <a:cs typeface="Arial Unicode MS"/>
              </a:rPr>
              <a:t> </a:t>
            </a:r>
            <a:r>
              <a:rPr kern="1200" spc="50" dirty="0">
                <a:solidFill>
                  <a:srgbClr val="404040"/>
                </a:solidFill>
                <a:latin typeface="Arial Unicode MS"/>
                <a:ea typeface="+mn-ea"/>
                <a:cs typeface="Arial Unicode MS"/>
              </a:rPr>
              <a:t>thus</a:t>
            </a:r>
            <a:r>
              <a:rPr kern="1200" spc="-15" dirty="0">
                <a:solidFill>
                  <a:srgbClr val="404040"/>
                </a:solidFill>
                <a:latin typeface="Arial Unicode MS"/>
                <a:ea typeface="+mn-ea"/>
                <a:cs typeface="Arial Unicode MS"/>
              </a:rPr>
              <a:t> </a:t>
            </a:r>
            <a:r>
              <a:rPr kern="1200" spc="58" dirty="0">
                <a:solidFill>
                  <a:srgbClr val="404040"/>
                </a:solidFill>
                <a:latin typeface="Arial Unicode MS"/>
                <a:ea typeface="+mn-ea"/>
                <a:cs typeface="Arial Unicode MS"/>
              </a:rPr>
              <a:t>might</a:t>
            </a:r>
            <a:r>
              <a:rPr kern="1200" spc="-23" dirty="0">
                <a:solidFill>
                  <a:srgbClr val="404040"/>
                </a:solidFill>
                <a:latin typeface="Arial Unicode MS"/>
                <a:ea typeface="+mn-ea"/>
                <a:cs typeface="Arial Unicode MS"/>
              </a:rPr>
              <a:t> </a:t>
            </a:r>
            <a:r>
              <a:rPr kern="1200" spc="70" dirty="0">
                <a:solidFill>
                  <a:srgbClr val="404040"/>
                </a:solidFill>
                <a:latin typeface="Arial Unicode MS"/>
                <a:ea typeface="+mn-ea"/>
                <a:cs typeface="Arial Unicode MS"/>
              </a:rPr>
              <a:t>not</a:t>
            </a:r>
            <a:r>
              <a:rPr kern="1200" spc="-31" dirty="0">
                <a:solidFill>
                  <a:srgbClr val="404040"/>
                </a:solidFill>
                <a:latin typeface="Arial Unicode MS"/>
                <a:ea typeface="+mn-ea"/>
                <a:cs typeface="Arial Unicode MS"/>
              </a:rPr>
              <a:t> </a:t>
            </a:r>
            <a:r>
              <a:rPr kern="1200" spc="39" dirty="0">
                <a:solidFill>
                  <a:srgbClr val="404040"/>
                </a:solidFill>
                <a:latin typeface="Arial Unicode MS"/>
                <a:ea typeface="+mn-ea"/>
                <a:cs typeface="Arial Unicode MS"/>
              </a:rPr>
              <a:t>be </a:t>
            </a:r>
            <a:r>
              <a:rPr kern="1200" spc="-332" dirty="0">
                <a:solidFill>
                  <a:srgbClr val="404040"/>
                </a:solidFill>
                <a:latin typeface="Arial Unicode MS"/>
                <a:ea typeface="+mn-ea"/>
                <a:cs typeface="Arial Unicode MS"/>
              </a:rPr>
              <a:t> </a:t>
            </a:r>
            <a:r>
              <a:rPr kern="1200" spc="-19" dirty="0">
                <a:solidFill>
                  <a:srgbClr val="404040"/>
                </a:solidFill>
                <a:latin typeface="Arial Unicode MS"/>
                <a:ea typeface="+mn-ea"/>
                <a:cs typeface="Arial Unicode MS"/>
              </a:rPr>
              <a:t>as</a:t>
            </a:r>
            <a:r>
              <a:rPr kern="1200" spc="-23" dirty="0">
                <a:solidFill>
                  <a:srgbClr val="404040"/>
                </a:solidFill>
                <a:latin typeface="Arial Unicode MS"/>
                <a:ea typeface="+mn-ea"/>
                <a:cs typeface="Arial Unicode MS"/>
              </a:rPr>
              <a:t> </a:t>
            </a:r>
            <a:r>
              <a:rPr kern="1200" spc="39" dirty="0">
                <a:solidFill>
                  <a:srgbClr val="404040"/>
                </a:solidFill>
                <a:latin typeface="Arial Unicode MS"/>
                <a:ea typeface="+mn-ea"/>
                <a:cs typeface="Arial Unicode MS"/>
              </a:rPr>
              <a:t>interested</a:t>
            </a:r>
            <a:r>
              <a:rPr kern="1200" spc="-19" dirty="0">
                <a:solidFill>
                  <a:srgbClr val="404040"/>
                </a:solidFill>
                <a:latin typeface="Arial Unicode MS"/>
                <a:ea typeface="+mn-ea"/>
                <a:cs typeface="Arial Unicode MS"/>
              </a:rPr>
              <a:t> </a:t>
            </a:r>
            <a:r>
              <a:rPr kern="1200" spc="50" dirty="0">
                <a:solidFill>
                  <a:srgbClr val="404040"/>
                </a:solidFill>
                <a:latin typeface="Arial Unicode MS"/>
                <a:ea typeface="+mn-ea"/>
                <a:cs typeface="Arial Unicode MS"/>
              </a:rPr>
              <a:t>in</a:t>
            </a:r>
            <a:r>
              <a:rPr kern="1200" spc="-19" dirty="0">
                <a:solidFill>
                  <a:srgbClr val="404040"/>
                </a:solidFill>
                <a:latin typeface="Arial Unicode MS"/>
                <a:ea typeface="+mn-ea"/>
                <a:cs typeface="Arial Unicode MS"/>
              </a:rPr>
              <a:t> </a:t>
            </a:r>
            <a:r>
              <a:rPr kern="1200" spc="-4" dirty="0">
                <a:solidFill>
                  <a:srgbClr val="404040"/>
                </a:solidFill>
                <a:latin typeface="Arial Unicode MS"/>
                <a:ea typeface="+mn-ea"/>
                <a:cs typeface="Arial Unicode MS"/>
              </a:rPr>
              <a:t>a</a:t>
            </a:r>
            <a:r>
              <a:rPr kern="1200" spc="-31" dirty="0">
                <a:solidFill>
                  <a:srgbClr val="404040"/>
                </a:solidFill>
                <a:latin typeface="Arial Unicode MS"/>
                <a:ea typeface="+mn-ea"/>
                <a:cs typeface="Arial Unicode MS"/>
              </a:rPr>
              <a:t> </a:t>
            </a:r>
            <a:r>
              <a:rPr kern="1200" spc="-8" dirty="0">
                <a:solidFill>
                  <a:srgbClr val="404040"/>
                </a:solidFill>
                <a:latin typeface="Arial Unicode MS"/>
                <a:ea typeface="+mn-ea"/>
                <a:cs typeface="Arial Unicode MS"/>
              </a:rPr>
              <a:t>Free</a:t>
            </a:r>
            <a:r>
              <a:rPr kern="1200" spc="-19" dirty="0">
                <a:solidFill>
                  <a:srgbClr val="404040"/>
                </a:solidFill>
                <a:latin typeface="Arial Unicode MS"/>
                <a:ea typeface="+mn-ea"/>
                <a:cs typeface="Arial Unicode MS"/>
              </a:rPr>
              <a:t> </a:t>
            </a:r>
            <a:r>
              <a:rPr kern="1200" spc="-12" dirty="0">
                <a:solidFill>
                  <a:srgbClr val="404040"/>
                </a:solidFill>
                <a:latin typeface="Arial Unicode MS"/>
                <a:ea typeface="+mn-ea"/>
                <a:cs typeface="Arial Unicode MS"/>
              </a:rPr>
              <a:t>Social</a:t>
            </a:r>
            <a:r>
              <a:rPr kern="1200" spc="-27" dirty="0">
                <a:solidFill>
                  <a:srgbClr val="404040"/>
                </a:solidFill>
                <a:latin typeface="Arial Unicode MS"/>
                <a:ea typeface="+mn-ea"/>
                <a:cs typeface="Arial Unicode MS"/>
              </a:rPr>
              <a:t> </a:t>
            </a:r>
            <a:r>
              <a:rPr kern="1200" spc="39" dirty="0">
                <a:solidFill>
                  <a:srgbClr val="404040"/>
                </a:solidFill>
                <a:latin typeface="Arial Unicode MS"/>
                <a:ea typeface="+mn-ea"/>
                <a:cs typeface="Arial Unicode MS"/>
              </a:rPr>
              <a:t>Media</a:t>
            </a:r>
            <a:r>
              <a:rPr kern="1200" spc="-23" dirty="0">
                <a:solidFill>
                  <a:srgbClr val="404040"/>
                </a:solidFill>
                <a:latin typeface="Arial Unicode MS"/>
                <a:ea typeface="+mn-ea"/>
                <a:cs typeface="Arial Unicode MS"/>
              </a:rPr>
              <a:t> </a:t>
            </a:r>
            <a:r>
              <a:rPr kern="1200" spc="27" dirty="0">
                <a:solidFill>
                  <a:srgbClr val="404040"/>
                </a:solidFill>
                <a:latin typeface="Arial Unicode MS"/>
                <a:ea typeface="+mn-ea"/>
                <a:cs typeface="Arial Unicode MS"/>
              </a:rPr>
              <a:t>Advertising</a:t>
            </a:r>
            <a:r>
              <a:rPr kern="1200" spc="-31" dirty="0">
                <a:solidFill>
                  <a:srgbClr val="404040"/>
                </a:solidFill>
                <a:latin typeface="Arial Unicode MS"/>
                <a:ea typeface="+mn-ea"/>
                <a:cs typeface="Arial Unicode MS"/>
              </a:rPr>
              <a:t> </a:t>
            </a:r>
            <a:r>
              <a:rPr kern="1200" spc="8" dirty="0">
                <a:solidFill>
                  <a:srgbClr val="404040"/>
                </a:solidFill>
                <a:latin typeface="Arial Unicode MS"/>
                <a:ea typeface="+mn-ea"/>
                <a:cs typeface="Arial Unicode MS"/>
              </a:rPr>
              <a:t>eBook,</a:t>
            </a:r>
            <a:r>
              <a:rPr kern="1200" spc="-23" dirty="0">
                <a:solidFill>
                  <a:srgbClr val="404040"/>
                </a:solidFill>
                <a:latin typeface="Arial Unicode MS"/>
                <a:ea typeface="+mn-ea"/>
                <a:cs typeface="Arial Unicode MS"/>
              </a:rPr>
              <a:t> </a:t>
            </a:r>
            <a:r>
              <a:rPr kern="1200" spc="-19" dirty="0">
                <a:solidFill>
                  <a:srgbClr val="404040"/>
                </a:solidFill>
                <a:latin typeface="Arial Unicode MS"/>
                <a:ea typeface="+mn-ea"/>
                <a:cs typeface="Arial Unicode MS"/>
              </a:rPr>
              <a:t>as</a:t>
            </a:r>
            <a:r>
              <a:rPr kern="1200" spc="-27" dirty="0">
                <a:solidFill>
                  <a:srgbClr val="404040"/>
                </a:solidFill>
                <a:latin typeface="Arial Unicode MS"/>
                <a:ea typeface="+mn-ea"/>
                <a:cs typeface="Arial Unicode MS"/>
              </a:rPr>
              <a:t> </a:t>
            </a:r>
            <a:r>
              <a:rPr kern="1200" spc="46" dirty="0">
                <a:solidFill>
                  <a:srgbClr val="404040"/>
                </a:solidFill>
                <a:latin typeface="Arial Unicode MS"/>
                <a:ea typeface="+mn-ea"/>
                <a:cs typeface="Arial Unicode MS"/>
              </a:rPr>
              <a:t>women.</a:t>
            </a:r>
            <a:endParaRPr kern="1200" dirty="0">
              <a:solidFill>
                <a:prstClr val="black"/>
              </a:solidFill>
              <a:latin typeface="Arial Unicode MS"/>
              <a:ea typeface="+mn-ea"/>
              <a:cs typeface="Arial Unicode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37268" y="6904481"/>
            <a:ext cx="625325" cy="210797"/>
          </a:xfrm>
          <a:prstGeom prst="rect">
            <a:avLst/>
          </a:prstGeom>
        </p:spPr>
      </p:pic>
      <p:sp>
        <p:nvSpPr>
          <p:cNvPr id="3" name="object 3"/>
          <p:cNvSpPr txBox="1">
            <a:spLocks noGrp="1"/>
          </p:cNvSpPr>
          <p:nvPr>
            <p:ph type="title"/>
          </p:nvPr>
        </p:nvSpPr>
        <p:spPr>
          <a:xfrm>
            <a:off x="152091" y="478170"/>
            <a:ext cx="7085177" cy="960700"/>
          </a:xfrm>
          <a:prstGeom prst="rect">
            <a:avLst/>
          </a:prstGeom>
        </p:spPr>
        <p:txBody>
          <a:bodyPr vert="horz" wrap="square" lIns="0" tIns="9323" rIns="0" bIns="0" rtlCol="0">
            <a:spAutoFit/>
          </a:bodyPr>
          <a:lstStyle/>
          <a:p>
            <a:pPr marL="9813" marR="3925">
              <a:spcBef>
                <a:spcPts val="73"/>
              </a:spcBef>
            </a:pPr>
            <a:r>
              <a:rPr spc="50" dirty="0"/>
              <a:t>Campaign</a:t>
            </a:r>
            <a:r>
              <a:rPr spc="-66" dirty="0"/>
              <a:t> </a:t>
            </a:r>
            <a:r>
              <a:rPr spc="42" dirty="0"/>
              <a:t>Evaluation: </a:t>
            </a:r>
            <a:r>
              <a:rPr spc="-850" dirty="0"/>
              <a:t> </a:t>
            </a:r>
            <a:r>
              <a:rPr spc="85" dirty="0"/>
              <a:t>Recommendations</a:t>
            </a:r>
          </a:p>
        </p:txBody>
      </p:sp>
      <p:sp>
        <p:nvSpPr>
          <p:cNvPr id="4" name="object 4"/>
          <p:cNvSpPr txBox="1"/>
          <p:nvPr/>
        </p:nvSpPr>
        <p:spPr>
          <a:xfrm>
            <a:off x="206586" y="1438870"/>
            <a:ext cx="9699723" cy="6196813"/>
          </a:xfrm>
          <a:prstGeom prst="rect">
            <a:avLst/>
          </a:prstGeom>
        </p:spPr>
        <p:txBody>
          <a:bodyPr vert="horz" wrap="square" lIns="0" tIns="9323" rIns="0" bIns="0" rtlCol="0">
            <a:spAutoFit/>
          </a:bodyPr>
          <a:lstStyle/>
          <a:p>
            <a:pPr marL="9813" marR="106474" defTabSz="706557">
              <a:lnSpc>
                <a:spcPct val="150000"/>
              </a:lnSpc>
              <a:spcBef>
                <a:spcPts val="73"/>
              </a:spcBef>
              <a:buClrTx/>
            </a:pPr>
            <a:r>
              <a:rPr lang="en-US" kern="1200" spc="35" dirty="0">
                <a:solidFill>
                  <a:srgbClr val="525C64"/>
                </a:solidFill>
                <a:latin typeface="Arial Unicode MS"/>
                <a:ea typeface="+mn-ea"/>
                <a:cs typeface="Arial Unicode MS"/>
              </a:rPr>
              <a:t>A / B testing recommendations for the three ads To choose the best expressive image The probationary period for the advertisement shall not exceed at least 10 days The desirability of targeting according to the percentage of results between males and females and the geographical area</a:t>
            </a:r>
            <a:endParaRPr lang="ar-EG" kern="1200" spc="35" dirty="0">
              <a:solidFill>
                <a:srgbClr val="525C64"/>
              </a:solidFill>
              <a:latin typeface="Arial Unicode MS"/>
              <a:ea typeface="+mn-ea"/>
              <a:cs typeface="Arial Unicode MS"/>
            </a:endParaRPr>
          </a:p>
          <a:p>
            <a:pPr marL="9813" marR="106474" defTabSz="706557">
              <a:lnSpc>
                <a:spcPct val="150000"/>
              </a:lnSpc>
              <a:spcBef>
                <a:spcPts val="73"/>
              </a:spcBef>
              <a:buClrTx/>
            </a:pPr>
            <a:r>
              <a:rPr kern="1200" spc="35" dirty="0">
                <a:solidFill>
                  <a:srgbClr val="525C64"/>
                </a:solidFill>
                <a:latin typeface="Arial Unicode MS"/>
                <a:ea typeface="+mn-ea"/>
                <a:cs typeface="Arial Unicode MS"/>
              </a:rPr>
              <a:t>If</a:t>
            </a:r>
            <a:r>
              <a:rPr kern="1200" spc="-19" dirty="0">
                <a:solidFill>
                  <a:srgbClr val="525C64"/>
                </a:solidFill>
                <a:latin typeface="Arial Unicode MS"/>
                <a:ea typeface="+mn-ea"/>
                <a:cs typeface="Arial Unicode MS"/>
              </a:rPr>
              <a:t> </a:t>
            </a:r>
            <a:r>
              <a:rPr kern="1200" spc="42" dirty="0">
                <a:solidFill>
                  <a:srgbClr val="525C64"/>
                </a:solidFill>
                <a:latin typeface="Arial Unicode MS"/>
                <a:ea typeface="+mn-ea"/>
                <a:cs typeface="Arial Unicode MS"/>
              </a:rPr>
              <a:t>additional</a:t>
            </a:r>
            <a:r>
              <a:rPr kern="1200" spc="-46" dirty="0">
                <a:solidFill>
                  <a:srgbClr val="525C64"/>
                </a:solidFill>
                <a:latin typeface="Arial Unicode MS"/>
                <a:ea typeface="+mn-ea"/>
                <a:cs typeface="Arial Unicode MS"/>
              </a:rPr>
              <a:t> </a:t>
            </a:r>
            <a:r>
              <a:rPr kern="1200" spc="50" dirty="0">
                <a:solidFill>
                  <a:srgbClr val="525C64"/>
                </a:solidFill>
                <a:latin typeface="Arial Unicode MS"/>
                <a:ea typeface="+mn-ea"/>
                <a:cs typeface="Arial Unicode MS"/>
              </a:rPr>
              <a:t>budget</a:t>
            </a:r>
            <a:r>
              <a:rPr kern="1200" spc="-31" dirty="0">
                <a:solidFill>
                  <a:srgbClr val="525C64"/>
                </a:solidFill>
                <a:latin typeface="Arial Unicode MS"/>
                <a:ea typeface="+mn-ea"/>
                <a:cs typeface="Arial Unicode MS"/>
              </a:rPr>
              <a:t> </a:t>
            </a:r>
            <a:r>
              <a:rPr kern="1200" spc="8" dirty="0">
                <a:solidFill>
                  <a:srgbClr val="525C64"/>
                </a:solidFill>
                <a:latin typeface="Arial Unicode MS"/>
                <a:ea typeface="+mn-ea"/>
                <a:cs typeface="Arial Unicode MS"/>
              </a:rPr>
              <a:t>was</a:t>
            </a:r>
            <a:r>
              <a:rPr kern="1200" spc="-12" dirty="0">
                <a:solidFill>
                  <a:srgbClr val="525C64"/>
                </a:solidFill>
                <a:latin typeface="Arial Unicode MS"/>
                <a:ea typeface="+mn-ea"/>
                <a:cs typeface="Arial Unicode MS"/>
              </a:rPr>
              <a:t> </a:t>
            </a:r>
            <a:r>
              <a:rPr kern="1200" spc="12" dirty="0">
                <a:solidFill>
                  <a:srgbClr val="525C64"/>
                </a:solidFill>
                <a:latin typeface="Arial Unicode MS"/>
                <a:ea typeface="+mn-ea"/>
                <a:cs typeface="Arial Unicode MS"/>
              </a:rPr>
              <a:t>available,</a:t>
            </a:r>
            <a:r>
              <a:rPr kern="1200" spc="-58" dirty="0">
                <a:solidFill>
                  <a:srgbClr val="525C64"/>
                </a:solidFill>
                <a:latin typeface="Arial Unicode MS"/>
                <a:ea typeface="+mn-ea"/>
                <a:cs typeface="Arial Unicode MS"/>
              </a:rPr>
              <a:t> </a:t>
            </a:r>
            <a:r>
              <a:rPr kern="1200" dirty="0">
                <a:solidFill>
                  <a:srgbClr val="525C64"/>
                </a:solidFill>
                <a:latin typeface="Arial Unicode MS"/>
                <a:ea typeface="+mn-ea"/>
                <a:cs typeface="Arial Unicode MS"/>
              </a:rPr>
              <a:t>I</a:t>
            </a:r>
            <a:r>
              <a:rPr kern="1200" spc="-19" dirty="0">
                <a:solidFill>
                  <a:srgbClr val="525C64"/>
                </a:solidFill>
                <a:latin typeface="Arial Unicode MS"/>
                <a:ea typeface="+mn-ea"/>
                <a:cs typeface="Arial Unicode MS"/>
              </a:rPr>
              <a:t> </a:t>
            </a:r>
            <a:r>
              <a:rPr kern="1200" spc="58" dirty="0">
                <a:solidFill>
                  <a:srgbClr val="525C64"/>
                </a:solidFill>
                <a:latin typeface="Arial Unicode MS"/>
                <a:ea typeface="+mn-ea"/>
                <a:cs typeface="Arial Unicode MS"/>
              </a:rPr>
              <a:t>would</a:t>
            </a:r>
            <a:r>
              <a:rPr kern="1200" spc="-8" dirty="0">
                <a:solidFill>
                  <a:srgbClr val="525C64"/>
                </a:solidFill>
                <a:latin typeface="Arial Unicode MS"/>
                <a:ea typeface="+mn-ea"/>
                <a:cs typeface="Arial Unicode MS"/>
              </a:rPr>
              <a:t> </a:t>
            </a:r>
            <a:r>
              <a:rPr kern="1200" spc="35" dirty="0">
                <a:solidFill>
                  <a:srgbClr val="525C64"/>
                </a:solidFill>
                <a:latin typeface="Arial Unicode MS"/>
                <a:ea typeface="+mn-ea"/>
                <a:cs typeface="Arial Unicode MS"/>
              </a:rPr>
              <a:t>test</a:t>
            </a:r>
            <a:r>
              <a:rPr kern="1200" spc="-27" dirty="0">
                <a:solidFill>
                  <a:srgbClr val="525C64"/>
                </a:solidFill>
                <a:latin typeface="Arial Unicode MS"/>
                <a:ea typeface="+mn-ea"/>
                <a:cs typeface="Arial Unicode MS"/>
              </a:rPr>
              <a:t> </a:t>
            </a:r>
            <a:r>
              <a:rPr kern="1200" spc="-4" dirty="0">
                <a:solidFill>
                  <a:srgbClr val="525C64"/>
                </a:solidFill>
                <a:latin typeface="Arial Unicode MS"/>
                <a:ea typeface="+mn-ea"/>
                <a:cs typeface="Arial Unicode MS"/>
              </a:rPr>
              <a:t>a</a:t>
            </a:r>
            <a:r>
              <a:rPr kern="1200" spc="-15" dirty="0">
                <a:solidFill>
                  <a:srgbClr val="525C64"/>
                </a:solidFill>
                <a:latin typeface="Arial Unicode MS"/>
                <a:ea typeface="+mn-ea"/>
                <a:cs typeface="Arial Unicode MS"/>
              </a:rPr>
              <a:t> </a:t>
            </a:r>
            <a:r>
              <a:rPr kern="1200" spc="70" dirty="0">
                <a:solidFill>
                  <a:srgbClr val="525C64"/>
                </a:solidFill>
                <a:latin typeface="Arial Unicode MS"/>
                <a:ea typeface="+mn-ea"/>
                <a:cs typeface="Arial Unicode MS"/>
              </a:rPr>
              <a:t>number</a:t>
            </a:r>
            <a:r>
              <a:rPr kern="1200" spc="-23" dirty="0">
                <a:solidFill>
                  <a:srgbClr val="525C64"/>
                </a:solidFill>
                <a:latin typeface="Arial Unicode MS"/>
                <a:ea typeface="+mn-ea"/>
                <a:cs typeface="Arial Unicode MS"/>
              </a:rPr>
              <a:t> </a:t>
            </a:r>
            <a:r>
              <a:rPr kern="1200" spc="62" dirty="0">
                <a:solidFill>
                  <a:srgbClr val="525C64"/>
                </a:solidFill>
                <a:latin typeface="Arial Unicode MS"/>
                <a:ea typeface="+mn-ea"/>
                <a:cs typeface="Arial Unicode MS"/>
              </a:rPr>
              <a:t>of</a:t>
            </a:r>
            <a:r>
              <a:rPr kern="1200" spc="-19" dirty="0">
                <a:solidFill>
                  <a:srgbClr val="525C64"/>
                </a:solidFill>
                <a:latin typeface="Arial Unicode MS"/>
                <a:ea typeface="+mn-ea"/>
                <a:cs typeface="Arial Unicode MS"/>
              </a:rPr>
              <a:t> </a:t>
            </a:r>
            <a:r>
              <a:rPr kern="1200" spc="35" dirty="0">
                <a:solidFill>
                  <a:srgbClr val="525C64"/>
                </a:solidFill>
                <a:latin typeface="Arial Unicode MS"/>
                <a:ea typeface="+mn-ea"/>
                <a:cs typeface="Arial Unicode MS"/>
              </a:rPr>
              <a:t>things</a:t>
            </a:r>
            <a:r>
              <a:rPr kern="1200" spc="-27" dirty="0">
                <a:solidFill>
                  <a:srgbClr val="525C64"/>
                </a:solidFill>
                <a:latin typeface="Arial Unicode MS"/>
                <a:ea typeface="+mn-ea"/>
                <a:cs typeface="Arial Unicode MS"/>
              </a:rPr>
              <a:t> </a:t>
            </a:r>
            <a:r>
              <a:rPr kern="1200" spc="62" dirty="0">
                <a:solidFill>
                  <a:srgbClr val="525C64"/>
                </a:solidFill>
                <a:latin typeface="Arial Unicode MS"/>
                <a:ea typeface="+mn-ea"/>
                <a:cs typeface="Arial Unicode MS"/>
              </a:rPr>
              <a:t>on</a:t>
            </a:r>
            <a:r>
              <a:rPr kern="1200" spc="-15" dirty="0">
                <a:solidFill>
                  <a:srgbClr val="525C64"/>
                </a:solidFill>
                <a:latin typeface="Arial Unicode MS"/>
                <a:ea typeface="+mn-ea"/>
                <a:cs typeface="Arial Unicode MS"/>
              </a:rPr>
              <a:t> </a:t>
            </a:r>
            <a:r>
              <a:rPr kern="1200" spc="54" dirty="0">
                <a:solidFill>
                  <a:srgbClr val="525C64"/>
                </a:solidFill>
                <a:latin typeface="Arial Unicode MS"/>
                <a:ea typeface="+mn-ea"/>
                <a:cs typeface="Arial Unicode MS"/>
              </a:rPr>
              <a:t>the </a:t>
            </a:r>
            <a:r>
              <a:rPr kern="1200" spc="-332" dirty="0">
                <a:solidFill>
                  <a:srgbClr val="525C64"/>
                </a:solidFill>
                <a:latin typeface="Arial Unicode MS"/>
                <a:ea typeface="+mn-ea"/>
                <a:cs typeface="Arial Unicode MS"/>
              </a:rPr>
              <a:t> </a:t>
            </a:r>
            <a:r>
              <a:rPr kern="1200" spc="46" dirty="0">
                <a:solidFill>
                  <a:srgbClr val="525C64"/>
                </a:solidFill>
                <a:latin typeface="Arial Unicode MS"/>
                <a:ea typeface="+mn-ea"/>
                <a:cs typeface="Arial Unicode MS"/>
              </a:rPr>
              <a:t>next</a:t>
            </a:r>
            <a:r>
              <a:rPr kern="1200" spc="-31" dirty="0">
                <a:solidFill>
                  <a:srgbClr val="525C64"/>
                </a:solidFill>
                <a:latin typeface="Arial Unicode MS"/>
                <a:ea typeface="+mn-ea"/>
                <a:cs typeface="Arial Unicode MS"/>
              </a:rPr>
              <a:t> </a:t>
            </a:r>
            <a:r>
              <a:rPr kern="1200" spc="23" dirty="0">
                <a:solidFill>
                  <a:srgbClr val="525C64"/>
                </a:solidFill>
                <a:latin typeface="Arial Unicode MS"/>
                <a:ea typeface="+mn-ea"/>
                <a:cs typeface="Arial Unicode MS"/>
              </a:rPr>
              <a:t>campaign.</a:t>
            </a:r>
            <a:endParaRPr lang="en-US" kern="1200" dirty="0">
              <a:solidFill>
                <a:prstClr val="black"/>
              </a:solidFill>
              <a:latin typeface="Arial Unicode MS"/>
              <a:ea typeface="+mn-ea"/>
              <a:cs typeface="Arial Unicode MS"/>
            </a:endParaRPr>
          </a:p>
          <a:p>
            <a:pPr marL="274772" marR="3925" indent="-265449" defTabSz="706557">
              <a:lnSpc>
                <a:spcPct val="150000"/>
              </a:lnSpc>
              <a:spcBef>
                <a:spcPts val="1333"/>
              </a:spcBef>
              <a:buClr>
                <a:srgbClr val="585858"/>
              </a:buClr>
              <a:buSzPct val="112500"/>
              <a:buFontTx/>
              <a:buAutoNum type="arabicPeriod"/>
              <a:tabLst>
                <a:tab pos="274772" algn="l"/>
                <a:tab pos="275263" algn="l"/>
              </a:tabLst>
            </a:pPr>
            <a:r>
              <a:rPr lang="en-US" kern="1200" spc="35" dirty="0">
                <a:solidFill>
                  <a:srgbClr val="525C64"/>
                </a:solidFill>
                <a:latin typeface="Arial Unicode MS"/>
                <a:ea typeface="+mn-ea"/>
                <a:cs typeface="Arial Unicode MS"/>
              </a:rPr>
              <a:t>I will update the address</a:t>
            </a:r>
          </a:p>
          <a:p>
            <a:pPr marL="9323" marR="3925" defTabSz="706557">
              <a:lnSpc>
                <a:spcPct val="150000"/>
              </a:lnSpc>
              <a:spcBef>
                <a:spcPts val="1333"/>
              </a:spcBef>
              <a:buClr>
                <a:srgbClr val="585858"/>
              </a:buClr>
              <a:buSzPct val="112500"/>
              <a:tabLst>
                <a:tab pos="274772" algn="l"/>
                <a:tab pos="275263" algn="l"/>
              </a:tabLst>
            </a:pPr>
            <a:r>
              <a:rPr lang="en-US" kern="1200" spc="35" dirty="0">
                <a:solidFill>
                  <a:srgbClr val="525C64"/>
                </a:solidFill>
                <a:latin typeface="Arial Unicode MS"/>
                <a:ea typeface="+mn-ea"/>
                <a:cs typeface="Arial Unicode MS"/>
              </a:rPr>
              <a:t>Get your free e-book now and learn how to </a:t>
            </a:r>
            <a:r>
              <a:rPr lang="en-US" kern="1200" spc="35" dirty="0" err="1">
                <a:solidFill>
                  <a:srgbClr val="525C64"/>
                </a:solidFill>
                <a:latin typeface="Arial Unicode MS"/>
                <a:ea typeface="+mn-ea"/>
                <a:cs typeface="Arial Unicode MS"/>
              </a:rPr>
              <a:t>masterAdvertise</a:t>
            </a:r>
            <a:r>
              <a:rPr lang="en-US" kern="1200" spc="35" dirty="0">
                <a:solidFill>
                  <a:srgbClr val="525C64"/>
                </a:solidFill>
                <a:latin typeface="Arial Unicode MS"/>
                <a:ea typeface="+mn-ea"/>
                <a:cs typeface="Arial Unicode MS"/>
              </a:rPr>
              <a:t> on Facebook, Instagram, and Twitter</a:t>
            </a:r>
          </a:p>
          <a:p>
            <a:pPr marL="9323" marR="3925" defTabSz="706557">
              <a:lnSpc>
                <a:spcPct val="150000"/>
              </a:lnSpc>
              <a:spcBef>
                <a:spcPts val="1333"/>
              </a:spcBef>
              <a:buClr>
                <a:srgbClr val="585858"/>
              </a:buClr>
              <a:buSzPct val="112500"/>
              <a:tabLst>
                <a:tab pos="274772" algn="l"/>
                <a:tab pos="275263" algn="l"/>
              </a:tabLst>
            </a:pPr>
            <a:r>
              <a:rPr lang="en-US" kern="1200" spc="35" dirty="0">
                <a:solidFill>
                  <a:srgbClr val="525C64"/>
                </a:solidFill>
                <a:latin typeface="Arial Unicode MS"/>
                <a:ea typeface="+mn-ea"/>
                <a:cs typeface="Arial Unicode MS"/>
              </a:rPr>
              <a:t>And other social networking sites!.</a:t>
            </a:r>
            <a:endParaRPr lang="en-US" kern="1200" spc="-39" dirty="0">
              <a:solidFill>
                <a:srgbClr val="525C64"/>
              </a:solidFill>
              <a:latin typeface="Arial Unicode MS"/>
              <a:ea typeface="+mn-ea"/>
              <a:cs typeface="Arial Unicode MS"/>
            </a:endParaRPr>
          </a:p>
          <a:p>
            <a:pPr marL="9323" marR="635901" defTabSz="706557">
              <a:lnSpc>
                <a:spcPct val="150000"/>
              </a:lnSpc>
              <a:buClr>
                <a:srgbClr val="585858"/>
              </a:buClr>
              <a:buSzPct val="112500"/>
              <a:tabLst>
                <a:tab pos="274772" algn="l"/>
                <a:tab pos="275263" algn="l"/>
              </a:tabLst>
            </a:pPr>
            <a:r>
              <a:rPr lang="en-US" kern="1200" spc="-39" dirty="0">
                <a:solidFill>
                  <a:srgbClr val="525C64"/>
                </a:solidFill>
                <a:latin typeface="Arial Unicode MS"/>
                <a:ea typeface="+mn-ea"/>
                <a:cs typeface="Arial Unicode MS"/>
              </a:rPr>
              <a:t>2 .Since this ad group has seen a rapid drop in revenue, I'll test if the 15-day</a:t>
            </a:r>
          </a:p>
          <a:p>
            <a:pPr marL="274772" marR="635901" indent="-265449" defTabSz="706557">
              <a:lnSpc>
                <a:spcPct val="150000"/>
              </a:lnSpc>
              <a:buClr>
                <a:srgbClr val="585858"/>
              </a:buClr>
              <a:buSzPct val="112500"/>
              <a:buFontTx/>
              <a:buAutoNum type="arabicPeriod"/>
              <a:tabLst>
                <a:tab pos="274772" algn="l"/>
                <a:tab pos="275263" algn="l"/>
              </a:tabLst>
            </a:pPr>
            <a:endParaRPr lang="en-US" kern="1200" spc="-39" dirty="0">
              <a:solidFill>
                <a:srgbClr val="525C64"/>
              </a:solidFill>
              <a:latin typeface="Arial Unicode MS"/>
              <a:ea typeface="+mn-ea"/>
              <a:cs typeface="Arial Unicode MS"/>
            </a:endParaRPr>
          </a:p>
          <a:p>
            <a:pPr marL="9323" marR="635901" defTabSz="706557">
              <a:lnSpc>
                <a:spcPct val="150000"/>
              </a:lnSpc>
              <a:buClr>
                <a:srgbClr val="585858"/>
              </a:buClr>
              <a:buSzPct val="112500"/>
              <a:tabLst>
                <a:tab pos="274772" algn="l"/>
                <a:tab pos="275263" algn="l"/>
              </a:tabLst>
            </a:pPr>
            <a:r>
              <a:rPr lang="en-US" kern="1200" spc="-39" dirty="0">
                <a:solidFill>
                  <a:srgbClr val="525C64"/>
                </a:solidFill>
                <a:latin typeface="Arial Unicode MS"/>
                <a:ea typeface="+mn-ea"/>
                <a:cs typeface="Arial Unicode MS"/>
              </a:rPr>
              <a:t>3. campaign period works better Women</a:t>
            </a:r>
            <a:r>
              <a:rPr kern="1200" spc="42" dirty="0">
                <a:solidFill>
                  <a:srgbClr val="525C64"/>
                </a:solidFill>
                <a:latin typeface="Arial Unicode MS"/>
                <a:ea typeface="+mn-ea"/>
                <a:cs typeface="Arial Unicode MS"/>
              </a:rPr>
              <a:t> </a:t>
            </a:r>
            <a:r>
              <a:rPr kern="1200" spc="12" dirty="0">
                <a:solidFill>
                  <a:srgbClr val="525C64"/>
                </a:solidFill>
                <a:latin typeface="Arial Unicode MS"/>
                <a:ea typeface="+mn-ea"/>
                <a:cs typeface="Arial Unicode MS"/>
              </a:rPr>
              <a:t>aged </a:t>
            </a:r>
            <a:r>
              <a:rPr kern="1200" spc="8" dirty="0">
                <a:solidFill>
                  <a:srgbClr val="525C64"/>
                </a:solidFill>
                <a:latin typeface="Arial Unicode MS"/>
                <a:ea typeface="+mn-ea"/>
                <a:cs typeface="Arial Unicode MS"/>
              </a:rPr>
              <a:t>18-24 </a:t>
            </a:r>
            <a:r>
              <a:rPr kern="1200" spc="23" dirty="0">
                <a:solidFill>
                  <a:srgbClr val="525C64"/>
                </a:solidFill>
                <a:latin typeface="Arial Unicode MS"/>
                <a:ea typeface="+mn-ea"/>
                <a:cs typeface="Arial Unicode MS"/>
              </a:rPr>
              <a:t>generally </a:t>
            </a:r>
            <a:r>
              <a:rPr kern="1200" spc="35" dirty="0">
                <a:solidFill>
                  <a:srgbClr val="525C64"/>
                </a:solidFill>
                <a:latin typeface="Arial Unicode MS"/>
                <a:ea typeface="+mn-ea"/>
                <a:cs typeface="Arial Unicode MS"/>
              </a:rPr>
              <a:t>weren‘t </a:t>
            </a:r>
            <a:r>
              <a:rPr kern="1200" spc="39" dirty="0">
                <a:solidFill>
                  <a:srgbClr val="525C64"/>
                </a:solidFill>
                <a:latin typeface="Arial Unicode MS"/>
                <a:ea typeface="+mn-ea"/>
                <a:cs typeface="Arial Unicode MS"/>
              </a:rPr>
              <a:t>interested. </a:t>
            </a:r>
            <a:r>
              <a:rPr kern="1200" dirty="0">
                <a:solidFill>
                  <a:srgbClr val="525C64"/>
                </a:solidFill>
                <a:latin typeface="Arial Unicode MS"/>
                <a:ea typeface="+mn-ea"/>
                <a:cs typeface="Arial Unicode MS"/>
              </a:rPr>
              <a:t>Those </a:t>
            </a:r>
            <a:r>
              <a:rPr kern="1200" spc="62" dirty="0">
                <a:solidFill>
                  <a:srgbClr val="525C64"/>
                </a:solidFill>
                <a:latin typeface="Arial Unicode MS"/>
                <a:ea typeface="+mn-ea"/>
                <a:cs typeface="Arial Unicode MS"/>
              </a:rPr>
              <a:t>that </a:t>
            </a:r>
            <a:r>
              <a:rPr kern="1200" spc="19" dirty="0">
                <a:solidFill>
                  <a:srgbClr val="525C64"/>
                </a:solidFill>
                <a:latin typeface="Arial Unicode MS"/>
                <a:ea typeface="+mn-ea"/>
                <a:cs typeface="Arial Unicode MS"/>
              </a:rPr>
              <a:t>were, </a:t>
            </a:r>
            <a:r>
              <a:rPr kern="1200" spc="23" dirty="0">
                <a:solidFill>
                  <a:srgbClr val="525C64"/>
                </a:solidFill>
                <a:latin typeface="Arial Unicode MS"/>
                <a:ea typeface="+mn-ea"/>
                <a:cs typeface="Arial Unicode MS"/>
              </a:rPr>
              <a:t> </a:t>
            </a:r>
            <a:endParaRPr lang="en-US" kern="1200" spc="23" dirty="0">
              <a:solidFill>
                <a:srgbClr val="525C64"/>
              </a:solidFill>
              <a:latin typeface="Arial Unicode MS"/>
              <a:ea typeface="+mn-ea"/>
              <a:cs typeface="Arial Unicode MS"/>
            </a:endParaRPr>
          </a:p>
          <a:p>
            <a:pPr marL="9323" marR="635901" defTabSz="706557">
              <a:lnSpc>
                <a:spcPct val="150000"/>
              </a:lnSpc>
              <a:buClr>
                <a:srgbClr val="585858"/>
              </a:buClr>
              <a:buSzPct val="112500"/>
              <a:tabLst>
                <a:tab pos="274772" algn="l"/>
                <a:tab pos="275263" algn="l"/>
              </a:tabLst>
            </a:pPr>
            <a:endParaRPr lang="en-US" kern="1200" spc="23" dirty="0">
              <a:solidFill>
                <a:srgbClr val="525C64"/>
              </a:solidFill>
              <a:latin typeface="Arial Unicode MS"/>
              <a:ea typeface="+mn-ea"/>
              <a:cs typeface="Arial Unicode MS"/>
            </a:endParaRPr>
          </a:p>
          <a:p>
            <a:pPr marL="9323" marR="635901" defTabSz="706557">
              <a:lnSpc>
                <a:spcPct val="150000"/>
              </a:lnSpc>
              <a:buClr>
                <a:srgbClr val="585858"/>
              </a:buClr>
              <a:buSzPct val="112500"/>
              <a:tabLst>
                <a:tab pos="274772" algn="l"/>
                <a:tab pos="275263" algn="l"/>
              </a:tabLst>
            </a:pPr>
            <a:r>
              <a:rPr kern="1200" spc="31" dirty="0">
                <a:solidFill>
                  <a:srgbClr val="525C64"/>
                </a:solidFill>
                <a:latin typeface="Arial Unicode MS"/>
                <a:ea typeface="+mn-ea"/>
                <a:cs typeface="Arial Unicode MS"/>
              </a:rPr>
              <a:t>generated</a:t>
            </a:r>
            <a:r>
              <a:rPr kern="1200" spc="-19" dirty="0">
                <a:solidFill>
                  <a:srgbClr val="525C64"/>
                </a:solidFill>
                <a:latin typeface="Arial Unicode MS"/>
                <a:ea typeface="+mn-ea"/>
                <a:cs typeface="Arial Unicode MS"/>
              </a:rPr>
              <a:t> </a:t>
            </a:r>
            <a:r>
              <a:rPr kern="1200" spc="23" dirty="0">
                <a:solidFill>
                  <a:srgbClr val="525C64"/>
                </a:solidFill>
                <a:latin typeface="Arial Unicode MS"/>
                <a:ea typeface="+mn-ea"/>
                <a:cs typeface="Arial Unicode MS"/>
              </a:rPr>
              <a:t>negative</a:t>
            </a:r>
            <a:r>
              <a:rPr kern="1200" spc="-35" dirty="0">
                <a:solidFill>
                  <a:srgbClr val="525C64"/>
                </a:solidFill>
                <a:latin typeface="Arial Unicode MS"/>
                <a:ea typeface="+mn-ea"/>
                <a:cs typeface="Arial Unicode MS"/>
              </a:rPr>
              <a:t> </a:t>
            </a:r>
            <a:r>
              <a:rPr kern="1200" spc="-46" dirty="0">
                <a:solidFill>
                  <a:srgbClr val="525C64"/>
                </a:solidFill>
                <a:latin typeface="Arial Unicode MS"/>
                <a:ea typeface="+mn-ea"/>
                <a:cs typeface="Arial Unicode MS"/>
              </a:rPr>
              <a:t>ROI,</a:t>
            </a:r>
            <a:r>
              <a:rPr kern="1200" spc="-15" dirty="0">
                <a:solidFill>
                  <a:srgbClr val="525C64"/>
                </a:solidFill>
                <a:latin typeface="Arial Unicode MS"/>
                <a:ea typeface="+mn-ea"/>
                <a:cs typeface="Arial Unicode MS"/>
              </a:rPr>
              <a:t> </a:t>
            </a:r>
            <a:r>
              <a:rPr kern="1200" spc="12" dirty="0">
                <a:solidFill>
                  <a:srgbClr val="525C64"/>
                </a:solidFill>
                <a:latin typeface="Arial Unicode MS"/>
                <a:ea typeface="+mn-ea"/>
                <a:cs typeface="Arial Unicode MS"/>
              </a:rPr>
              <a:t>so</a:t>
            </a:r>
            <a:r>
              <a:rPr kern="1200" spc="-23" dirty="0">
                <a:solidFill>
                  <a:srgbClr val="525C64"/>
                </a:solidFill>
                <a:latin typeface="Arial Unicode MS"/>
                <a:ea typeface="+mn-ea"/>
                <a:cs typeface="Arial Unicode MS"/>
              </a:rPr>
              <a:t> </a:t>
            </a:r>
            <a:r>
              <a:rPr kern="1200" dirty="0">
                <a:solidFill>
                  <a:srgbClr val="525C64"/>
                </a:solidFill>
                <a:latin typeface="Arial Unicode MS"/>
                <a:ea typeface="+mn-ea"/>
                <a:cs typeface="Arial Unicode MS"/>
              </a:rPr>
              <a:t>I</a:t>
            </a:r>
            <a:r>
              <a:rPr kern="1200" spc="-8" dirty="0">
                <a:solidFill>
                  <a:srgbClr val="525C64"/>
                </a:solidFill>
                <a:latin typeface="Arial Unicode MS"/>
                <a:ea typeface="+mn-ea"/>
                <a:cs typeface="Arial Unicode MS"/>
              </a:rPr>
              <a:t> </a:t>
            </a:r>
            <a:r>
              <a:rPr kern="1200" spc="58" dirty="0">
                <a:solidFill>
                  <a:srgbClr val="525C64"/>
                </a:solidFill>
                <a:latin typeface="Arial Unicode MS"/>
                <a:ea typeface="+mn-ea"/>
                <a:cs typeface="Arial Unicode MS"/>
              </a:rPr>
              <a:t>would</a:t>
            </a:r>
            <a:r>
              <a:rPr kern="1200" spc="-12" dirty="0">
                <a:solidFill>
                  <a:srgbClr val="525C64"/>
                </a:solidFill>
                <a:latin typeface="Arial Unicode MS"/>
                <a:ea typeface="+mn-ea"/>
                <a:cs typeface="Arial Unicode MS"/>
              </a:rPr>
              <a:t> </a:t>
            </a:r>
            <a:r>
              <a:rPr kern="1200" spc="50" dirty="0">
                <a:solidFill>
                  <a:srgbClr val="525C64"/>
                </a:solidFill>
                <a:latin typeface="Arial Unicode MS"/>
                <a:ea typeface="+mn-ea"/>
                <a:cs typeface="Arial Unicode MS"/>
              </a:rPr>
              <a:t>either</a:t>
            </a:r>
            <a:r>
              <a:rPr kern="1200" spc="-31" dirty="0">
                <a:solidFill>
                  <a:srgbClr val="525C64"/>
                </a:solidFill>
                <a:latin typeface="Arial Unicode MS"/>
                <a:ea typeface="+mn-ea"/>
                <a:cs typeface="Arial Unicode MS"/>
              </a:rPr>
              <a:t> </a:t>
            </a:r>
            <a:r>
              <a:rPr kern="1200" spc="39" dirty="0">
                <a:solidFill>
                  <a:srgbClr val="525C64"/>
                </a:solidFill>
                <a:latin typeface="Arial Unicode MS"/>
                <a:ea typeface="+mn-ea"/>
                <a:cs typeface="Arial Unicode MS"/>
              </a:rPr>
              <a:t>cut</a:t>
            </a:r>
            <a:r>
              <a:rPr kern="1200" spc="-15" dirty="0">
                <a:solidFill>
                  <a:srgbClr val="525C64"/>
                </a:solidFill>
                <a:latin typeface="Arial Unicode MS"/>
                <a:ea typeface="+mn-ea"/>
                <a:cs typeface="Arial Unicode MS"/>
              </a:rPr>
              <a:t> </a:t>
            </a:r>
            <a:r>
              <a:rPr kern="1200" spc="70" dirty="0">
                <a:solidFill>
                  <a:srgbClr val="525C64"/>
                </a:solidFill>
                <a:latin typeface="Arial Unicode MS"/>
                <a:ea typeface="+mn-ea"/>
                <a:cs typeface="Arial Unicode MS"/>
              </a:rPr>
              <a:t>them</a:t>
            </a:r>
            <a:r>
              <a:rPr kern="1200" spc="-27" dirty="0">
                <a:solidFill>
                  <a:srgbClr val="525C64"/>
                </a:solidFill>
                <a:latin typeface="Arial Unicode MS"/>
                <a:ea typeface="+mn-ea"/>
                <a:cs typeface="Arial Unicode MS"/>
              </a:rPr>
              <a:t> </a:t>
            </a:r>
            <a:r>
              <a:rPr kern="1200" spc="81" dirty="0">
                <a:solidFill>
                  <a:srgbClr val="525C64"/>
                </a:solidFill>
                <a:latin typeface="Arial Unicode MS"/>
                <a:ea typeface="+mn-ea"/>
                <a:cs typeface="Arial Unicode MS"/>
              </a:rPr>
              <a:t>from</a:t>
            </a:r>
            <a:r>
              <a:rPr kern="1200" spc="-15" dirty="0">
                <a:solidFill>
                  <a:srgbClr val="525C64"/>
                </a:solidFill>
                <a:latin typeface="Arial Unicode MS"/>
                <a:ea typeface="+mn-ea"/>
                <a:cs typeface="Arial Unicode MS"/>
              </a:rPr>
              <a:t> </a:t>
            </a:r>
            <a:r>
              <a:rPr kern="1200" spc="54" dirty="0">
                <a:solidFill>
                  <a:srgbClr val="525C64"/>
                </a:solidFill>
                <a:latin typeface="Arial Unicode MS"/>
                <a:ea typeface="+mn-ea"/>
                <a:cs typeface="Arial Unicode MS"/>
              </a:rPr>
              <a:t>the</a:t>
            </a:r>
            <a:r>
              <a:rPr kern="1200" spc="-23" dirty="0">
                <a:solidFill>
                  <a:srgbClr val="525C64"/>
                </a:solidFill>
                <a:latin typeface="Arial Unicode MS"/>
                <a:ea typeface="+mn-ea"/>
                <a:cs typeface="Arial Unicode MS"/>
              </a:rPr>
              <a:t> </a:t>
            </a:r>
            <a:r>
              <a:rPr kern="1200" spc="39" dirty="0">
                <a:solidFill>
                  <a:srgbClr val="525C64"/>
                </a:solidFill>
                <a:latin typeface="Arial Unicode MS"/>
                <a:ea typeface="+mn-ea"/>
                <a:cs typeface="Arial Unicode MS"/>
              </a:rPr>
              <a:t>targeting </a:t>
            </a:r>
            <a:r>
              <a:rPr kern="1200" spc="42" dirty="0">
                <a:solidFill>
                  <a:srgbClr val="525C64"/>
                </a:solidFill>
                <a:latin typeface="Arial Unicode MS"/>
                <a:ea typeface="+mn-ea"/>
                <a:cs typeface="Arial Unicode MS"/>
              </a:rPr>
              <a:t> </a:t>
            </a:r>
            <a:r>
              <a:rPr kern="1200" spc="70" dirty="0">
                <a:solidFill>
                  <a:srgbClr val="525C64"/>
                </a:solidFill>
                <a:latin typeface="Arial Unicode MS"/>
                <a:ea typeface="+mn-ea"/>
                <a:cs typeface="Arial Unicode MS"/>
              </a:rPr>
              <a:t>or</a:t>
            </a:r>
            <a:r>
              <a:rPr kern="1200" spc="-23" dirty="0">
                <a:solidFill>
                  <a:srgbClr val="525C64"/>
                </a:solidFill>
                <a:latin typeface="Arial Unicode MS"/>
                <a:ea typeface="+mn-ea"/>
                <a:cs typeface="Arial Unicode MS"/>
              </a:rPr>
              <a:t> </a:t>
            </a:r>
            <a:r>
              <a:rPr kern="1200" spc="62" dirty="0">
                <a:solidFill>
                  <a:srgbClr val="525C64"/>
                </a:solidFill>
                <a:latin typeface="Arial Unicode MS"/>
                <a:ea typeface="+mn-ea"/>
                <a:cs typeface="Arial Unicode MS"/>
              </a:rPr>
              <a:t>try</a:t>
            </a:r>
            <a:r>
              <a:rPr kern="1200" spc="-19" dirty="0">
                <a:solidFill>
                  <a:srgbClr val="525C64"/>
                </a:solidFill>
                <a:latin typeface="Arial Unicode MS"/>
                <a:ea typeface="+mn-ea"/>
                <a:cs typeface="Arial Unicode MS"/>
              </a:rPr>
              <a:t> </a:t>
            </a:r>
            <a:r>
              <a:rPr kern="1200" spc="31" dirty="0">
                <a:solidFill>
                  <a:srgbClr val="525C64"/>
                </a:solidFill>
                <a:latin typeface="Arial Unicode MS"/>
                <a:ea typeface="+mn-ea"/>
                <a:cs typeface="Arial Unicode MS"/>
              </a:rPr>
              <a:t>variations</a:t>
            </a:r>
            <a:r>
              <a:rPr kern="1200" spc="-23" dirty="0">
                <a:solidFill>
                  <a:srgbClr val="525C64"/>
                </a:solidFill>
                <a:latin typeface="Arial Unicode MS"/>
                <a:ea typeface="+mn-ea"/>
                <a:cs typeface="Arial Unicode MS"/>
              </a:rPr>
              <a:t> </a:t>
            </a:r>
            <a:r>
              <a:rPr kern="1200" spc="62" dirty="0">
                <a:solidFill>
                  <a:srgbClr val="525C64"/>
                </a:solidFill>
                <a:latin typeface="Arial Unicode MS"/>
                <a:ea typeface="+mn-ea"/>
                <a:cs typeface="Arial Unicode MS"/>
              </a:rPr>
              <a:t>on</a:t>
            </a:r>
            <a:r>
              <a:rPr kern="1200" spc="-27" dirty="0">
                <a:solidFill>
                  <a:srgbClr val="525C64"/>
                </a:solidFill>
                <a:latin typeface="Arial Unicode MS"/>
                <a:ea typeface="+mn-ea"/>
                <a:cs typeface="Arial Unicode MS"/>
              </a:rPr>
              <a:t> </a:t>
            </a:r>
            <a:r>
              <a:rPr kern="1200" spc="54" dirty="0">
                <a:solidFill>
                  <a:srgbClr val="525C64"/>
                </a:solidFill>
                <a:latin typeface="Arial Unicode MS"/>
                <a:ea typeface="+mn-ea"/>
                <a:cs typeface="Arial Unicode MS"/>
              </a:rPr>
              <a:t>the</a:t>
            </a:r>
            <a:r>
              <a:rPr kern="1200" spc="-8" dirty="0">
                <a:solidFill>
                  <a:srgbClr val="525C64"/>
                </a:solidFill>
                <a:latin typeface="Arial Unicode MS"/>
                <a:ea typeface="+mn-ea"/>
                <a:cs typeface="Arial Unicode MS"/>
              </a:rPr>
              <a:t> </a:t>
            </a:r>
            <a:r>
              <a:rPr kern="1200" spc="4" dirty="0">
                <a:solidFill>
                  <a:srgbClr val="525C64"/>
                </a:solidFill>
                <a:latin typeface="Arial Unicode MS"/>
                <a:ea typeface="+mn-ea"/>
                <a:cs typeface="Arial Unicode MS"/>
              </a:rPr>
              <a:t>ad,</a:t>
            </a:r>
            <a:r>
              <a:rPr kern="1200" spc="-31" dirty="0">
                <a:solidFill>
                  <a:srgbClr val="525C64"/>
                </a:solidFill>
                <a:latin typeface="Arial Unicode MS"/>
                <a:ea typeface="+mn-ea"/>
                <a:cs typeface="Arial Unicode MS"/>
              </a:rPr>
              <a:t> </a:t>
            </a:r>
            <a:r>
              <a:rPr kern="1200" spc="62" dirty="0">
                <a:solidFill>
                  <a:srgbClr val="525C64"/>
                </a:solidFill>
                <a:latin typeface="Arial Unicode MS"/>
                <a:ea typeface="+mn-ea"/>
                <a:cs typeface="Arial Unicode MS"/>
              </a:rPr>
              <a:t>that</a:t>
            </a:r>
            <a:r>
              <a:rPr kern="1200" spc="-27" dirty="0">
                <a:solidFill>
                  <a:srgbClr val="525C64"/>
                </a:solidFill>
                <a:latin typeface="Arial Unicode MS"/>
                <a:ea typeface="+mn-ea"/>
                <a:cs typeface="Arial Unicode MS"/>
              </a:rPr>
              <a:t> </a:t>
            </a:r>
            <a:endParaRPr lang="ar-EG" kern="1200" spc="-27" dirty="0">
              <a:solidFill>
                <a:srgbClr val="525C64"/>
              </a:solidFill>
              <a:latin typeface="Arial Unicode MS"/>
              <a:ea typeface="+mn-ea"/>
              <a:cs typeface="Arial Unicode MS"/>
            </a:endParaRPr>
          </a:p>
          <a:p>
            <a:pPr marL="9323" marR="635901" defTabSz="706557">
              <a:lnSpc>
                <a:spcPct val="150000"/>
              </a:lnSpc>
              <a:buClr>
                <a:srgbClr val="585858"/>
              </a:buClr>
              <a:buSzPct val="112500"/>
              <a:tabLst>
                <a:tab pos="274772" algn="l"/>
                <a:tab pos="275263" algn="l"/>
              </a:tabLst>
            </a:pPr>
            <a:endParaRPr lang="ar-EG" kern="1200" spc="-27" dirty="0">
              <a:solidFill>
                <a:srgbClr val="525C64"/>
              </a:solidFill>
              <a:latin typeface="Arial Unicode MS"/>
              <a:ea typeface="+mn-ea"/>
              <a:cs typeface="Arial Unicode MS"/>
            </a:endParaRPr>
          </a:p>
          <a:p>
            <a:pPr marL="9323" marR="635901" defTabSz="706557">
              <a:lnSpc>
                <a:spcPct val="150000"/>
              </a:lnSpc>
              <a:buClr>
                <a:srgbClr val="585858"/>
              </a:buClr>
              <a:buSzPct val="112500"/>
              <a:tabLst>
                <a:tab pos="274772" algn="l"/>
                <a:tab pos="275263" algn="l"/>
              </a:tabLst>
            </a:pPr>
            <a:r>
              <a:rPr kern="1200" spc="39" dirty="0">
                <a:solidFill>
                  <a:srgbClr val="525C64"/>
                </a:solidFill>
                <a:latin typeface="Arial Unicode MS"/>
                <a:ea typeface="+mn-ea"/>
                <a:cs typeface="Arial Unicode MS"/>
              </a:rPr>
              <a:t>could</a:t>
            </a:r>
            <a:r>
              <a:rPr kern="1200" spc="-19" dirty="0">
                <a:solidFill>
                  <a:srgbClr val="525C64"/>
                </a:solidFill>
                <a:latin typeface="Arial Unicode MS"/>
                <a:ea typeface="+mn-ea"/>
                <a:cs typeface="Arial Unicode MS"/>
              </a:rPr>
              <a:t> </a:t>
            </a:r>
            <a:r>
              <a:rPr kern="1200" spc="42" dirty="0">
                <a:solidFill>
                  <a:srgbClr val="525C64"/>
                </a:solidFill>
                <a:latin typeface="Arial Unicode MS"/>
                <a:ea typeface="+mn-ea"/>
                <a:cs typeface="Arial Unicode MS"/>
              </a:rPr>
              <a:t>potentially</a:t>
            </a:r>
            <a:r>
              <a:rPr kern="1200" spc="-27" dirty="0">
                <a:solidFill>
                  <a:srgbClr val="525C64"/>
                </a:solidFill>
                <a:latin typeface="Arial Unicode MS"/>
                <a:ea typeface="+mn-ea"/>
                <a:cs typeface="Arial Unicode MS"/>
              </a:rPr>
              <a:t> </a:t>
            </a:r>
            <a:r>
              <a:rPr kern="1200" spc="35" dirty="0">
                <a:solidFill>
                  <a:srgbClr val="525C64"/>
                </a:solidFill>
                <a:latin typeface="Arial Unicode MS"/>
                <a:ea typeface="+mn-ea"/>
                <a:cs typeface="Arial Unicode MS"/>
              </a:rPr>
              <a:t>be</a:t>
            </a:r>
            <a:r>
              <a:rPr kern="1200" spc="-31" dirty="0">
                <a:solidFill>
                  <a:srgbClr val="525C64"/>
                </a:solidFill>
                <a:latin typeface="Arial Unicode MS"/>
                <a:ea typeface="+mn-ea"/>
                <a:cs typeface="Arial Unicode MS"/>
              </a:rPr>
              <a:t> </a:t>
            </a:r>
            <a:r>
              <a:rPr kern="1200" spc="66" dirty="0">
                <a:solidFill>
                  <a:srgbClr val="525C64"/>
                </a:solidFill>
                <a:latin typeface="Arial Unicode MS"/>
                <a:ea typeface="+mn-ea"/>
                <a:cs typeface="Arial Unicode MS"/>
              </a:rPr>
              <a:t>more</a:t>
            </a:r>
            <a:r>
              <a:rPr kern="1200" spc="-15" dirty="0">
                <a:solidFill>
                  <a:srgbClr val="525C64"/>
                </a:solidFill>
                <a:latin typeface="Arial Unicode MS"/>
                <a:ea typeface="+mn-ea"/>
                <a:cs typeface="Arial Unicode MS"/>
              </a:rPr>
              <a:t> </a:t>
            </a:r>
            <a:r>
              <a:rPr kern="1200" spc="27" dirty="0">
                <a:solidFill>
                  <a:srgbClr val="525C64"/>
                </a:solidFill>
                <a:latin typeface="Arial Unicode MS"/>
                <a:ea typeface="+mn-ea"/>
                <a:cs typeface="Arial Unicode MS"/>
              </a:rPr>
              <a:t>appealing</a:t>
            </a:r>
            <a:r>
              <a:rPr kern="1200" spc="-35" dirty="0">
                <a:solidFill>
                  <a:srgbClr val="525C64"/>
                </a:solidFill>
                <a:latin typeface="Arial Unicode MS"/>
                <a:ea typeface="+mn-ea"/>
                <a:cs typeface="Arial Unicode MS"/>
              </a:rPr>
              <a:t> </a:t>
            </a:r>
            <a:r>
              <a:rPr kern="1200" spc="73" dirty="0">
                <a:solidFill>
                  <a:srgbClr val="525C64"/>
                </a:solidFill>
                <a:latin typeface="Arial Unicode MS"/>
                <a:ea typeface="+mn-ea"/>
                <a:cs typeface="Arial Unicode MS"/>
              </a:rPr>
              <a:t>to </a:t>
            </a:r>
            <a:r>
              <a:rPr kern="1200" spc="-332" dirty="0">
                <a:solidFill>
                  <a:srgbClr val="525C64"/>
                </a:solidFill>
                <a:latin typeface="Arial Unicode MS"/>
                <a:ea typeface="+mn-ea"/>
                <a:cs typeface="Arial Unicode MS"/>
              </a:rPr>
              <a:t> </a:t>
            </a:r>
            <a:r>
              <a:rPr kern="1200" spc="62" dirty="0">
                <a:solidFill>
                  <a:srgbClr val="525C64"/>
                </a:solidFill>
                <a:latin typeface="Arial Unicode MS"/>
                <a:ea typeface="+mn-ea"/>
                <a:cs typeface="Arial Unicode MS"/>
              </a:rPr>
              <a:t>that</a:t>
            </a:r>
            <a:r>
              <a:rPr kern="1200" spc="-31" dirty="0">
                <a:solidFill>
                  <a:srgbClr val="525C64"/>
                </a:solidFill>
                <a:latin typeface="Arial Unicode MS"/>
                <a:ea typeface="+mn-ea"/>
                <a:cs typeface="Arial Unicode MS"/>
              </a:rPr>
              <a:t> </a:t>
            </a:r>
            <a:r>
              <a:rPr kern="1200" spc="35" dirty="0">
                <a:solidFill>
                  <a:srgbClr val="525C64"/>
                </a:solidFill>
                <a:latin typeface="Arial Unicode MS"/>
                <a:ea typeface="+mn-ea"/>
                <a:cs typeface="Arial Unicode MS"/>
              </a:rPr>
              <a:t>demographic.</a:t>
            </a:r>
            <a:endParaRPr kern="1200" dirty="0">
              <a:solidFill>
                <a:prstClr val="black"/>
              </a:solidFill>
              <a:latin typeface="Arial Unicode MS"/>
              <a:ea typeface="+mn-ea"/>
              <a:cs typeface="Arial Unicode MS"/>
            </a:endParaRPr>
          </a:p>
          <a:p>
            <a:pPr defTabSz="706557">
              <a:lnSpc>
                <a:spcPct val="150000"/>
              </a:lnSpc>
              <a:spcBef>
                <a:spcPts val="54"/>
              </a:spcBef>
              <a:buClr>
                <a:srgbClr val="585858"/>
              </a:buClr>
              <a:buFont typeface="Arial Unicode MS"/>
              <a:buAutoNum type="arabicPeriod"/>
            </a:pPr>
            <a:endParaRPr sz="900" kern="1200" dirty="0">
              <a:solidFill>
                <a:prstClr val="black"/>
              </a:solidFill>
              <a:latin typeface="Arial Unicode MS"/>
              <a:ea typeface="+mn-ea"/>
              <a:cs typeface="Arial Unicode MS"/>
            </a:endParaRPr>
          </a:p>
          <a:p>
            <a:pPr marL="9323" marR="117759" defTabSz="706557">
              <a:lnSpc>
                <a:spcPct val="150000"/>
              </a:lnSpc>
              <a:buClr>
                <a:srgbClr val="585858"/>
              </a:buClr>
              <a:buSzPct val="112500"/>
              <a:tabLst>
                <a:tab pos="274772" algn="l"/>
                <a:tab pos="275263" algn="l"/>
              </a:tabLst>
            </a:pPr>
            <a:r>
              <a:rPr lang="en-US" kern="1200" spc="42" dirty="0">
                <a:solidFill>
                  <a:srgbClr val="525C64"/>
                </a:solidFill>
                <a:latin typeface="Arial Unicode MS"/>
                <a:ea typeface="+mn-ea"/>
                <a:cs typeface="Arial Unicode MS"/>
              </a:rPr>
              <a:t>4</a:t>
            </a:r>
            <a:r>
              <a:rPr lang="ar-EG" kern="1200" spc="42" dirty="0">
                <a:solidFill>
                  <a:srgbClr val="525C64"/>
                </a:solidFill>
                <a:latin typeface="Arial Unicode MS"/>
                <a:ea typeface="+mn-ea"/>
                <a:cs typeface="Arial Unicode MS"/>
              </a:rPr>
              <a:t>.</a:t>
            </a:r>
            <a:r>
              <a:rPr kern="1200" spc="42" dirty="0">
                <a:solidFill>
                  <a:srgbClr val="525C64"/>
                </a:solidFill>
                <a:latin typeface="Arial Unicode MS"/>
                <a:ea typeface="+mn-ea"/>
                <a:cs typeface="Arial Unicode MS"/>
              </a:rPr>
              <a:t>Women</a:t>
            </a:r>
            <a:r>
              <a:rPr kern="1200" spc="-8" dirty="0">
                <a:solidFill>
                  <a:srgbClr val="525C64"/>
                </a:solidFill>
                <a:latin typeface="Arial Unicode MS"/>
                <a:ea typeface="+mn-ea"/>
                <a:cs typeface="Arial Unicode MS"/>
              </a:rPr>
              <a:t> </a:t>
            </a:r>
            <a:r>
              <a:rPr kern="1200" spc="12" dirty="0">
                <a:solidFill>
                  <a:srgbClr val="525C64"/>
                </a:solidFill>
                <a:latin typeface="Arial Unicode MS"/>
                <a:ea typeface="+mn-ea"/>
                <a:cs typeface="Arial Unicode MS"/>
              </a:rPr>
              <a:t>aged</a:t>
            </a:r>
            <a:r>
              <a:rPr kern="1200" spc="-31" dirty="0">
                <a:solidFill>
                  <a:srgbClr val="525C64"/>
                </a:solidFill>
                <a:latin typeface="Arial Unicode MS"/>
                <a:ea typeface="+mn-ea"/>
                <a:cs typeface="Arial Unicode MS"/>
              </a:rPr>
              <a:t> </a:t>
            </a:r>
            <a:r>
              <a:rPr kern="1200" spc="12" dirty="0">
                <a:solidFill>
                  <a:srgbClr val="525C64"/>
                </a:solidFill>
                <a:latin typeface="Arial Unicode MS"/>
                <a:ea typeface="+mn-ea"/>
                <a:cs typeface="Arial Unicode MS"/>
              </a:rPr>
              <a:t>25-34</a:t>
            </a:r>
            <a:r>
              <a:rPr kern="1200" spc="-23" dirty="0">
                <a:solidFill>
                  <a:srgbClr val="525C64"/>
                </a:solidFill>
                <a:latin typeface="Arial Unicode MS"/>
                <a:ea typeface="+mn-ea"/>
                <a:cs typeface="Arial Unicode MS"/>
              </a:rPr>
              <a:t> </a:t>
            </a:r>
            <a:r>
              <a:rPr kern="1200" spc="62" dirty="0">
                <a:solidFill>
                  <a:srgbClr val="525C64"/>
                </a:solidFill>
                <a:latin typeface="Arial Unicode MS"/>
                <a:ea typeface="+mn-ea"/>
                <a:cs typeface="Arial Unicode MS"/>
              </a:rPr>
              <a:t>performed</a:t>
            </a:r>
            <a:r>
              <a:rPr kern="1200" spc="-31" dirty="0">
                <a:solidFill>
                  <a:srgbClr val="525C64"/>
                </a:solidFill>
                <a:latin typeface="Arial Unicode MS"/>
                <a:ea typeface="+mn-ea"/>
                <a:cs typeface="Arial Unicode MS"/>
              </a:rPr>
              <a:t> </a:t>
            </a:r>
            <a:r>
              <a:rPr kern="1200" spc="23" dirty="0">
                <a:solidFill>
                  <a:srgbClr val="525C64"/>
                </a:solidFill>
                <a:latin typeface="Arial Unicode MS"/>
                <a:ea typeface="+mn-ea"/>
                <a:cs typeface="Arial Unicode MS"/>
              </a:rPr>
              <a:t>very</a:t>
            </a:r>
            <a:r>
              <a:rPr kern="1200" spc="-27" dirty="0">
                <a:solidFill>
                  <a:srgbClr val="525C64"/>
                </a:solidFill>
                <a:latin typeface="Arial Unicode MS"/>
                <a:ea typeface="+mn-ea"/>
                <a:cs typeface="Arial Unicode MS"/>
              </a:rPr>
              <a:t> </a:t>
            </a:r>
            <a:r>
              <a:rPr kern="1200" spc="19" dirty="0">
                <a:solidFill>
                  <a:srgbClr val="525C64"/>
                </a:solidFill>
                <a:latin typeface="Arial Unicode MS"/>
                <a:ea typeface="+mn-ea"/>
                <a:cs typeface="Arial Unicode MS"/>
              </a:rPr>
              <a:t>well,</a:t>
            </a:r>
            <a:r>
              <a:rPr kern="1200" spc="-35" dirty="0">
                <a:solidFill>
                  <a:srgbClr val="525C64"/>
                </a:solidFill>
                <a:latin typeface="Arial Unicode MS"/>
                <a:ea typeface="+mn-ea"/>
                <a:cs typeface="Arial Unicode MS"/>
              </a:rPr>
              <a:t> </a:t>
            </a:r>
            <a:r>
              <a:rPr kern="1200" spc="12" dirty="0">
                <a:solidFill>
                  <a:srgbClr val="525C64"/>
                </a:solidFill>
                <a:latin typeface="Arial Unicode MS"/>
                <a:ea typeface="+mn-ea"/>
                <a:cs typeface="Arial Unicode MS"/>
              </a:rPr>
              <a:t>so</a:t>
            </a:r>
            <a:r>
              <a:rPr kern="1200" spc="-19" dirty="0">
                <a:solidFill>
                  <a:srgbClr val="525C64"/>
                </a:solidFill>
                <a:latin typeface="Arial Unicode MS"/>
                <a:ea typeface="+mn-ea"/>
                <a:cs typeface="Arial Unicode MS"/>
              </a:rPr>
              <a:t> </a:t>
            </a:r>
            <a:r>
              <a:rPr kern="1200" spc="39" dirty="0">
                <a:solidFill>
                  <a:srgbClr val="525C64"/>
                </a:solidFill>
                <a:latin typeface="Arial Unicode MS"/>
                <a:ea typeface="+mn-ea"/>
                <a:cs typeface="Arial Unicode MS"/>
              </a:rPr>
              <a:t>this</a:t>
            </a:r>
            <a:r>
              <a:rPr kern="1200" spc="-23" dirty="0">
                <a:solidFill>
                  <a:srgbClr val="525C64"/>
                </a:solidFill>
                <a:latin typeface="Arial Unicode MS"/>
                <a:ea typeface="+mn-ea"/>
                <a:cs typeface="Arial Unicode MS"/>
              </a:rPr>
              <a:t> </a:t>
            </a:r>
            <a:r>
              <a:rPr kern="1200" spc="39" dirty="0">
                <a:solidFill>
                  <a:srgbClr val="525C64"/>
                </a:solidFill>
                <a:latin typeface="Arial Unicode MS"/>
                <a:ea typeface="+mn-ea"/>
                <a:cs typeface="Arial Unicode MS"/>
              </a:rPr>
              <a:t>demographic</a:t>
            </a:r>
            <a:r>
              <a:rPr kern="1200" spc="-39" dirty="0">
                <a:solidFill>
                  <a:srgbClr val="525C64"/>
                </a:solidFill>
                <a:latin typeface="Arial Unicode MS"/>
                <a:ea typeface="+mn-ea"/>
                <a:cs typeface="Arial Unicode MS"/>
              </a:rPr>
              <a:t> </a:t>
            </a:r>
            <a:r>
              <a:rPr kern="1200" spc="42" dirty="0">
                <a:solidFill>
                  <a:srgbClr val="525C64"/>
                </a:solidFill>
                <a:latin typeface="Arial Unicode MS"/>
                <a:ea typeface="+mn-ea"/>
                <a:cs typeface="Arial Unicode MS"/>
              </a:rPr>
              <a:t>should </a:t>
            </a:r>
            <a:r>
              <a:rPr kern="1200" spc="-332" dirty="0">
                <a:solidFill>
                  <a:srgbClr val="525C64"/>
                </a:solidFill>
                <a:latin typeface="Arial Unicode MS"/>
                <a:ea typeface="+mn-ea"/>
                <a:cs typeface="Arial Unicode MS"/>
              </a:rPr>
              <a:t> </a:t>
            </a:r>
            <a:r>
              <a:rPr kern="1200" spc="35" dirty="0">
                <a:solidFill>
                  <a:srgbClr val="525C64"/>
                </a:solidFill>
                <a:latin typeface="Arial Unicode MS"/>
                <a:ea typeface="+mn-ea"/>
                <a:cs typeface="Arial Unicode MS"/>
              </a:rPr>
              <a:t>be </a:t>
            </a:r>
            <a:r>
              <a:rPr kern="1200" spc="39" dirty="0">
                <a:solidFill>
                  <a:srgbClr val="525C64"/>
                </a:solidFill>
                <a:latin typeface="Arial Unicode MS"/>
                <a:ea typeface="+mn-ea"/>
                <a:cs typeface="Arial Unicode MS"/>
              </a:rPr>
              <a:t>targeted </a:t>
            </a:r>
            <a:r>
              <a:rPr kern="1200" spc="62" dirty="0">
                <a:solidFill>
                  <a:srgbClr val="525C64"/>
                </a:solidFill>
                <a:latin typeface="Arial Unicode MS"/>
                <a:ea typeface="+mn-ea"/>
                <a:cs typeface="Arial Unicode MS"/>
              </a:rPr>
              <a:t>more </a:t>
            </a:r>
            <a:r>
              <a:rPr kern="1200" spc="12" dirty="0">
                <a:solidFill>
                  <a:srgbClr val="525C64"/>
                </a:solidFill>
                <a:latin typeface="Arial Unicode MS"/>
                <a:ea typeface="+mn-ea"/>
                <a:cs typeface="Arial Unicode MS"/>
              </a:rPr>
              <a:t>heavily, </a:t>
            </a:r>
            <a:r>
              <a:rPr kern="1200" spc="62" dirty="0">
                <a:solidFill>
                  <a:srgbClr val="525C64"/>
                </a:solidFill>
                <a:latin typeface="Arial Unicode MS"/>
                <a:ea typeface="+mn-ea"/>
                <a:cs typeface="Arial Unicode MS"/>
              </a:rPr>
              <a:t>with </a:t>
            </a:r>
            <a:endParaRPr lang="ar-EG" kern="1200" spc="62" dirty="0">
              <a:solidFill>
                <a:srgbClr val="525C64"/>
              </a:solidFill>
              <a:latin typeface="Arial Unicode MS"/>
              <a:ea typeface="+mn-ea"/>
              <a:cs typeface="Arial Unicode MS"/>
            </a:endParaRPr>
          </a:p>
          <a:p>
            <a:pPr marL="274772" marR="117759" indent="-265449" defTabSz="706557">
              <a:lnSpc>
                <a:spcPct val="150000"/>
              </a:lnSpc>
              <a:buClr>
                <a:srgbClr val="585858"/>
              </a:buClr>
              <a:buSzPct val="112500"/>
              <a:buFontTx/>
              <a:buAutoNum type="arabicPeriod"/>
              <a:tabLst>
                <a:tab pos="274772" algn="l"/>
                <a:tab pos="275263" algn="l"/>
              </a:tabLst>
            </a:pPr>
            <a:endParaRPr lang="ar-EG" kern="1200" spc="62" dirty="0">
              <a:solidFill>
                <a:srgbClr val="525C64"/>
              </a:solidFill>
              <a:latin typeface="Arial Unicode MS"/>
              <a:ea typeface="+mn-ea"/>
              <a:cs typeface="Arial Unicode MS"/>
            </a:endParaRPr>
          </a:p>
          <a:p>
            <a:pPr marL="9323" marR="117759" defTabSz="706557">
              <a:lnSpc>
                <a:spcPct val="150000"/>
              </a:lnSpc>
              <a:buClr>
                <a:srgbClr val="585858"/>
              </a:buClr>
              <a:buSzPct val="112500"/>
              <a:tabLst>
                <a:tab pos="274772" algn="l"/>
                <a:tab pos="275263" algn="l"/>
              </a:tabLst>
            </a:pPr>
            <a:r>
              <a:rPr kern="1200" spc="42" dirty="0">
                <a:solidFill>
                  <a:srgbClr val="525C64"/>
                </a:solidFill>
                <a:latin typeface="Arial Unicode MS"/>
                <a:ea typeface="+mn-ea"/>
                <a:cs typeface="Arial Unicode MS"/>
              </a:rPr>
              <a:t>potentially </a:t>
            </a:r>
            <a:r>
              <a:rPr kern="1200" spc="15" dirty="0">
                <a:solidFill>
                  <a:srgbClr val="525C64"/>
                </a:solidFill>
                <a:latin typeface="Arial Unicode MS"/>
                <a:ea typeface="+mn-ea"/>
                <a:cs typeface="Arial Unicode MS"/>
              </a:rPr>
              <a:t>even </a:t>
            </a:r>
            <a:r>
              <a:rPr kern="1200" spc="62" dirty="0">
                <a:solidFill>
                  <a:srgbClr val="525C64"/>
                </a:solidFill>
                <a:latin typeface="Arial Unicode MS"/>
                <a:ea typeface="+mn-ea"/>
                <a:cs typeface="Arial Unicode MS"/>
              </a:rPr>
              <a:t>more </a:t>
            </a:r>
            <a:r>
              <a:rPr kern="1200" spc="27" dirty="0">
                <a:solidFill>
                  <a:srgbClr val="525C64"/>
                </a:solidFill>
                <a:latin typeface="Arial Unicode MS"/>
                <a:ea typeface="+mn-ea"/>
                <a:cs typeface="Arial Unicode MS"/>
              </a:rPr>
              <a:t>appealing ad </a:t>
            </a:r>
            <a:r>
              <a:rPr kern="1200" spc="31" dirty="0">
                <a:solidFill>
                  <a:srgbClr val="525C64"/>
                </a:solidFill>
                <a:latin typeface="Arial Unicode MS"/>
                <a:ea typeface="+mn-ea"/>
                <a:cs typeface="Arial Unicode MS"/>
              </a:rPr>
              <a:t> </a:t>
            </a:r>
            <a:r>
              <a:rPr kern="1200" spc="27" dirty="0">
                <a:solidFill>
                  <a:srgbClr val="525C64"/>
                </a:solidFill>
                <a:latin typeface="Arial Unicode MS"/>
                <a:ea typeface="+mn-ea"/>
                <a:cs typeface="Arial Unicode MS"/>
              </a:rPr>
              <a:t>variations.</a:t>
            </a:r>
            <a:endParaRPr kern="1200" dirty="0">
              <a:solidFill>
                <a:prstClr val="black"/>
              </a:solidFill>
              <a:latin typeface="Arial Unicode MS"/>
              <a:ea typeface="+mn-ea"/>
              <a:cs typeface="Arial Unicode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37268" y="6904481"/>
            <a:ext cx="625325" cy="210797"/>
          </a:xfrm>
          <a:prstGeom prst="rect">
            <a:avLst/>
          </a:prstGeom>
        </p:spPr>
      </p:pic>
      <p:sp>
        <p:nvSpPr>
          <p:cNvPr id="3" name="object 3"/>
          <p:cNvSpPr txBox="1">
            <a:spLocks noGrp="1"/>
          </p:cNvSpPr>
          <p:nvPr>
            <p:ph type="title"/>
          </p:nvPr>
        </p:nvSpPr>
        <p:spPr>
          <a:xfrm>
            <a:off x="350651" y="657122"/>
            <a:ext cx="7085177" cy="960700"/>
          </a:xfrm>
          <a:prstGeom prst="rect">
            <a:avLst/>
          </a:prstGeom>
        </p:spPr>
        <p:txBody>
          <a:bodyPr vert="horz" wrap="square" lIns="0" tIns="9323" rIns="0" bIns="0" rtlCol="0">
            <a:spAutoFit/>
          </a:bodyPr>
          <a:lstStyle/>
          <a:p>
            <a:pPr marL="9813" marR="3925">
              <a:spcBef>
                <a:spcPts val="73"/>
              </a:spcBef>
            </a:pPr>
            <a:r>
              <a:rPr spc="50" dirty="0"/>
              <a:t>Campaign</a:t>
            </a:r>
            <a:r>
              <a:rPr spc="-66" dirty="0"/>
              <a:t> </a:t>
            </a:r>
            <a:r>
              <a:rPr spc="42" dirty="0"/>
              <a:t>Evaluation: </a:t>
            </a:r>
            <a:r>
              <a:rPr spc="-850" dirty="0"/>
              <a:t> </a:t>
            </a:r>
            <a:r>
              <a:rPr spc="85" dirty="0"/>
              <a:t>Recommendations</a:t>
            </a:r>
          </a:p>
        </p:txBody>
      </p:sp>
      <p:sp>
        <p:nvSpPr>
          <p:cNvPr id="4" name="object 4"/>
          <p:cNvSpPr txBox="1"/>
          <p:nvPr/>
        </p:nvSpPr>
        <p:spPr>
          <a:xfrm>
            <a:off x="238355" y="1688034"/>
            <a:ext cx="9386907" cy="3872663"/>
          </a:xfrm>
          <a:prstGeom prst="rect">
            <a:avLst/>
          </a:prstGeom>
        </p:spPr>
        <p:txBody>
          <a:bodyPr vert="horz" wrap="square" lIns="0" tIns="21590" rIns="0" bIns="0" numCol="1" rtlCol="0">
            <a:spAutoFit/>
          </a:bodyPr>
          <a:lstStyle/>
          <a:p>
            <a:pPr marL="274772" marR="3925" indent="-265449">
              <a:lnSpc>
                <a:spcPct val="150000"/>
              </a:lnSpc>
              <a:spcBef>
                <a:spcPts val="170"/>
              </a:spcBef>
              <a:tabLst>
                <a:tab pos="274772" algn="l"/>
              </a:tabLst>
            </a:pPr>
            <a:r>
              <a:rPr dirty="0">
                <a:solidFill>
                  <a:srgbClr val="585858"/>
                </a:solidFill>
                <a:latin typeface="Arial Unicode MS"/>
                <a:cs typeface="Arial Unicode MS"/>
              </a:rPr>
              <a:t>5.	</a:t>
            </a:r>
            <a:r>
              <a:rPr spc="50" dirty="0">
                <a:solidFill>
                  <a:srgbClr val="585858"/>
                </a:solidFill>
                <a:latin typeface="Arial Unicode MS"/>
                <a:cs typeface="Arial Unicode MS"/>
              </a:rPr>
              <a:t>Men </a:t>
            </a:r>
            <a:r>
              <a:rPr spc="62" dirty="0">
                <a:solidFill>
                  <a:srgbClr val="585858"/>
                </a:solidFill>
                <a:latin typeface="Arial Unicode MS"/>
                <a:cs typeface="Arial Unicode MS"/>
              </a:rPr>
              <a:t>performed </a:t>
            </a:r>
            <a:r>
              <a:rPr spc="54" dirty="0">
                <a:solidFill>
                  <a:srgbClr val="585858"/>
                </a:solidFill>
                <a:latin typeface="Arial Unicode MS"/>
                <a:cs typeface="Arial Unicode MS"/>
              </a:rPr>
              <a:t>quite </a:t>
            </a:r>
            <a:r>
              <a:rPr spc="31" dirty="0">
                <a:solidFill>
                  <a:srgbClr val="585858"/>
                </a:solidFill>
                <a:latin typeface="Arial Unicode MS"/>
                <a:cs typeface="Arial Unicode MS"/>
              </a:rPr>
              <a:t>well </a:t>
            </a:r>
            <a:r>
              <a:rPr spc="42" dirty="0">
                <a:solidFill>
                  <a:srgbClr val="585858"/>
                </a:solidFill>
                <a:latin typeface="Arial Unicode MS"/>
                <a:cs typeface="Arial Unicode MS"/>
              </a:rPr>
              <a:t>and </a:t>
            </a:r>
            <a:r>
              <a:rPr spc="-46" dirty="0">
                <a:solidFill>
                  <a:srgbClr val="585858"/>
                </a:solidFill>
                <a:latin typeface="Arial Unicode MS"/>
                <a:cs typeface="Arial Unicode MS"/>
              </a:rPr>
              <a:t>ROI </a:t>
            </a:r>
            <a:r>
              <a:rPr spc="23" dirty="0">
                <a:solidFill>
                  <a:srgbClr val="585858"/>
                </a:solidFill>
                <a:latin typeface="Arial Unicode MS"/>
                <a:cs typeface="Arial Unicode MS"/>
              </a:rPr>
              <a:t>positive, </a:t>
            </a:r>
            <a:r>
              <a:rPr spc="77" dirty="0">
                <a:solidFill>
                  <a:srgbClr val="585858"/>
                </a:solidFill>
                <a:latin typeface="Arial Unicode MS"/>
                <a:cs typeface="Arial Unicode MS"/>
              </a:rPr>
              <a:t>but </a:t>
            </a:r>
            <a:r>
              <a:rPr spc="35" dirty="0">
                <a:solidFill>
                  <a:srgbClr val="585858"/>
                </a:solidFill>
                <a:latin typeface="Arial Unicode MS"/>
                <a:cs typeface="Arial Unicode MS"/>
              </a:rPr>
              <a:t>converted </a:t>
            </a:r>
            <a:r>
              <a:rPr spc="54" dirty="0">
                <a:solidFill>
                  <a:srgbClr val="585858"/>
                </a:solidFill>
                <a:latin typeface="Arial Unicode MS"/>
                <a:cs typeface="Arial Unicode MS"/>
              </a:rPr>
              <a:t>much </a:t>
            </a:r>
            <a:r>
              <a:rPr spc="-8" dirty="0">
                <a:solidFill>
                  <a:srgbClr val="585858"/>
                </a:solidFill>
                <a:latin typeface="Arial Unicode MS"/>
                <a:cs typeface="Arial Unicode MS"/>
              </a:rPr>
              <a:t>less </a:t>
            </a:r>
            <a:r>
              <a:rPr spc="-4" dirty="0">
                <a:solidFill>
                  <a:srgbClr val="585858"/>
                </a:solidFill>
                <a:latin typeface="Arial Unicode MS"/>
                <a:cs typeface="Arial Unicode MS"/>
              </a:rPr>
              <a:t> </a:t>
            </a:r>
            <a:r>
              <a:rPr spc="54" dirty="0">
                <a:solidFill>
                  <a:srgbClr val="585858"/>
                </a:solidFill>
                <a:latin typeface="Arial Unicode MS"/>
                <a:cs typeface="Arial Unicode MS"/>
              </a:rPr>
              <a:t>than </a:t>
            </a:r>
            <a:r>
              <a:rPr spc="58" dirty="0">
                <a:solidFill>
                  <a:srgbClr val="585858"/>
                </a:solidFill>
                <a:latin typeface="Arial Unicode MS"/>
                <a:cs typeface="Arial Unicode MS"/>
              </a:rPr>
              <a:t>women </a:t>
            </a:r>
            <a:r>
              <a:rPr spc="12" dirty="0">
                <a:solidFill>
                  <a:srgbClr val="585858"/>
                </a:solidFill>
                <a:latin typeface="Arial Unicode MS"/>
                <a:cs typeface="Arial Unicode MS"/>
              </a:rPr>
              <a:t>(significance </a:t>
            </a:r>
            <a:r>
              <a:rPr spc="35" dirty="0">
                <a:solidFill>
                  <a:srgbClr val="585858"/>
                </a:solidFill>
                <a:latin typeface="Arial Unicode MS"/>
                <a:cs typeface="Arial Unicode MS"/>
              </a:rPr>
              <a:t>testing delivered </a:t>
            </a:r>
            <a:r>
              <a:rPr i="1" spc="-27" dirty="0">
                <a:solidFill>
                  <a:srgbClr val="585858"/>
                </a:solidFill>
              </a:rPr>
              <a:t>weak </a:t>
            </a:r>
            <a:r>
              <a:rPr spc="19" dirty="0">
                <a:solidFill>
                  <a:srgbClr val="585858"/>
                </a:solidFill>
                <a:latin typeface="Arial Unicode MS"/>
                <a:cs typeface="Arial Unicode MS"/>
              </a:rPr>
              <a:t>evidence </a:t>
            </a:r>
            <a:r>
              <a:rPr spc="62" dirty="0">
                <a:solidFill>
                  <a:srgbClr val="585858"/>
                </a:solidFill>
                <a:latin typeface="Arial Unicode MS"/>
                <a:cs typeface="Arial Unicode MS"/>
              </a:rPr>
              <a:t>on </a:t>
            </a:r>
            <a:r>
              <a:rPr spc="27" dirty="0">
                <a:solidFill>
                  <a:srgbClr val="585858"/>
                </a:solidFill>
                <a:latin typeface="Arial Unicode MS"/>
                <a:cs typeface="Arial Unicode MS"/>
              </a:rPr>
              <a:t>that). </a:t>
            </a:r>
            <a:r>
              <a:rPr spc="31" dirty="0">
                <a:solidFill>
                  <a:srgbClr val="585858"/>
                </a:solidFill>
                <a:latin typeface="Arial Unicode MS"/>
                <a:cs typeface="Arial Unicode MS"/>
              </a:rPr>
              <a:t> </a:t>
            </a:r>
            <a:r>
              <a:rPr spc="46" dirty="0">
                <a:solidFill>
                  <a:srgbClr val="585858"/>
                </a:solidFill>
                <a:latin typeface="Arial Unicode MS"/>
                <a:cs typeface="Arial Unicode MS"/>
              </a:rPr>
              <a:t>Most </a:t>
            </a:r>
            <a:r>
              <a:rPr spc="31" dirty="0">
                <a:solidFill>
                  <a:srgbClr val="585858"/>
                </a:solidFill>
                <a:latin typeface="Arial Unicode MS"/>
                <a:cs typeface="Arial Unicode MS"/>
              </a:rPr>
              <a:t>interestingly, </a:t>
            </a:r>
            <a:r>
              <a:rPr spc="19" dirty="0">
                <a:solidFill>
                  <a:srgbClr val="585858"/>
                </a:solidFill>
                <a:latin typeface="Arial Unicode MS"/>
                <a:cs typeface="Arial Unicode MS"/>
              </a:rPr>
              <a:t>even </a:t>
            </a:r>
            <a:r>
              <a:rPr spc="54" dirty="0">
                <a:solidFill>
                  <a:srgbClr val="585858"/>
                </a:solidFill>
                <a:latin typeface="Arial Unicode MS"/>
                <a:cs typeface="Arial Unicode MS"/>
              </a:rPr>
              <a:t>though </a:t>
            </a:r>
            <a:r>
              <a:rPr spc="42" dirty="0">
                <a:solidFill>
                  <a:srgbClr val="585858"/>
                </a:solidFill>
                <a:latin typeface="Arial Unicode MS"/>
                <a:cs typeface="Arial Unicode MS"/>
              </a:rPr>
              <a:t>they had </a:t>
            </a:r>
            <a:r>
              <a:rPr spc="39" dirty="0">
                <a:solidFill>
                  <a:srgbClr val="585858"/>
                </a:solidFill>
                <a:latin typeface="Arial Unicode MS"/>
                <a:cs typeface="Arial Unicode MS"/>
              </a:rPr>
              <a:t>similar </a:t>
            </a:r>
            <a:r>
              <a:rPr spc="-77" dirty="0">
                <a:solidFill>
                  <a:srgbClr val="585858"/>
                </a:solidFill>
                <a:latin typeface="Arial Unicode MS"/>
                <a:cs typeface="Arial Unicode MS"/>
              </a:rPr>
              <a:t>CTRs. </a:t>
            </a:r>
            <a:r>
              <a:rPr spc="23" dirty="0">
                <a:solidFill>
                  <a:srgbClr val="585858"/>
                </a:solidFill>
                <a:latin typeface="Arial Unicode MS"/>
                <a:cs typeface="Arial Unicode MS"/>
              </a:rPr>
              <a:t>One </a:t>
            </a:r>
            <a:r>
              <a:rPr spc="27" dirty="0">
                <a:solidFill>
                  <a:srgbClr val="585858"/>
                </a:solidFill>
                <a:latin typeface="Arial Unicode MS"/>
                <a:cs typeface="Arial Unicode MS"/>
              </a:rPr>
              <a:t>reason </a:t>
            </a:r>
            <a:r>
              <a:rPr spc="31" dirty="0">
                <a:solidFill>
                  <a:srgbClr val="585858"/>
                </a:solidFill>
                <a:latin typeface="Arial Unicode MS"/>
                <a:cs typeface="Arial Unicode MS"/>
              </a:rPr>
              <a:t> </a:t>
            </a:r>
            <a:r>
              <a:rPr spc="39" dirty="0">
                <a:solidFill>
                  <a:srgbClr val="585858"/>
                </a:solidFill>
                <a:latin typeface="Arial Unicode MS"/>
                <a:cs typeface="Arial Unicode MS"/>
              </a:rPr>
              <a:t>could </a:t>
            </a:r>
            <a:r>
              <a:rPr spc="35" dirty="0">
                <a:solidFill>
                  <a:srgbClr val="585858"/>
                </a:solidFill>
                <a:latin typeface="Arial Unicode MS"/>
                <a:cs typeface="Arial Unicode MS"/>
              </a:rPr>
              <a:t>be </a:t>
            </a:r>
            <a:r>
              <a:rPr spc="62" dirty="0">
                <a:solidFill>
                  <a:srgbClr val="585858"/>
                </a:solidFill>
                <a:latin typeface="Arial Unicode MS"/>
                <a:cs typeface="Arial Unicode MS"/>
              </a:rPr>
              <a:t>that men </a:t>
            </a:r>
            <a:r>
              <a:rPr spc="27" dirty="0">
                <a:solidFill>
                  <a:srgbClr val="585858"/>
                </a:solidFill>
                <a:latin typeface="Arial Unicode MS"/>
                <a:cs typeface="Arial Unicode MS"/>
              </a:rPr>
              <a:t>are </a:t>
            </a:r>
            <a:r>
              <a:rPr spc="39" dirty="0">
                <a:solidFill>
                  <a:srgbClr val="585858"/>
                </a:solidFill>
                <a:latin typeface="Arial Unicode MS"/>
                <a:cs typeface="Arial Unicode MS"/>
              </a:rPr>
              <a:t>just </a:t>
            </a:r>
            <a:r>
              <a:rPr spc="-8" dirty="0">
                <a:solidFill>
                  <a:srgbClr val="585858"/>
                </a:solidFill>
                <a:latin typeface="Arial Unicode MS"/>
                <a:cs typeface="Arial Unicode MS"/>
              </a:rPr>
              <a:t>less </a:t>
            </a:r>
            <a:r>
              <a:rPr spc="39" dirty="0">
                <a:solidFill>
                  <a:srgbClr val="585858"/>
                </a:solidFill>
                <a:latin typeface="Arial Unicode MS"/>
                <a:cs typeface="Arial Unicode MS"/>
              </a:rPr>
              <a:t>interested </a:t>
            </a:r>
            <a:r>
              <a:rPr spc="50" dirty="0">
                <a:solidFill>
                  <a:srgbClr val="585858"/>
                </a:solidFill>
                <a:latin typeface="Arial Unicode MS"/>
                <a:cs typeface="Arial Unicode MS"/>
              </a:rPr>
              <a:t>in </a:t>
            </a:r>
            <a:r>
              <a:rPr spc="35" dirty="0">
                <a:solidFill>
                  <a:srgbClr val="585858"/>
                </a:solidFill>
                <a:latin typeface="Arial Unicode MS"/>
                <a:cs typeface="Arial Unicode MS"/>
              </a:rPr>
              <a:t>digital marketing, </a:t>
            </a:r>
            <a:r>
              <a:rPr spc="62" dirty="0">
                <a:solidFill>
                  <a:srgbClr val="585858"/>
                </a:solidFill>
                <a:latin typeface="Arial Unicode MS"/>
                <a:cs typeface="Arial Unicode MS"/>
              </a:rPr>
              <a:t>that </a:t>
            </a:r>
            <a:r>
              <a:rPr spc="66" dirty="0">
                <a:solidFill>
                  <a:srgbClr val="585858"/>
                </a:solidFill>
                <a:latin typeface="Arial Unicode MS"/>
                <a:cs typeface="Arial Unicode MS"/>
              </a:rPr>
              <a:t> </a:t>
            </a:r>
            <a:r>
              <a:rPr spc="-35" dirty="0">
                <a:solidFill>
                  <a:srgbClr val="585858"/>
                </a:solidFill>
                <a:latin typeface="Arial Unicode MS"/>
                <a:cs typeface="Arial Unicode MS"/>
              </a:rPr>
              <a:t>s</a:t>
            </a:r>
            <a:r>
              <a:rPr dirty="0">
                <a:solidFill>
                  <a:srgbClr val="585858"/>
                </a:solidFill>
                <a:latin typeface="Arial Unicode MS"/>
                <a:cs typeface="Arial Unicode MS"/>
              </a:rPr>
              <a:t>e</a:t>
            </a:r>
            <a:r>
              <a:rPr spc="8" dirty="0">
                <a:solidFill>
                  <a:srgbClr val="585858"/>
                </a:solidFill>
                <a:latin typeface="Arial Unicode MS"/>
                <a:cs typeface="Arial Unicode MS"/>
              </a:rPr>
              <a:t>e</a:t>
            </a:r>
            <a:r>
              <a:rPr spc="50" dirty="0">
                <a:solidFill>
                  <a:srgbClr val="585858"/>
                </a:solidFill>
                <a:latin typeface="Arial Unicode MS"/>
                <a:cs typeface="Arial Unicode MS"/>
              </a:rPr>
              <a:t>m</a:t>
            </a:r>
            <a:r>
              <a:rPr spc="31" dirty="0">
                <a:solidFill>
                  <a:srgbClr val="585858"/>
                </a:solidFill>
                <a:latin typeface="Arial Unicode MS"/>
                <a:cs typeface="Arial Unicode MS"/>
              </a:rPr>
              <a:t>s</a:t>
            </a:r>
            <a:r>
              <a:rPr spc="-23" dirty="0">
                <a:solidFill>
                  <a:srgbClr val="585858"/>
                </a:solidFill>
                <a:latin typeface="Arial Unicode MS"/>
                <a:cs typeface="Arial Unicode MS"/>
              </a:rPr>
              <a:t> </a:t>
            </a:r>
            <a:r>
              <a:rPr spc="66" dirty="0">
                <a:solidFill>
                  <a:srgbClr val="585858"/>
                </a:solidFill>
                <a:latin typeface="Arial Unicode MS"/>
                <a:cs typeface="Arial Unicode MS"/>
              </a:rPr>
              <a:t>u</a:t>
            </a:r>
            <a:r>
              <a:rPr spc="70" dirty="0">
                <a:solidFill>
                  <a:srgbClr val="585858"/>
                </a:solidFill>
                <a:latin typeface="Arial Unicode MS"/>
                <a:cs typeface="Arial Unicode MS"/>
              </a:rPr>
              <a:t>n</a:t>
            </a:r>
            <a:r>
              <a:rPr spc="35" dirty="0">
                <a:solidFill>
                  <a:srgbClr val="585858"/>
                </a:solidFill>
                <a:latin typeface="Arial Unicode MS"/>
                <a:cs typeface="Arial Unicode MS"/>
              </a:rPr>
              <a:t>l</a:t>
            </a:r>
            <a:r>
              <a:rPr spc="39" dirty="0">
                <a:solidFill>
                  <a:srgbClr val="585858"/>
                </a:solidFill>
                <a:latin typeface="Arial Unicode MS"/>
                <a:cs typeface="Arial Unicode MS"/>
              </a:rPr>
              <a:t>i</a:t>
            </a:r>
            <a:r>
              <a:rPr spc="15" dirty="0">
                <a:solidFill>
                  <a:srgbClr val="585858"/>
                </a:solidFill>
                <a:latin typeface="Arial Unicode MS"/>
                <a:cs typeface="Arial Unicode MS"/>
              </a:rPr>
              <a:t>ke</a:t>
            </a:r>
            <a:r>
              <a:rPr spc="19" dirty="0">
                <a:solidFill>
                  <a:srgbClr val="585858"/>
                </a:solidFill>
                <a:latin typeface="Arial Unicode MS"/>
                <a:cs typeface="Arial Unicode MS"/>
              </a:rPr>
              <a:t>ly</a:t>
            </a:r>
            <a:r>
              <a:rPr spc="-23" dirty="0">
                <a:solidFill>
                  <a:srgbClr val="585858"/>
                </a:solidFill>
                <a:latin typeface="Arial Unicode MS"/>
                <a:cs typeface="Arial Unicode MS"/>
              </a:rPr>
              <a:t> </a:t>
            </a:r>
            <a:r>
              <a:rPr spc="50" dirty="0">
                <a:solidFill>
                  <a:srgbClr val="585858"/>
                </a:solidFill>
                <a:latin typeface="Arial Unicode MS"/>
                <a:cs typeface="Arial Unicode MS"/>
              </a:rPr>
              <a:t>t</a:t>
            </a:r>
            <a:r>
              <a:rPr spc="108" dirty="0">
                <a:solidFill>
                  <a:srgbClr val="585858"/>
                </a:solidFill>
                <a:latin typeface="Arial Unicode MS"/>
                <a:cs typeface="Arial Unicode MS"/>
              </a:rPr>
              <a:t>h</a:t>
            </a:r>
            <a:r>
              <a:rPr spc="62" dirty="0">
                <a:solidFill>
                  <a:srgbClr val="585858"/>
                </a:solidFill>
                <a:latin typeface="Arial Unicode MS"/>
                <a:cs typeface="Arial Unicode MS"/>
              </a:rPr>
              <a:t>ou</a:t>
            </a:r>
            <a:r>
              <a:rPr spc="27" dirty="0">
                <a:solidFill>
                  <a:srgbClr val="585858"/>
                </a:solidFill>
                <a:latin typeface="Arial Unicode MS"/>
                <a:cs typeface="Arial Unicode MS"/>
              </a:rPr>
              <a:t>gh</a:t>
            </a:r>
            <a:r>
              <a:rPr spc="-19" dirty="0">
                <a:solidFill>
                  <a:srgbClr val="585858"/>
                </a:solidFill>
                <a:latin typeface="Arial Unicode MS"/>
                <a:cs typeface="Arial Unicode MS"/>
              </a:rPr>
              <a:t> </a:t>
            </a:r>
            <a:r>
              <a:rPr spc="39" dirty="0">
                <a:solidFill>
                  <a:srgbClr val="585858"/>
                </a:solidFill>
                <a:latin typeface="Arial Unicode MS"/>
                <a:cs typeface="Arial Unicode MS"/>
              </a:rPr>
              <a:t>an</a:t>
            </a:r>
            <a:r>
              <a:rPr spc="42" dirty="0">
                <a:solidFill>
                  <a:srgbClr val="585858"/>
                </a:solidFill>
                <a:latin typeface="Arial Unicode MS"/>
                <a:cs typeface="Arial Unicode MS"/>
              </a:rPr>
              <a:t>d</a:t>
            </a:r>
            <a:r>
              <a:rPr spc="-23" dirty="0">
                <a:solidFill>
                  <a:srgbClr val="585858"/>
                </a:solidFill>
                <a:latin typeface="Arial Unicode MS"/>
                <a:cs typeface="Arial Unicode MS"/>
              </a:rPr>
              <a:t> </a:t>
            </a:r>
            <a:r>
              <a:rPr spc="-35" dirty="0">
                <a:solidFill>
                  <a:srgbClr val="585858"/>
                </a:solidFill>
                <a:latin typeface="Arial Unicode MS"/>
                <a:cs typeface="Arial Unicode MS"/>
              </a:rPr>
              <a:t>s</a:t>
            </a:r>
            <a:r>
              <a:rPr spc="39" dirty="0">
                <a:solidFill>
                  <a:srgbClr val="585858"/>
                </a:solidFill>
                <a:latin typeface="Arial Unicode MS"/>
                <a:cs typeface="Arial Unicode MS"/>
              </a:rPr>
              <a:t>am</a:t>
            </a:r>
            <a:r>
              <a:rPr spc="31" dirty="0">
                <a:solidFill>
                  <a:srgbClr val="585858"/>
                </a:solidFill>
                <a:latin typeface="Arial Unicode MS"/>
                <a:cs typeface="Arial Unicode MS"/>
              </a:rPr>
              <a:t>e</a:t>
            </a:r>
            <a:r>
              <a:rPr spc="-15" dirty="0">
                <a:solidFill>
                  <a:srgbClr val="585858"/>
                </a:solidFill>
                <a:latin typeface="Arial Unicode MS"/>
                <a:cs typeface="Arial Unicode MS"/>
              </a:rPr>
              <a:t> </a:t>
            </a:r>
            <a:r>
              <a:rPr spc="-104" dirty="0">
                <a:solidFill>
                  <a:srgbClr val="585858"/>
                </a:solidFill>
                <a:latin typeface="Arial Unicode MS"/>
                <a:cs typeface="Arial Unicode MS"/>
              </a:rPr>
              <a:t>C</a:t>
            </a:r>
            <a:r>
              <a:rPr spc="-85" dirty="0">
                <a:solidFill>
                  <a:srgbClr val="585858"/>
                </a:solidFill>
                <a:latin typeface="Arial Unicode MS"/>
                <a:cs typeface="Arial Unicode MS"/>
              </a:rPr>
              <a:t>T</a:t>
            </a:r>
            <a:r>
              <a:rPr spc="-100" dirty="0">
                <a:solidFill>
                  <a:srgbClr val="585858"/>
                </a:solidFill>
                <a:latin typeface="Arial Unicode MS"/>
                <a:cs typeface="Arial Unicode MS"/>
              </a:rPr>
              <a:t>R</a:t>
            </a:r>
            <a:r>
              <a:rPr spc="-66" dirty="0">
                <a:solidFill>
                  <a:srgbClr val="585858"/>
                </a:solidFill>
                <a:latin typeface="Arial Unicode MS"/>
                <a:cs typeface="Arial Unicode MS"/>
              </a:rPr>
              <a:t>s</a:t>
            </a:r>
            <a:r>
              <a:rPr spc="-23" dirty="0">
                <a:solidFill>
                  <a:srgbClr val="585858"/>
                </a:solidFill>
                <a:latin typeface="Arial Unicode MS"/>
                <a:cs typeface="Arial Unicode MS"/>
              </a:rPr>
              <a:t> </a:t>
            </a:r>
            <a:r>
              <a:rPr spc="8" dirty="0">
                <a:solidFill>
                  <a:srgbClr val="585858"/>
                </a:solidFill>
                <a:latin typeface="Arial Unicode MS"/>
                <a:cs typeface="Arial Unicode MS"/>
              </a:rPr>
              <a:t>c</a:t>
            </a:r>
            <a:r>
              <a:rPr spc="4" dirty="0">
                <a:solidFill>
                  <a:srgbClr val="585858"/>
                </a:solidFill>
                <a:latin typeface="Arial Unicode MS"/>
                <a:cs typeface="Arial Unicode MS"/>
              </a:rPr>
              <a:t>o</a:t>
            </a:r>
            <a:r>
              <a:rPr spc="58" dirty="0">
                <a:solidFill>
                  <a:srgbClr val="585858"/>
                </a:solidFill>
                <a:latin typeface="Arial Unicode MS"/>
                <a:cs typeface="Arial Unicode MS"/>
              </a:rPr>
              <a:t>ntra</a:t>
            </a:r>
            <a:r>
              <a:rPr spc="81" dirty="0">
                <a:solidFill>
                  <a:srgbClr val="585858"/>
                </a:solidFill>
                <a:latin typeface="Arial Unicode MS"/>
                <a:cs typeface="Arial Unicode MS"/>
              </a:rPr>
              <a:t>d</a:t>
            </a:r>
            <a:r>
              <a:rPr spc="31" dirty="0">
                <a:solidFill>
                  <a:srgbClr val="585858"/>
                </a:solidFill>
                <a:latin typeface="Arial Unicode MS"/>
                <a:cs typeface="Arial Unicode MS"/>
              </a:rPr>
              <a:t>ict</a:t>
            </a:r>
            <a:r>
              <a:rPr spc="-19" dirty="0">
                <a:solidFill>
                  <a:srgbClr val="585858"/>
                </a:solidFill>
                <a:latin typeface="Arial Unicode MS"/>
                <a:cs typeface="Arial Unicode MS"/>
              </a:rPr>
              <a:t> </a:t>
            </a:r>
            <a:r>
              <a:rPr spc="50" dirty="0">
                <a:solidFill>
                  <a:srgbClr val="585858"/>
                </a:solidFill>
                <a:latin typeface="Arial Unicode MS"/>
                <a:cs typeface="Arial Unicode MS"/>
              </a:rPr>
              <a:t>tha</a:t>
            </a:r>
            <a:r>
              <a:rPr spc="88" dirty="0">
                <a:solidFill>
                  <a:srgbClr val="585858"/>
                </a:solidFill>
                <a:latin typeface="Arial Unicode MS"/>
                <a:cs typeface="Arial Unicode MS"/>
              </a:rPr>
              <a:t>t</a:t>
            </a:r>
            <a:r>
              <a:rPr spc="-15" dirty="0">
                <a:solidFill>
                  <a:srgbClr val="585858"/>
                </a:solidFill>
                <a:latin typeface="Arial Unicode MS"/>
                <a:cs typeface="Arial Unicode MS"/>
              </a:rPr>
              <a:t>.</a:t>
            </a:r>
            <a:r>
              <a:rPr spc="-23" dirty="0">
                <a:solidFill>
                  <a:srgbClr val="585858"/>
                </a:solidFill>
                <a:latin typeface="Arial Unicode MS"/>
                <a:cs typeface="Arial Unicode MS"/>
              </a:rPr>
              <a:t> </a:t>
            </a:r>
            <a:r>
              <a:rPr spc="39" dirty="0">
                <a:solidFill>
                  <a:srgbClr val="585858"/>
                </a:solidFill>
                <a:latin typeface="Arial Unicode MS"/>
                <a:cs typeface="Arial Unicode MS"/>
              </a:rPr>
              <a:t>Anoth</a:t>
            </a:r>
            <a:r>
              <a:rPr spc="46" dirty="0">
                <a:solidFill>
                  <a:srgbClr val="585858"/>
                </a:solidFill>
                <a:latin typeface="Arial Unicode MS"/>
                <a:cs typeface="Arial Unicode MS"/>
              </a:rPr>
              <a:t>e</a:t>
            </a:r>
            <a:r>
              <a:rPr spc="88" dirty="0">
                <a:solidFill>
                  <a:srgbClr val="585858"/>
                </a:solidFill>
                <a:latin typeface="Arial Unicode MS"/>
                <a:cs typeface="Arial Unicode MS"/>
              </a:rPr>
              <a:t>r</a:t>
            </a:r>
            <a:r>
              <a:rPr spc="-23" dirty="0">
                <a:solidFill>
                  <a:srgbClr val="585858"/>
                </a:solidFill>
                <a:latin typeface="Arial Unicode MS"/>
                <a:cs typeface="Arial Unicode MS"/>
              </a:rPr>
              <a:t> </a:t>
            </a:r>
            <a:r>
              <a:rPr spc="8" dirty="0">
                <a:solidFill>
                  <a:srgbClr val="585858"/>
                </a:solidFill>
                <a:latin typeface="Arial Unicode MS"/>
                <a:cs typeface="Arial Unicode MS"/>
              </a:rPr>
              <a:t>c</a:t>
            </a:r>
            <a:r>
              <a:rPr spc="4" dirty="0">
                <a:solidFill>
                  <a:srgbClr val="585858"/>
                </a:solidFill>
                <a:latin typeface="Arial Unicode MS"/>
                <a:cs typeface="Arial Unicode MS"/>
              </a:rPr>
              <a:t>o</a:t>
            </a:r>
            <a:r>
              <a:rPr spc="73" dirty="0">
                <a:solidFill>
                  <a:srgbClr val="585858"/>
                </a:solidFill>
                <a:latin typeface="Arial Unicode MS"/>
                <a:cs typeface="Arial Unicode MS"/>
              </a:rPr>
              <a:t>u</a:t>
            </a:r>
            <a:r>
              <a:rPr spc="31" dirty="0">
                <a:solidFill>
                  <a:srgbClr val="585858"/>
                </a:solidFill>
                <a:latin typeface="Arial Unicode MS"/>
                <a:cs typeface="Arial Unicode MS"/>
              </a:rPr>
              <a:t>l</a:t>
            </a:r>
            <a:r>
              <a:rPr spc="42" dirty="0">
                <a:solidFill>
                  <a:srgbClr val="585858"/>
                </a:solidFill>
                <a:latin typeface="Arial Unicode MS"/>
                <a:cs typeface="Arial Unicode MS"/>
              </a:rPr>
              <a:t>d  </a:t>
            </a:r>
            <a:r>
              <a:rPr spc="12" dirty="0">
                <a:solidFill>
                  <a:srgbClr val="585858"/>
                </a:solidFill>
                <a:latin typeface="Arial Unicode MS"/>
                <a:cs typeface="Arial Unicode MS"/>
              </a:rPr>
              <a:t>be,</a:t>
            </a:r>
            <a:r>
              <a:rPr spc="-35" dirty="0">
                <a:solidFill>
                  <a:srgbClr val="585858"/>
                </a:solidFill>
                <a:latin typeface="Arial Unicode MS"/>
                <a:cs typeface="Arial Unicode MS"/>
              </a:rPr>
              <a:t> </a:t>
            </a:r>
            <a:r>
              <a:rPr spc="62" dirty="0">
                <a:solidFill>
                  <a:srgbClr val="585858"/>
                </a:solidFill>
                <a:latin typeface="Arial Unicode MS"/>
                <a:cs typeface="Arial Unicode MS"/>
              </a:rPr>
              <a:t>that</a:t>
            </a:r>
            <a:r>
              <a:rPr spc="-23" dirty="0">
                <a:solidFill>
                  <a:srgbClr val="585858"/>
                </a:solidFill>
                <a:latin typeface="Arial Unicode MS"/>
                <a:cs typeface="Arial Unicode MS"/>
              </a:rPr>
              <a:t> </a:t>
            </a:r>
            <a:r>
              <a:rPr spc="42" dirty="0">
                <a:solidFill>
                  <a:srgbClr val="585858"/>
                </a:solidFill>
                <a:latin typeface="Arial Unicode MS"/>
                <a:cs typeface="Arial Unicode MS"/>
              </a:rPr>
              <a:t>they</a:t>
            </a:r>
            <a:r>
              <a:rPr spc="-8" dirty="0">
                <a:solidFill>
                  <a:srgbClr val="585858"/>
                </a:solidFill>
                <a:latin typeface="Arial Unicode MS"/>
                <a:cs typeface="Arial Unicode MS"/>
              </a:rPr>
              <a:t> </a:t>
            </a:r>
            <a:r>
              <a:rPr spc="27" dirty="0">
                <a:solidFill>
                  <a:srgbClr val="585858"/>
                </a:solidFill>
                <a:latin typeface="Arial Unicode MS"/>
                <a:cs typeface="Arial Unicode MS"/>
              </a:rPr>
              <a:t>are</a:t>
            </a:r>
            <a:r>
              <a:rPr spc="-23" dirty="0">
                <a:solidFill>
                  <a:srgbClr val="585858"/>
                </a:solidFill>
                <a:latin typeface="Arial Unicode MS"/>
                <a:cs typeface="Arial Unicode MS"/>
              </a:rPr>
              <a:t> </a:t>
            </a:r>
            <a:r>
              <a:rPr spc="-8" dirty="0">
                <a:solidFill>
                  <a:srgbClr val="585858"/>
                </a:solidFill>
                <a:latin typeface="Arial Unicode MS"/>
                <a:cs typeface="Arial Unicode MS"/>
              </a:rPr>
              <a:t>less</a:t>
            </a:r>
            <a:r>
              <a:rPr spc="-19" dirty="0">
                <a:solidFill>
                  <a:srgbClr val="585858"/>
                </a:solidFill>
                <a:latin typeface="Arial Unicode MS"/>
                <a:cs typeface="Arial Unicode MS"/>
              </a:rPr>
              <a:t> </a:t>
            </a:r>
            <a:r>
              <a:rPr spc="39" dirty="0">
                <a:solidFill>
                  <a:srgbClr val="585858"/>
                </a:solidFill>
                <a:latin typeface="Arial Unicode MS"/>
                <a:cs typeface="Arial Unicode MS"/>
              </a:rPr>
              <a:t>interested</a:t>
            </a:r>
            <a:r>
              <a:rPr spc="-15" dirty="0">
                <a:solidFill>
                  <a:srgbClr val="585858"/>
                </a:solidFill>
                <a:latin typeface="Arial Unicode MS"/>
                <a:cs typeface="Arial Unicode MS"/>
              </a:rPr>
              <a:t> </a:t>
            </a:r>
            <a:r>
              <a:rPr spc="50" dirty="0">
                <a:solidFill>
                  <a:srgbClr val="585858"/>
                </a:solidFill>
                <a:latin typeface="Arial Unicode MS"/>
                <a:cs typeface="Arial Unicode MS"/>
              </a:rPr>
              <a:t>in</a:t>
            </a:r>
            <a:r>
              <a:rPr spc="-27" dirty="0">
                <a:solidFill>
                  <a:srgbClr val="585858"/>
                </a:solidFill>
                <a:latin typeface="Arial Unicode MS"/>
                <a:cs typeface="Arial Unicode MS"/>
              </a:rPr>
              <a:t> </a:t>
            </a:r>
            <a:r>
              <a:rPr spc="-8" dirty="0">
                <a:solidFill>
                  <a:srgbClr val="585858"/>
                </a:solidFill>
                <a:latin typeface="Arial Unicode MS"/>
                <a:cs typeface="Arial Unicode MS"/>
              </a:rPr>
              <a:t>Social</a:t>
            </a:r>
            <a:r>
              <a:rPr spc="-39" dirty="0">
                <a:solidFill>
                  <a:srgbClr val="585858"/>
                </a:solidFill>
                <a:latin typeface="Arial Unicode MS"/>
                <a:cs typeface="Arial Unicode MS"/>
              </a:rPr>
              <a:t> </a:t>
            </a:r>
            <a:r>
              <a:rPr spc="39" dirty="0">
                <a:solidFill>
                  <a:srgbClr val="585858"/>
                </a:solidFill>
                <a:latin typeface="Arial Unicode MS"/>
                <a:cs typeface="Arial Unicode MS"/>
              </a:rPr>
              <a:t>Media</a:t>
            </a:r>
            <a:r>
              <a:rPr spc="-23" dirty="0">
                <a:solidFill>
                  <a:srgbClr val="585858"/>
                </a:solidFill>
                <a:latin typeface="Arial Unicode MS"/>
                <a:cs typeface="Arial Unicode MS"/>
              </a:rPr>
              <a:t> </a:t>
            </a:r>
            <a:r>
              <a:rPr spc="27" dirty="0">
                <a:solidFill>
                  <a:srgbClr val="585858"/>
                </a:solidFill>
                <a:latin typeface="Arial Unicode MS"/>
                <a:cs typeface="Arial Unicode MS"/>
              </a:rPr>
              <a:t>Advertising</a:t>
            </a:r>
            <a:r>
              <a:rPr spc="-27" dirty="0">
                <a:solidFill>
                  <a:srgbClr val="585858"/>
                </a:solidFill>
                <a:latin typeface="Arial Unicode MS"/>
                <a:cs typeface="Arial Unicode MS"/>
              </a:rPr>
              <a:t> </a:t>
            </a:r>
            <a:r>
              <a:rPr spc="12" dirty="0">
                <a:solidFill>
                  <a:srgbClr val="585858"/>
                </a:solidFill>
                <a:latin typeface="Arial Unicode MS"/>
                <a:cs typeface="Arial Unicode MS"/>
              </a:rPr>
              <a:t>specifically.</a:t>
            </a:r>
            <a:endParaRPr dirty="0">
              <a:latin typeface="Arial Unicode MS"/>
              <a:cs typeface="Arial Unicode MS"/>
            </a:endParaRPr>
          </a:p>
          <a:p>
            <a:pPr marL="274772">
              <a:lnSpc>
                <a:spcPct val="150000"/>
              </a:lnSpc>
              <a:spcBef>
                <a:spcPts val="124"/>
              </a:spcBef>
            </a:pPr>
            <a:r>
              <a:rPr lang="en-US" spc="31" dirty="0">
                <a:solidFill>
                  <a:srgbClr val="585858"/>
                </a:solidFill>
                <a:latin typeface="Arial Unicode MS"/>
                <a:cs typeface="Arial Unicode MS"/>
              </a:rPr>
              <a:t>Additionally</a:t>
            </a:r>
            <a:r>
              <a:rPr spc="31" dirty="0">
                <a:solidFill>
                  <a:srgbClr val="585858"/>
                </a:solidFill>
                <a:latin typeface="Arial Unicode MS"/>
                <a:cs typeface="Arial Unicode MS"/>
              </a:rPr>
              <a:t>,</a:t>
            </a:r>
            <a:r>
              <a:rPr spc="-46" dirty="0">
                <a:solidFill>
                  <a:srgbClr val="585858"/>
                </a:solidFill>
                <a:latin typeface="Arial Unicode MS"/>
                <a:cs typeface="Arial Unicode MS"/>
              </a:rPr>
              <a:t> </a:t>
            </a:r>
            <a:r>
              <a:rPr spc="62" dirty="0">
                <a:solidFill>
                  <a:srgbClr val="585858"/>
                </a:solidFill>
                <a:latin typeface="Arial Unicode MS"/>
                <a:cs typeface="Arial Unicode MS"/>
              </a:rPr>
              <a:t>men</a:t>
            </a:r>
            <a:r>
              <a:rPr spc="-23" dirty="0">
                <a:solidFill>
                  <a:srgbClr val="585858"/>
                </a:solidFill>
                <a:latin typeface="Arial Unicode MS"/>
                <a:cs typeface="Arial Unicode MS"/>
              </a:rPr>
              <a:t> </a:t>
            </a:r>
            <a:r>
              <a:rPr spc="39" dirty="0">
                <a:solidFill>
                  <a:srgbClr val="585858"/>
                </a:solidFill>
                <a:latin typeface="Arial Unicode MS"/>
                <a:cs typeface="Arial Unicode MS"/>
              </a:rPr>
              <a:t>only</a:t>
            </a:r>
            <a:r>
              <a:rPr spc="-15" dirty="0">
                <a:solidFill>
                  <a:srgbClr val="585858"/>
                </a:solidFill>
                <a:latin typeface="Arial Unicode MS"/>
                <a:cs typeface="Arial Unicode MS"/>
              </a:rPr>
              <a:t> </a:t>
            </a:r>
            <a:r>
              <a:rPr spc="35" dirty="0">
                <a:solidFill>
                  <a:srgbClr val="585858"/>
                </a:solidFill>
                <a:latin typeface="Arial Unicode MS"/>
                <a:cs typeface="Arial Unicode MS"/>
              </a:rPr>
              <a:t>converted</a:t>
            </a:r>
            <a:r>
              <a:rPr spc="-8" dirty="0">
                <a:solidFill>
                  <a:srgbClr val="585858"/>
                </a:solidFill>
                <a:latin typeface="Arial Unicode MS"/>
                <a:cs typeface="Arial Unicode MS"/>
              </a:rPr>
              <a:t> </a:t>
            </a:r>
            <a:r>
              <a:rPr spc="62" dirty="0">
                <a:solidFill>
                  <a:srgbClr val="585858"/>
                </a:solidFill>
                <a:latin typeface="Arial Unicode MS"/>
                <a:cs typeface="Arial Unicode MS"/>
              </a:rPr>
              <a:t>on</a:t>
            </a:r>
            <a:r>
              <a:rPr spc="-27" dirty="0">
                <a:solidFill>
                  <a:srgbClr val="585858"/>
                </a:solidFill>
                <a:latin typeface="Arial Unicode MS"/>
                <a:cs typeface="Arial Unicode MS"/>
              </a:rPr>
              <a:t> </a:t>
            </a:r>
            <a:r>
              <a:rPr spc="54" dirty="0">
                <a:solidFill>
                  <a:srgbClr val="585858"/>
                </a:solidFill>
                <a:latin typeface="Arial Unicode MS"/>
                <a:cs typeface="Arial Unicode MS"/>
              </a:rPr>
              <a:t>the</a:t>
            </a:r>
            <a:r>
              <a:rPr spc="-12" dirty="0">
                <a:solidFill>
                  <a:srgbClr val="585858"/>
                </a:solidFill>
                <a:latin typeface="Arial Unicode MS"/>
                <a:cs typeface="Arial Unicode MS"/>
              </a:rPr>
              <a:t> </a:t>
            </a:r>
            <a:r>
              <a:rPr spc="19" dirty="0">
                <a:solidFill>
                  <a:srgbClr val="585858"/>
                </a:solidFill>
                <a:latin typeface="Arial Unicode MS"/>
                <a:cs typeface="Arial Unicode MS"/>
              </a:rPr>
              <a:t>second</a:t>
            </a:r>
            <a:r>
              <a:rPr spc="-12" dirty="0">
                <a:solidFill>
                  <a:srgbClr val="585858"/>
                </a:solidFill>
                <a:latin typeface="Arial Unicode MS"/>
                <a:cs typeface="Arial Unicode MS"/>
              </a:rPr>
              <a:t> </a:t>
            </a:r>
            <a:r>
              <a:rPr spc="4" dirty="0">
                <a:solidFill>
                  <a:srgbClr val="585858"/>
                </a:solidFill>
                <a:latin typeface="Arial Unicode MS"/>
                <a:cs typeface="Arial Unicode MS"/>
              </a:rPr>
              <a:t>ad,</a:t>
            </a:r>
            <a:r>
              <a:rPr spc="-35" dirty="0">
                <a:solidFill>
                  <a:srgbClr val="585858"/>
                </a:solidFill>
                <a:latin typeface="Arial Unicode MS"/>
                <a:cs typeface="Arial Unicode MS"/>
              </a:rPr>
              <a:t> </a:t>
            </a:r>
            <a:r>
              <a:rPr spc="54" dirty="0">
                <a:solidFill>
                  <a:srgbClr val="585858"/>
                </a:solidFill>
                <a:latin typeface="Arial Unicode MS"/>
                <a:cs typeface="Arial Unicode MS"/>
              </a:rPr>
              <a:t>the</a:t>
            </a:r>
            <a:r>
              <a:rPr spc="-12" dirty="0">
                <a:solidFill>
                  <a:srgbClr val="585858"/>
                </a:solidFill>
                <a:latin typeface="Arial Unicode MS"/>
                <a:cs typeface="Arial Unicode MS"/>
              </a:rPr>
              <a:t> </a:t>
            </a:r>
            <a:r>
              <a:rPr spc="42" dirty="0">
                <a:solidFill>
                  <a:srgbClr val="585858"/>
                </a:solidFill>
                <a:latin typeface="Arial Unicode MS"/>
                <a:cs typeface="Arial Unicode MS"/>
              </a:rPr>
              <a:t>one</a:t>
            </a:r>
            <a:r>
              <a:rPr spc="-23" dirty="0">
                <a:solidFill>
                  <a:srgbClr val="585858"/>
                </a:solidFill>
                <a:latin typeface="Arial Unicode MS"/>
                <a:cs typeface="Arial Unicode MS"/>
              </a:rPr>
              <a:t> </a:t>
            </a:r>
            <a:r>
              <a:rPr spc="62" dirty="0">
                <a:solidFill>
                  <a:srgbClr val="585858"/>
                </a:solidFill>
                <a:latin typeface="Arial Unicode MS"/>
                <a:cs typeface="Arial Unicode MS"/>
              </a:rPr>
              <a:t>that</a:t>
            </a:r>
            <a:endParaRPr dirty="0">
              <a:latin typeface="Arial Unicode MS"/>
              <a:cs typeface="Arial Unicode MS"/>
            </a:endParaRPr>
          </a:p>
          <a:p>
            <a:pPr marL="274772" marR="50047">
              <a:lnSpc>
                <a:spcPct val="150000"/>
              </a:lnSpc>
            </a:pPr>
            <a:r>
              <a:rPr spc="50" dirty="0">
                <a:solidFill>
                  <a:srgbClr val="585858"/>
                </a:solidFill>
                <a:latin typeface="Arial Unicode MS"/>
                <a:cs typeface="Arial Unicode MS"/>
              </a:rPr>
              <a:t>featured </a:t>
            </a:r>
            <a:r>
              <a:rPr spc="31" dirty="0">
                <a:solidFill>
                  <a:srgbClr val="585858"/>
                </a:solidFill>
                <a:latin typeface="Arial Unicode MS"/>
                <a:cs typeface="Arial Unicode MS"/>
              </a:rPr>
              <a:t>an </a:t>
            </a:r>
            <a:r>
              <a:rPr spc="15" dirty="0">
                <a:solidFill>
                  <a:srgbClr val="585858"/>
                </a:solidFill>
                <a:latin typeface="Arial Unicode MS"/>
                <a:cs typeface="Arial Unicode MS"/>
              </a:rPr>
              <a:t>analytics </a:t>
            </a:r>
            <a:r>
              <a:rPr spc="54" dirty="0">
                <a:solidFill>
                  <a:srgbClr val="585858"/>
                </a:solidFill>
                <a:latin typeface="Arial Unicode MS"/>
                <a:cs typeface="Arial Unicode MS"/>
              </a:rPr>
              <a:t>theme </a:t>
            </a:r>
            <a:r>
              <a:rPr spc="39" dirty="0">
                <a:solidFill>
                  <a:srgbClr val="585858"/>
                </a:solidFill>
                <a:latin typeface="Arial Unicode MS"/>
                <a:cs typeface="Arial Unicode MS"/>
              </a:rPr>
              <a:t>(laptop </a:t>
            </a:r>
            <a:r>
              <a:rPr spc="62" dirty="0">
                <a:solidFill>
                  <a:srgbClr val="585858"/>
                </a:solidFill>
                <a:latin typeface="Arial Unicode MS"/>
                <a:cs typeface="Arial Unicode MS"/>
              </a:rPr>
              <a:t>with </a:t>
            </a:r>
            <a:r>
              <a:rPr spc="35" dirty="0">
                <a:solidFill>
                  <a:srgbClr val="585858"/>
                </a:solidFill>
                <a:latin typeface="Arial Unicode MS"/>
                <a:cs typeface="Arial Unicode MS"/>
              </a:rPr>
              <a:t>data </a:t>
            </a:r>
            <a:r>
              <a:rPr spc="15" dirty="0">
                <a:solidFill>
                  <a:srgbClr val="585858"/>
                </a:solidFill>
                <a:latin typeface="Arial Unicode MS"/>
                <a:cs typeface="Arial Unicode MS"/>
              </a:rPr>
              <a:t>visualizations), </a:t>
            </a:r>
            <a:r>
              <a:rPr spc="70" dirty="0">
                <a:solidFill>
                  <a:srgbClr val="585858"/>
                </a:solidFill>
                <a:latin typeface="Arial Unicode MS"/>
                <a:cs typeface="Arial Unicode MS"/>
              </a:rPr>
              <a:t>not </a:t>
            </a:r>
            <a:r>
              <a:rPr spc="54" dirty="0">
                <a:solidFill>
                  <a:srgbClr val="585858"/>
                </a:solidFill>
                <a:latin typeface="Arial Unicode MS"/>
                <a:cs typeface="Arial Unicode MS"/>
              </a:rPr>
              <a:t>the </a:t>
            </a:r>
            <a:r>
              <a:rPr spc="58" dirty="0">
                <a:solidFill>
                  <a:srgbClr val="585858"/>
                </a:solidFill>
                <a:latin typeface="Arial Unicode MS"/>
                <a:cs typeface="Arial Unicode MS"/>
              </a:rPr>
              <a:t> </a:t>
            </a:r>
            <a:r>
              <a:rPr spc="50" dirty="0">
                <a:solidFill>
                  <a:srgbClr val="585858"/>
                </a:solidFill>
                <a:latin typeface="Arial Unicode MS"/>
                <a:cs typeface="Arial Unicode MS"/>
              </a:rPr>
              <a:t>first </a:t>
            </a:r>
            <a:r>
              <a:rPr spc="23" dirty="0">
                <a:solidFill>
                  <a:srgbClr val="585858"/>
                </a:solidFill>
                <a:latin typeface="Arial Unicode MS"/>
                <a:cs typeface="Arial Unicode MS"/>
              </a:rPr>
              <a:t>one, </a:t>
            </a:r>
            <a:r>
              <a:rPr spc="46" dirty="0">
                <a:solidFill>
                  <a:srgbClr val="585858"/>
                </a:solidFill>
                <a:latin typeface="Arial Unicode MS"/>
                <a:cs typeface="Arial Unicode MS"/>
              </a:rPr>
              <a:t>featuring </a:t>
            </a:r>
            <a:r>
              <a:rPr spc="35" dirty="0">
                <a:solidFill>
                  <a:srgbClr val="585858"/>
                </a:solidFill>
                <a:latin typeface="Arial Unicode MS"/>
                <a:cs typeface="Arial Unicode MS"/>
              </a:rPr>
              <a:t>recent </a:t>
            </a:r>
            <a:r>
              <a:rPr spc="12" dirty="0">
                <a:solidFill>
                  <a:srgbClr val="585858"/>
                </a:solidFill>
                <a:latin typeface="Arial Unicode MS"/>
                <a:cs typeface="Arial Unicode MS"/>
              </a:rPr>
              <a:t>college </a:t>
            </a:r>
            <a:r>
              <a:rPr spc="23" dirty="0">
                <a:solidFill>
                  <a:srgbClr val="585858"/>
                </a:solidFill>
                <a:latin typeface="Arial Unicode MS"/>
                <a:cs typeface="Arial Unicode MS"/>
              </a:rPr>
              <a:t>grads (which </a:t>
            </a:r>
            <a:r>
              <a:rPr spc="58" dirty="0">
                <a:solidFill>
                  <a:srgbClr val="585858"/>
                </a:solidFill>
                <a:latin typeface="Arial Unicode MS"/>
                <a:cs typeface="Arial Unicode MS"/>
              </a:rPr>
              <a:t>women </a:t>
            </a:r>
            <a:r>
              <a:rPr spc="-4" dirty="0">
                <a:solidFill>
                  <a:srgbClr val="585858"/>
                </a:solidFill>
                <a:latin typeface="Arial Unicode MS"/>
                <a:cs typeface="Arial Unicode MS"/>
              </a:rPr>
              <a:t>– </a:t>
            </a:r>
            <a:r>
              <a:rPr spc="50" dirty="0">
                <a:solidFill>
                  <a:srgbClr val="585858"/>
                </a:solidFill>
                <a:latin typeface="Arial Unicode MS"/>
                <a:cs typeface="Arial Unicode MS"/>
              </a:rPr>
              <a:t>in </a:t>
            </a:r>
            <a:r>
              <a:rPr spc="31" dirty="0">
                <a:solidFill>
                  <a:srgbClr val="585858"/>
                </a:solidFill>
                <a:latin typeface="Arial Unicode MS"/>
                <a:cs typeface="Arial Unicode MS"/>
              </a:rPr>
              <a:t>relative </a:t>
            </a:r>
            <a:r>
              <a:rPr spc="35" dirty="0">
                <a:solidFill>
                  <a:srgbClr val="585858"/>
                </a:solidFill>
                <a:latin typeface="Arial Unicode MS"/>
                <a:cs typeface="Arial Unicode MS"/>
              </a:rPr>
              <a:t> </a:t>
            </a:r>
            <a:r>
              <a:rPr spc="54" dirty="0">
                <a:solidFill>
                  <a:srgbClr val="585858"/>
                </a:solidFill>
                <a:latin typeface="Arial Unicode MS"/>
                <a:cs typeface="Arial Unicode MS"/>
              </a:rPr>
              <a:t>numbers </a:t>
            </a:r>
            <a:r>
              <a:rPr spc="-4" dirty="0">
                <a:solidFill>
                  <a:srgbClr val="585858"/>
                </a:solidFill>
                <a:latin typeface="Arial Unicode MS"/>
                <a:cs typeface="Arial Unicode MS"/>
              </a:rPr>
              <a:t>– </a:t>
            </a:r>
            <a:r>
              <a:rPr spc="35" dirty="0">
                <a:solidFill>
                  <a:srgbClr val="585858"/>
                </a:solidFill>
                <a:latin typeface="Arial Unicode MS"/>
                <a:cs typeface="Arial Unicode MS"/>
              </a:rPr>
              <a:t>liked </a:t>
            </a:r>
            <a:r>
              <a:rPr spc="19" dirty="0">
                <a:solidFill>
                  <a:srgbClr val="585858"/>
                </a:solidFill>
                <a:latin typeface="Arial Unicode MS"/>
                <a:cs typeface="Arial Unicode MS"/>
              </a:rPr>
              <a:t>even </a:t>
            </a:r>
            <a:r>
              <a:rPr spc="58" dirty="0">
                <a:solidFill>
                  <a:srgbClr val="585858"/>
                </a:solidFill>
                <a:latin typeface="Arial Unicode MS"/>
                <a:cs typeface="Arial Unicode MS"/>
              </a:rPr>
              <a:t>better </a:t>
            </a:r>
            <a:r>
              <a:rPr spc="54" dirty="0">
                <a:solidFill>
                  <a:srgbClr val="585858"/>
                </a:solidFill>
                <a:latin typeface="Arial Unicode MS"/>
                <a:cs typeface="Arial Unicode MS"/>
              </a:rPr>
              <a:t>than the </a:t>
            </a:r>
            <a:r>
              <a:rPr spc="19" dirty="0">
                <a:solidFill>
                  <a:srgbClr val="585858"/>
                </a:solidFill>
                <a:latin typeface="Arial Unicode MS"/>
                <a:cs typeface="Arial Unicode MS"/>
              </a:rPr>
              <a:t>second </a:t>
            </a:r>
            <a:r>
              <a:rPr spc="12" dirty="0">
                <a:solidFill>
                  <a:srgbClr val="585858"/>
                </a:solidFill>
                <a:latin typeface="Arial Unicode MS"/>
                <a:cs typeface="Arial Unicode MS"/>
              </a:rPr>
              <a:t>one). </a:t>
            </a:r>
            <a:r>
              <a:rPr dirty="0">
                <a:solidFill>
                  <a:srgbClr val="585858"/>
                </a:solidFill>
                <a:latin typeface="Arial Unicode MS"/>
                <a:cs typeface="Arial Unicode MS"/>
              </a:rPr>
              <a:t>This </a:t>
            </a:r>
            <a:r>
              <a:rPr spc="58" dirty="0">
                <a:solidFill>
                  <a:srgbClr val="585858"/>
                </a:solidFill>
                <a:latin typeface="Arial Unicode MS"/>
                <a:cs typeface="Arial Unicode MS"/>
              </a:rPr>
              <a:t>might </a:t>
            </a:r>
            <a:r>
              <a:rPr spc="35" dirty="0">
                <a:solidFill>
                  <a:srgbClr val="585858"/>
                </a:solidFill>
                <a:latin typeface="Arial Unicode MS"/>
                <a:cs typeface="Arial Unicode MS"/>
              </a:rPr>
              <a:t>be </a:t>
            </a:r>
            <a:r>
              <a:rPr spc="27" dirty="0">
                <a:solidFill>
                  <a:srgbClr val="585858"/>
                </a:solidFill>
                <a:latin typeface="Arial Unicode MS"/>
                <a:cs typeface="Arial Unicode MS"/>
              </a:rPr>
              <a:t>an </a:t>
            </a:r>
            <a:r>
              <a:rPr spc="31" dirty="0">
                <a:solidFill>
                  <a:srgbClr val="585858"/>
                </a:solidFill>
                <a:latin typeface="Arial Unicode MS"/>
                <a:cs typeface="Arial Unicode MS"/>
              </a:rPr>
              <a:t> </a:t>
            </a:r>
            <a:r>
              <a:rPr spc="12" dirty="0">
                <a:solidFill>
                  <a:srgbClr val="585858"/>
                </a:solidFill>
                <a:latin typeface="Arial Unicode MS"/>
                <a:cs typeface="Arial Unicode MS"/>
              </a:rPr>
              <a:t>angle.</a:t>
            </a:r>
            <a:r>
              <a:rPr spc="-31" dirty="0">
                <a:solidFill>
                  <a:srgbClr val="585858"/>
                </a:solidFill>
                <a:latin typeface="Arial Unicode MS"/>
                <a:cs typeface="Arial Unicode MS"/>
              </a:rPr>
              <a:t> </a:t>
            </a:r>
            <a:r>
              <a:rPr spc="19" dirty="0">
                <a:solidFill>
                  <a:srgbClr val="585858"/>
                </a:solidFill>
                <a:latin typeface="Arial Unicode MS"/>
                <a:cs typeface="Arial Unicode MS"/>
              </a:rPr>
              <a:t>Maybe,</a:t>
            </a:r>
            <a:r>
              <a:rPr spc="-15" dirty="0">
                <a:solidFill>
                  <a:srgbClr val="585858"/>
                </a:solidFill>
                <a:latin typeface="Arial Unicode MS"/>
                <a:cs typeface="Arial Unicode MS"/>
              </a:rPr>
              <a:t> </a:t>
            </a:r>
            <a:r>
              <a:rPr spc="8" dirty="0">
                <a:solidFill>
                  <a:srgbClr val="585858"/>
                </a:solidFill>
                <a:latin typeface="Arial Unicode MS"/>
                <a:cs typeface="Arial Unicode MS"/>
              </a:rPr>
              <a:t>(some)</a:t>
            </a:r>
            <a:r>
              <a:rPr spc="-12" dirty="0">
                <a:solidFill>
                  <a:srgbClr val="585858"/>
                </a:solidFill>
                <a:latin typeface="Arial Unicode MS"/>
                <a:cs typeface="Arial Unicode MS"/>
              </a:rPr>
              <a:t> </a:t>
            </a:r>
            <a:r>
              <a:rPr spc="62" dirty="0">
                <a:solidFill>
                  <a:srgbClr val="585858"/>
                </a:solidFill>
                <a:latin typeface="Arial Unicode MS"/>
                <a:cs typeface="Arial Unicode MS"/>
              </a:rPr>
              <a:t>men</a:t>
            </a:r>
            <a:r>
              <a:rPr spc="-15" dirty="0">
                <a:solidFill>
                  <a:srgbClr val="585858"/>
                </a:solidFill>
                <a:latin typeface="Arial Unicode MS"/>
                <a:cs typeface="Arial Unicode MS"/>
              </a:rPr>
              <a:t> </a:t>
            </a:r>
            <a:r>
              <a:rPr spc="39" dirty="0">
                <a:solidFill>
                  <a:srgbClr val="585858"/>
                </a:solidFill>
                <a:latin typeface="Arial Unicode MS"/>
                <a:cs typeface="Arial Unicode MS"/>
              </a:rPr>
              <a:t>could</a:t>
            </a:r>
            <a:r>
              <a:rPr spc="-23" dirty="0">
                <a:solidFill>
                  <a:srgbClr val="585858"/>
                </a:solidFill>
                <a:latin typeface="Arial Unicode MS"/>
                <a:cs typeface="Arial Unicode MS"/>
              </a:rPr>
              <a:t> </a:t>
            </a:r>
            <a:r>
              <a:rPr spc="35" dirty="0">
                <a:solidFill>
                  <a:srgbClr val="585858"/>
                </a:solidFill>
                <a:latin typeface="Arial Unicode MS"/>
                <a:cs typeface="Arial Unicode MS"/>
              </a:rPr>
              <a:t>be</a:t>
            </a:r>
            <a:r>
              <a:rPr spc="-31" dirty="0">
                <a:solidFill>
                  <a:srgbClr val="585858"/>
                </a:solidFill>
                <a:latin typeface="Arial Unicode MS"/>
                <a:cs typeface="Arial Unicode MS"/>
              </a:rPr>
              <a:t> </a:t>
            </a:r>
            <a:r>
              <a:rPr spc="27" dirty="0">
                <a:solidFill>
                  <a:srgbClr val="585858"/>
                </a:solidFill>
                <a:latin typeface="Arial Unicode MS"/>
                <a:cs typeface="Arial Unicode MS"/>
              </a:rPr>
              <a:t>appealed</a:t>
            </a:r>
            <a:r>
              <a:rPr spc="-39" dirty="0">
                <a:solidFill>
                  <a:srgbClr val="585858"/>
                </a:solidFill>
                <a:latin typeface="Arial Unicode MS"/>
                <a:cs typeface="Arial Unicode MS"/>
              </a:rPr>
              <a:t> </a:t>
            </a:r>
            <a:r>
              <a:rPr spc="73" dirty="0">
                <a:solidFill>
                  <a:srgbClr val="585858"/>
                </a:solidFill>
                <a:latin typeface="Arial Unicode MS"/>
                <a:cs typeface="Arial Unicode MS"/>
              </a:rPr>
              <a:t>to</a:t>
            </a:r>
            <a:r>
              <a:rPr spc="-31" dirty="0">
                <a:solidFill>
                  <a:srgbClr val="585858"/>
                </a:solidFill>
                <a:latin typeface="Arial Unicode MS"/>
                <a:cs typeface="Arial Unicode MS"/>
              </a:rPr>
              <a:t> </a:t>
            </a:r>
            <a:r>
              <a:rPr spc="42" dirty="0">
                <a:solidFill>
                  <a:srgbClr val="585858"/>
                </a:solidFill>
                <a:latin typeface="Arial Unicode MS"/>
                <a:cs typeface="Arial Unicode MS"/>
              </a:rPr>
              <a:t>more,</a:t>
            </a:r>
            <a:r>
              <a:rPr spc="-27" dirty="0">
                <a:solidFill>
                  <a:srgbClr val="585858"/>
                </a:solidFill>
                <a:latin typeface="Arial Unicode MS"/>
                <a:cs typeface="Arial Unicode MS"/>
              </a:rPr>
              <a:t> </a:t>
            </a:r>
            <a:r>
              <a:rPr spc="62" dirty="0">
                <a:solidFill>
                  <a:srgbClr val="585858"/>
                </a:solidFill>
                <a:latin typeface="Arial Unicode MS"/>
                <a:cs typeface="Arial Unicode MS"/>
              </a:rPr>
              <a:t>with</a:t>
            </a:r>
            <a:r>
              <a:rPr spc="-15" dirty="0">
                <a:solidFill>
                  <a:srgbClr val="585858"/>
                </a:solidFill>
                <a:latin typeface="Arial Unicode MS"/>
                <a:cs typeface="Arial Unicode MS"/>
              </a:rPr>
              <a:t> </a:t>
            </a:r>
            <a:r>
              <a:rPr spc="-4" dirty="0">
                <a:solidFill>
                  <a:srgbClr val="585858"/>
                </a:solidFill>
                <a:latin typeface="Arial Unicode MS"/>
                <a:cs typeface="Arial Unicode MS"/>
              </a:rPr>
              <a:t>a</a:t>
            </a:r>
            <a:r>
              <a:rPr spc="-27" dirty="0">
                <a:solidFill>
                  <a:srgbClr val="585858"/>
                </a:solidFill>
                <a:latin typeface="Arial Unicode MS"/>
                <a:cs typeface="Arial Unicode MS"/>
              </a:rPr>
              <a:t> </a:t>
            </a:r>
            <a:r>
              <a:rPr spc="23" dirty="0">
                <a:solidFill>
                  <a:srgbClr val="585858"/>
                </a:solidFill>
                <a:latin typeface="Arial Unicode MS"/>
                <a:cs typeface="Arial Unicode MS"/>
              </a:rPr>
              <a:t>focus</a:t>
            </a:r>
            <a:r>
              <a:rPr spc="-15" dirty="0">
                <a:solidFill>
                  <a:srgbClr val="585858"/>
                </a:solidFill>
                <a:latin typeface="Arial Unicode MS"/>
                <a:cs typeface="Arial Unicode MS"/>
              </a:rPr>
              <a:t> </a:t>
            </a:r>
            <a:r>
              <a:rPr spc="62" dirty="0">
                <a:solidFill>
                  <a:srgbClr val="585858"/>
                </a:solidFill>
                <a:latin typeface="Arial Unicode MS"/>
                <a:cs typeface="Arial Unicode MS"/>
              </a:rPr>
              <a:t>on </a:t>
            </a:r>
            <a:r>
              <a:rPr spc="-332" dirty="0">
                <a:solidFill>
                  <a:srgbClr val="585858"/>
                </a:solidFill>
                <a:latin typeface="Arial Unicode MS"/>
                <a:cs typeface="Arial Unicode MS"/>
              </a:rPr>
              <a:t> </a:t>
            </a:r>
            <a:r>
              <a:rPr spc="54" dirty="0">
                <a:solidFill>
                  <a:srgbClr val="585858"/>
                </a:solidFill>
                <a:latin typeface="Arial Unicode MS"/>
                <a:cs typeface="Arial Unicode MS"/>
              </a:rPr>
              <a:t>the </a:t>
            </a:r>
            <a:r>
              <a:rPr spc="19" dirty="0">
                <a:solidFill>
                  <a:srgbClr val="585858"/>
                </a:solidFill>
                <a:latin typeface="Arial Unicode MS"/>
                <a:cs typeface="Arial Unicode MS"/>
              </a:rPr>
              <a:t>analytical </a:t>
            </a:r>
            <a:r>
              <a:rPr spc="62" dirty="0">
                <a:solidFill>
                  <a:srgbClr val="585858"/>
                </a:solidFill>
                <a:latin typeface="Arial Unicode MS"/>
                <a:cs typeface="Arial Unicode MS"/>
              </a:rPr>
              <a:t>and/or </a:t>
            </a:r>
            <a:r>
              <a:rPr spc="23" dirty="0">
                <a:solidFill>
                  <a:srgbClr val="585858"/>
                </a:solidFill>
                <a:latin typeface="Arial Unicode MS"/>
                <a:cs typeface="Arial Unicode MS"/>
              </a:rPr>
              <a:t>technical </a:t>
            </a:r>
            <a:r>
              <a:rPr spc="12" dirty="0">
                <a:solidFill>
                  <a:srgbClr val="585858"/>
                </a:solidFill>
                <a:latin typeface="Arial Unicode MS"/>
                <a:cs typeface="Arial Unicode MS"/>
              </a:rPr>
              <a:t>aspect </a:t>
            </a:r>
            <a:r>
              <a:rPr spc="62" dirty="0">
                <a:solidFill>
                  <a:srgbClr val="585858"/>
                </a:solidFill>
                <a:latin typeface="Arial Unicode MS"/>
                <a:cs typeface="Arial Unicode MS"/>
              </a:rPr>
              <a:t>of </a:t>
            </a:r>
            <a:r>
              <a:rPr spc="35" dirty="0">
                <a:solidFill>
                  <a:srgbClr val="585858"/>
                </a:solidFill>
                <a:latin typeface="Arial Unicode MS"/>
                <a:cs typeface="Arial Unicode MS"/>
              </a:rPr>
              <a:t>digital </a:t>
            </a:r>
            <a:r>
              <a:rPr spc="39" dirty="0">
                <a:solidFill>
                  <a:srgbClr val="585858"/>
                </a:solidFill>
                <a:latin typeface="Arial Unicode MS"/>
                <a:cs typeface="Arial Unicode MS"/>
              </a:rPr>
              <a:t>marketing. </a:t>
            </a:r>
            <a:r>
              <a:rPr spc="35" dirty="0">
                <a:solidFill>
                  <a:srgbClr val="585858"/>
                </a:solidFill>
                <a:latin typeface="Arial Unicode MS"/>
                <a:cs typeface="Arial Unicode MS"/>
              </a:rPr>
              <a:t>If </a:t>
            </a:r>
            <a:r>
              <a:rPr spc="19" dirty="0">
                <a:solidFill>
                  <a:srgbClr val="585858"/>
                </a:solidFill>
                <a:latin typeface="Arial Unicode MS"/>
                <a:cs typeface="Arial Unicode MS"/>
              </a:rPr>
              <a:t>possible, </a:t>
            </a:r>
            <a:r>
              <a:rPr spc="-332" dirty="0">
                <a:solidFill>
                  <a:srgbClr val="585858"/>
                </a:solidFill>
                <a:latin typeface="Arial Unicode MS"/>
                <a:cs typeface="Arial Unicode MS"/>
              </a:rPr>
              <a:t> </a:t>
            </a:r>
            <a:r>
              <a:rPr spc="27" dirty="0">
                <a:solidFill>
                  <a:srgbClr val="585858"/>
                </a:solidFill>
                <a:latin typeface="Arial Unicode MS"/>
                <a:cs typeface="Arial Unicode MS"/>
              </a:rPr>
              <a:t>creating</a:t>
            </a:r>
            <a:r>
              <a:rPr spc="-27" dirty="0">
                <a:solidFill>
                  <a:srgbClr val="585858"/>
                </a:solidFill>
                <a:latin typeface="Arial Unicode MS"/>
                <a:cs typeface="Arial Unicode MS"/>
              </a:rPr>
              <a:t> </a:t>
            </a:r>
            <a:r>
              <a:rPr spc="50" dirty="0">
                <a:solidFill>
                  <a:srgbClr val="585858"/>
                </a:solidFill>
                <a:latin typeface="Arial Unicode MS"/>
                <a:cs typeface="Arial Unicode MS"/>
              </a:rPr>
              <a:t>another</a:t>
            </a:r>
            <a:r>
              <a:rPr spc="-8" dirty="0">
                <a:solidFill>
                  <a:srgbClr val="585858"/>
                </a:solidFill>
                <a:latin typeface="Arial Unicode MS"/>
                <a:cs typeface="Arial Unicode MS"/>
              </a:rPr>
              <a:t> </a:t>
            </a:r>
            <a:r>
              <a:rPr spc="19" dirty="0">
                <a:solidFill>
                  <a:srgbClr val="585858"/>
                </a:solidFill>
                <a:latin typeface="Arial Unicode MS"/>
                <a:cs typeface="Arial Unicode MS"/>
              </a:rPr>
              <a:t>eBook</a:t>
            </a:r>
            <a:r>
              <a:rPr spc="-15" dirty="0">
                <a:solidFill>
                  <a:srgbClr val="585858"/>
                </a:solidFill>
                <a:latin typeface="Arial Unicode MS"/>
                <a:cs typeface="Arial Unicode MS"/>
              </a:rPr>
              <a:t> </a:t>
            </a:r>
            <a:r>
              <a:rPr spc="58" dirty="0">
                <a:solidFill>
                  <a:srgbClr val="585858"/>
                </a:solidFill>
                <a:latin typeface="Arial Unicode MS"/>
                <a:cs typeface="Arial Unicode MS"/>
              </a:rPr>
              <a:t>around</a:t>
            </a:r>
            <a:r>
              <a:rPr spc="-23" dirty="0">
                <a:solidFill>
                  <a:srgbClr val="585858"/>
                </a:solidFill>
                <a:latin typeface="Arial Unicode MS"/>
                <a:cs typeface="Arial Unicode MS"/>
              </a:rPr>
              <a:t> </a:t>
            </a:r>
            <a:r>
              <a:rPr spc="62" dirty="0">
                <a:solidFill>
                  <a:srgbClr val="585858"/>
                </a:solidFill>
                <a:latin typeface="Arial Unicode MS"/>
                <a:cs typeface="Arial Unicode MS"/>
              </a:rPr>
              <a:t>that</a:t>
            </a:r>
            <a:r>
              <a:rPr spc="-12" dirty="0">
                <a:solidFill>
                  <a:srgbClr val="585858"/>
                </a:solidFill>
                <a:latin typeface="Arial Unicode MS"/>
                <a:cs typeface="Arial Unicode MS"/>
              </a:rPr>
              <a:t> </a:t>
            </a:r>
            <a:r>
              <a:rPr spc="54" dirty="0">
                <a:solidFill>
                  <a:srgbClr val="585858"/>
                </a:solidFill>
                <a:latin typeface="Arial Unicode MS"/>
                <a:cs typeface="Arial Unicode MS"/>
              </a:rPr>
              <a:t>theme</a:t>
            </a:r>
            <a:r>
              <a:rPr spc="-27" dirty="0">
                <a:solidFill>
                  <a:srgbClr val="585858"/>
                </a:solidFill>
                <a:latin typeface="Arial Unicode MS"/>
                <a:cs typeface="Arial Unicode MS"/>
              </a:rPr>
              <a:t> </a:t>
            </a:r>
            <a:r>
              <a:rPr spc="58" dirty="0">
                <a:solidFill>
                  <a:srgbClr val="585858"/>
                </a:solidFill>
                <a:latin typeface="Arial Unicode MS"/>
                <a:cs typeface="Arial Unicode MS"/>
              </a:rPr>
              <a:t>might</a:t>
            </a:r>
            <a:r>
              <a:rPr spc="-23" dirty="0">
                <a:solidFill>
                  <a:srgbClr val="585858"/>
                </a:solidFill>
                <a:latin typeface="Arial Unicode MS"/>
                <a:cs typeface="Arial Unicode MS"/>
              </a:rPr>
              <a:t> </a:t>
            </a:r>
            <a:r>
              <a:rPr spc="42" dirty="0">
                <a:solidFill>
                  <a:srgbClr val="585858"/>
                </a:solidFill>
                <a:latin typeface="Arial Unicode MS"/>
                <a:cs typeface="Arial Unicode MS"/>
              </a:rPr>
              <a:t>prove</a:t>
            </a:r>
            <a:r>
              <a:rPr spc="-19" dirty="0">
                <a:solidFill>
                  <a:srgbClr val="585858"/>
                </a:solidFill>
                <a:latin typeface="Arial Unicode MS"/>
                <a:cs typeface="Arial Unicode MS"/>
              </a:rPr>
              <a:t> </a:t>
            </a:r>
            <a:r>
              <a:rPr spc="73" dirty="0">
                <a:solidFill>
                  <a:srgbClr val="585858"/>
                </a:solidFill>
                <a:latin typeface="Arial Unicode MS"/>
                <a:cs typeface="Arial Unicode MS"/>
              </a:rPr>
              <a:t>to</a:t>
            </a:r>
            <a:r>
              <a:rPr spc="-31" dirty="0">
                <a:solidFill>
                  <a:srgbClr val="585858"/>
                </a:solidFill>
                <a:latin typeface="Arial Unicode MS"/>
                <a:cs typeface="Arial Unicode MS"/>
              </a:rPr>
              <a:t> </a:t>
            </a:r>
            <a:r>
              <a:rPr spc="35" dirty="0">
                <a:solidFill>
                  <a:srgbClr val="585858"/>
                </a:solidFill>
                <a:latin typeface="Arial Unicode MS"/>
                <a:cs typeface="Arial Unicode MS"/>
              </a:rPr>
              <a:t>be</a:t>
            </a:r>
            <a:r>
              <a:rPr spc="-23" dirty="0">
                <a:solidFill>
                  <a:srgbClr val="585858"/>
                </a:solidFill>
                <a:latin typeface="Arial Unicode MS"/>
                <a:cs typeface="Arial Unicode MS"/>
              </a:rPr>
              <a:t> </a:t>
            </a:r>
            <a:r>
              <a:rPr spc="-4" dirty="0">
                <a:solidFill>
                  <a:srgbClr val="585858"/>
                </a:solidFill>
                <a:latin typeface="Arial Unicode MS"/>
                <a:cs typeface="Arial Unicode MS"/>
              </a:rPr>
              <a:t>a</a:t>
            </a:r>
            <a:r>
              <a:rPr spc="-31" dirty="0">
                <a:solidFill>
                  <a:srgbClr val="585858"/>
                </a:solidFill>
                <a:latin typeface="Arial Unicode MS"/>
                <a:cs typeface="Arial Unicode MS"/>
              </a:rPr>
              <a:t> </a:t>
            </a:r>
            <a:r>
              <a:rPr spc="58" dirty="0">
                <a:solidFill>
                  <a:srgbClr val="585858"/>
                </a:solidFill>
                <a:latin typeface="Arial Unicode MS"/>
                <a:cs typeface="Arial Unicode MS"/>
              </a:rPr>
              <a:t>better </a:t>
            </a:r>
            <a:r>
              <a:rPr spc="-332" dirty="0">
                <a:solidFill>
                  <a:srgbClr val="585858"/>
                </a:solidFill>
                <a:latin typeface="Arial Unicode MS"/>
                <a:cs typeface="Arial Unicode MS"/>
              </a:rPr>
              <a:t> </a:t>
            </a:r>
            <a:r>
              <a:rPr spc="23" dirty="0">
                <a:solidFill>
                  <a:srgbClr val="585858"/>
                </a:solidFill>
                <a:latin typeface="Arial Unicode MS"/>
                <a:cs typeface="Arial Unicode MS"/>
              </a:rPr>
              <a:t>lead</a:t>
            </a:r>
            <a:r>
              <a:rPr spc="-39" dirty="0">
                <a:solidFill>
                  <a:srgbClr val="585858"/>
                </a:solidFill>
                <a:latin typeface="Arial Unicode MS"/>
                <a:cs typeface="Arial Unicode MS"/>
              </a:rPr>
              <a:t> </a:t>
            </a:r>
            <a:r>
              <a:rPr spc="42" dirty="0">
                <a:solidFill>
                  <a:srgbClr val="585858"/>
                </a:solidFill>
                <a:latin typeface="Arial Unicode MS"/>
                <a:cs typeface="Arial Unicode MS"/>
              </a:rPr>
              <a:t>generator</a:t>
            </a:r>
            <a:r>
              <a:rPr spc="-19" dirty="0">
                <a:solidFill>
                  <a:srgbClr val="585858"/>
                </a:solidFill>
                <a:latin typeface="Arial Unicode MS"/>
                <a:cs typeface="Arial Unicode MS"/>
              </a:rPr>
              <a:t> </a:t>
            </a:r>
            <a:r>
              <a:rPr spc="73" dirty="0">
                <a:solidFill>
                  <a:srgbClr val="585858"/>
                </a:solidFill>
                <a:latin typeface="Arial Unicode MS"/>
                <a:cs typeface="Arial Unicode MS"/>
              </a:rPr>
              <a:t>for</a:t>
            </a:r>
            <a:r>
              <a:rPr spc="-35" dirty="0">
                <a:solidFill>
                  <a:srgbClr val="585858"/>
                </a:solidFill>
                <a:latin typeface="Arial Unicode MS"/>
                <a:cs typeface="Arial Unicode MS"/>
              </a:rPr>
              <a:t> </a:t>
            </a:r>
            <a:r>
              <a:rPr spc="42" dirty="0">
                <a:solidFill>
                  <a:srgbClr val="585858"/>
                </a:solidFill>
                <a:latin typeface="Arial Unicode MS"/>
                <a:cs typeface="Arial Unicode MS"/>
              </a:rPr>
              <a:t>this</a:t>
            </a:r>
            <a:r>
              <a:rPr spc="-23" dirty="0">
                <a:solidFill>
                  <a:srgbClr val="585858"/>
                </a:solidFill>
                <a:latin typeface="Arial Unicode MS"/>
                <a:cs typeface="Arial Unicode MS"/>
              </a:rPr>
              <a:t> </a:t>
            </a:r>
            <a:r>
              <a:rPr spc="35" dirty="0">
                <a:solidFill>
                  <a:srgbClr val="585858"/>
                </a:solidFill>
                <a:latin typeface="Arial Unicode MS"/>
                <a:cs typeface="Arial Unicode MS"/>
              </a:rPr>
              <a:t>demographic.</a:t>
            </a:r>
            <a:endParaRPr lang="en-US" spc="35" dirty="0">
              <a:solidFill>
                <a:srgbClr val="585858"/>
              </a:solidFill>
              <a:latin typeface="Arial Unicode MS"/>
              <a:cs typeface="Arial Unicode MS"/>
            </a:endParaRPr>
          </a:p>
          <a:p>
            <a:pPr marL="274772" marR="50047">
              <a:lnSpc>
                <a:spcPct val="150000"/>
              </a:lnSpc>
            </a:pPr>
            <a:endParaRPr lang="en-US" spc="35" dirty="0">
              <a:solidFill>
                <a:srgbClr val="585858"/>
              </a:solidFill>
              <a:latin typeface="Arial Unicode MS"/>
              <a:cs typeface="Arial Unicode MS"/>
            </a:endParaRPr>
          </a:p>
          <a:p>
            <a:pPr marL="274772" marR="50047">
              <a:lnSpc>
                <a:spcPct val="150000"/>
              </a:lnSpc>
            </a:pPr>
            <a:r>
              <a:rPr lang="en-US" spc="35" dirty="0">
                <a:solidFill>
                  <a:srgbClr val="585858"/>
                </a:solidFill>
                <a:latin typeface="Arial Unicode MS"/>
                <a:cs typeface="Arial Unicode MS"/>
              </a:rPr>
              <a:t>6. I will modify the image so that it becomes more attractive and helps to make a decision in proportion to ctr</a:t>
            </a:r>
            <a:endParaRPr dirty="0">
              <a:latin typeface="Arial Unicode MS"/>
              <a:cs typeface="Arial Unicode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6"/>
          <p:cNvSpPr txBox="1"/>
          <p:nvPr/>
        </p:nvSpPr>
        <p:spPr>
          <a:xfrm>
            <a:off x="37600" y="291350"/>
            <a:ext cx="729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E3D49"/>
                </a:solidFill>
                <a:latin typeface="Open Sans"/>
                <a:ea typeface="Open Sans"/>
                <a:cs typeface="Open Sans"/>
                <a:sym typeface="Open Sans"/>
              </a:rPr>
              <a:t>Landing Page</a:t>
            </a:r>
            <a:endParaRPr sz="3000" b="1">
              <a:solidFill>
                <a:srgbClr val="2E3D49"/>
              </a:solidFill>
              <a:latin typeface="Open Sans"/>
              <a:ea typeface="Open Sans"/>
              <a:cs typeface="Open Sans"/>
              <a:sym typeface="Open Sans"/>
            </a:endParaRPr>
          </a:p>
        </p:txBody>
      </p:sp>
      <p:grpSp>
        <p:nvGrpSpPr>
          <p:cNvPr id="226" name="Google Shape;226;p66"/>
          <p:cNvGrpSpPr/>
          <p:nvPr/>
        </p:nvGrpSpPr>
        <p:grpSpPr>
          <a:xfrm>
            <a:off x="152400" y="1186225"/>
            <a:ext cx="9753599" cy="6531410"/>
            <a:chOff x="152400" y="1186225"/>
            <a:chExt cx="9753599" cy="6531410"/>
          </a:xfrm>
        </p:grpSpPr>
        <p:pic>
          <p:nvPicPr>
            <p:cNvPr id="227" name="Google Shape;227;p66"/>
            <p:cNvPicPr preferRelativeResize="0"/>
            <p:nvPr/>
          </p:nvPicPr>
          <p:blipFill>
            <a:blip r:embed="rId3">
              <a:alphaModFix/>
            </a:blip>
            <a:stretch>
              <a:fillRect/>
            </a:stretch>
          </p:blipFill>
          <p:spPr>
            <a:xfrm>
              <a:off x="152400" y="1186225"/>
              <a:ext cx="9753599" cy="6368580"/>
            </a:xfrm>
            <a:prstGeom prst="rect">
              <a:avLst/>
            </a:prstGeom>
            <a:noFill/>
            <a:ln>
              <a:noFill/>
            </a:ln>
          </p:spPr>
        </p:pic>
        <p:pic>
          <p:nvPicPr>
            <p:cNvPr id="228" name="Google Shape;228;p66"/>
            <p:cNvPicPr preferRelativeResize="0"/>
            <p:nvPr/>
          </p:nvPicPr>
          <p:blipFill>
            <a:blip r:embed="rId4">
              <a:alphaModFix/>
            </a:blip>
            <a:stretch>
              <a:fillRect/>
            </a:stretch>
          </p:blipFill>
          <p:spPr>
            <a:xfrm>
              <a:off x="4038150" y="5771935"/>
              <a:ext cx="2246175" cy="19457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7"/>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2E3D49"/>
                </a:solidFill>
              </a:rPr>
              <a:t>Marketing Objective &amp; KPIs</a:t>
            </a:r>
            <a:endParaRPr sz="4000" b="1">
              <a:solidFill>
                <a:srgbClr val="2E3D49"/>
              </a:solidFill>
            </a:endParaRPr>
          </a:p>
        </p:txBody>
      </p:sp>
      <p:sp>
        <p:nvSpPr>
          <p:cNvPr id="234" name="Google Shape;234;p67"/>
          <p:cNvSpPr txBox="1">
            <a:spLocks noGrp="1"/>
          </p:cNvSpPr>
          <p:nvPr>
            <p:ph type="body" idx="1"/>
          </p:nvPr>
        </p:nvSpPr>
        <p:spPr>
          <a:xfrm>
            <a:off x="342870" y="1741518"/>
            <a:ext cx="9372900" cy="535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3100" dirty="0">
              <a:solidFill>
                <a:srgbClr val="525C65"/>
              </a:solidFill>
              <a:highlight>
                <a:srgbClr val="FFFFFF"/>
              </a:highlight>
              <a:latin typeface="Open Sans Light"/>
              <a:ea typeface="Open Sans Light"/>
              <a:cs typeface="Open Sans Light"/>
              <a:sym typeface="Open Sans Light"/>
            </a:endParaRPr>
          </a:p>
          <a:p>
            <a:pPr marL="0" lvl="0" indent="0" algn="l" rtl="0">
              <a:lnSpc>
                <a:spcPct val="100000"/>
              </a:lnSpc>
              <a:spcBef>
                <a:spcPts val="1100"/>
              </a:spcBef>
              <a:spcAft>
                <a:spcPts val="0"/>
              </a:spcAft>
              <a:buNone/>
            </a:pPr>
            <a:r>
              <a:rPr lang="en" sz="3100" b="1" dirty="0">
                <a:solidFill>
                  <a:srgbClr val="525C65"/>
                </a:solidFill>
                <a:highlight>
                  <a:srgbClr val="FFFFFF"/>
                </a:highlight>
              </a:rPr>
              <a:t>Marketing Objective: </a:t>
            </a:r>
            <a:r>
              <a:rPr lang="en" sz="3100" dirty="0">
                <a:solidFill>
                  <a:srgbClr val="525C65"/>
                </a:solidFill>
                <a:highlight>
                  <a:srgbClr val="FFFFFF"/>
                </a:highlight>
                <a:latin typeface="Open Sans Light"/>
                <a:ea typeface="Open Sans Light"/>
                <a:cs typeface="Open Sans Light"/>
                <a:sym typeface="Open Sans Light"/>
              </a:rPr>
              <a:t>To collect the email addresses of 50 potential students for the Digital Marketing Nanodegree Program, with a campaign running for one week and having a lifetime budget of $1000</a:t>
            </a:r>
          </a:p>
          <a:p>
            <a:pPr marL="0" lvl="0" indent="0" algn="l" rtl="0">
              <a:lnSpc>
                <a:spcPct val="100000"/>
              </a:lnSpc>
              <a:spcBef>
                <a:spcPts val="1100"/>
              </a:spcBef>
              <a:spcAft>
                <a:spcPts val="0"/>
              </a:spcAft>
              <a:buNone/>
            </a:pPr>
            <a:endParaRPr sz="3100" b="1" dirty="0">
              <a:solidFill>
                <a:srgbClr val="525C65"/>
              </a:solidFill>
              <a:highlight>
                <a:srgbClr val="FFFFFF"/>
              </a:highlight>
            </a:endParaRPr>
          </a:p>
          <a:p>
            <a:pPr marL="0" lvl="0" indent="0">
              <a:lnSpc>
                <a:spcPct val="100000"/>
              </a:lnSpc>
              <a:spcBef>
                <a:spcPts val="1100"/>
              </a:spcBef>
              <a:buNone/>
            </a:pPr>
            <a:r>
              <a:rPr lang="en" sz="3100" b="1" dirty="0">
                <a:solidFill>
                  <a:srgbClr val="525C65"/>
                </a:solidFill>
                <a:highlight>
                  <a:srgbClr val="FFFFFF"/>
                </a:highlight>
              </a:rPr>
              <a:t>KPI: </a:t>
            </a:r>
            <a:r>
              <a:rPr lang="en-US" sz="3100" dirty="0">
                <a:solidFill>
                  <a:srgbClr val="525C65"/>
                </a:solidFill>
                <a:latin typeface="Open Sans Light"/>
                <a:ea typeface="Open Sans Light"/>
                <a:cs typeface="Open Sans Light"/>
                <a:sym typeface="Open Sans Light"/>
              </a:rPr>
              <a:t>Generate 50 leads                                            (i.e. email addresses from eBook downloads) up to $ 1,000 USD 1 March through 31 March</a:t>
            </a:r>
          </a:p>
          <a:p>
            <a:pPr marL="0" lvl="0" indent="0" algn="l" rtl="0">
              <a:lnSpc>
                <a:spcPct val="160000"/>
              </a:lnSpc>
              <a:spcBef>
                <a:spcPts val="1100"/>
              </a:spcBef>
              <a:spcAft>
                <a:spcPts val="0"/>
              </a:spcAft>
              <a:buNone/>
            </a:pPr>
            <a:endParaRPr dirty="0">
              <a:solidFill>
                <a:srgbClr val="525C65"/>
              </a:solidFill>
              <a:highlight>
                <a:srgbClr val="FFFFFF"/>
              </a:highlight>
            </a:endParaRPr>
          </a:p>
          <a:p>
            <a:pPr marL="0" lvl="0" indent="0" algn="l" rtl="0">
              <a:spcBef>
                <a:spcPts val="11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68"/>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2E3D49"/>
                </a:solidFill>
              </a:rPr>
              <a:t>Target Persona</a:t>
            </a:r>
            <a:endParaRPr sz="4000" b="1">
              <a:solidFill>
                <a:srgbClr val="2E3D49"/>
              </a:solidFill>
            </a:endParaRPr>
          </a:p>
        </p:txBody>
      </p:sp>
      <p:graphicFrame>
        <p:nvGraphicFramePr>
          <p:cNvPr id="240" name="Google Shape;240;p68"/>
          <p:cNvGraphicFramePr/>
          <p:nvPr/>
        </p:nvGraphicFramePr>
        <p:xfrm>
          <a:off x="342876" y="1537863"/>
          <a:ext cx="9372750" cy="5515460"/>
        </p:xfrm>
        <a:graphic>
          <a:graphicData uri="http://schemas.openxmlformats.org/drawingml/2006/table">
            <a:tbl>
              <a:tblPr>
                <a:noFill/>
                <a:tableStyleId>{21330B09-69A9-47BD-B7E6-80F2ECD3C257}</a:tableStyleId>
              </a:tblPr>
              <a:tblGrid>
                <a:gridCol w="3124250">
                  <a:extLst>
                    <a:ext uri="{9D8B030D-6E8A-4147-A177-3AD203B41FA5}">
                      <a16:colId xmlns:a16="http://schemas.microsoft.com/office/drawing/2014/main" val="20000"/>
                    </a:ext>
                  </a:extLst>
                </a:gridCol>
                <a:gridCol w="3124250">
                  <a:extLst>
                    <a:ext uri="{9D8B030D-6E8A-4147-A177-3AD203B41FA5}">
                      <a16:colId xmlns:a16="http://schemas.microsoft.com/office/drawing/2014/main" val="20001"/>
                    </a:ext>
                  </a:extLst>
                </a:gridCol>
                <a:gridCol w="3124250">
                  <a:extLst>
                    <a:ext uri="{9D8B030D-6E8A-4147-A177-3AD203B41FA5}">
                      <a16:colId xmlns:a16="http://schemas.microsoft.com/office/drawing/2014/main" val="20002"/>
                    </a:ext>
                  </a:extLst>
                </a:gridCol>
              </a:tblGrid>
              <a:tr h="551125">
                <a:tc>
                  <a:txBody>
                    <a:bodyPr/>
                    <a:lstStyle/>
                    <a:p>
                      <a:pPr marL="0" lvl="0" indent="0" algn="ctr" rtl="0">
                        <a:spcBef>
                          <a:spcPts val="0"/>
                        </a:spcBef>
                        <a:spcAft>
                          <a:spcPts val="0"/>
                        </a:spcAft>
                        <a:buNone/>
                      </a:pPr>
                      <a:r>
                        <a:rPr lang="en" sz="1400">
                          <a:solidFill>
                            <a:srgbClr val="FFFFFF"/>
                          </a:solidFill>
                          <a:latin typeface="Open Sans"/>
                          <a:ea typeface="Open Sans"/>
                          <a:cs typeface="Open Sans"/>
                          <a:sym typeface="Open Sans"/>
                        </a:rPr>
                        <a:t>Background and Demographics</a:t>
                      </a:r>
                      <a:endParaRPr sz="1400">
                        <a:solidFill>
                          <a:srgbClr val="FFFFFF"/>
                        </a:solidFill>
                        <a:latin typeface="Open Sans"/>
                        <a:ea typeface="Open Sans"/>
                        <a:cs typeface="Open Sans"/>
                        <a:sym typeface="Open Sans"/>
                      </a:endParaRPr>
                    </a:p>
                  </a:txBody>
                  <a:tcPr marL="82175" marR="82175" marT="49075" marB="49075"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1400">
                          <a:solidFill>
                            <a:srgbClr val="FFFFFF"/>
                          </a:solidFill>
                          <a:latin typeface="Open Sans"/>
                          <a:ea typeface="Open Sans"/>
                          <a:cs typeface="Open Sans"/>
                          <a:sym typeface="Open Sans"/>
                        </a:rPr>
                        <a:t>Target Persona Name</a:t>
                      </a:r>
                      <a:endParaRPr sz="1400">
                        <a:solidFill>
                          <a:srgbClr val="FFFFFF"/>
                        </a:solidFill>
                        <a:latin typeface="Open Sans"/>
                        <a:ea typeface="Open Sans"/>
                        <a:cs typeface="Open Sans"/>
                        <a:sym typeface="Open Sans"/>
                      </a:endParaRPr>
                    </a:p>
                  </a:txBody>
                  <a:tcPr marL="82175" marR="82175" marT="49075" marB="49075"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1400">
                          <a:solidFill>
                            <a:srgbClr val="FFFFFF"/>
                          </a:solidFill>
                          <a:latin typeface="Open Sans"/>
                          <a:ea typeface="Open Sans"/>
                          <a:cs typeface="Open Sans"/>
                          <a:sym typeface="Open Sans"/>
                        </a:rPr>
                        <a:t>Needs</a:t>
                      </a:r>
                      <a:endParaRPr sz="1400">
                        <a:solidFill>
                          <a:srgbClr val="FFFFFF"/>
                        </a:solidFill>
                        <a:latin typeface="Open Sans"/>
                        <a:ea typeface="Open Sans"/>
                        <a:cs typeface="Open Sans"/>
                        <a:sym typeface="Open Sans"/>
                      </a:endParaRPr>
                    </a:p>
                  </a:txBody>
                  <a:tcPr marL="82175" marR="82175" marT="49075" marB="49075"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extLst>
                  <a:ext uri="{0D108BD9-81ED-4DB2-BD59-A6C34878D82A}">
                    <a16:rowId xmlns:a16="http://schemas.microsoft.com/office/drawing/2014/main" val="10000"/>
                  </a:ext>
                </a:extLst>
              </a:tr>
              <a:tr h="1878250">
                <a:tc>
                  <a:txBody>
                    <a:bodyPr/>
                    <a:lstStyle/>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Age 27</a:t>
                      </a:r>
                      <a:endParaRPr sz="1800">
                        <a:solidFill>
                          <a:srgbClr val="2E3D49"/>
                        </a:solidFill>
                        <a:latin typeface="Open Sans"/>
                        <a:ea typeface="Open Sans"/>
                        <a:cs typeface="Open Sans"/>
                        <a:sym typeface="Open Sans"/>
                      </a:endParaRPr>
                    </a:p>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Female</a:t>
                      </a:r>
                      <a:endParaRPr sz="1800">
                        <a:solidFill>
                          <a:srgbClr val="2E3D49"/>
                        </a:solidFill>
                        <a:latin typeface="Open Sans"/>
                        <a:ea typeface="Open Sans"/>
                        <a:cs typeface="Open Sans"/>
                        <a:sym typeface="Open Sans"/>
                      </a:endParaRPr>
                    </a:p>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Graduated from university</a:t>
                      </a:r>
                      <a:endParaRPr sz="1800">
                        <a:solidFill>
                          <a:srgbClr val="2E3D49"/>
                        </a:solidFill>
                        <a:latin typeface="Open Sans"/>
                        <a:ea typeface="Open Sans"/>
                        <a:cs typeface="Open Sans"/>
                        <a:sym typeface="Open Sans"/>
                      </a:endParaRPr>
                    </a:p>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Employed</a:t>
                      </a:r>
                      <a:endParaRPr sz="1800">
                        <a:solidFill>
                          <a:srgbClr val="2E3D49"/>
                        </a:solidFill>
                        <a:latin typeface="Open Sans"/>
                        <a:ea typeface="Open Sans"/>
                        <a:cs typeface="Open Sans"/>
                        <a:sym typeface="Open Sans"/>
                      </a:endParaRPr>
                    </a:p>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Lives in a mid-size US city</a:t>
                      </a:r>
                      <a:endParaRPr sz="1800">
                        <a:solidFill>
                          <a:srgbClr val="2E3D49"/>
                        </a:solidFill>
                        <a:latin typeface="Open Sans"/>
                        <a:ea typeface="Open Sans"/>
                        <a:cs typeface="Open Sans"/>
                        <a:sym typeface="Open Sans"/>
                      </a:endParaRPr>
                    </a:p>
                    <a:p>
                      <a:pPr marL="0" lvl="0" indent="0" algn="ctr" rtl="0">
                        <a:spcBef>
                          <a:spcPts val="0"/>
                        </a:spcBef>
                        <a:spcAft>
                          <a:spcPts val="0"/>
                        </a:spcAft>
                        <a:buNone/>
                      </a:pPr>
                      <a:endParaRPr sz="1800">
                        <a:solidFill>
                          <a:srgbClr val="2E3D49"/>
                        </a:solidFill>
                        <a:latin typeface="Open Sans"/>
                        <a:ea typeface="Open Sans"/>
                        <a:cs typeface="Open Sans"/>
                        <a:sym typeface="Open Sans"/>
                      </a:endParaRPr>
                    </a:p>
                  </a:txBody>
                  <a:tcPr marL="82175" marR="82175" marT="49075" marB="49075">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0" lvl="0" indent="0" algn="ctr" rtl="0">
                        <a:spcBef>
                          <a:spcPts val="0"/>
                        </a:spcBef>
                        <a:spcAft>
                          <a:spcPts val="0"/>
                        </a:spcAft>
                        <a:buNone/>
                      </a:pPr>
                      <a:endParaRPr sz="1800">
                        <a:solidFill>
                          <a:srgbClr val="2E3D49"/>
                        </a:solidFill>
                        <a:latin typeface="Open Sans"/>
                        <a:ea typeface="Open Sans"/>
                        <a:cs typeface="Open Sans"/>
                        <a:sym typeface="Open Sans"/>
                      </a:endParaRPr>
                    </a:p>
                    <a:p>
                      <a:pPr marL="0" lvl="0" indent="0" algn="ctr" rtl="0">
                        <a:spcBef>
                          <a:spcPts val="0"/>
                        </a:spcBef>
                        <a:spcAft>
                          <a:spcPts val="0"/>
                        </a:spcAft>
                        <a:buNone/>
                      </a:pPr>
                      <a:r>
                        <a:rPr lang="en" sz="1800">
                          <a:solidFill>
                            <a:srgbClr val="2E3D49"/>
                          </a:solidFill>
                          <a:latin typeface="Open Sans"/>
                          <a:ea typeface="Open Sans"/>
                          <a:cs typeface="Open Sans"/>
                          <a:sym typeface="Open Sans"/>
                        </a:rPr>
                        <a:t>Jessica</a:t>
                      </a:r>
                      <a:endParaRPr sz="1800">
                        <a:solidFill>
                          <a:srgbClr val="2E3D49"/>
                        </a:solidFill>
                        <a:latin typeface="Open Sans"/>
                        <a:ea typeface="Open Sans"/>
                        <a:cs typeface="Open Sans"/>
                        <a:sym typeface="Open Sans"/>
                      </a:endParaRPr>
                    </a:p>
                  </a:txBody>
                  <a:tcPr marL="82175" marR="82175" marT="49075" marB="49075">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Flexible study schedule</a:t>
                      </a:r>
                      <a:endParaRPr sz="1800">
                        <a:solidFill>
                          <a:srgbClr val="2E3D49"/>
                        </a:solidFill>
                        <a:latin typeface="Open Sans"/>
                        <a:ea typeface="Open Sans"/>
                        <a:cs typeface="Open Sans"/>
                        <a:sym typeface="Open Sans"/>
                      </a:endParaRPr>
                    </a:p>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“Bite-size” chunks of learning</a:t>
                      </a:r>
                      <a:endParaRPr sz="1800">
                        <a:solidFill>
                          <a:srgbClr val="2E3D49"/>
                        </a:solidFill>
                        <a:latin typeface="Open Sans"/>
                        <a:ea typeface="Open Sans"/>
                        <a:cs typeface="Open Sans"/>
                        <a:sym typeface="Open Sans"/>
                      </a:endParaRPr>
                    </a:p>
                    <a:p>
                      <a:pPr marL="0" lvl="0" indent="0" algn="l" rtl="0">
                        <a:spcBef>
                          <a:spcPts val="0"/>
                        </a:spcBef>
                        <a:spcAft>
                          <a:spcPts val="0"/>
                        </a:spcAft>
                        <a:buNone/>
                      </a:pPr>
                      <a:endParaRPr sz="1800">
                        <a:solidFill>
                          <a:srgbClr val="2E3D49"/>
                        </a:solidFill>
                        <a:latin typeface="Open Sans"/>
                        <a:ea typeface="Open Sans"/>
                        <a:cs typeface="Open Sans"/>
                        <a:sym typeface="Open Sans"/>
                      </a:endParaRPr>
                    </a:p>
                  </a:txBody>
                  <a:tcPr marL="82175" marR="82175" marT="49075" marB="49075">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extLst>
                  <a:ext uri="{0D108BD9-81ED-4DB2-BD59-A6C34878D82A}">
                    <a16:rowId xmlns:a16="http://schemas.microsoft.com/office/drawing/2014/main" val="10001"/>
                  </a:ext>
                </a:extLst>
              </a:tr>
              <a:tr h="485050">
                <a:tc>
                  <a:txBody>
                    <a:bodyPr/>
                    <a:lstStyle/>
                    <a:p>
                      <a:pPr marL="0" lvl="0" indent="0" algn="ctr" rtl="0">
                        <a:spcBef>
                          <a:spcPts val="0"/>
                        </a:spcBef>
                        <a:spcAft>
                          <a:spcPts val="0"/>
                        </a:spcAft>
                        <a:buNone/>
                      </a:pPr>
                      <a:r>
                        <a:rPr lang="en" sz="1800">
                          <a:solidFill>
                            <a:srgbClr val="FFFFFF"/>
                          </a:solidFill>
                          <a:latin typeface="Open Sans"/>
                          <a:ea typeface="Open Sans"/>
                          <a:cs typeface="Open Sans"/>
                          <a:sym typeface="Open Sans"/>
                        </a:rPr>
                        <a:t>Hobbies</a:t>
                      </a:r>
                      <a:endParaRPr sz="1800">
                        <a:solidFill>
                          <a:srgbClr val="FFFFFF"/>
                        </a:solidFill>
                        <a:latin typeface="Open Sans"/>
                        <a:ea typeface="Open Sans"/>
                        <a:cs typeface="Open Sans"/>
                        <a:sym typeface="Open Sans"/>
                      </a:endParaRPr>
                    </a:p>
                  </a:txBody>
                  <a:tcPr marL="82175" marR="82175" marT="49075" marB="49075"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1800">
                          <a:solidFill>
                            <a:srgbClr val="FFFFFF"/>
                          </a:solidFill>
                          <a:latin typeface="Open Sans"/>
                          <a:ea typeface="Open Sans"/>
                          <a:cs typeface="Open Sans"/>
                          <a:sym typeface="Open Sans"/>
                        </a:rPr>
                        <a:t>Goals</a:t>
                      </a:r>
                      <a:endParaRPr sz="1800">
                        <a:solidFill>
                          <a:srgbClr val="FFFFFF"/>
                        </a:solidFill>
                        <a:latin typeface="Open Sans"/>
                        <a:ea typeface="Open Sans"/>
                        <a:cs typeface="Open Sans"/>
                        <a:sym typeface="Open Sans"/>
                      </a:endParaRPr>
                    </a:p>
                  </a:txBody>
                  <a:tcPr marL="82175" marR="82175" marT="49075" marB="49075"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1800">
                          <a:solidFill>
                            <a:srgbClr val="FFFFFF"/>
                          </a:solidFill>
                          <a:latin typeface="Open Sans"/>
                          <a:ea typeface="Open Sans"/>
                          <a:cs typeface="Open Sans"/>
                          <a:sym typeface="Open Sans"/>
                        </a:rPr>
                        <a:t>Barriers</a:t>
                      </a:r>
                      <a:endParaRPr sz="1800">
                        <a:solidFill>
                          <a:srgbClr val="FFFFFF"/>
                        </a:solidFill>
                        <a:latin typeface="Open Sans"/>
                        <a:ea typeface="Open Sans"/>
                        <a:cs typeface="Open Sans"/>
                        <a:sym typeface="Open Sans"/>
                      </a:endParaRPr>
                    </a:p>
                  </a:txBody>
                  <a:tcPr marL="82175" marR="82175" marT="49075" marB="49075"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extLst>
                  <a:ext uri="{0D108BD9-81ED-4DB2-BD59-A6C34878D82A}">
                    <a16:rowId xmlns:a16="http://schemas.microsoft.com/office/drawing/2014/main" val="10002"/>
                  </a:ext>
                </a:extLst>
              </a:tr>
              <a:tr h="2186575">
                <a:tc>
                  <a:txBody>
                    <a:bodyPr/>
                    <a:lstStyle/>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Hiking</a:t>
                      </a:r>
                      <a:endParaRPr sz="1800">
                        <a:solidFill>
                          <a:srgbClr val="2E3D49"/>
                        </a:solidFill>
                        <a:latin typeface="Open Sans"/>
                        <a:ea typeface="Open Sans"/>
                        <a:cs typeface="Open Sans"/>
                        <a:sym typeface="Open Sans"/>
                      </a:endParaRPr>
                    </a:p>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Photography</a:t>
                      </a:r>
                      <a:endParaRPr sz="1800">
                        <a:solidFill>
                          <a:srgbClr val="2E3D49"/>
                        </a:solidFill>
                        <a:latin typeface="Open Sans"/>
                        <a:ea typeface="Open Sans"/>
                        <a:cs typeface="Open Sans"/>
                        <a:sym typeface="Open Sans"/>
                      </a:endParaRPr>
                    </a:p>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Walking her dog</a:t>
                      </a:r>
                      <a:endParaRPr sz="1800">
                        <a:solidFill>
                          <a:srgbClr val="2E3D49"/>
                        </a:solidFill>
                        <a:latin typeface="Open Sans"/>
                        <a:ea typeface="Open Sans"/>
                        <a:cs typeface="Open Sans"/>
                        <a:sym typeface="Open Sans"/>
                      </a:endParaRPr>
                    </a:p>
                  </a:txBody>
                  <a:tcPr marL="82175" marR="82175" marT="49075" marB="49075">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Transition into a new career in digital marketing</a:t>
                      </a:r>
                      <a:endParaRPr sz="1800">
                        <a:solidFill>
                          <a:srgbClr val="2E3D49"/>
                        </a:solidFill>
                        <a:latin typeface="Open Sans"/>
                        <a:ea typeface="Open Sans"/>
                        <a:cs typeface="Open Sans"/>
                        <a:sym typeface="Open Sans"/>
                      </a:endParaRPr>
                    </a:p>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Get a job with higher earning potential/path to advancement</a:t>
                      </a:r>
                      <a:endParaRPr sz="1800">
                        <a:solidFill>
                          <a:srgbClr val="2E3D49"/>
                        </a:solidFill>
                        <a:latin typeface="Open Sans"/>
                        <a:ea typeface="Open Sans"/>
                        <a:cs typeface="Open Sans"/>
                        <a:sym typeface="Open Sans"/>
                      </a:endParaRPr>
                    </a:p>
                    <a:p>
                      <a:pPr marL="355600" lvl="0" indent="-292100" algn="l" rtl="0">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Meet other marketers</a:t>
                      </a:r>
                      <a:endParaRPr sz="1800">
                        <a:solidFill>
                          <a:srgbClr val="2E3D49"/>
                        </a:solidFill>
                        <a:latin typeface="Open Sans"/>
                        <a:ea typeface="Open Sans"/>
                        <a:cs typeface="Open Sans"/>
                        <a:sym typeface="Open Sans"/>
                      </a:endParaRPr>
                    </a:p>
                  </a:txBody>
                  <a:tcPr marL="82175" marR="82175" marT="49075" marB="49075">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355600" lvl="0" indent="-292100" algn="l" rtl="0">
                        <a:spcBef>
                          <a:spcPts val="0"/>
                        </a:spcBef>
                        <a:spcAft>
                          <a:spcPts val="0"/>
                        </a:spcAft>
                        <a:buClr>
                          <a:srgbClr val="4F4F4F"/>
                        </a:buClr>
                        <a:buSzPts val="1800"/>
                        <a:buChar char="●"/>
                      </a:pPr>
                      <a:r>
                        <a:rPr lang="en" sz="1800">
                          <a:solidFill>
                            <a:srgbClr val="4F4F4F"/>
                          </a:solidFill>
                        </a:rPr>
                        <a:t>Limited time for studying/learning new skills</a:t>
                      </a:r>
                      <a:endParaRPr sz="1800">
                        <a:solidFill>
                          <a:srgbClr val="4F4F4F"/>
                        </a:solidFill>
                      </a:endParaRPr>
                    </a:p>
                    <a:p>
                      <a:pPr marL="355600" lvl="0" indent="-292100" algn="l" rtl="0">
                        <a:spcBef>
                          <a:spcPts val="0"/>
                        </a:spcBef>
                        <a:spcAft>
                          <a:spcPts val="0"/>
                        </a:spcAft>
                        <a:buClr>
                          <a:srgbClr val="4F4F4F"/>
                        </a:buClr>
                        <a:buSzPts val="1800"/>
                        <a:buChar char="●"/>
                      </a:pPr>
                      <a:r>
                        <a:rPr lang="en" sz="1800">
                          <a:solidFill>
                            <a:srgbClr val="4F4F4F"/>
                          </a:solidFill>
                        </a:rPr>
                        <a:t>Unsure how to break into a new industry</a:t>
                      </a:r>
                      <a:endParaRPr sz="1800">
                        <a:solidFill>
                          <a:srgbClr val="4F4F4F"/>
                        </a:solidFill>
                      </a:endParaRPr>
                    </a:p>
                  </a:txBody>
                  <a:tcPr marL="82175" marR="82175" marT="49075" marB="49075">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41" name="Google Shape;241;p68"/>
          <p:cNvPicPr preferRelativeResize="0"/>
          <p:nvPr/>
        </p:nvPicPr>
        <p:blipFill>
          <a:blip r:embed="rId3">
            <a:alphaModFix/>
          </a:blip>
          <a:stretch>
            <a:fillRect/>
          </a:stretch>
        </p:blipFill>
        <p:spPr>
          <a:xfrm>
            <a:off x="3927363" y="2773599"/>
            <a:ext cx="2203675" cy="146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70"/>
          <p:cNvSpPr txBox="1">
            <a:spLocks noGrp="1"/>
          </p:cNvSpPr>
          <p:nvPr>
            <p:ph type="title"/>
          </p:nvPr>
        </p:nvSpPr>
        <p:spPr>
          <a:xfrm>
            <a:off x="342870" y="672482"/>
            <a:ext cx="9372900" cy="865500"/>
          </a:xfrm>
          <a:prstGeom prst="rect">
            <a:avLst/>
          </a:prstGeom>
        </p:spPr>
        <p:txBody>
          <a:bodyPr spcFirstLastPara="1" wrap="square" lIns="91425" tIns="91425" rIns="91425" bIns="91425" anchor="t" anchorCtr="0">
            <a:noAutofit/>
          </a:bodyPr>
          <a:lstStyle/>
          <a:p>
            <a:pPr lvl="0">
              <a:buSzPts val="1100"/>
            </a:pPr>
            <a:r>
              <a:rPr lang="en-US" sz="4000" spc="40" dirty="0">
                <a:solidFill>
                  <a:srgbClr val="2D3C48"/>
                </a:solidFill>
                <a:latin typeface="Arial Unicode MS"/>
                <a:ea typeface="+mj-ea"/>
                <a:cs typeface="Arial Unicode MS"/>
              </a:rPr>
              <a:t>Ad</a:t>
            </a:r>
            <a:r>
              <a:rPr lang="en-US" sz="4000" spc="-114" dirty="0">
                <a:solidFill>
                  <a:srgbClr val="2D3C48"/>
                </a:solidFill>
                <a:latin typeface="Arial Unicode MS"/>
                <a:ea typeface="+mj-ea"/>
                <a:cs typeface="Arial Unicode MS"/>
              </a:rPr>
              <a:t> </a:t>
            </a:r>
            <a:r>
              <a:rPr lang="en-US" sz="4000" spc="30" dirty="0">
                <a:solidFill>
                  <a:srgbClr val="2D3C48"/>
                </a:solidFill>
                <a:latin typeface="Arial Unicode MS"/>
                <a:ea typeface="+mj-ea"/>
                <a:cs typeface="Arial Unicode MS"/>
              </a:rPr>
              <a:t>Images:</a:t>
            </a:r>
            <a:r>
              <a:rPr lang="en-US" sz="4000" spc="-85" dirty="0">
                <a:solidFill>
                  <a:srgbClr val="2D3C48"/>
                </a:solidFill>
                <a:latin typeface="Arial Unicode MS"/>
                <a:ea typeface="+mj-ea"/>
                <a:cs typeface="Arial Unicode MS"/>
              </a:rPr>
              <a:t> </a:t>
            </a:r>
            <a:r>
              <a:rPr lang="en-US" sz="4000" spc="45" dirty="0">
                <a:solidFill>
                  <a:srgbClr val="2D3C48"/>
                </a:solidFill>
                <a:latin typeface="Arial Unicode MS"/>
                <a:ea typeface="+mj-ea"/>
                <a:cs typeface="Arial Unicode MS"/>
              </a:rPr>
              <a:t>Sample</a:t>
            </a:r>
            <a:endParaRPr sz="4000" b="1" dirty="0">
              <a:solidFill>
                <a:srgbClr val="2E3D49"/>
              </a:solidFill>
            </a:endParaRPr>
          </a:p>
        </p:txBody>
      </p:sp>
      <p:pic>
        <p:nvPicPr>
          <p:cNvPr id="253" name="Google Shape;253;p70"/>
          <p:cNvPicPr preferRelativeResize="0"/>
          <p:nvPr/>
        </p:nvPicPr>
        <p:blipFill>
          <a:blip r:embed="rId3">
            <a:alphaModFix/>
          </a:blip>
          <a:stretch>
            <a:fillRect/>
          </a:stretch>
        </p:blipFill>
        <p:spPr>
          <a:xfrm>
            <a:off x="968365" y="2649178"/>
            <a:ext cx="2512773" cy="2474043"/>
          </a:xfrm>
          <a:prstGeom prst="rect">
            <a:avLst/>
          </a:prstGeom>
          <a:noFill/>
          <a:ln>
            <a:noFill/>
          </a:ln>
        </p:spPr>
      </p:pic>
      <p:pic>
        <p:nvPicPr>
          <p:cNvPr id="4" name="Google Shape;259;p71">
            <a:extLst>
              <a:ext uri="{FF2B5EF4-FFF2-40B4-BE49-F238E27FC236}">
                <a16:creationId xmlns:a16="http://schemas.microsoft.com/office/drawing/2014/main" id="{337ABF7E-4752-4913-BDB3-3A829664957F}"/>
              </a:ext>
            </a:extLst>
          </p:cNvPr>
          <p:cNvPicPr preferRelativeResize="0"/>
          <p:nvPr/>
        </p:nvPicPr>
        <p:blipFill>
          <a:blip r:embed="rId4">
            <a:alphaModFix/>
          </a:blip>
          <a:stretch>
            <a:fillRect/>
          </a:stretch>
        </p:blipFill>
        <p:spPr>
          <a:xfrm>
            <a:off x="4090736" y="2606253"/>
            <a:ext cx="2486528" cy="2474043"/>
          </a:xfrm>
          <a:prstGeom prst="rect">
            <a:avLst/>
          </a:prstGeom>
          <a:noFill/>
          <a:ln>
            <a:noFill/>
          </a:ln>
        </p:spPr>
      </p:pic>
      <p:pic>
        <p:nvPicPr>
          <p:cNvPr id="2" name="Picture 1">
            <a:extLst>
              <a:ext uri="{FF2B5EF4-FFF2-40B4-BE49-F238E27FC236}">
                <a16:creationId xmlns:a16="http://schemas.microsoft.com/office/drawing/2014/main" id="{80E0DB0B-524D-4B7F-936E-111F41628F9D}"/>
              </a:ext>
            </a:extLst>
          </p:cNvPr>
          <p:cNvPicPr>
            <a:picLocks noChangeAspect="1"/>
          </p:cNvPicPr>
          <p:nvPr/>
        </p:nvPicPr>
        <p:blipFill>
          <a:blip r:embed="rId5"/>
          <a:stretch>
            <a:fillRect/>
          </a:stretch>
        </p:blipFill>
        <p:spPr>
          <a:xfrm>
            <a:off x="6946230" y="2458946"/>
            <a:ext cx="2486528" cy="2664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01006"/>
            <a:ext cx="3965200" cy="485057"/>
          </a:xfrm>
          <a:prstGeom prst="rect">
            <a:avLst/>
          </a:prstGeom>
        </p:spPr>
        <p:txBody>
          <a:bodyPr vert="horz" wrap="square" lIns="0" tIns="9323" rIns="0" bIns="0" rtlCol="0">
            <a:spAutoFit/>
          </a:bodyPr>
          <a:lstStyle/>
          <a:p>
            <a:pPr marL="9813">
              <a:spcBef>
                <a:spcPts val="73"/>
              </a:spcBef>
            </a:pPr>
            <a:r>
              <a:rPr b="1" spc="-19" dirty="0">
                <a:latin typeface="Tahoma"/>
                <a:cs typeface="Tahoma"/>
              </a:rPr>
              <a:t>Campaign</a:t>
            </a:r>
            <a:r>
              <a:rPr b="1" spc="-120" dirty="0">
                <a:latin typeface="Tahoma"/>
                <a:cs typeface="Tahoma"/>
              </a:rPr>
              <a:t> </a:t>
            </a:r>
            <a:r>
              <a:rPr b="1" spc="12" dirty="0">
                <a:latin typeface="Tahoma"/>
                <a:cs typeface="Tahoma"/>
              </a:rPr>
              <a:t>Approach</a:t>
            </a:r>
          </a:p>
        </p:txBody>
      </p:sp>
      <p:sp>
        <p:nvSpPr>
          <p:cNvPr id="4" name="object 4"/>
          <p:cNvSpPr txBox="1"/>
          <p:nvPr/>
        </p:nvSpPr>
        <p:spPr>
          <a:xfrm>
            <a:off x="321880" y="1083226"/>
            <a:ext cx="9414640" cy="6574336"/>
          </a:xfrm>
          <a:prstGeom prst="rect">
            <a:avLst/>
          </a:prstGeom>
        </p:spPr>
        <p:txBody>
          <a:bodyPr vert="horz" wrap="square" lIns="0" tIns="9814" rIns="0" bIns="0" rtlCol="0">
            <a:spAutoFit/>
          </a:bodyPr>
          <a:lstStyle/>
          <a:p>
            <a:pPr marL="9813" marR="475945" lvl="0" indent="0" algn="l" defTabSz="706557" rtl="0" eaLnBrk="1" fontAlgn="auto" latinLnBrk="0" hangingPunct="1">
              <a:lnSpc>
                <a:spcPct val="150000"/>
              </a:lnSpc>
              <a:spcBef>
                <a:spcPts val="77"/>
              </a:spcBef>
              <a:spcAft>
                <a:spcPts val="0"/>
              </a:spcAft>
              <a:buClrTx/>
              <a:buSzTx/>
              <a:buFont typeface="Arial"/>
              <a:buNone/>
              <a:tabLst/>
              <a:defRPr/>
            </a:pPr>
            <a:r>
              <a:rPr kumimoji="0" lang="en-US" b="0" i="0" u="none" strike="noStrike" kern="1200" cap="none" spc="0" normalizeH="0" baseline="0" noProof="0" dirty="0">
                <a:ln>
                  <a:noFill/>
                </a:ln>
                <a:solidFill>
                  <a:srgbClr val="585858"/>
                </a:solidFill>
                <a:effectLst/>
                <a:uLnTx/>
                <a:uFillTx/>
                <a:latin typeface="Arial Unicode MS"/>
                <a:ea typeface="+mn-ea"/>
                <a:cs typeface="Arial Unicode MS"/>
                <a:sym typeface="Arial"/>
              </a:rPr>
              <a:t>I marketed the e-book. My goal with this campaign is to generate as many leads as possible as needed to break even (taking into account the conversion value and the $ 1,000 budget).</a:t>
            </a:r>
          </a:p>
          <a:p>
            <a:pPr marL="9813" marR="475945" lvl="0" indent="0" algn="l" defTabSz="706557" rtl="0" eaLnBrk="1" fontAlgn="auto" latinLnBrk="0" hangingPunct="1">
              <a:lnSpc>
                <a:spcPct val="150000"/>
              </a:lnSpc>
              <a:spcBef>
                <a:spcPts val="77"/>
              </a:spcBef>
              <a:spcAft>
                <a:spcPts val="0"/>
              </a:spcAft>
              <a:buClrTx/>
              <a:buSzTx/>
              <a:buFont typeface="Arial"/>
              <a:buNone/>
              <a:tabLst/>
              <a:defRPr/>
            </a:pPr>
            <a:endParaRPr kumimoji="0" lang="en-US" b="0" i="0" u="none" strike="noStrike" kern="1200" cap="none" spc="0" normalizeH="0" baseline="0" noProof="0" dirty="0">
              <a:ln>
                <a:noFill/>
              </a:ln>
              <a:solidFill>
                <a:srgbClr val="585858"/>
              </a:solidFill>
              <a:effectLst/>
              <a:uLnTx/>
              <a:uFillTx/>
              <a:latin typeface="Arial Unicode MS"/>
              <a:ea typeface="+mn-ea"/>
              <a:cs typeface="Arial Unicode MS"/>
              <a:sym typeface="Arial"/>
            </a:endParaRPr>
          </a:p>
          <a:p>
            <a:pPr marL="9813" marR="475945" lvl="0" defTabSz="706557">
              <a:lnSpc>
                <a:spcPct val="150000"/>
              </a:lnSpc>
              <a:spcBef>
                <a:spcPts val="77"/>
              </a:spcBef>
              <a:buClrTx/>
              <a:defRPr/>
            </a:pPr>
            <a:r>
              <a:rPr lang="en-US" b="1" kern="1200" dirty="0">
                <a:solidFill>
                  <a:srgbClr val="585858"/>
                </a:solidFill>
                <a:latin typeface="Arial Unicode MS"/>
                <a:ea typeface="+mn-ea"/>
                <a:cs typeface="Arial Unicode MS"/>
              </a:rPr>
              <a:t>I will target the American city in which students who are interested in their skills are located</a:t>
            </a:r>
          </a:p>
          <a:p>
            <a:pPr marL="9813" marR="475945" lvl="0" defTabSz="706557">
              <a:lnSpc>
                <a:spcPct val="150000"/>
              </a:lnSpc>
              <a:spcBef>
                <a:spcPts val="77"/>
              </a:spcBef>
              <a:buClrTx/>
              <a:defRPr/>
            </a:pPr>
            <a:r>
              <a:rPr lang="en-US" b="1" kern="1200" dirty="0">
                <a:solidFill>
                  <a:srgbClr val="585858"/>
                </a:solidFill>
                <a:latin typeface="Arial Unicode MS"/>
                <a:ea typeface="+mn-ea"/>
                <a:cs typeface="Arial Unicode MS"/>
              </a:rPr>
              <a:t>In terms of gender, men, and women</a:t>
            </a:r>
          </a:p>
          <a:p>
            <a:pPr marL="9813" marR="475945" lvl="0" defTabSz="706557">
              <a:lnSpc>
                <a:spcPct val="150000"/>
              </a:lnSpc>
              <a:spcBef>
                <a:spcPts val="77"/>
              </a:spcBef>
              <a:buClrTx/>
              <a:defRPr/>
            </a:pPr>
            <a:r>
              <a:rPr lang="en-US" b="1" kern="1200" dirty="0">
                <a:solidFill>
                  <a:srgbClr val="585858"/>
                </a:solidFill>
                <a:latin typeface="Arial Unicode MS"/>
                <a:ea typeface="+mn-ea"/>
                <a:cs typeface="Arial Unicode MS"/>
              </a:rPr>
              <a:t> In terms of ages 25 to 35</a:t>
            </a:r>
          </a:p>
          <a:p>
            <a:pPr marL="9813" marR="475945" lvl="0" defTabSz="706557">
              <a:lnSpc>
                <a:spcPct val="150000"/>
              </a:lnSpc>
              <a:spcBef>
                <a:spcPts val="77"/>
              </a:spcBef>
              <a:buClrTx/>
              <a:defRPr/>
            </a:pPr>
            <a:r>
              <a:rPr lang="en-US" b="1" kern="1200" dirty="0">
                <a:solidFill>
                  <a:srgbClr val="585858"/>
                </a:solidFill>
                <a:latin typeface="Arial Unicode MS"/>
                <a:ea typeface="+mn-ea"/>
                <a:cs typeface="Arial Unicode MS"/>
              </a:rPr>
              <a:t>In terms of the English language</a:t>
            </a:r>
          </a:p>
          <a:p>
            <a:pPr marL="9813" marR="475945" lvl="0" defTabSz="706557">
              <a:lnSpc>
                <a:spcPct val="150000"/>
              </a:lnSpc>
              <a:spcBef>
                <a:spcPts val="77"/>
              </a:spcBef>
              <a:buClrTx/>
              <a:defRPr/>
            </a:pPr>
            <a:r>
              <a:rPr lang="en-US" b="1" kern="1200" dirty="0">
                <a:solidFill>
                  <a:srgbClr val="585858"/>
                </a:solidFill>
                <a:latin typeface="Arial Unicode MS"/>
                <a:ea typeface="+mn-ea"/>
                <a:cs typeface="Arial Unicode MS"/>
              </a:rPr>
              <a:t>In terms of photography interests</a:t>
            </a:r>
          </a:p>
          <a:p>
            <a:pPr marL="9813" marR="475945" lvl="0" defTabSz="706557">
              <a:lnSpc>
                <a:spcPct val="150000"/>
              </a:lnSpc>
              <a:spcBef>
                <a:spcPts val="77"/>
              </a:spcBef>
              <a:buClrTx/>
              <a:defRPr/>
            </a:pPr>
            <a:r>
              <a:rPr lang="en-US" b="1" kern="1200" dirty="0">
                <a:solidFill>
                  <a:srgbClr val="585858"/>
                </a:solidFill>
                <a:latin typeface="Arial Unicode MS"/>
                <a:ea typeface="+mn-ea"/>
                <a:cs typeface="Arial Unicode MS"/>
              </a:rPr>
              <a:t>And in terms of behavior, picnic spots</a:t>
            </a:r>
          </a:p>
          <a:p>
            <a:pPr marL="9813" marR="475945" lvl="0" defTabSz="706557">
              <a:lnSpc>
                <a:spcPct val="150000"/>
              </a:lnSpc>
              <a:spcBef>
                <a:spcPts val="77"/>
              </a:spcBef>
              <a:buClrTx/>
              <a:defRPr/>
            </a:pPr>
            <a:r>
              <a:rPr lang="en-US" b="1" kern="1200" dirty="0">
                <a:solidFill>
                  <a:srgbClr val="585858"/>
                </a:solidFill>
                <a:latin typeface="Arial Unicode MS"/>
                <a:ea typeface="+mn-ea"/>
                <a:cs typeface="Arial Unicode MS"/>
              </a:rPr>
              <a:t>So I targeted people who are in college or who have just completed their studies (which would also target postgraduate/masters students), and who have shown at least some interest in any digital marketing-related </a:t>
            </a:r>
            <a:r>
              <a:rPr lang="en-US" b="1" kern="1200" dirty="0" err="1">
                <a:solidFill>
                  <a:srgbClr val="585858"/>
                </a:solidFill>
                <a:latin typeface="Arial Unicode MS"/>
                <a:ea typeface="+mn-ea"/>
                <a:cs typeface="Arial Unicode MS"/>
              </a:rPr>
              <a:t>topic.To</a:t>
            </a:r>
            <a:r>
              <a:rPr lang="en-US" b="1" kern="1200" dirty="0">
                <a:solidFill>
                  <a:srgbClr val="585858"/>
                </a:solidFill>
                <a:latin typeface="Arial Unicode MS"/>
                <a:ea typeface="+mn-ea"/>
                <a:cs typeface="Arial Unicode MS"/>
              </a:rPr>
              <a:t> </a:t>
            </a:r>
            <a:r>
              <a:rPr kumimoji="0" lang="en-US" b="1" i="0" u="none" strike="noStrike" kern="1200" cap="none" spc="0" normalizeH="0" baseline="0" noProof="0" dirty="0">
                <a:ln>
                  <a:noFill/>
                </a:ln>
                <a:solidFill>
                  <a:srgbClr val="585858"/>
                </a:solidFill>
                <a:effectLst/>
                <a:uLnTx/>
                <a:uFillTx/>
                <a:latin typeface="Arial Unicode MS"/>
                <a:ea typeface="+mn-ea"/>
                <a:cs typeface="Arial Unicode MS"/>
                <a:sym typeface="Arial"/>
              </a:rPr>
              <a:t>speak to this target person, the ad copy asks: "Want to know the latest ranking skills?" To fulfill their desire to continue education and prepare for work.</a:t>
            </a:r>
          </a:p>
          <a:p>
            <a:pPr marL="9813" marR="475945" lvl="0" indent="0" algn="l" defTabSz="706557" rtl="0" eaLnBrk="1" fontAlgn="auto" latinLnBrk="0" hangingPunct="1">
              <a:lnSpc>
                <a:spcPct val="150000"/>
              </a:lnSpc>
              <a:spcBef>
                <a:spcPts val="77"/>
              </a:spcBef>
              <a:spcAft>
                <a:spcPts val="0"/>
              </a:spcAft>
              <a:buClrTx/>
              <a:buSzTx/>
              <a:buFont typeface="Arial"/>
              <a:buNone/>
              <a:tabLst/>
              <a:defRPr/>
            </a:pPr>
            <a:endParaRPr kumimoji="0" lang="en-US" b="1" i="0" u="none" strike="noStrike" kern="1200" cap="none" spc="0" normalizeH="0" baseline="0" noProof="0" dirty="0">
              <a:ln>
                <a:noFill/>
              </a:ln>
              <a:solidFill>
                <a:srgbClr val="585858"/>
              </a:solidFill>
              <a:effectLst/>
              <a:uLnTx/>
              <a:uFillTx/>
              <a:latin typeface="Arial Unicode MS"/>
              <a:ea typeface="+mn-ea"/>
              <a:cs typeface="Arial Unicode MS"/>
              <a:sym typeface="Arial"/>
            </a:endParaRPr>
          </a:p>
          <a:p>
            <a:pPr marL="9813" marR="475945" lvl="0" indent="0" algn="l" defTabSz="706557" rtl="0" eaLnBrk="1" fontAlgn="auto" latinLnBrk="0" hangingPunct="1">
              <a:lnSpc>
                <a:spcPct val="150000"/>
              </a:lnSpc>
              <a:spcBef>
                <a:spcPts val="77"/>
              </a:spcBef>
              <a:spcAft>
                <a:spcPts val="0"/>
              </a:spcAft>
              <a:buClrTx/>
              <a:buSzTx/>
              <a:buFont typeface="Arial"/>
              <a:buNone/>
              <a:tabLst/>
              <a:defRPr/>
            </a:pPr>
            <a:r>
              <a:rPr kumimoji="0" lang="en-US" b="0" i="0" u="none" strike="noStrike" kern="1200" cap="none" spc="0" normalizeH="0" baseline="0" noProof="0" dirty="0">
                <a:ln>
                  <a:noFill/>
                </a:ln>
                <a:solidFill>
                  <a:srgbClr val="585858"/>
                </a:solidFill>
                <a:effectLst/>
                <a:uLnTx/>
                <a:uFillTx/>
                <a:latin typeface="Arial Unicode MS"/>
                <a:ea typeface="+mn-ea"/>
                <a:cs typeface="Arial Unicode MS"/>
                <a:sym typeface="Arial"/>
              </a:rPr>
              <a:t>On top of that, I chose three different pictures, all related to a different theme or personality. First, it shows a small number of graduate students, which relates to the topic of continuing education. Second, it displays a laptop computer with some graphs and data, to relate to the digital and analytical nature of digital marketing (in addition to the skills needed). And third, it relates to social media.</a:t>
            </a:r>
          </a:p>
          <a:p>
            <a:pPr marL="9813" marR="475945" lvl="0" indent="0" algn="l" defTabSz="706557" rtl="0" eaLnBrk="1" fontAlgn="auto" latinLnBrk="0" hangingPunct="1">
              <a:lnSpc>
                <a:spcPct val="150000"/>
              </a:lnSpc>
              <a:spcBef>
                <a:spcPts val="77"/>
              </a:spcBef>
              <a:spcAft>
                <a:spcPts val="0"/>
              </a:spcAft>
              <a:buClrTx/>
              <a:buSzTx/>
              <a:buFont typeface="Arial"/>
              <a:buNone/>
              <a:tabLst/>
              <a:defRPr/>
            </a:pPr>
            <a:r>
              <a:rPr kumimoji="0" lang="en-US" b="0" i="0" u="none" strike="noStrike" kern="1200" cap="none" spc="0" normalizeH="0" baseline="0" noProof="0" dirty="0">
                <a:ln>
                  <a:noFill/>
                </a:ln>
                <a:solidFill>
                  <a:srgbClr val="585858"/>
                </a:solidFill>
                <a:effectLst/>
                <a:uLnTx/>
                <a:uFillTx/>
                <a:latin typeface="Arial Unicode MS"/>
                <a:ea typeface="+mn-ea"/>
                <a:cs typeface="Arial Unicode MS"/>
                <a:sym typeface="Arial"/>
              </a:rPr>
              <a:t>The goal is to find out which ad is performing best. This is the implicit message of the image that speaks best to my target audience.</a:t>
            </a:r>
            <a:endParaRPr kumimoji="0" b="0" i="0" u="none" strike="noStrike" kern="1200" cap="none" spc="0" normalizeH="0" baseline="0" noProof="0" dirty="0">
              <a:ln>
                <a:noFill/>
              </a:ln>
              <a:solidFill>
                <a:prstClr val="black"/>
              </a:solidFill>
              <a:effectLst/>
              <a:uLnTx/>
              <a:uFillTx/>
              <a:latin typeface="Arial Unicode MS"/>
              <a:ea typeface="+mn-ea"/>
              <a:cs typeface="Arial Unicode MS"/>
              <a:sym typeface="Arial"/>
            </a:endParaRPr>
          </a:p>
        </p:txBody>
      </p:sp>
    </p:spTree>
    <p:extLst>
      <p:ext uri="{BB962C8B-B14F-4D97-AF65-F5344CB8AC3E}">
        <p14:creationId xmlns:p14="http://schemas.microsoft.com/office/powerpoint/2010/main" val="1405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8574" y="753295"/>
            <a:ext cx="2096683" cy="497881"/>
          </a:xfrm>
          <a:prstGeom prst="rect">
            <a:avLst/>
          </a:prstGeom>
        </p:spPr>
        <p:txBody>
          <a:bodyPr spcFirstLastPara="1" vert="horz" wrap="square" lIns="0" tIns="9323" rIns="0" bIns="0" rtlCol="0" anchor="t" anchorCtr="0">
            <a:spAutoFit/>
          </a:bodyPr>
          <a:lstStyle/>
          <a:p>
            <a:pPr marL="9813">
              <a:spcBef>
                <a:spcPts val="73"/>
              </a:spcBef>
            </a:pPr>
            <a:r>
              <a:rPr spc="-50" dirty="0"/>
              <a:t>Key</a:t>
            </a:r>
            <a:r>
              <a:rPr spc="-116" dirty="0"/>
              <a:t> </a:t>
            </a:r>
            <a:r>
              <a:rPr spc="4" dirty="0"/>
              <a:t>Results</a:t>
            </a:r>
          </a:p>
        </p:txBody>
      </p:sp>
      <p:graphicFrame>
        <p:nvGraphicFramePr>
          <p:cNvPr id="5" name="Table 5">
            <a:extLst>
              <a:ext uri="{FF2B5EF4-FFF2-40B4-BE49-F238E27FC236}">
                <a16:creationId xmlns:a16="http://schemas.microsoft.com/office/drawing/2014/main" id="{19AA5824-F68D-483A-82A5-A4A289114498}"/>
              </a:ext>
            </a:extLst>
          </p:cNvPr>
          <p:cNvGraphicFramePr>
            <a:graphicFrameLocks noGrp="1"/>
          </p:cNvGraphicFramePr>
          <p:nvPr>
            <p:extLst>
              <p:ext uri="{D42A27DB-BD31-4B8C-83A1-F6EECF244321}">
                <p14:modId xmlns:p14="http://schemas.microsoft.com/office/powerpoint/2010/main" val="3945173454"/>
              </p:ext>
            </p:extLst>
          </p:nvPr>
        </p:nvGraphicFramePr>
        <p:xfrm>
          <a:off x="609600" y="1651000"/>
          <a:ext cx="8887326" cy="5535864"/>
        </p:xfrm>
        <a:graphic>
          <a:graphicData uri="http://schemas.openxmlformats.org/drawingml/2006/table">
            <a:tbl>
              <a:tblPr rtl="1" firstRow="1" bandRow="1">
                <a:tableStyleId>{21330B09-69A9-47BD-B7E6-80F2ECD3C257}</a:tableStyleId>
              </a:tblPr>
              <a:tblGrid>
                <a:gridCol w="1481221">
                  <a:extLst>
                    <a:ext uri="{9D8B030D-6E8A-4147-A177-3AD203B41FA5}">
                      <a16:colId xmlns:a16="http://schemas.microsoft.com/office/drawing/2014/main" val="876949956"/>
                    </a:ext>
                  </a:extLst>
                </a:gridCol>
                <a:gridCol w="1481221">
                  <a:extLst>
                    <a:ext uri="{9D8B030D-6E8A-4147-A177-3AD203B41FA5}">
                      <a16:colId xmlns:a16="http://schemas.microsoft.com/office/drawing/2014/main" val="4288047644"/>
                    </a:ext>
                  </a:extLst>
                </a:gridCol>
                <a:gridCol w="1481221">
                  <a:extLst>
                    <a:ext uri="{9D8B030D-6E8A-4147-A177-3AD203B41FA5}">
                      <a16:colId xmlns:a16="http://schemas.microsoft.com/office/drawing/2014/main" val="2319530663"/>
                    </a:ext>
                  </a:extLst>
                </a:gridCol>
                <a:gridCol w="1481221">
                  <a:extLst>
                    <a:ext uri="{9D8B030D-6E8A-4147-A177-3AD203B41FA5}">
                      <a16:colId xmlns:a16="http://schemas.microsoft.com/office/drawing/2014/main" val="146967897"/>
                    </a:ext>
                  </a:extLst>
                </a:gridCol>
                <a:gridCol w="1481221">
                  <a:extLst>
                    <a:ext uri="{9D8B030D-6E8A-4147-A177-3AD203B41FA5}">
                      <a16:colId xmlns:a16="http://schemas.microsoft.com/office/drawing/2014/main" val="2802689847"/>
                    </a:ext>
                  </a:extLst>
                </a:gridCol>
                <a:gridCol w="1481221">
                  <a:extLst>
                    <a:ext uri="{9D8B030D-6E8A-4147-A177-3AD203B41FA5}">
                      <a16:colId xmlns:a16="http://schemas.microsoft.com/office/drawing/2014/main" val="2188053970"/>
                    </a:ext>
                  </a:extLst>
                </a:gridCol>
              </a:tblGrid>
              <a:tr h="1741797">
                <a:tc>
                  <a:txBody>
                    <a:bodyPr/>
                    <a:lstStyle/>
                    <a:p>
                      <a:pPr marL="78105">
                        <a:lnSpc>
                          <a:spcPct val="100000"/>
                        </a:lnSpc>
                        <a:spcBef>
                          <a:spcPts val="1260"/>
                        </a:spcBef>
                      </a:pPr>
                      <a:r>
                        <a:rPr lang="en-US" sz="1900" dirty="0">
                          <a:solidFill>
                            <a:srgbClr val="FFFFFF"/>
                          </a:solidFill>
                          <a:latin typeface="Arial Unicode MS"/>
                          <a:cs typeface="Arial Unicode MS"/>
                        </a:rPr>
                        <a:t>Cost per Results</a:t>
                      </a:r>
                      <a:endParaRPr sz="1900" dirty="0">
                        <a:latin typeface="Arial Unicode MS"/>
                        <a:cs typeface="Arial Unicode MS"/>
                      </a:endParaRPr>
                    </a:p>
                  </a:txBody>
                  <a:tcPr marL="0" marR="0" marT="123652" marB="0">
                    <a:solidFill>
                      <a:srgbClr val="00B0F0"/>
                    </a:solidFill>
                  </a:tcPr>
                </a:tc>
                <a:tc>
                  <a:txBody>
                    <a:bodyPr/>
                    <a:lstStyle/>
                    <a:p>
                      <a:pPr marL="78105">
                        <a:lnSpc>
                          <a:spcPct val="100000"/>
                        </a:lnSpc>
                        <a:spcBef>
                          <a:spcPts val="1260"/>
                        </a:spcBef>
                      </a:pPr>
                      <a:r>
                        <a:rPr lang="en-US" sz="1900" dirty="0">
                          <a:solidFill>
                            <a:srgbClr val="FFFFFF"/>
                          </a:solidFill>
                          <a:latin typeface="Arial Unicode MS"/>
                          <a:cs typeface="Arial Unicode MS"/>
                        </a:rPr>
                        <a:t>Link Click-Through Rate</a:t>
                      </a:r>
                      <a:endParaRPr sz="1900" dirty="0">
                        <a:latin typeface="Arial Unicode MS"/>
                        <a:cs typeface="Arial Unicode MS"/>
                      </a:endParaRPr>
                    </a:p>
                  </a:txBody>
                  <a:tcPr marL="0" marR="0" marT="123652" marB="0">
                    <a:solidFill>
                      <a:srgbClr val="00B0F0"/>
                    </a:solidFill>
                  </a:tcPr>
                </a:tc>
                <a:tc>
                  <a:txBody>
                    <a:bodyPr/>
                    <a:lstStyle/>
                    <a:p>
                      <a:pPr marL="78105" marR="244475" algn="l" rtl="0">
                        <a:lnSpc>
                          <a:spcPct val="100000"/>
                        </a:lnSpc>
                        <a:spcBef>
                          <a:spcPts val="1260"/>
                        </a:spcBef>
                      </a:pPr>
                      <a:r>
                        <a:rPr lang="en-US" sz="1900" dirty="0">
                          <a:solidFill>
                            <a:srgbClr val="FFFFFF"/>
                          </a:solidFill>
                          <a:latin typeface="Arial Unicode MS"/>
                          <a:cs typeface="Arial Unicode MS"/>
                        </a:rPr>
                        <a:t>CPLC (cost per link click)</a:t>
                      </a:r>
                    </a:p>
                  </a:txBody>
                  <a:tcPr marL="0" marR="0" marT="123652" marB="0">
                    <a:solidFill>
                      <a:srgbClr val="00B0F0"/>
                    </a:solidFill>
                  </a:tcPr>
                </a:tc>
                <a:tc>
                  <a:txBody>
                    <a:bodyPr/>
                    <a:lstStyle/>
                    <a:p>
                      <a:pPr marL="78105">
                        <a:lnSpc>
                          <a:spcPct val="100000"/>
                        </a:lnSpc>
                        <a:spcBef>
                          <a:spcPts val="1260"/>
                        </a:spcBef>
                      </a:pPr>
                      <a:r>
                        <a:rPr lang="en-US" sz="1900" dirty="0">
                          <a:solidFill>
                            <a:srgbClr val="FFFFFF"/>
                          </a:solidFill>
                          <a:latin typeface="Arial Unicode MS"/>
                          <a:cs typeface="Arial Unicode MS"/>
                        </a:rPr>
                        <a:t>Link Click-Through Rate</a:t>
                      </a:r>
                      <a:endParaRPr sz="1900" dirty="0">
                        <a:latin typeface="Arial Unicode MS"/>
                        <a:cs typeface="Arial Unicode MS"/>
                      </a:endParaRPr>
                    </a:p>
                  </a:txBody>
                  <a:tcPr marL="0" marR="0" marT="123652" marB="0">
                    <a:solidFill>
                      <a:srgbClr val="00B0F0"/>
                    </a:solidFill>
                  </a:tcPr>
                </a:tc>
                <a:tc>
                  <a:txBody>
                    <a:bodyPr/>
                    <a:lstStyle/>
                    <a:p>
                      <a:pPr marL="78105">
                        <a:lnSpc>
                          <a:spcPct val="100000"/>
                        </a:lnSpc>
                        <a:spcBef>
                          <a:spcPts val="1260"/>
                        </a:spcBef>
                      </a:pPr>
                      <a:r>
                        <a:rPr lang="en-US" sz="1900" dirty="0">
                          <a:solidFill>
                            <a:srgbClr val="FFFFFF"/>
                          </a:solidFill>
                          <a:latin typeface="Arial Unicode MS"/>
                          <a:cs typeface="Arial Unicode MS"/>
                        </a:rPr>
                        <a:t>CPM (Cost per 1,000 Impressions)</a:t>
                      </a:r>
                      <a:endParaRPr sz="1900" dirty="0">
                        <a:latin typeface="Arial Unicode MS"/>
                        <a:cs typeface="Arial Unicode MS"/>
                      </a:endParaRPr>
                    </a:p>
                  </a:txBody>
                  <a:tcPr marL="0" marR="0" marT="123652" marB="0">
                    <a:solidFill>
                      <a:srgbClr val="00B0F0"/>
                    </a:solidFill>
                  </a:tcPr>
                </a:tc>
                <a:tc>
                  <a:txBody>
                    <a:bodyPr/>
                    <a:lstStyle/>
                    <a:p>
                      <a:pPr marL="77470">
                        <a:lnSpc>
                          <a:spcPct val="100000"/>
                        </a:lnSpc>
                        <a:spcBef>
                          <a:spcPts val="1260"/>
                        </a:spcBef>
                      </a:pPr>
                      <a:r>
                        <a:rPr sz="1900" spc="35" dirty="0">
                          <a:solidFill>
                            <a:srgbClr val="FFFFFF"/>
                          </a:solidFill>
                          <a:latin typeface="Arial Unicode MS"/>
                          <a:cs typeface="Arial Unicode MS"/>
                        </a:rPr>
                        <a:t>Campaign</a:t>
                      </a:r>
                      <a:endParaRPr sz="1900" dirty="0">
                        <a:latin typeface="Arial Unicode MS"/>
                        <a:cs typeface="Arial Unicode MS"/>
                      </a:endParaRPr>
                    </a:p>
                  </a:txBody>
                  <a:tcPr marL="0" marR="0" marT="123652" marB="0">
                    <a:solidFill>
                      <a:srgbClr val="00B0F0"/>
                    </a:solidFill>
                  </a:tcPr>
                </a:tc>
                <a:extLst>
                  <a:ext uri="{0D108BD9-81ED-4DB2-BD59-A6C34878D82A}">
                    <a16:rowId xmlns:a16="http://schemas.microsoft.com/office/drawing/2014/main" val="4247933037"/>
                  </a:ext>
                </a:extLst>
              </a:tr>
              <a:tr h="879664">
                <a:tc>
                  <a:txBody>
                    <a:bodyPr/>
                    <a:lstStyle/>
                    <a:p>
                      <a:pPr marL="0" marR="67945" lvl="0" indent="0" algn="r" defTabSz="914400" rtl="0" eaLnBrk="1" fontAlgn="auto" latinLnBrk="0" hangingPunct="1">
                        <a:lnSpc>
                          <a:spcPct val="100000"/>
                        </a:lnSpc>
                        <a:spcBef>
                          <a:spcPts val="1340"/>
                        </a:spcBef>
                        <a:spcAft>
                          <a:spcPts val="0"/>
                        </a:spcAft>
                        <a:buClr>
                          <a:srgbClr val="000000"/>
                        </a:buClr>
                        <a:buSzTx/>
                        <a:buFont typeface="Arial"/>
                        <a:buNone/>
                        <a:tabLst/>
                        <a:defRPr/>
                      </a:pPr>
                      <a:r>
                        <a:rPr kumimoji="0" lang="ar-EG" sz="2100" b="0" i="0" u="none" strike="noStrike" kern="0" cap="none" spc="-5" normalizeH="0" baseline="0" noProof="0" dirty="0">
                          <a:ln>
                            <a:noFill/>
                          </a:ln>
                          <a:solidFill>
                            <a:srgbClr val="585858"/>
                          </a:solidFill>
                          <a:effectLst/>
                          <a:uLnTx/>
                          <a:uFillTx/>
                          <a:latin typeface="+mn-lt"/>
                          <a:ea typeface="+mn-ea"/>
                          <a:cs typeface="Arial"/>
                          <a:sym typeface="Arial"/>
                        </a:rPr>
                        <a:t>$</a:t>
                      </a:r>
                      <a:r>
                        <a:rPr kumimoji="0" lang="en-US" sz="2100" b="0" i="0" u="none" strike="noStrike" kern="0" cap="none" spc="-5" normalizeH="0" baseline="0" noProof="0" dirty="0">
                          <a:ln>
                            <a:noFill/>
                          </a:ln>
                          <a:solidFill>
                            <a:srgbClr val="585858"/>
                          </a:solidFill>
                          <a:effectLst/>
                          <a:uLnTx/>
                          <a:uFillTx/>
                          <a:latin typeface="+mn-lt"/>
                          <a:ea typeface="+mn-ea"/>
                          <a:cs typeface="Arial"/>
                          <a:sym typeface="Arial"/>
                        </a:rPr>
                        <a:t>20.20</a:t>
                      </a:r>
                      <a:endParaRPr kumimoji="0" lang="ar-EG" sz="2100" b="0" i="0" u="none" strike="noStrike" kern="0" cap="none" spc="0" normalizeH="0" baseline="0" noProof="0" dirty="0">
                        <a:ln>
                          <a:noFill/>
                        </a:ln>
                        <a:solidFill>
                          <a:srgbClr val="000000"/>
                        </a:solidFill>
                        <a:effectLst/>
                        <a:uLnTx/>
                        <a:uFillTx/>
                        <a:latin typeface="+mn-lt"/>
                        <a:ea typeface="+mn-ea"/>
                        <a:cs typeface="Arial"/>
                        <a:sym typeface="Arial"/>
                      </a:endParaRPr>
                    </a:p>
                  </a:txBody>
                  <a:tcPr marL="0" marR="0" marT="123161" marB="0"/>
                </a:tc>
                <a:tc>
                  <a:txBody>
                    <a:bodyPr/>
                    <a:lstStyle/>
                    <a:p>
                      <a:pPr marL="0" marR="67945" lvl="0" indent="0" algn="r" defTabSz="914400" rtl="0" eaLnBrk="1" fontAlgn="auto" latinLnBrk="0" hangingPunct="1">
                        <a:lnSpc>
                          <a:spcPct val="100000"/>
                        </a:lnSpc>
                        <a:spcBef>
                          <a:spcPts val="1340"/>
                        </a:spcBef>
                        <a:spcAft>
                          <a:spcPts val="0"/>
                        </a:spcAft>
                        <a:buClr>
                          <a:srgbClr val="000000"/>
                        </a:buClr>
                        <a:buSzTx/>
                        <a:buFont typeface="Arial"/>
                        <a:buNone/>
                        <a:tabLst/>
                        <a:defRPr/>
                      </a:pPr>
                      <a:r>
                        <a:rPr kumimoji="0" lang="en-US" sz="2100" b="0" i="0" u="none" strike="noStrike" kern="0" cap="none" spc="-5" normalizeH="0" baseline="0" noProof="0" dirty="0">
                          <a:ln>
                            <a:noFill/>
                          </a:ln>
                          <a:solidFill>
                            <a:srgbClr val="585858"/>
                          </a:solidFill>
                          <a:effectLst/>
                          <a:uLnTx/>
                          <a:uFillTx/>
                          <a:latin typeface="+mn-lt"/>
                          <a:ea typeface="+mn-ea"/>
                          <a:cs typeface="Arial"/>
                          <a:sym typeface="Arial"/>
                        </a:rPr>
                        <a:t>24</a:t>
                      </a:r>
                      <a:r>
                        <a:rPr kumimoji="0" lang="ar-EG" sz="2100" b="0" i="0" u="none" strike="noStrike" kern="0" cap="none" spc="-5" normalizeH="0" baseline="0" noProof="0" dirty="0">
                          <a:ln>
                            <a:noFill/>
                          </a:ln>
                          <a:solidFill>
                            <a:srgbClr val="585858"/>
                          </a:solidFill>
                          <a:effectLst/>
                          <a:uLnTx/>
                          <a:uFillTx/>
                          <a:latin typeface="+mn-lt"/>
                          <a:ea typeface="+mn-ea"/>
                          <a:cs typeface="Arial"/>
                          <a:sym typeface="Arial"/>
                        </a:rPr>
                        <a:t>%</a:t>
                      </a:r>
                    </a:p>
                  </a:txBody>
                  <a:tcPr marL="0" marR="0" marT="123161" marB="0"/>
                </a:tc>
                <a:tc>
                  <a:txBody>
                    <a:bodyPr/>
                    <a:lstStyle/>
                    <a:p>
                      <a:pPr marR="68580" algn="r">
                        <a:lnSpc>
                          <a:spcPct val="100000"/>
                        </a:lnSpc>
                        <a:spcBef>
                          <a:spcPts val="1340"/>
                        </a:spcBef>
                      </a:pPr>
                      <a:r>
                        <a:rPr lang="ar-EG" sz="2100" spc="-5" dirty="0">
                          <a:solidFill>
                            <a:srgbClr val="585858"/>
                          </a:solidFill>
                          <a:latin typeface="+mn-lt"/>
                          <a:cs typeface="Arial"/>
                        </a:rPr>
                        <a:t>$</a:t>
                      </a:r>
                      <a:r>
                        <a:rPr lang="en-US" sz="2100" spc="-5" dirty="0">
                          <a:solidFill>
                            <a:srgbClr val="585858"/>
                          </a:solidFill>
                          <a:latin typeface="+mn-lt"/>
                          <a:cs typeface="Arial"/>
                        </a:rPr>
                        <a:t>4.85</a:t>
                      </a:r>
                      <a:endParaRPr lang="ar-EG" sz="2100" spc="-5" dirty="0">
                        <a:solidFill>
                          <a:srgbClr val="585858"/>
                        </a:solidFill>
                        <a:latin typeface="+mn-lt"/>
                        <a:cs typeface="Arial"/>
                      </a:endParaRPr>
                    </a:p>
                  </a:txBody>
                  <a:tcPr marL="0" marR="0" marT="131503" marB="0"/>
                </a:tc>
                <a:tc>
                  <a:txBody>
                    <a:bodyPr/>
                    <a:lstStyle/>
                    <a:p>
                      <a:pPr marL="0" marR="67945" lvl="0" indent="0" algn="r" defTabSz="914400" rtl="0" eaLnBrk="1" fontAlgn="auto" latinLnBrk="0" hangingPunct="1">
                        <a:lnSpc>
                          <a:spcPct val="100000"/>
                        </a:lnSpc>
                        <a:spcBef>
                          <a:spcPts val="1340"/>
                        </a:spcBef>
                        <a:spcAft>
                          <a:spcPts val="0"/>
                        </a:spcAft>
                        <a:buClr>
                          <a:srgbClr val="000000"/>
                        </a:buClr>
                        <a:buSzTx/>
                        <a:buFont typeface="Arial"/>
                        <a:buNone/>
                        <a:tabLst/>
                        <a:defRPr/>
                      </a:pPr>
                      <a:r>
                        <a:rPr kumimoji="0" lang="en-US" sz="2100" b="0" i="0" u="none" strike="noStrike" kern="0" cap="none" spc="-5" normalizeH="0" baseline="0" noProof="0" dirty="0">
                          <a:ln>
                            <a:noFill/>
                          </a:ln>
                          <a:solidFill>
                            <a:srgbClr val="585858"/>
                          </a:solidFill>
                          <a:effectLst/>
                          <a:uLnTx/>
                          <a:uFillTx/>
                          <a:latin typeface="+mn-lt"/>
                          <a:ea typeface="+mn-ea"/>
                          <a:cs typeface="Arial"/>
                          <a:sym typeface="Arial"/>
                        </a:rPr>
                        <a:t>0.37</a:t>
                      </a:r>
                      <a:r>
                        <a:rPr kumimoji="0" lang="ar-EG" sz="2100" b="0" i="0" u="none" strike="noStrike" kern="0" cap="none" spc="-5" normalizeH="0" baseline="0" noProof="0" dirty="0">
                          <a:ln>
                            <a:noFill/>
                          </a:ln>
                          <a:solidFill>
                            <a:srgbClr val="585858"/>
                          </a:solidFill>
                          <a:effectLst/>
                          <a:uLnTx/>
                          <a:uFillTx/>
                          <a:latin typeface="+mn-lt"/>
                          <a:ea typeface="+mn-ea"/>
                          <a:cs typeface="Arial"/>
                          <a:sym typeface="Arial"/>
                        </a:rPr>
                        <a:t>%</a:t>
                      </a:r>
                    </a:p>
                  </a:txBody>
                  <a:tcPr marL="0" marR="0" marT="123161" marB="0"/>
                </a:tc>
                <a:tc>
                  <a:txBody>
                    <a:bodyPr/>
                    <a:lstStyle/>
                    <a:p>
                      <a:pPr marL="0" marR="67945" lvl="0" indent="0" algn="r" defTabSz="914400" rtl="0" eaLnBrk="1" fontAlgn="auto" latinLnBrk="0" hangingPunct="1">
                        <a:lnSpc>
                          <a:spcPct val="100000"/>
                        </a:lnSpc>
                        <a:spcBef>
                          <a:spcPts val="1340"/>
                        </a:spcBef>
                        <a:spcAft>
                          <a:spcPts val="0"/>
                        </a:spcAft>
                        <a:buClr>
                          <a:srgbClr val="000000"/>
                        </a:buClr>
                        <a:buSzTx/>
                        <a:buFont typeface="Arial"/>
                        <a:buNone/>
                        <a:tabLst/>
                        <a:defRPr/>
                      </a:pPr>
                      <a:r>
                        <a:rPr kumimoji="0" lang="ar-EG" sz="2100" b="0" i="0" u="none" strike="noStrike" kern="0" cap="none" spc="-5" normalizeH="0" baseline="0" noProof="0" dirty="0">
                          <a:ln>
                            <a:noFill/>
                          </a:ln>
                          <a:solidFill>
                            <a:srgbClr val="585858"/>
                          </a:solidFill>
                          <a:effectLst/>
                          <a:uLnTx/>
                          <a:uFillTx/>
                          <a:latin typeface="+mn-lt"/>
                          <a:ea typeface="+mn-ea"/>
                          <a:cs typeface="Arial"/>
                          <a:sym typeface="Arial"/>
                        </a:rPr>
                        <a:t>$</a:t>
                      </a:r>
                      <a:r>
                        <a:rPr kumimoji="0" lang="en-US" sz="2100" b="0" i="0" u="none" strike="noStrike" kern="0" cap="none" spc="-5" normalizeH="0" baseline="0" noProof="0" dirty="0">
                          <a:ln>
                            <a:noFill/>
                          </a:ln>
                          <a:solidFill>
                            <a:srgbClr val="585858"/>
                          </a:solidFill>
                          <a:effectLst/>
                          <a:uLnTx/>
                          <a:uFillTx/>
                          <a:latin typeface="+mn-lt"/>
                          <a:ea typeface="+mn-ea"/>
                          <a:cs typeface="Arial"/>
                          <a:sym typeface="Arial"/>
                        </a:rPr>
                        <a:t>18.11</a:t>
                      </a:r>
                      <a:endParaRPr kumimoji="0" lang="ar-EG" sz="2100" b="0" i="0" u="none" strike="noStrike" kern="0" cap="none" spc="-5" normalizeH="0" baseline="0" noProof="0" dirty="0">
                        <a:ln>
                          <a:noFill/>
                        </a:ln>
                        <a:solidFill>
                          <a:srgbClr val="585858"/>
                        </a:solidFill>
                        <a:effectLst/>
                        <a:uLnTx/>
                        <a:uFillTx/>
                        <a:latin typeface="+mn-lt"/>
                        <a:ea typeface="+mn-ea"/>
                        <a:cs typeface="Arial"/>
                        <a:sym typeface="Arial"/>
                      </a:endParaRPr>
                    </a:p>
                  </a:txBody>
                  <a:tcPr marL="0" marR="0" marT="123161" marB="0"/>
                </a:tc>
                <a:tc>
                  <a:txBody>
                    <a:bodyPr/>
                    <a:lstStyle/>
                    <a:p>
                      <a:pPr marL="77470">
                        <a:lnSpc>
                          <a:spcPct val="100000"/>
                        </a:lnSpc>
                        <a:spcBef>
                          <a:spcPts val="1255"/>
                        </a:spcBef>
                      </a:pPr>
                      <a:r>
                        <a:rPr sz="2100" spc="30" dirty="0">
                          <a:solidFill>
                            <a:srgbClr val="525C64"/>
                          </a:solidFill>
                          <a:latin typeface="Arial Unicode MS"/>
                          <a:cs typeface="Arial Unicode MS"/>
                        </a:rPr>
                        <a:t>Ad</a:t>
                      </a:r>
                      <a:r>
                        <a:rPr sz="2100" spc="-95" dirty="0">
                          <a:solidFill>
                            <a:srgbClr val="525C64"/>
                          </a:solidFill>
                          <a:latin typeface="Arial Unicode MS"/>
                          <a:cs typeface="Arial Unicode MS"/>
                        </a:rPr>
                        <a:t> </a:t>
                      </a:r>
                      <a:r>
                        <a:rPr sz="2100" spc="55" dirty="0">
                          <a:solidFill>
                            <a:srgbClr val="525C64"/>
                          </a:solidFill>
                          <a:latin typeface="Arial Unicode MS"/>
                          <a:cs typeface="Arial Unicode MS"/>
                        </a:rPr>
                        <a:t>One</a:t>
                      </a:r>
                      <a:endParaRPr sz="2100" dirty="0">
                        <a:latin typeface="Arial Unicode MS"/>
                        <a:cs typeface="Arial Unicode MS"/>
                      </a:endParaRPr>
                    </a:p>
                  </a:txBody>
                  <a:tcPr marL="0" marR="0" marT="123161" marB="0"/>
                </a:tc>
                <a:extLst>
                  <a:ext uri="{0D108BD9-81ED-4DB2-BD59-A6C34878D82A}">
                    <a16:rowId xmlns:a16="http://schemas.microsoft.com/office/drawing/2014/main" val="1086150330"/>
                  </a:ext>
                </a:extLst>
              </a:tr>
              <a:tr h="937033">
                <a:tc>
                  <a:txBody>
                    <a:bodyPr/>
                    <a:lstStyle/>
                    <a:p>
                      <a:pPr marR="71120" algn="r">
                        <a:lnSpc>
                          <a:spcPct val="100000"/>
                        </a:lnSpc>
                        <a:spcBef>
                          <a:spcPts val="1255"/>
                        </a:spcBef>
                      </a:pPr>
                      <a:r>
                        <a:rPr lang="ar-EG" sz="2100" spc="40" dirty="0">
                          <a:solidFill>
                            <a:srgbClr val="585858"/>
                          </a:solidFill>
                          <a:latin typeface="Arial Unicode MS"/>
                          <a:cs typeface="Arial Unicode MS"/>
                        </a:rPr>
                        <a:t>$</a:t>
                      </a:r>
                      <a:r>
                        <a:rPr lang="en-US" sz="2100" spc="40" dirty="0">
                          <a:solidFill>
                            <a:srgbClr val="585858"/>
                          </a:solidFill>
                          <a:latin typeface="Arial Unicode MS"/>
                          <a:cs typeface="Arial Unicode MS"/>
                        </a:rPr>
                        <a:t>13.25</a:t>
                      </a:r>
                      <a:endParaRPr lang="ar-EG" sz="2100" spc="40" dirty="0">
                        <a:solidFill>
                          <a:srgbClr val="585858"/>
                        </a:solidFill>
                        <a:latin typeface="Arial Unicode MS"/>
                        <a:cs typeface="Arial Unicode MS"/>
                      </a:endParaRPr>
                    </a:p>
                  </a:txBody>
                  <a:tcPr marL="0" marR="0" marT="123161" marB="0"/>
                </a:tc>
                <a:tc>
                  <a:txBody>
                    <a:bodyPr/>
                    <a:lstStyle/>
                    <a:p>
                      <a:pPr marR="71120" algn="r">
                        <a:lnSpc>
                          <a:spcPct val="100000"/>
                        </a:lnSpc>
                        <a:spcBef>
                          <a:spcPts val="1255"/>
                        </a:spcBef>
                      </a:pPr>
                      <a:r>
                        <a:rPr lang="en-US" sz="2100" spc="40" dirty="0">
                          <a:solidFill>
                            <a:srgbClr val="585858"/>
                          </a:solidFill>
                          <a:latin typeface="Arial Unicode MS"/>
                          <a:cs typeface="Arial Unicode MS"/>
                        </a:rPr>
                        <a:t>29</a:t>
                      </a:r>
                      <a:r>
                        <a:rPr lang="ar-EG" sz="2100" spc="40" dirty="0">
                          <a:solidFill>
                            <a:srgbClr val="585858"/>
                          </a:solidFill>
                          <a:latin typeface="Arial Unicode MS"/>
                          <a:cs typeface="Arial Unicode MS"/>
                        </a:rPr>
                        <a:t>%</a:t>
                      </a:r>
                    </a:p>
                  </a:txBody>
                  <a:tcPr marL="0" marR="0" marT="123161" marB="0"/>
                </a:tc>
                <a:tc>
                  <a:txBody>
                    <a:bodyPr/>
                    <a:lstStyle/>
                    <a:p>
                      <a:pPr marR="68580" algn="r">
                        <a:lnSpc>
                          <a:spcPct val="100000"/>
                        </a:lnSpc>
                        <a:spcBef>
                          <a:spcPts val="1340"/>
                        </a:spcBef>
                      </a:pPr>
                      <a:r>
                        <a:rPr lang="ar-EG" sz="2100" spc="-5" dirty="0">
                          <a:solidFill>
                            <a:srgbClr val="585858"/>
                          </a:solidFill>
                          <a:latin typeface="+mn-lt"/>
                          <a:cs typeface="Arial"/>
                        </a:rPr>
                        <a:t>$</a:t>
                      </a:r>
                      <a:r>
                        <a:rPr lang="en-US" sz="2100" spc="-5" dirty="0">
                          <a:solidFill>
                            <a:srgbClr val="585858"/>
                          </a:solidFill>
                          <a:latin typeface="+mn-lt"/>
                          <a:cs typeface="Arial"/>
                        </a:rPr>
                        <a:t>3.86</a:t>
                      </a:r>
                      <a:endParaRPr lang="ar-EG" sz="2100" spc="-5" dirty="0">
                        <a:solidFill>
                          <a:srgbClr val="585858"/>
                        </a:solidFill>
                        <a:latin typeface="+mn-lt"/>
                        <a:cs typeface="Arial"/>
                      </a:endParaRPr>
                    </a:p>
                  </a:txBody>
                  <a:tcPr marL="0" marR="0" marT="131503" marB="0"/>
                </a:tc>
                <a:tc>
                  <a:txBody>
                    <a:bodyPr/>
                    <a:lstStyle/>
                    <a:p>
                      <a:pPr marR="71120" algn="r">
                        <a:lnSpc>
                          <a:spcPct val="100000"/>
                        </a:lnSpc>
                        <a:spcBef>
                          <a:spcPts val="1255"/>
                        </a:spcBef>
                      </a:pPr>
                      <a:r>
                        <a:rPr lang="en-US" sz="2100" spc="40" dirty="0">
                          <a:solidFill>
                            <a:srgbClr val="585858"/>
                          </a:solidFill>
                          <a:latin typeface="Arial Unicode MS"/>
                          <a:cs typeface="Arial Unicode MS"/>
                        </a:rPr>
                        <a:t>0.42</a:t>
                      </a:r>
                      <a:r>
                        <a:rPr lang="ar-EG" sz="2100" spc="40" dirty="0">
                          <a:solidFill>
                            <a:srgbClr val="585858"/>
                          </a:solidFill>
                          <a:latin typeface="Arial Unicode MS"/>
                          <a:cs typeface="Arial Unicode MS"/>
                        </a:rPr>
                        <a:t>%</a:t>
                      </a:r>
                    </a:p>
                  </a:txBody>
                  <a:tcPr marL="0" marR="0" marT="123161" marB="0"/>
                </a:tc>
                <a:tc>
                  <a:txBody>
                    <a:bodyPr/>
                    <a:lstStyle/>
                    <a:p>
                      <a:pPr marR="71120" algn="r">
                        <a:lnSpc>
                          <a:spcPct val="100000"/>
                        </a:lnSpc>
                        <a:spcBef>
                          <a:spcPts val="1255"/>
                        </a:spcBef>
                      </a:pPr>
                      <a:r>
                        <a:rPr lang="ar-EG" sz="2100" spc="40" dirty="0">
                          <a:solidFill>
                            <a:srgbClr val="585858"/>
                          </a:solidFill>
                          <a:latin typeface="Arial Unicode MS"/>
                          <a:cs typeface="Arial Unicode MS"/>
                        </a:rPr>
                        <a:t>$</a:t>
                      </a:r>
                      <a:r>
                        <a:rPr lang="en-US" sz="2100" spc="40" dirty="0">
                          <a:solidFill>
                            <a:srgbClr val="585858"/>
                          </a:solidFill>
                          <a:latin typeface="Arial Unicode MS"/>
                          <a:cs typeface="Arial Unicode MS"/>
                        </a:rPr>
                        <a:t>16.23</a:t>
                      </a:r>
                      <a:endParaRPr lang="ar-EG" sz="2100" spc="40" dirty="0">
                        <a:solidFill>
                          <a:srgbClr val="585858"/>
                        </a:solidFill>
                        <a:latin typeface="Arial Unicode MS"/>
                        <a:cs typeface="Arial Unicode MS"/>
                      </a:endParaRPr>
                    </a:p>
                  </a:txBody>
                  <a:tcPr marL="0" marR="0" marT="123161" marB="0"/>
                </a:tc>
                <a:tc>
                  <a:txBody>
                    <a:bodyPr/>
                    <a:lstStyle/>
                    <a:p>
                      <a:pPr marL="77470">
                        <a:lnSpc>
                          <a:spcPct val="100000"/>
                        </a:lnSpc>
                        <a:spcBef>
                          <a:spcPts val="1255"/>
                        </a:spcBef>
                      </a:pPr>
                      <a:r>
                        <a:rPr sz="2100" spc="30" dirty="0">
                          <a:solidFill>
                            <a:srgbClr val="525C64"/>
                          </a:solidFill>
                          <a:latin typeface="Arial Unicode MS"/>
                          <a:cs typeface="Arial Unicode MS"/>
                        </a:rPr>
                        <a:t>Ad</a:t>
                      </a:r>
                      <a:r>
                        <a:rPr sz="2100" spc="-95" dirty="0">
                          <a:solidFill>
                            <a:srgbClr val="525C64"/>
                          </a:solidFill>
                          <a:latin typeface="Arial Unicode MS"/>
                          <a:cs typeface="Arial Unicode MS"/>
                        </a:rPr>
                        <a:t> </a:t>
                      </a:r>
                      <a:r>
                        <a:rPr sz="2100" spc="35" dirty="0">
                          <a:solidFill>
                            <a:srgbClr val="525C64"/>
                          </a:solidFill>
                          <a:latin typeface="Arial Unicode MS"/>
                          <a:cs typeface="Arial Unicode MS"/>
                        </a:rPr>
                        <a:t>Two</a:t>
                      </a:r>
                      <a:endParaRPr sz="2100" dirty="0">
                        <a:latin typeface="Arial Unicode MS"/>
                        <a:cs typeface="Arial Unicode MS"/>
                      </a:endParaRPr>
                    </a:p>
                  </a:txBody>
                  <a:tcPr marL="0" marR="0" marT="123161" marB="0"/>
                </a:tc>
                <a:extLst>
                  <a:ext uri="{0D108BD9-81ED-4DB2-BD59-A6C34878D82A}">
                    <a16:rowId xmlns:a16="http://schemas.microsoft.com/office/drawing/2014/main" val="2833305876"/>
                  </a:ext>
                </a:extLst>
              </a:tr>
              <a:tr h="707556">
                <a:tc>
                  <a:txBody>
                    <a:bodyPr/>
                    <a:lstStyle/>
                    <a:p>
                      <a:pPr marR="69850" algn="r">
                        <a:lnSpc>
                          <a:spcPct val="100000"/>
                        </a:lnSpc>
                        <a:spcBef>
                          <a:spcPts val="1260"/>
                        </a:spcBef>
                      </a:pPr>
                      <a:r>
                        <a:rPr lang="ar-EG" sz="2100" dirty="0">
                          <a:solidFill>
                            <a:srgbClr val="585858"/>
                          </a:solidFill>
                          <a:latin typeface="Arial Unicode MS"/>
                          <a:cs typeface="Arial Unicode MS"/>
                        </a:rPr>
                        <a:t>$</a:t>
                      </a:r>
                      <a:r>
                        <a:rPr lang="en-US" sz="2100" dirty="0">
                          <a:solidFill>
                            <a:srgbClr val="585858"/>
                          </a:solidFill>
                          <a:latin typeface="Arial Unicode MS"/>
                          <a:cs typeface="Arial Unicode MS"/>
                        </a:rPr>
                        <a:t>17.17</a:t>
                      </a:r>
                      <a:endParaRPr lang="ar-EG" sz="2100" dirty="0">
                        <a:solidFill>
                          <a:srgbClr val="585858"/>
                        </a:solidFill>
                        <a:latin typeface="Arial Unicode MS"/>
                        <a:cs typeface="Arial Unicode MS"/>
                      </a:endParaRPr>
                    </a:p>
                  </a:txBody>
                  <a:tcPr marL="0" marR="0" marT="123652" marB="0"/>
                </a:tc>
                <a:tc>
                  <a:txBody>
                    <a:bodyPr/>
                    <a:lstStyle/>
                    <a:p>
                      <a:pPr marR="69850" algn="r">
                        <a:lnSpc>
                          <a:spcPct val="100000"/>
                        </a:lnSpc>
                        <a:spcBef>
                          <a:spcPts val="1260"/>
                        </a:spcBef>
                      </a:pPr>
                      <a:r>
                        <a:rPr lang="en-US" sz="2100" dirty="0">
                          <a:solidFill>
                            <a:srgbClr val="585858"/>
                          </a:solidFill>
                          <a:latin typeface="Arial Unicode MS"/>
                          <a:cs typeface="Arial Unicode MS"/>
                        </a:rPr>
                        <a:t>19</a:t>
                      </a:r>
                      <a:r>
                        <a:rPr lang="ar-EG" sz="2100" dirty="0">
                          <a:solidFill>
                            <a:srgbClr val="585858"/>
                          </a:solidFill>
                          <a:latin typeface="Arial Unicode MS"/>
                          <a:cs typeface="Arial Unicode MS"/>
                        </a:rPr>
                        <a:t>%</a:t>
                      </a:r>
                    </a:p>
                  </a:txBody>
                  <a:tcPr marL="0" marR="0" marT="123652" marB="0"/>
                </a:tc>
                <a:tc>
                  <a:txBody>
                    <a:bodyPr/>
                    <a:lstStyle/>
                    <a:p>
                      <a:pPr marR="68580" algn="r">
                        <a:lnSpc>
                          <a:spcPct val="100000"/>
                        </a:lnSpc>
                        <a:spcBef>
                          <a:spcPts val="1345"/>
                        </a:spcBef>
                      </a:pPr>
                      <a:r>
                        <a:rPr lang="ar-EG" sz="2100" dirty="0">
                          <a:latin typeface="+mn-lt"/>
                          <a:cs typeface="Arial"/>
                        </a:rPr>
                        <a:t>$</a:t>
                      </a:r>
                      <a:r>
                        <a:rPr lang="en-US" sz="2100" dirty="0">
                          <a:latin typeface="+mn-lt"/>
                          <a:cs typeface="Arial"/>
                        </a:rPr>
                        <a:t>3.26</a:t>
                      </a:r>
                      <a:endParaRPr lang="ar-EG" sz="2100" dirty="0">
                        <a:latin typeface="+mn-lt"/>
                        <a:cs typeface="Arial"/>
                      </a:endParaRPr>
                    </a:p>
                  </a:txBody>
                  <a:tcPr marL="0" marR="0" marT="131993" marB="0"/>
                </a:tc>
                <a:tc>
                  <a:txBody>
                    <a:bodyPr/>
                    <a:lstStyle/>
                    <a:p>
                      <a:pPr marR="69850" algn="r">
                        <a:lnSpc>
                          <a:spcPct val="100000"/>
                        </a:lnSpc>
                        <a:spcBef>
                          <a:spcPts val="1260"/>
                        </a:spcBef>
                      </a:pPr>
                      <a:r>
                        <a:rPr lang="en-US" sz="2100" dirty="0">
                          <a:solidFill>
                            <a:srgbClr val="585858"/>
                          </a:solidFill>
                          <a:latin typeface="Arial Unicode MS"/>
                          <a:cs typeface="Arial Unicode MS"/>
                        </a:rPr>
                        <a:t>0.48</a:t>
                      </a:r>
                      <a:r>
                        <a:rPr lang="ar-EG" sz="2100" dirty="0">
                          <a:solidFill>
                            <a:srgbClr val="585858"/>
                          </a:solidFill>
                          <a:latin typeface="Arial Unicode MS"/>
                          <a:cs typeface="Arial Unicode MS"/>
                        </a:rPr>
                        <a:t>%</a:t>
                      </a:r>
                    </a:p>
                  </a:txBody>
                  <a:tcPr marL="0" marR="0" marT="123652" marB="0"/>
                </a:tc>
                <a:tc>
                  <a:txBody>
                    <a:bodyPr/>
                    <a:lstStyle/>
                    <a:p>
                      <a:pPr marR="69850" algn="r">
                        <a:lnSpc>
                          <a:spcPct val="100000"/>
                        </a:lnSpc>
                        <a:spcBef>
                          <a:spcPts val="1260"/>
                        </a:spcBef>
                      </a:pPr>
                      <a:r>
                        <a:rPr lang="ar-EG" sz="2100" dirty="0">
                          <a:solidFill>
                            <a:srgbClr val="585858"/>
                          </a:solidFill>
                          <a:latin typeface="Arial Unicode MS"/>
                          <a:cs typeface="Arial Unicode MS"/>
                        </a:rPr>
                        <a:t>$</a:t>
                      </a:r>
                      <a:r>
                        <a:rPr lang="en-US" sz="2100" dirty="0">
                          <a:solidFill>
                            <a:srgbClr val="585858"/>
                          </a:solidFill>
                          <a:latin typeface="Arial Unicode MS"/>
                          <a:cs typeface="Arial Unicode MS"/>
                        </a:rPr>
                        <a:t>15.74</a:t>
                      </a:r>
                      <a:endParaRPr lang="ar-EG" sz="2100" dirty="0">
                        <a:solidFill>
                          <a:srgbClr val="585858"/>
                        </a:solidFill>
                        <a:latin typeface="Arial Unicode MS"/>
                        <a:cs typeface="Arial Unicode MS"/>
                      </a:endParaRPr>
                    </a:p>
                  </a:txBody>
                  <a:tcPr marL="0" marR="0" marT="123652" marB="0"/>
                </a:tc>
                <a:tc>
                  <a:txBody>
                    <a:bodyPr/>
                    <a:lstStyle/>
                    <a:p>
                      <a:pPr marL="77470">
                        <a:lnSpc>
                          <a:spcPct val="100000"/>
                        </a:lnSpc>
                        <a:spcBef>
                          <a:spcPts val="1260"/>
                        </a:spcBef>
                      </a:pPr>
                      <a:r>
                        <a:rPr sz="2100" spc="30" dirty="0">
                          <a:solidFill>
                            <a:srgbClr val="525C64"/>
                          </a:solidFill>
                          <a:latin typeface="Arial Unicode MS"/>
                          <a:cs typeface="Arial Unicode MS"/>
                        </a:rPr>
                        <a:t>Ad</a:t>
                      </a:r>
                      <a:r>
                        <a:rPr sz="2100" spc="-95" dirty="0">
                          <a:solidFill>
                            <a:srgbClr val="525C64"/>
                          </a:solidFill>
                          <a:latin typeface="Arial Unicode MS"/>
                          <a:cs typeface="Arial Unicode MS"/>
                        </a:rPr>
                        <a:t> </a:t>
                      </a:r>
                      <a:r>
                        <a:rPr sz="2100" spc="40" dirty="0">
                          <a:solidFill>
                            <a:srgbClr val="525C64"/>
                          </a:solidFill>
                          <a:latin typeface="Arial Unicode MS"/>
                          <a:cs typeface="Arial Unicode MS"/>
                        </a:rPr>
                        <a:t>Three</a:t>
                      </a:r>
                      <a:endParaRPr sz="2100" dirty="0">
                        <a:latin typeface="Arial Unicode MS"/>
                        <a:cs typeface="Arial Unicode MS"/>
                      </a:endParaRPr>
                    </a:p>
                  </a:txBody>
                  <a:tcPr marL="0" marR="0" marT="123652" marB="0"/>
                </a:tc>
                <a:extLst>
                  <a:ext uri="{0D108BD9-81ED-4DB2-BD59-A6C34878D82A}">
                    <a16:rowId xmlns:a16="http://schemas.microsoft.com/office/drawing/2014/main" val="2077569782"/>
                  </a:ext>
                </a:extLst>
              </a:tr>
              <a:tr h="1269814">
                <a:tc>
                  <a:txBody>
                    <a:bodyPr/>
                    <a:lstStyle/>
                    <a:p>
                      <a:pPr marR="71120" algn="r">
                        <a:lnSpc>
                          <a:spcPct val="100000"/>
                        </a:lnSpc>
                        <a:spcBef>
                          <a:spcPts val="1255"/>
                        </a:spcBef>
                      </a:pPr>
                      <a:r>
                        <a:rPr lang="en-US" sz="2200" spc="35" dirty="0">
                          <a:solidFill>
                            <a:srgbClr val="585858"/>
                          </a:solidFill>
                          <a:latin typeface="Arial Unicode MS"/>
                          <a:cs typeface="Arial Unicode MS"/>
                        </a:rPr>
                        <a:t>50.62</a:t>
                      </a:r>
                      <a:endParaRPr sz="2200" dirty="0">
                        <a:latin typeface="Arial Unicode MS"/>
                        <a:cs typeface="Arial Unicode MS"/>
                      </a:endParaRPr>
                    </a:p>
                  </a:txBody>
                  <a:tcPr marL="0" marR="0" marT="123161" marB="0"/>
                </a:tc>
                <a:tc>
                  <a:txBody>
                    <a:bodyPr/>
                    <a:lstStyle/>
                    <a:p>
                      <a:pPr marR="71120" algn="r">
                        <a:lnSpc>
                          <a:spcPct val="100000"/>
                        </a:lnSpc>
                        <a:spcBef>
                          <a:spcPts val="1255"/>
                        </a:spcBef>
                      </a:pPr>
                      <a:r>
                        <a:rPr lang="en-US" sz="2200" spc="35" dirty="0">
                          <a:solidFill>
                            <a:srgbClr val="585858"/>
                          </a:solidFill>
                          <a:latin typeface="Arial Unicode MS"/>
                          <a:cs typeface="Arial Unicode MS"/>
                        </a:rPr>
                        <a:t>72</a:t>
                      </a:r>
                      <a:r>
                        <a:rPr lang="ar-EG" sz="2200" spc="35" dirty="0">
                          <a:solidFill>
                            <a:srgbClr val="585858"/>
                          </a:solidFill>
                          <a:latin typeface="Arial Unicode MS"/>
                          <a:cs typeface="Arial Unicode MS"/>
                        </a:rPr>
                        <a:t>%</a:t>
                      </a:r>
                    </a:p>
                  </a:txBody>
                  <a:tcPr marL="0" marR="0" marT="123161" marB="0"/>
                </a:tc>
                <a:tc>
                  <a:txBody>
                    <a:bodyPr/>
                    <a:lstStyle/>
                    <a:p>
                      <a:pPr marR="70485" algn="r">
                        <a:lnSpc>
                          <a:spcPct val="100000"/>
                        </a:lnSpc>
                        <a:spcBef>
                          <a:spcPts val="1340"/>
                        </a:spcBef>
                      </a:pPr>
                      <a:r>
                        <a:rPr sz="2200" spc="-5" dirty="0">
                          <a:solidFill>
                            <a:srgbClr val="585858"/>
                          </a:solidFill>
                          <a:latin typeface="Arial"/>
                          <a:cs typeface="Arial"/>
                        </a:rPr>
                        <a:t>$</a:t>
                      </a:r>
                      <a:r>
                        <a:rPr lang="en-US" sz="2200" spc="-5" dirty="0">
                          <a:solidFill>
                            <a:srgbClr val="585858"/>
                          </a:solidFill>
                          <a:latin typeface="Arial"/>
                          <a:cs typeface="Arial"/>
                        </a:rPr>
                        <a:t>11.97</a:t>
                      </a:r>
                      <a:endParaRPr sz="2200" dirty="0">
                        <a:latin typeface="Arial"/>
                        <a:cs typeface="Arial"/>
                      </a:endParaRPr>
                    </a:p>
                  </a:txBody>
                  <a:tcPr marL="0" marR="0" marT="131503" marB="0"/>
                </a:tc>
                <a:tc>
                  <a:txBody>
                    <a:bodyPr/>
                    <a:lstStyle/>
                    <a:p>
                      <a:pPr marL="0" marR="69850" lvl="0" indent="0" algn="r" defTabSz="914400" rtl="0" eaLnBrk="1" fontAlgn="auto" latinLnBrk="0" hangingPunct="1">
                        <a:lnSpc>
                          <a:spcPct val="100000"/>
                        </a:lnSpc>
                        <a:spcBef>
                          <a:spcPts val="1260"/>
                        </a:spcBef>
                        <a:spcAft>
                          <a:spcPts val="0"/>
                        </a:spcAft>
                        <a:buClr>
                          <a:srgbClr val="000000"/>
                        </a:buClr>
                        <a:buSzTx/>
                        <a:buFont typeface="Arial"/>
                        <a:buNone/>
                        <a:tabLst/>
                        <a:defRPr/>
                      </a:pPr>
                      <a:r>
                        <a:rPr kumimoji="0" lang="en-US" sz="2100" b="0" i="0" u="none" strike="noStrike" kern="0" cap="none" spc="0" normalizeH="0" baseline="0" noProof="0" dirty="0">
                          <a:ln>
                            <a:noFill/>
                          </a:ln>
                          <a:solidFill>
                            <a:srgbClr val="585858"/>
                          </a:solidFill>
                          <a:effectLst/>
                          <a:uLnTx/>
                          <a:uFillTx/>
                          <a:latin typeface="Arial Unicode MS"/>
                          <a:cs typeface="Arial Unicode MS"/>
                          <a:sym typeface="Arial"/>
                        </a:rPr>
                        <a:t>1</a:t>
                      </a:r>
                      <a:r>
                        <a:rPr kumimoji="0" lang="ar-EG" sz="2100" b="0" i="0" u="none" strike="noStrike" kern="0" cap="none" spc="0" normalizeH="0" baseline="0" noProof="0" dirty="0">
                          <a:ln>
                            <a:noFill/>
                          </a:ln>
                          <a:solidFill>
                            <a:srgbClr val="585858"/>
                          </a:solidFill>
                          <a:effectLst/>
                          <a:uLnTx/>
                          <a:uFillTx/>
                          <a:latin typeface="Arial Unicode MS"/>
                          <a:cs typeface="Arial Unicode MS"/>
                          <a:sym typeface="Arial"/>
                        </a:rPr>
                        <a:t>%</a:t>
                      </a:r>
                    </a:p>
                  </a:txBody>
                  <a:tcPr marL="0" marR="0" marT="123161" marB="0"/>
                </a:tc>
                <a:tc>
                  <a:txBody>
                    <a:bodyPr/>
                    <a:lstStyle/>
                    <a:p>
                      <a:pPr marR="71120" algn="r">
                        <a:lnSpc>
                          <a:spcPct val="100000"/>
                        </a:lnSpc>
                        <a:spcBef>
                          <a:spcPts val="1255"/>
                        </a:spcBef>
                      </a:pPr>
                      <a:r>
                        <a:rPr lang="en-US" sz="2200" spc="35" dirty="0">
                          <a:solidFill>
                            <a:srgbClr val="585858"/>
                          </a:solidFill>
                          <a:latin typeface="Arial Unicode MS"/>
                          <a:cs typeface="Arial Unicode MS"/>
                        </a:rPr>
                        <a:t>50.08</a:t>
                      </a:r>
                      <a:endParaRPr sz="2200" dirty="0">
                        <a:latin typeface="Arial Unicode MS"/>
                        <a:cs typeface="Arial Unicode MS"/>
                      </a:endParaRPr>
                    </a:p>
                  </a:txBody>
                  <a:tcPr marL="0" marR="0" marT="123161" marB="0"/>
                </a:tc>
                <a:tc>
                  <a:txBody>
                    <a:bodyPr/>
                    <a:lstStyle/>
                    <a:p>
                      <a:pPr marL="77470">
                        <a:lnSpc>
                          <a:spcPct val="100000"/>
                        </a:lnSpc>
                        <a:spcBef>
                          <a:spcPts val="1255"/>
                        </a:spcBef>
                      </a:pPr>
                      <a:r>
                        <a:rPr sz="2200" spc="55" dirty="0">
                          <a:solidFill>
                            <a:srgbClr val="525C64"/>
                          </a:solidFill>
                          <a:latin typeface="Arial Unicode MS"/>
                          <a:cs typeface="Arial Unicode MS"/>
                        </a:rPr>
                        <a:t>Overall</a:t>
                      </a:r>
                      <a:endParaRPr sz="2200" dirty="0">
                        <a:latin typeface="Arial Unicode MS"/>
                        <a:cs typeface="Arial Unicode MS"/>
                      </a:endParaRPr>
                    </a:p>
                  </a:txBody>
                  <a:tcPr marL="0" marR="0" marT="123161" marB="0"/>
                </a:tc>
                <a:extLst>
                  <a:ext uri="{0D108BD9-81ED-4DB2-BD59-A6C34878D82A}">
                    <a16:rowId xmlns:a16="http://schemas.microsoft.com/office/drawing/2014/main" val="3660028128"/>
                  </a:ext>
                </a:extLst>
              </a:tr>
            </a:tbl>
          </a:graphicData>
        </a:graphic>
      </p:graphicFrame>
    </p:spTree>
    <p:extLst>
      <p:ext uri="{BB962C8B-B14F-4D97-AF65-F5344CB8AC3E}">
        <p14:creationId xmlns:p14="http://schemas.microsoft.com/office/powerpoint/2010/main" val="244312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8574" y="753295"/>
            <a:ext cx="2096683" cy="497881"/>
          </a:xfrm>
          <a:prstGeom prst="rect">
            <a:avLst/>
          </a:prstGeom>
        </p:spPr>
        <p:txBody>
          <a:bodyPr spcFirstLastPara="1" vert="horz" wrap="square" lIns="0" tIns="9323" rIns="0" bIns="0" rtlCol="0" anchor="t" anchorCtr="0">
            <a:spAutoFit/>
          </a:bodyPr>
          <a:lstStyle/>
          <a:p>
            <a:pPr marL="9813">
              <a:spcBef>
                <a:spcPts val="73"/>
              </a:spcBef>
            </a:pPr>
            <a:r>
              <a:rPr spc="-50" dirty="0"/>
              <a:t>Key</a:t>
            </a:r>
            <a:r>
              <a:rPr spc="-116" dirty="0"/>
              <a:t> </a:t>
            </a:r>
            <a:r>
              <a:rPr spc="4" dirty="0"/>
              <a:t>Results</a:t>
            </a:r>
          </a:p>
        </p:txBody>
      </p:sp>
      <p:sp>
        <p:nvSpPr>
          <p:cNvPr id="4" name="object 4"/>
          <p:cNvSpPr txBox="1"/>
          <p:nvPr/>
        </p:nvSpPr>
        <p:spPr>
          <a:xfrm>
            <a:off x="62086" y="1251176"/>
            <a:ext cx="4326342" cy="271024"/>
          </a:xfrm>
          <a:prstGeom prst="rect">
            <a:avLst/>
          </a:prstGeom>
        </p:spPr>
        <p:txBody>
          <a:bodyPr vert="horz" wrap="square" lIns="0" tIns="9323" rIns="0" bIns="0" rtlCol="0">
            <a:spAutoFit/>
          </a:bodyPr>
          <a:lstStyle/>
          <a:p>
            <a:pPr marL="9813" marR="0" lvl="0" indent="0" algn="l" defTabSz="914400" rtl="0" eaLnBrk="1" fontAlgn="auto" latinLnBrk="0" hangingPunct="1">
              <a:lnSpc>
                <a:spcPct val="100000"/>
              </a:lnSpc>
              <a:spcBef>
                <a:spcPts val="73"/>
              </a:spcBef>
              <a:spcAft>
                <a:spcPts val="0"/>
              </a:spcAft>
              <a:buClr>
                <a:srgbClr val="000000"/>
              </a:buClr>
              <a:buSzTx/>
              <a:buFont typeface="Arial"/>
              <a:buNone/>
              <a:tabLst/>
              <a:defRPr/>
            </a:pPr>
            <a:r>
              <a:rPr kumimoji="0" sz="1700" b="0" i="0" u="none" strike="noStrike" kern="0" cap="none" spc="27" normalizeH="0" baseline="0" noProof="0" dirty="0">
                <a:ln>
                  <a:noFill/>
                </a:ln>
                <a:solidFill>
                  <a:srgbClr val="525C64"/>
                </a:solidFill>
                <a:effectLst/>
                <a:uLnTx/>
                <a:uFillTx/>
                <a:latin typeface="Arial Unicode MS"/>
                <a:cs typeface="Arial Unicode MS"/>
                <a:sym typeface="Arial"/>
              </a:rPr>
              <a:t>Present</a:t>
            </a:r>
            <a:r>
              <a:rPr kumimoji="0" sz="1700" b="0" i="0" u="none" strike="noStrike" kern="0" cap="none" spc="-23" normalizeH="0" baseline="0" noProof="0" dirty="0">
                <a:ln>
                  <a:noFill/>
                </a:ln>
                <a:solidFill>
                  <a:srgbClr val="525C64"/>
                </a:solidFill>
                <a:effectLst/>
                <a:uLnTx/>
                <a:uFillTx/>
                <a:latin typeface="Arial Unicode MS"/>
                <a:cs typeface="Arial Unicode MS"/>
                <a:sym typeface="Arial"/>
              </a:rPr>
              <a:t> </a:t>
            </a:r>
            <a:r>
              <a:rPr kumimoji="0" sz="1700" b="0" i="0" u="none" strike="noStrike" kern="0" cap="none" spc="73" normalizeH="0" baseline="0" noProof="0" dirty="0">
                <a:ln>
                  <a:noFill/>
                </a:ln>
                <a:solidFill>
                  <a:srgbClr val="525C64"/>
                </a:solidFill>
                <a:effectLst/>
                <a:uLnTx/>
                <a:uFillTx/>
                <a:latin typeface="Arial Unicode MS"/>
                <a:cs typeface="Arial Unicode MS"/>
                <a:sym typeface="Arial"/>
              </a:rPr>
              <a:t>the</a:t>
            </a:r>
            <a:r>
              <a:rPr kumimoji="0" sz="1700" b="0" i="0" u="none" strike="noStrike" kern="0" cap="none" spc="-31" normalizeH="0" baseline="0" noProof="0" dirty="0">
                <a:ln>
                  <a:noFill/>
                </a:ln>
                <a:solidFill>
                  <a:srgbClr val="525C64"/>
                </a:solidFill>
                <a:effectLst/>
                <a:uLnTx/>
                <a:uFillTx/>
                <a:latin typeface="Arial Unicode MS"/>
                <a:cs typeface="Arial Unicode MS"/>
                <a:sym typeface="Arial"/>
              </a:rPr>
              <a:t> </a:t>
            </a:r>
            <a:r>
              <a:rPr kumimoji="0" sz="1700" b="0" i="0" u="none" strike="noStrike" kern="0" cap="none" spc="81" normalizeH="0" baseline="0" noProof="0" dirty="0">
                <a:ln>
                  <a:noFill/>
                </a:ln>
                <a:solidFill>
                  <a:srgbClr val="525C64"/>
                </a:solidFill>
                <a:effectLst/>
                <a:uLnTx/>
                <a:uFillTx/>
                <a:latin typeface="Arial Unicode MS"/>
                <a:cs typeface="Arial Unicode MS"/>
                <a:sym typeface="Arial"/>
              </a:rPr>
              <a:t>most</a:t>
            </a:r>
            <a:r>
              <a:rPr kumimoji="0" sz="1700" b="0" i="0" u="none" strike="noStrike" kern="0" cap="none" spc="-23" normalizeH="0" baseline="0" noProof="0" dirty="0">
                <a:ln>
                  <a:noFill/>
                </a:ln>
                <a:solidFill>
                  <a:srgbClr val="525C64"/>
                </a:solidFill>
                <a:effectLst/>
                <a:uLnTx/>
                <a:uFillTx/>
                <a:latin typeface="Arial Unicode MS"/>
                <a:cs typeface="Arial Unicode MS"/>
                <a:sym typeface="Arial"/>
              </a:rPr>
              <a:t> </a:t>
            </a:r>
            <a:r>
              <a:rPr kumimoji="0" sz="1700" b="0" i="0" u="none" strike="noStrike" kern="0" cap="none" spc="93" normalizeH="0" baseline="0" noProof="0" dirty="0">
                <a:ln>
                  <a:noFill/>
                </a:ln>
                <a:solidFill>
                  <a:srgbClr val="525C64"/>
                </a:solidFill>
                <a:effectLst/>
                <a:uLnTx/>
                <a:uFillTx/>
                <a:latin typeface="Arial Unicode MS"/>
                <a:cs typeface="Arial Unicode MS"/>
                <a:sym typeface="Arial"/>
              </a:rPr>
              <a:t>important</a:t>
            </a:r>
            <a:r>
              <a:rPr kumimoji="0" sz="1700" b="0" i="0" u="none" strike="noStrike" kern="0" cap="none" spc="-19" normalizeH="0" baseline="0" noProof="0" dirty="0">
                <a:ln>
                  <a:noFill/>
                </a:ln>
                <a:solidFill>
                  <a:srgbClr val="525C64"/>
                </a:solidFill>
                <a:effectLst/>
                <a:uLnTx/>
                <a:uFillTx/>
                <a:latin typeface="Arial Unicode MS"/>
                <a:cs typeface="Arial Unicode MS"/>
                <a:sym typeface="Arial"/>
              </a:rPr>
              <a:t> </a:t>
            </a:r>
            <a:r>
              <a:rPr kumimoji="0" sz="1700" b="0" i="0" u="none" strike="noStrike" kern="0" cap="none" spc="50" normalizeH="0" baseline="0" noProof="0" dirty="0">
                <a:ln>
                  <a:noFill/>
                </a:ln>
                <a:solidFill>
                  <a:srgbClr val="525C64"/>
                </a:solidFill>
                <a:effectLst/>
                <a:uLnTx/>
                <a:uFillTx/>
                <a:latin typeface="Arial Unicode MS"/>
                <a:cs typeface="Arial Unicode MS"/>
                <a:sym typeface="Arial"/>
              </a:rPr>
              <a:t>metrics</a:t>
            </a:r>
            <a:r>
              <a:rPr kumimoji="0" sz="1700" b="0" i="0" u="none" strike="noStrike" kern="0" cap="none" spc="-15" normalizeH="0" baseline="0" noProof="0" dirty="0">
                <a:ln>
                  <a:noFill/>
                </a:ln>
                <a:solidFill>
                  <a:srgbClr val="525C64"/>
                </a:solidFill>
                <a:effectLst/>
                <a:uLnTx/>
                <a:uFillTx/>
                <a:latin typeface="Arial Unicode MS"/>
                <a:cs typeface="Arial Unicode MS"/>
                <a:sym typeface="Arial"/>
              </a:rPr>
              <a:t> </a:t>
            </a:r>
            <a:r>
              <a:rPr kumimoji="0" sz="1700" b="0" i="0" u="none" strike="noStrike" kern="0" cap="none" spc="73" normalizeH="0" baseline="0" noProof="0" dirty="0">
                <a:ln>
                  <a:noFill/>
                </a:ln>
                <a:solidFill>
                  <a:srgbClr val="525C64"/>
                </a:solidFill>
                <a:effectLst/>
                <a:uLnTx/>
                <a:uFillTx/>
                <a:latin typeface="Arial Unicode MS"/>
                <a:cs typeface="Arial Unicode MS"/>
                <a:sym typeface="Arial"/>
              </a:rPr>
              <a:t>per</a:t>
            </a:r>
            <a:r>
              <a:rPr kumimoji="0" sz="1700" b="0" i="0" u="none" strike="noStrike" kern="0" cap="none" spc="-19" normalizeH="0" baseline="0" noProof="0" dirty="0">
                <a:ln>
                  <a:noFill/>
                </a:ln>
                <a:solidFill>
                  <a:srgbClr val="525C64"/>
                </a:solidFill>
                <a:effectLst/>
                <a:uLnTx/>
                <a:uFillTx/>
                <a:latin typeface="Arial Unicode MS"/>
                <a:cs typeface="Arial Unicode MS"/>
                <a:sym typeface="Arial"/>
              </a:rPr>
              <a:t> </a:t>
            </a:r>
            <a:r>
              <a:rPr kumimoji="0" sz="1700" b="0" i="0" u="none" strike="noStrike" kern="0" cap="none" spc="42" normalizeH="0" baseline="0" noProof="0" dirty="0">
                <a:ln>
                  <a:noFill/>
                </a:ln>
                <a:solidFill>
                  <a:srgbClr val="525C64"/>
                </a:solidFill>
                <a:effectLst/>
                <a:uLnTx/>
                <a:uFillTx/>
                <a:latin typeface="Arial Unicode MS"/>
                <a:cs typeface="Arial Unicode MS"/>
                <a:sym typeface="Arial"/>
              </a:rPr>
              <a:t>ad</a:t>
            </a:r>
            <a:endParaRPr kumimoji="0" sz="1700" b="0" i="0" u="none" strike="noStrike" kern="0" cap="none" spc="0" normalizeH="0" baseline="0" noProof="0" dirty="0">
              <a:ln>
                <a:noFill/>
              </a:ln>
              <a:solidFill>
                <a:srgbClr val="000000"/>
              </a:solidFill>
              <a:effectLst/>
              <a:uLnTx/>
              <a:uFillTx/>
              <a:latin typeface="Arial Unicode MS"/>
              <a:cs typeface="Arial Unicode MS"/>
              <a:sym typeface="Arial"/>
            </a:endParaRPr>
          </a:p>
        </p:txBody>
      </p:sp>
      <p:sp>
        <p:nvSpPr>
          <p:cNvPr id="5" name="Rectangle 4">
            <a:extLst>
              <a:ext uri="{FF2B5EF4-FFF2-40B4-BE49-F238E27FC236}">
                <a16:creationId xmlns:a16="http://schemas.microsoft.com/office/drawing/2014/main" id="{2DFC0A7B-AF9E-48AC-8BFD-B0412BF1DCFC}"/>
              </a:ext>
            </a:extLst>
          </p:cNvPr>
          <p:cNvSpPr/>
          <p:nvPr/>
        </p:nvSpPr>
        <p:spPr>
          <a:xfrm>
            <a:off x="680815" y="1386688"/>
            <a:ext cx="7415226" cy="115467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The ad generated 60,298 views from 50,000 people, made 400 interactions, raised 50 potential customers, and spent $ 1,000 from two sales.</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Google Shape;277;p74">
            <a:extLst>
              <a:ext uri="{FF2B5EF4-FFF2-40B4-BE49-F238E27FC236}">
                <a16:creationId xmlns:a16="http://schemas.microsoft.com/office/drawing/2014/main" id="{F239AFE1-F132-4873-9851-202BC85B9DAB}"/>
              </a:ext>
            </a:extLst>
          </p:cNvPr>
          <p:cNvSpPr txBox="1">
            <a:spLocks noGrp="1"/>
          </p:cNvSpPr>
          <p:nvPr/>
        </p:nvSpPr>
        <p:spPr>
          <a:xfrm>
            <a:off x="196082" y="2270338"/>
            <a:ext cx="9044848" cy="5231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lvl="2" indent="-330200">
              <a:lnSpc>
                <a:spcPct val="150000"/>
              </a:lnSpc>
              <a:spcBef>
                <a:spcPts val="0"/>
              </a:spcBef>
              <a:buClr>
                <a:srgbClr val="525C65"/>
              </a:buClr>
              <a:buSzPts val="1600"/>
              <a:buFont typeface="Open Sans Light"/>
              <a:buAutoNum type="romanLcPeriod"/>
            </a:pPr>
            <a:r>
              <a:rPr lang="en" sz="1600" dirty="0">
                <a:solidFill>
                  <a:srgbClr val="525C65"/>
                </a:solidFill>
                <a:highlight>
                  <a:srgbClr val="FFFFFF"/>
                </a:highlight>
                <a:latin typeface="Open Sans Light"/>
                <a:ea typeface="Open Sans Light"/>
                <a:cs typeface="Open Sans Light"/>
                <a:sym typeface="Open Sans Light"/>
              </a:rPr>
              <a:t>CPM (Cost per 1,000 Impressions) </a:t>
            </a:r>
            <a:r>
              <a:rPr lang="en-US" sz="1600" dirty="0">
                <a:highlight>
                  <a:srgbClr val="FFFFFF"/>
                </a:highlight>
              </a:rPr>
              <a:t>CPM =</a:t>
            </a:r>
            <a:r>
              <a:rPr lang="en-US" sz="1600" dirty="0">
                <a:solidFill>
                  <a:srgbClr val="00B0F0"/>
                </a:solidFill>
              </a:rPr>
              <a:t>(1000 * $1,000.00 ) / $60,297.92</a:t>
            </a:r>
          </a:p>
          <a:p>
            <a:pPr lvl="2" indent="-330200">
              <a:lnSpc>
                <a:spcPct val="150000"/>
              </a:lnSpc>
              <a:spcBef>
                <a:spcPts val="0"/>
              </a:spcBef>
              <a:buClr>
                <a:srgbClr val="525C65"/>
              </a:buClr>
              <a:buSzPts val="1600"/>
              <a:buFont typeface="Open Sans Light"/>
              <a:buAutoNum type="romanLcPeriod"/>
            </a:pPr>
            <a:r>
              <a:rPr lang="en" sz="1600" dirty="0">
                <a:solidFill>
                  <a:srgbClr val="525C65"/>
                </a:solidFill>
                <a:highlight>
                  <a:srgbClr val="FFFFFF"/>
                </a:highlight>
                <a:latin typeface="Open Sans Light"/>
                <a:ea typeface="Open Sans Light"/>
                <a:cs typeface="Open Sans Light"/>
                <a:sym typeface="Open Sans Light"/>
              </a:rPr>
              <a:t>Link Click-Through Rate </a:t>
            </a:r>
            <a:r>
              <a:rPr lang="en-US" sz="1600" dirty="0">
                <a:solidFill>
                  <a:srgbClr val="00B0F0"/>
                </a:solidFill>
              </a:rPr>
              <a:t>= ($253.59  / $60,297.92 ) *100%</a:t>
            </a:r>
          </a:p>
          <a:p>
            <a:pPr lvl="2" indent="-330200">
              <a:lnSpc>
                <a:spcPct val="150000"/>
              </a:lnSpc>
              <a:spcBef>
                <a:spcPts val="0"/>
              </a:spcBef>
              <a:buClr>
                <a:srgbClr val="525C65"/>
              </a:buClr>
              <a:buSzPts val="1600"/>
              <a:buFont typeface="Open Sans Light"/>
              <a:buAutoNum type="romanLcPeriod"/>
            </a:pPr>
            <a:r>
              <a:rPr lang="en-US" sz="1600" dirty="0">
                <a:solidFill>
                  <a:schemeClr val="tx1"/>
                </a:solidFill>
                <a:latin typeface="Open Sans Light"/>
                <a:ea typeface="Open Sans Light"/>
                <a:cs typeface="Open Sans Light"/>
                <a:sym typeface="Open Sans Light"/>
              </a:rPr>
              <a:t>Frequency* </a:t>
            </a:r>
            <a:r>
              <a:rPr lang="en-US" sz="1600" dirty="0">
                <a:solidFill>
                  <a:srgbClr val="00B0F0"/>
                </a:solidFill>
                <a:latin typeface="Open Sans Light"/>
                <a:ea typeface="Open Sans Light"/>
                <a:cs typeface="Open Sans Light"/>
                <a:sym typeface="Open Sans Light"/>
              </a:rPr>
              <a:t>= $60,297.92 / $13,010.57</a:t>
            </a:r>
            <a:endParaRPr sz="1600" dirty="0">
              <a:solidFill>
                <a:srgbClr val="00B0F0"/>
              </a:solidFill>
              <a:highlight>
                <a:srgbClr val="FFFFFF"/>
              </a:highlight>
              <a:latin typeface="Open Sans Light"/>
              <a:ea typeface="Open Sans Light"/>
              <a:cs typeface="Open Sans Light"/>
              <a:sym typeface="Open Sans Light"/>
            </a:endParaRPr>
          </a:p>
          <a:p>
            <a:pPr lvl="2" indent="-330200">
              <a:lnSpc>
                <a:spcPct val="150000"/>
              </a:lnSpc>
              <a:spcBef>
                <a:spcPts val="0"/>
              </a:spcBef>
              <a:buClr>
                <a:srgbClr val="525C65"/>
              </a:buClr>
              <a:buSzPts val="1600"/>
              <a:buFont typeface="Open Sans Light"/>
              <a:buAutoNum type="romanLcPeriod"/>
            </a:pPr>
            <a:r>
              <a:rPr lang="en" sz="1600" dirty="0">
                <a:solidFill>
                  <a:srgbClr val="525C65"/>
                </a:solidFill>
                <a:highlight>
                  <a:srgbClr val="FFFFFF"/>
                </a:highlight>
                <a:latin typeface="Open Sans Light"/>
                <a:ea typeface="Open Sans Light"/>
                <a:cs typeface="Open Sans Light"/>
                <a:sym typeface="Open Sans Light"/>
              </a:rPr>
              <a:t>CPLC (cost per link click) </a:t>
            </a:r>
            <a:r>
              <a:rPr lang="en-US" sz="1600" dirty="0">
                <a:solidFill>
                  <a:srgbClr val="525C65"/>
                </a:solidFill>
                <a:latin typeface="Open Sans Light"/>
                <a:ea typeface="Open Sans Light"/>
                <a:cs typeface="Open Sans Light"/>
                <a:sym typeface="Open Sans Light"/>
              </a:rPr>
              <a:t>CPLC=</a:t>
            </a:r>
            <a:r>
              <a:rPr lang="en-US" sz="1600" dirty="0">
                <a:solidFill>
                  <a:srgbClr val="00B0F0"/>
                </a:solidFill>
                <a:latin typeface="Open Sans Light"/>
                <a:ea typeface="Open Sans Light"/>
                <a:cs typeface="Open Sans Light"/>
                <a:sym typeface="Open Sans Light"/>
              </a:rPr>
              <a:t> $1,000.00 /  $253.59 </a:t>
            </a:r>
            <a:endParaRPr sz="1600" dirty="0">
              <a:solidFill>
                <a:srgbClr val="00B0F0"/>
              </a:solidFill>
              <a:highlight>
                <a:srgbClr val="FFFFFF"/>
              </a:highlight>
              <a:latin typeface="Open Sans Light"/>
              <a:ea typeface="Open Sans Light"/>
              <a:cs typeface="Open Sans Light"/>
              <a:sym typeface="Open Sans Light"/>
            </a:endParaRPr>
          </a:p>
          <a:p>
            <a:pPr lvl="2" indent="-330200">
              <a:lnSpc>
                <a:spcPct val="150000"/>
              </a:lnSpc>
              <a:spcBef>
                <a:spcPts val="0"/>
              </a:spcBef>
              <a:buClr>
                <a:srgbClr val="525C65"/>
              </a:buClr>
              <a:buSzPts val="1600"/>
              <a:buFont typeface="Open Sans Light"/>
              <a:buAutoNum type="romanLcPeriod"/>
            </a:pPr>
            <a:r>
              <a:rPr lang="en" sz="1600" dirty="0">
                <a:solidFill>
                  <a:srgbClr val="525C65"/>
                </a:solidFill>
                <a:highlight>
                  <a:srgbClr val="FFFFFF"/>
                </a:highlight>
                <a:latin typeface="Open Sans Light"/>
                <a:ea typeface="Open Sans Light"/>
                <a:cs typeface="Open Sans Light"/>
                <a:sym typeface="Open Sans Light"/>
              </a:rPr>
              <a:t>Click To Lead Rate </a:t>
            </a:r>
            <a:r>
              <a:rPr lang="en-US" sz="1600" dirty="0">
                <a:solidFill>
                  <a:srgbClr val="525C65"/>
                </a:solidFill>
                <a:latin typeface="Open Sans Light"/>
                <a:ea typeface="Open Sans Light"/>
                <a:cs typeface="Open Sans Light"/>
                <a:sym typeface="Open Sans Light"/>
              </a:rPr>
              <a:t>Click rate= </a:t>
            </a:r>
            <a:r>
              <a:rPr lang="en-US" sz="1600" dirty="0">
                <a:solidFill>
                  <a:srgbClr val="00B0F0"/>
                </a:solidFill>
                <a:latin typeface="Open Sans Light"/>
                <a:ea typeface="Open Sans Light"/>
                <a:cs typeface="Open Sans Light"/>
                <a:sym typeface="Open Sans Light"/>
              </a:rPr>
              <a:t> ( $65.74 $253.59 ) *100%</a:t>
            </a:r>
          </a:p>
          <a:p>
            <a:pPr lvl="2" indent="-330200">
              <a:lnSpc>
                <a:spcPct val="150000"/>
              </a:lnSpc>
              <a:spcBef>
                <a:spcPts val="0"/>
              </a:spcBef>
              <a:buClr>
                <a:srgbClr val="525C65"/>
              </a:buClr>
              <a:buSzPts val="1600"/>
              <a:buFont typeface="Open Sans Light"/>
              <a:buAutoNum type="romanLcPeriod"/>
            </a:pPr>
            <a:r>
              <a:rPr lang="en" sz="1600" dirty="0">
                <a:solidFill>
                  <a:srgbClr val="525C65"/>
                </a:solidFill>
                <a:highlight>
                  <a:srgbClr val="FFFFFF"/>
                </a:highlight>
                <a:latin typeface="Open Sans Light"/>
                <a:ea typeface="Open Sans Light"/>
                <a:cs typeface="Open Sans Light"/>
                <a:sym typeface="Open Sans Light"/>
              </a:rPr>
              <a:t>Cost per Results  </a:t>
            </a:r>
            <a:r>
              <a:rPr lang="en-US" sz="1600" dirty="0">
                <a:solidFill>
                  <a:srgbClr val="525C65"/>
                </a:solidFill>
                <a:latin typeface="Open Sans Light"/>
                <a:ea typeface="Open Sans Light"/>
                <a:cs typeface="Open Sans Light"/>
                <a:sym typeface="Open Sans Light"/>
              </a:rPr>
              <a:t>= </a:t>
            </a:r>
            <a:r>
              <a:rPr lang="en-US" sz="1600" dirty="0">
                <a:solidFill>
                  <a:srgbClr val="00B0F0"/>
                </a:solidFill>
                <a:latin typeface="Open Sans Light"/>
                <a:ea typeface="Open Sans Light"/>
                <a:cs typeface="Open Sans Light"/>
                <a:sym typeface="Open Sans Light"/>
              </a:rPr>
              <a:t>$1,000.00/ $50.62</a:t>
            </a:r>
          </a:p>
          <a:p>
            <a:pPr lvl="2" indent="-330200">
              <a:lnSpc>
                <a:spcPct val="150000"/>
              </a:lnSpc>
              <a:spcBef>
                <a:spcPts val="0"/>
              </a:spcBef>
              <a:buClr>
                <a:srgbClr val="525C65"/>
              </a:buClr>
              <a:buSzPts val="1600"/>
              <a:buFont typeface="Open Sans Light"/>
              <a:buAutoNum type="romanLcPeriod"/>
            </a:pPr>
            <a:endParaRPr lang="en-US" sz="1600" dirty="0">
              <a:solidFill>
                <a:srgbClr val="00B0F0"/>
              </a:solidFill>
              <a:latin typeface="Open Sans Light"/>
              <a:ea typeface="Open Sans Light"/>
              <a:cs typeface="Open Sans Light"/>
              <a:sym typeface="Open Sans Light"/>
            </a:endParaRPr>
          </a:p>
          <a:p>
            <a:pPr marL="1041400" lvl="2" indent="0">
              <a:lnSpc>
                <a:spcPct val="150000"/>
              </a:lnSpc>
              <a:spcBef>
                <a:spcPts val="0"/>
              </a:spcBef>
              <a:buClr>
                <a:srgbClr val="525C65"/>
              </a:buClr>
              <a:buSzPts val="1600"/>
              <a:buNone/>
            </a:pPr>
            <a:r>
              <a:rPr lang="en-US" sz="1600" dirty="0">
                <a:solidFill>
                  <a:srgbClr val="525C65"/>
                </a:solidFill>
                <a:latin typeface="Open Sans Light"/>
                <a:ea typeface="Open Sans Light"/>
                <a:cs typeface="Open Sans Light"/>
                <a:sym typeface="Open Sans Light"/>
              </a:rPr>
              <a:t>CPM (Cost per 1,000 Impressions) =</a:t>
            </a:r>
            <a:r>
              <a:rPr lang="en-US" sz="1600" dirty="0">
                <a:solidFill>
                  <a:srgbClr val="00B0F0"/>
                </a:solidFill>
                <a:latin typeface="Open Sans Light"/>
                <a:ea typeface="Open Sans Light"/>
                <a:cs typeface="Open Sans Light"/>
                <a:sym typeface="Open Sans Light"/>
              </a:rPr>
              <a:t> (1000 * Amount Spent ) / </a:t>
            </a:r>
            <a:r>
              <a:rPr lang="en-US" sz="1600" dirty="0" err="1">
                <a:solidFill>
                  <a:srgbClr val="00B0F0"/>
                </a:solidFill>
                <a:latin typeface="Open Sans Light"/>
                <a:ea typeface="Open Sans Light"/>
                <a:cs typeface="Open Sans Light"/>
                <a:sym typeface="Open Sans Light"/>
              </a:rPr>
              <a:t>ImpressionsLink</a:t>
            </a:r>
            <a:r>
              <a:rPr lang="en-US" sz="1600" dirty="0">
                <a:solidFill>
                  <a:srgbClr val="00B0F0"/>
                </a:solidFill>
                <a:latin typeface="Open Sans Light"/>
                <a:ea typeface="Open Sans Light"/>
                <a:cs typeface="Open Sans Light"/>
                <a:sym typeface="Open Sans Light"/>
              </a:rPr>
              <a:t> </a:t>
            </a:r>
            <a:r>
              <a:rPr lang="en-US" sz="1600" dirty="0">
                <a:solidFill>
                  <a:srgbClr val="525C65"/>
                </a:solidFill>
                <a:latin typeface="Open Sans Light"/>
                <a:ea typeface="Open Sans Light"/>
                <a:cs typeface="Open Sans Light"/>
                <a:sym typeface="Open Sans Light"/>
              </a:rPr>
              <a:t>Click-Through Rate = </a:t>
            </a:r>
            <a:r>
              <a:rPr lang="en-US" sz="1600" dirty="0">
                <a:solidFill>
                  <a:srgbClr val="00B0F0"/>
                </a:solidFill>
                <a:latin typeface="Open Sans Light"/>
                <a:ea typeface="Open Sans Light"/>
                <a:cs typeface="Open Sans Light"/>
                <a:sym typeface="Open Sans Light"/>
              </a:rPr>
              <a:t>( Link Clicks / Impressions ) *100%</a:t>
            </a:r>
          </a:p>
          <a:p>
            <a:pPr marL="1041400" lvl="2" indent="0">
              <a:lnSpc>
                <a:spcPct val="150000"/>
              </a:lnSpc>
              <a:spcBef>
                <a:spcPts val="0"/>
              </a:spcBef>
              <a:buClr>
                <a:srgbClr val="525C65"/>
              </a:buClr>
              <a:buSzPts val="1600"/>
              <a:buNone/>
            </a:pPr>
            <a:r>
              <a:rPr lang="en-US" sz="1600" dirty="0">
                <a:solidFill>
                  <a:srgbClr val="525C65"/>
                </a:solidFill>
                <a:latin typeface="Open Sans Light"/>
                <a:ea typeface="Open Sans Light"/>
                <a:cs typeface="Open Sans Light"/>
                <a:sym typeface="Open Sans Light"/>
              </a:rPr>
              <a:t>Frequency* = </a:t>
            </a:r>
            <a:r>
              <a:rPr lang="en-US" sz="1600" dirty="0">
                <a:solidFill>
                  <a:srgbClr val="00B0F0"/>
                </a:solidFill>
                <a:latin typeface="Open Sans Light"/>
                <a:ea typeface="Open Sans Light"/>
                <a:cs typeface="Open Sans Light"/>
                <a:sym typeface="Open Sans Light"/>
              </a:rPr>
              <a:t>Impressions / Reach</a:t>
            </a:r>
          </a:p>
          <a:p>
            <a:pPr marL="1041400" lvl="2" indent="0">
              <a:lnSpc>
                <a:spcPct val="150000"/>
              </a:lnSpc>
              <a:spcBef>
                <a:spcPts val="0"/>
              </a:spcBef>
              <a:buClr>
                <a:srgbClr val="525C65"/>
              </a:buClr>
              <a:buSzPts val="1600"/>
              <a:buNone/>
            </a:pPr>
            <a:r>
              <a:rPr lang="en-US" sz="1600" dirty="0">
                <a:solidFill>
                  <a:srgbClr val="525C65"/>
                </a:solidFill>
                <a:latin typeface="Open Sans Light"/>
                <a:ea typeface="Open Sans Light"/>
                <a:cs typeface="Open Sans Light"/>
                <a:sym typeface="Open Sans Light"/>
              </a:rPr>
              <a:t>CPC (cost per link click) = </a:t>
            </a:r>
            <a:r>
              <a:rPr lang="en-US" sz="1600" dirty="0">
                <a:solidFill>
                  <a:srgbClr val="00B0F0"/>
                </a:solidFill>
                <a:latin typeface="Open Sans Light"/>
                <a:ea typeface="Open Sans Light"/>
                <a:cs typeface="Open Sans Light"/>
                <a:sym typeface="Open Sans Light"/>
              </a:rPr>
              <a:t>Amount Spent / Link Clicks</a:t>
            </a:r>
          </a:p>
          <a:p>
            <a:pPr marL="1041400" lvl="2" indent="0">
              <a:lnSpc>
                <a:spcPct val="150000"/>
              </a:lnSpc>
              <a:spcBef>
                <a:spcPts val="0"/>
              </a:spcBef>
              <a:buClr>
                <a:srgbClr val="525C65"/>
              </a:buClr>
              <a:buSzPts val="1600"/>
              <a:buNone/>
            </a:pPr>
            <a:r>
              <a:rPr lang="en-US" sz="1600" dirty="0">
                <a:solidFill>
                  <a:srgbClr val="525C65"/>
                </a:solidFill>
                <a:latin typeface="Open Sans Light"/>
                <a:ea typeface="Open Sans Light"/>
                <a:cs typeface="Open Sans Light"/>
                <a:sym typeface="Open Sans Light"/>
              </a:rPr>
              <a:t>Click To Lead Rate = </a:t>
            </a:r>
            <a:r>
              <a:rPr lang="en-US" sz="1600" dirty="0">
                <a:solidFill>
                  <a:srgbClr val="00B0F0"/>
                </a:solidFill>
                <a:latin typeface="Open Sans Light"/>
                <a:ea typeface="Open Sans Light"/>
                <a:cs typeface="Open Sans Light"/>
                <a:sym typeface="Open Sans Light"/>
              </a:rPr>
              <a:t>( Results(Leads) / Link Clicks ) *100%</a:t>
            </a:r>
          </a:p>
          <a:p>
            <a:pPr marL="1041400" lvl="2" indent="0">
              <a:lnSpc>
                <a:spcPct val="150000"/>
              </a:lnSpc>
              <a:spcBef>
                <a:spcPts val="0"/>
              </a:spcBef>
              <a:buClr>
                <a:srgbClr val="525C65"/>
              </a:buClr>
              <a:buSzPts val="1600"/>
              <a:buNone/>
            </a:pPr>
            <a:r>
              <a:rPr lang="en-US" sz="1600" dirty="0">
                <a:solidFill>
                  <a:srgbClr val="525C65"/>
                </a:solidFill>
                <a:latin typeface="Open Sans Light"/>
                <a:ea typeface="Open Sans Light"/>
                <a:cs typeface="Open Sans Light"/>
                <a:sym typeface="Open Sans Light"/>
              </a:rPr>
              <a:t>Cost per Results = </a:t>
            </a:r>
            <a:r>
              <a:rPr lang="en-US" sz="1600" dirty="0">
                <a:solidFill>
                  <a:srgbClr val="00B0F0"/>
                </a:solidFill>
                <a:latin typeface="Open Sans Light"/>
                <a:ea typeface="Open Sans Light"/>
                <a:cs typeface="Open Sans Light"/>
                <a:sym typeface="Open Sans Light"/>
              </a:rPr>
              <a:t>Amount Spent / Results</a:t>
            </a:r>
            <a:endParaRPr sz="1600" dirty="0">
              <a:solidFill>
                <a:srgbClr val="00B0F0"/>
              </a:solidFill>
              <a:highlight>
                <a:srgbClr val="FFFFFF"/>
              </a:highlight>
              <a:latin typeface="Open Sans Light"/>
              <a:ea typeface="Open Sans Light"/>
              <a:cs typeface="Open Sans Light"/>
              <a:sym typeface="Open Sans Light"/>
            </a:endParaRPr>
          </a:p>
          <a:p>
            <a:pPr marL="0" lvl="0" indent="0" algn="l" rtl="0">
              <a:lnSpc>
                <a:spcPct val="150000"/>
              </a:lnSpc>
              <a:spcBef>
                <a:spcPts val="1100"/>
              </a:spcBef>
              <a:spcAft>
                <a:spcPts val="0"/>
              </a:spcAft>
              <a:buNone/>
            </a:pPr>
            <a:endParaRPr sz="1600" dirty="0">
              <a:solidFill>
                <a:srgbClr val="525C65"/>
              </a:solidFill>
              <a:highlight>
                <a:srgbClr val="FFFFFF"/>
              </a:highlight>
              <a:latin typeface="Open Sans Light"/>
              <a:ea typeface="Open Sans Light"/>
              <a:cs typeface="Open Sans Light"/>
              <a:sym typeface="Open Sans Light"/>
            </a:endParaRPr>
          </a:p>
          <a:p>
            <a:pPr marL="914400" lvl="0" indent="0" algn="l" rtl="0">
              <a:lnSpc>
                <a:spcPct val="150000"/>
              </a:lnSpc>
              <a:spcBef>
                <a:spcPts val="1100"/>
              </a:spcBef>
              <a:spcAft>
                <a:spcPts val="0"/>
              </a:spcAft>
              <a:buNone/>
            </a:pPr>
            <a:endParaRPr sz="1200" dirty="0">
              <a:solidFill>
                <a:srgbClr val="525C65"/>
              </a:solidFill>
              <a:highlight>
                <a:srgbClr val="FFFFFF"/>
              </a:highlight>
            </a:endParaRPr>
          </a:p>
          <a:p>
            <a:pPr marL="914400" lvl="0" indent="0" algn="l" rtl="0">
              <a:lnSpc>
                <a:spcPct val="150000"/>
              </a:lnSpc>
              <a:spcBef>
                <a:spcPts val="1100"/>
              </a:spcBef>
              <a:spcAft>
                <a:spcPts val="1100"/>
              </a:spcAft>
              <a:buNone/>
            </a:pPr>
            <a:endParaRPr sz="1200" dirty="0">
              <a:solidFill>
                <a:srgbClr val="525C65"/>
              </a:solidFill>
              <a:highlight>
                <a:srgbClr val="FFFFFF"/>
              </a:highlight>
            </a:endParaRPr>
          </a:p>
        </p:txBody>
      </p:sp>
    </p:spTree>
    <p:extLst>
      <p:ext uri="{BB962C8B-B14F-4D97-AF65-F5344CB8AC3E}">
        <p14:creationId xmlns:p14="http://schemas.microsoft.com/office/powerpoint/2010/main" val="149474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10447" y="6920523"/>
            <a:ext cx="625325" cy="170087"/>
          </a:xfrm>
          <a:prstGeom prst="rect">
            <a:avLst/>
          </a:prstGeom>
        </p:spPr>
      </p:pic>
      <p:sp>
        <p:nvSpPr>
          <p:cNvPr id="3" name="object 3"/>
          <p:cNvSpPr txBox="1">
            <a:spLocks noGrp="1"/>
          </p:cNvSpPr>
          <p:nvPr>
            <p:ph type="title"/>
          </p:nvPr>
        </p:nvSpPr>
        <p:spPr>
          <a:xfrm>
            <a:off x="286481" y="209314"/>
            <a:ext cx="3871970" cy="724726"/>
          </a:xfrm>
          <a:prstGeom prst="rect">
            <a:avLst/>
          </a:prstGeom>
        </p:spPr>
        <p:txBody>
          <a:bodyPr vert="horz" wrap="square" lIns="0" tIns="45633" rIns="0" bIns="0" rtlCol="0">
            <a:spAutoFit/>
          </a:bodyPr>
          <a:lstStyle/>
          <a:p>
            <a:pPr marL="9813">
              <a:spcBef>
                <a:spcPts val="359"/>
              </a:spcBef>
            </a:pPr>
            <a:r>
              <a:rPr spc="50" dirty="0"/>
              <a:t>Campaign</a:t>
            </a:r>
            <a:r>
              <a:rPr spc="-70" dirty="0"/>
              <a:t> </a:t>
            </a:r>
            <a:r>
              <a:rPr spc="50" dirty="0"/>
              <a:t>Evaluation</a:t>
            </a:r>
          </a:p>
          <a:p>
            <a:pPr marL="9813">
              <a:spcBef>
                <a:spcPts val="112"/>
              </a:spcBef>
            </a:pPr>
            <a:r>
              <a:rPr sz="1236" spc="-12" dirty="0">
                <a:solidFill>
                  <a:srgbClr val="585858"/>
                </a:solidFill>
              </a:rPr>
              <a:t>see</a:t>
            </a:r>
            <a:r>
              <a:rPr sz="1236" spc="-27" dirty="0">
                <a:solidFill>
                  <a:srgbClr val="585858"/>
                </a:solidFill>
              </a:rPr>
              <a:t> </a:t>
            </a:r>
            <a:r>
              <a:rPr sz="1236" spc="42" dirty="0">
                <a:solidFill>
                  <a:srgbClr val="585858"/>
                </a:solidFill>
              </a:rPr>
              <a:t>appendix</a:t>
            </a:r>
            <a:r>
              <a:rPr sz="1236" spc="-66" dirty="0">
                <a:solidFill>
                  <a:srgbClr val="585858"/>
                </a:solidFill>
              </a:rPr>
              <a:t> </a:t>
            </a:r>
            <a:r>
              <a:rPr sz="1236" spc="70" dirty="0">
                <a:solidFill>
                  <a:srgbClr val="585858"/>
                </a:solidFill>
              </a:rPr>
              <a:t>for</a:t>
            </a:r>
            <a:r>
              <a:rPr sz="1236" spc="-39" dirty="0">
                <a:solidFill>
                  <a:srgbClr val="585858"/>
                </a:solidFill>
              </a:rPr>
              <a:t> </a:t>
            </a:r>
            <a:r>
              <a:rPr sz="1236" spc="31" dirty="0">
                <a:solidFill>
                  <a:srgbClr val="585858"/>
                </a:solidFill>
              </a:rPr>
              <a:t>reference</a:t>
            </a:r>
            <a:endParaRPr sz="1236" dirty="0"/>
          </a:p>
        </p:txBody>
      </p:sp>
      <p:sp>
        <p:nvSpPr>
          <p:cNvPr id="5" name="object 4">
            <a:extLst>
              <a:ext uri="{FF2B5EF4-FFF2-40B4-BE49-F238E27FC236}">
                <a16:creationId xmlns:a16="http://schemas.microsoft.com/office/drawing/2014/main" id="{EB145DF5-FB60-4907-AB92-066C54DE81B0}"/>
              </a:ext>
            </a:extLst>
          </p:cNvPr>
          <p:cNvSpPr txBox="1"/>
          <p:nvPr/>
        </p:nvSpPr>
        <p:spPr>
          <a:xfrm>
            <a:off x="222628" y="1149600"/>
            <a:ext cx="9835772" cy="7110729"/>
          </a:xfrm>
          <a:prstGeom prst="rect">
            <a:avLst/>
          </a:prstGeom>
        </p:spPr>
        <p:txBody>
          <a:bodyPr vert="horz" wrap="square" lIns="0" tIns="12700" rIns="0" bIns="0" rtlCol="0">
            <a:spAutoFit/>
          </a:bodyPr>
          <a:lstStyle/>
          <a:p>
            <a:pPr marL="12700" marR="158115">
              <a:lnSpc>
                <a:spcPct val="150000"/>
              </a:lnSpc>
              <a:spcBef>
                <a:spcPts val="100"/>
              </a:spcBef>
            </a:pPr>
            <a:r>
              <a:rPr lang="en-US" sz="1600" b="1" spc="15" dirty="0">
                <a:solidFill>
                  <a:srgbClr val="585858"/>
                </a:solidFill>
                <a:latin typeface="Arial Unicode MS"/>
                <a:cs typeface="Arial Unicode MS"/>
              </a:rPr>
              <a:t>A / B </a:t>
            </a:r>
            <a:r>
              <a:rPr lang="en-US" sz="1600" spc="15" dirty="0">
                <a:solidFill>
                  <a:srgbClr val="585858"/>
                </a:solidFill>
                <a:latin typeface="Arial Unicode MS"/>
                <a:cs typeface="Arial Unicode MS"/>
              </a:rPr>
              <a:t>testing for the three ads</a:t>
            </a:r>
          </a:p>
          <a:p>
            <a:pPr marL="12700" marR="158115">
              <a:lnSpc>
                <a:spcPct val="150000"/>
              </a:lnSpc>
              <a:spcBef>
                <a:spcPts val="100"/>
              </a:spcBef>
            </a:pPr>
            <a:r>
              <a:rPr lang="en-US" sz="1600" spc="15" dirty="0">
                <a:solidFill>
                  <a:srgbClr val="585858"/>
                </a:solidFill>
                <a:latin typeface="Arial Unicode MS"/>
                <a:cs typeface="Arial Unicode MS"/>
              </a:rPr>
              <a:t>Pictures expressing the book were the best</a:t>
            </a:r>
          </a:p>
          <a:p>
            <a:pPr marL="12700" marR="158115">
              <a:lnSpc>
                <a:spcPct val="150000"/>
              </a:lnSpc>
              <a:spcBef>
                <a:spcPts val="100"/>
              </a:spcBef>
            </a:pPr>
            <a:r>
              <a:rPr lang="en-US" sz="1600" spc="15" dirty="0">
                <a:solidFill>
                  <a:srgbClr val="585858"/>
                </a:solidFill>
                <a:latin typeface="Arial Unicode MS"/>
                <a:cs typeface="Arial Unicode MS"/>
              </a:rPr>
              <a:t>The second ad was the best cost-per-thousand impressions (CPM) ad, compared to the first and third ad</a:t>
            </a:r>
          </a:p>
          <a:p>
            <a:pPr marL="12700" marR="158115">
              <a:lnSpc>
                <a:spcPct val="150000"/>
              </a:lnSpc>
              <a:spcBef>
                <a:spcPts val="100"/>
              </a:spcBef>
            </a:pPr>
            <a:r>
              <a:rPr lang="en-US" sz="1600" spc="15" dirty="0">
                <a:solidFill>
                  <a:srgbClr val="585858"/>
                </a:solidFill>
                <a:latin typeface="Arial Unicode MS"/>
                <a:cs typeface="Arial Unicode MS"/>
              </a:rPr>
              <a:t>The third ad had the highest cost-results, although it had the highest link-click-through rate (CTR) 48%.</a:t>
            </a:r>
          </a:p>
          <a:p>
            <a:pPr marL="12700" marR="158115">
              <a:lnSpc>
                <a:spcPct val="150000"/>
              </a:lnSpc>
              <a:spcBef>
                <a:spcPts val="100"/>
              </a:spcBef>
            </a:pPr>
            <a:endParaRPr lang="en-US" sz="1600" spc="15" dirty="0">
              <a:solidFill>
                <a:srgbClr val="585858"/>
              </a:solidFill>
              <a:latin typeface="Arial Unicode MS"/>
              <a:cs typeface="Arial Unicode MS"/>
            </a:endParaRPr>
          </a:p>
          <a:p>
            <a:pPr marL="12700" marR="158115">
              <a:lnSpc>
                <a:spcPct val="150000"/>
              </a:lnSpc>
              <a:spcBef>
                <a:spcPts val="100"/>
              </a:spcBef>
            </a:pPr>
            <a:r>
              <a:rPr lang="en-US" sz="1600" spc="15" dirty="0">
                <a:solidFill>
                  <a:srgbClr val="585858"/>
                </a:solidFill>
                <a:latin typeface="Arial Unicode MS"/>
                <a:cs typeface="Arial Unicode MS"/>
              </a:rPr>
              <a:t>Overall, the campaign was a success. The goal was to generate 50 leads over the 1-month uptime * with a budget of $ 1,000.</a:t>
            </a:r>
          </a:p>
          <a:p>
            <a:pPr marL="12700" marR="158115">
              <a:lnSpc>
                <a:spcPct val="150000"/>
              </a:lnSpc>
              <a:spcBef>
                <a:spcPts val="100"/>
              </a:spcBef>
            </a:pPr>
            <a:r>
              <a:rPr lang="en-US" sz="1600" spc="15" dirty="0">
                <a:solidFill>
                  <a:srgbClr val="585858"/>
                </a:solidFill>
                <a:latin typeface="Arial Unicode MS"/>
                <a:cs typeface="Arial Unicode MS"/>
              </a:rPr>
              <a:t>The campaign exceeded this target by 72%, generating 66 lead.</a:t>
            </a:r>
          </a:p>
          <a:p>
            <a:pPr marL="298450" marR="158115" indent="-285750">
              <a:lnSpc>
                <a:spcPct val="150000"/>
              </a:lnSpc>
              <a:spcBef>
                <a:spcPts val="100"/>
              </a:spcBef>
              <a:buFont typeface="Arial" panose="020B0604020202020204" pitchFamily="34" charset="0"/>
              <a:buChar char="•"/>
            </a:pPr>
            <a:r>
              <a:rPr lang="en-US" sz="1600" spc="15" dirty="0">
                <a:solidFill>
                  <a:srgbClr val="585858"/>
                </a:solidFill>
                <a:latin typeface="Arial Unicode MS"/>
                <a:cs typeface="Arial Unicode MS"/>
              </a:rPr>
              <a:t>The second ad was the best performer to date, producing 43 of the 50 potential customers with an average cost per result (CPR) of $ 16.23.</a:t>
            </a:r>
          </a:p>
          <a:p>
            <a:pPr marL="298450" marR="158115" indent="-285750">
              <a:lnSpc>
                <a:spcPct val="150000"/>
              </a:lnSpc>
              <a:spcBef>
                <a:spcPts val="100"/>
              </a:spcBef>
              <a:buFont typeface="Arial" panose="020B0604020202020204" pitchFamily="34" charset="0"/>
              <a:buChar char="•"/>
            </a:pPr>
            <a:r>
              <a:rPr lang="en-US" sz="1600" spc="15" dirty="0">
                <a:solidFill>
                  <a:srgbClr val="585858"/>
                </a:solidFill>
                <a:latin typeface="Arial Unicode MS"/>
                <a:cs typeface="Arial Unicode MS"/>
              </a:rPr>
              <a:t>The first ad did not perform well and thus the priority was reduced by Facebook. However, it did generate 13 clients for A.</a:t>
            </a:r>
          </a:p>
          <a:p>
            <a:pPr marL="298450" marR="158115" indent="-285750">
              <a:lnSpc>
                <a:spcPct val="150000"/>
              </a:lnSpc>
              <a:spcBef>
                <a:spcPts val="100"/>
              </a:spcBef>
              <a:buFont typeface="Arial" panose="020B0604020202020204" pitchFamily="34" charset="0"/>
              <a:buChar char="•"/>
            </a:pPr>
            <a:r>
              <a:rPr lang="en-US" sz="1600" spc="15" dirty="0">
                <a:solidFill>
                  <a:srgbClr val="585858"/>
                </a:solidFill>
                <a:latin typeface="Arial Unicode MS"/>
                <a:cs typeface="Arial Unicode MS"/>
              </a:rPr>
              <a:t>$ 18.11 per click (CPR), more than the second ad.</a:t>
            </a:r>
          </a:p>
          <a:p>
            <a:pPr marL="298450" marR="158115" indent="-285750">
              <a:lnSpc>
                <a:spcPct val="150000"/>
              </a:lnSpc>
              <a:spcBef>
                <a:spcPts val="100"/>
              </a:spcBef>
              <a:buFont typeface="Arial" panose="020B0604020202020204" pitchFamily="34" charset="0"/>
              <a:buChar char="•"/>
            </a:pPr>
            <a:r>
              <a:rPr lang="en-US" sz="1600" spc="15" dirty="0">
                <a:solidFill>
                  <a:srgbClr val="585858"/>
                </a:solidFill>
                <a:latin typeface="Arial Unicode MS"/>
                <a:cs typeface="Arial Unicode MS"/>
              </a:rPr>
              <a:t>   The third ad performance was the worst and Facebook was severely limiting its priorities, and it yielded no leads.</a:t>
            </a:r>
          </a:p>
          <a:p>
            <a:pPr marL="298450" marR="158115" indent="-285750">
              <a:lnSpc>
                <a:spcPct val="150000"/>
              </a:lnSpc>
              <a:spcBef>
                <a:spcPts val="100"/>
              </a:spcBef>
              <a:buFont typeface="Arial" panose="020B0604020202020204" pitchFamily="34" charset="0"/>
              <a:buChar char="•"/>
            </a:pPr>
            <a:endParaRPr lang="en-US" sz="1600" spc="15" dirty="0">
              <a:solidFill>
                <a:srgbClr val="585858"/>
              </a:solidFill>
              <a:latin typeface="Arial Unicode MS"/>
              <a:cs typeface="Arial Unicode MS"/>
            </a:endParaRPr>
          </a:p>
          <a:p>
            <a:pPr marL="298450" marR="158115" indent="-285750">
              <a:lnSpc>
                <a:spcPct val="150000"/>
              </a:lnSpc>
              <a:spcBef>
                <a:spcPts val="100"/>
              </a:spcBef>
              <a:buFont typeface="Arial" panose="020B0604020202020204" pitchFamily="34" charset="0"/>
              <a:buChar char="•"/>
            </a:pPr>
            <a:r>
              <a:rPr lang="en-US" sz="1600" spc="15" dirty="0">
                <a:solidFill>
                  <a:srgbClr val="585858"/>
                </a:solidFill>
                <a:latin typeface="Arial Unicode MS"/>
                <a:cs typeface="Arial Unicode MS"/>
              </a:rPr>
              <a:t>Ad performance decreased rapidly over time. The number of leads decreased day by day as the cost per result increased, and they ended up with one lead with a negative ROI ($ 17.17) On day 31.</a:t>
            </a:r>
          </a:p>
          <a:p>
            <a:pPr marL="12700" marR="158115">
              <a:lnSpc>
                <a:spcPct val="150000"/>
              </a:lnSpc>
              <a:spcBef>
                <a:spcPts val="100"/>
              </a:spcBef>
            </a:pPr>
            <a:endParaRPr sz="1400" dirty="0">
              <a:latin typeface="Arial Unicode MS"/>
              <a:cs typeface="Arial Unicode M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1315</TotalTime>
  <Words>1584</Words>
  <Application>Microsoft Office PowerPoint</Application>
  <PresentationFormat>Custom</PresentationFormat>
  <Paragraphs>140</Paragraphs>
  <Slides>12</Slides>
  <Notes>6</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12</vt:i4>
      </vt:variant>
    </vt:vector>
  </HeadingPairs>
  <TitlesOfParts>
    <vt:vector size="23" baseType="lpstr">
      <vt:lpstr>Arial</vt:lpstr>
      <vt:lpstr>Helvetica Neue</vt:lpstr>
      <vt:lpstr>Open Sans</vt:lpstr>
      <vt:lpstr>Calibri</vt:lpstr>
      <vt:lpstr>Arial Unicode MS</vt:lpstr>
      <vt:lpstr>Open Sans Light</vt:lpstr>
      <vt:lpstr>Tahoma</vt:lpstr>
      <vt:lpstr>Simple Light</vt:lpstr>
      <vt:lpstr>Simple Light</vt:lpstr>
      <vt:lpstr>Simple Light</vt:lpstr>
      <vt:lpstr>Office Theme</vt:lpstr>
      <vt:lpstr>PowerPoint Presentation</vt:lpstr>
      <vt:lpstr>PowerPoint Presentation</vt:lpstr>
      <vt:lpstr>Marketing Objective &amp; KPIs</vt:lpstr>
      <vt:lpstr>Target Persona</vt:lpstr>
      <vt:lpstr>Ad Images: Sample</vt:lpstr>
      <vt:lpstr>Campaign Approach</vt:lpstr>
      <vt:lpstr>Key Results</vt:lpstr>
      <vt:lpstr>Key Results</vt:lpstr>
      <vt:lpstr>Campaign Evaluation see appendix for reference</vt:lpstr>
      <vt:lpstr>Campaign Evaluation see appendix for reference</vt:lpstr>
      <vt:lpstr>Campaign Evaluation:  Recommendations</vt:lpstr>
      <vt:lpstr>Campaign Evaluation: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dc:creator>
  <cp:lastModifiedBy>سماء السيد عبده عبدالكريم عبدالنعيم</cp:lastModifiedBy>
  <cp:revision>70</cp:revision>
  <dcterms:modified xsi:type="dcterms:W3CDTF">2022-11-01T22:10:24Z</dcterms:modified>
</cp:coreProperties>
</file>