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6" r:id="rId1"/>
    <p:sldMasterId id="2147483717" r:id="rId2"/>
    <p:sldMasterId id="2147483718" r:id="rId3"/>
    <p:sldMasterId id="2147483720" r:id="rId4"/>
    <p:sldMasterId id="2147483721" r:id="rId5"/>
  </p:sldMasterIdLst>
  <p:notesMasterIdLst>
    <p:notesMasterId r:id="rId23"/>
  </p:notesMasterIdLst>
  <p:sldIdLst>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7772400" cy="10058400"/>
  <p:notesSz cx="6858000" cy="9144000"/>
  <p:embeddedFontLst>
    <p:embeddedFont>
      <p:font typeface="Helvetica Neue"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Open Sans Ligh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6520CD-B2F6-4F69-A4F9-7EE9DE13571F}">
  <a:tblStyle styleId="{7C6520CD-B2F6-4F69-A4F9-7EE9DE13571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3496BE-DB94-46D1-BAA1-F69FCA17207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71" autoAdjust="0"/>
  </p:normalViewPr>
  <p:slideViewPr>
    <p:cSldViewPr snapToGrid="0">
      <p:cViewPr varScale="1">
        <p:scale>
          <a:sx n="68" d="100"/>
          <a:sy n="68" d="100"/>
        </p:scale>
        <p:origin x="15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font" Target="fonts/font11.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bbfcd4c3a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g3bbfcd4c3a_0_14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e9ed12aab_0_2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e9ed12aa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455de6388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455de638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455de6388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455de638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455de6388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455de63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bbfcd4c3a_0_1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g3bbfcd4c3a_0_14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fc5471b8f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fc5471b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4f5c83951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4f5c839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bbfcd4c3a_0_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g3bbfcd4c3a_0_4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e9ed12aab_0_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e9ed12aa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e9ed12aab_0_1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e9ed12aa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bbfcd4c3a_0_9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bbfcd4c3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bbfcd4c3a_0_1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3bbfcd4c3a_0_13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e9ed12aab_0_20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e9ed12aa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9ed12aab_0_2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9ed12aab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fc33d60dd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fc33d60d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None/>
              <a:defRPr sz="4200" i="0" u="none" strike="noStrike" cap="none">
                <a:solidFill>
                  <a:srgbClr val="000000"/>
                </a:solidFill>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6" name="Google Shape;56;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7" name="Google Shape;57;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58"/>
        <p:cNvGrpSpPr/>
        <p:nvPr/>
      </p:nvGrpSpPr>
      <p:grpSpPr>
        <a:xfrm>
          <a:off x="0" y="0"/>
          <a:ext cx="0" cy="0"/>
          <a:chOff x="0" y="0"/>
          <a:chExt cx="0" cy="0"/>
        </a:xfrm>
      </p:grpSpPr>
      <p:sp>
        <p:nvSpPr>
          <p:cNvPr id="59" name="Google Shape;59;p15"/>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0" name="Google Shape;60;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1" name="Google Shape;61;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66"/>
        <p:cNvGrpSpPr/>
        <p:nvPr/>
      </p:nvGrpSpPr>
      <p:grpSpPr>
        <a:xfrm>
          <a:off x="0" y="0"/>
          <a:ext cx="0" cy="0"/>
          <a:chOff x="0" y="0"/>
          <a:chExt cx="0" cy="0"/>
        </a:xfrm>
      </p:grpSpPr>
      <p:sp>
        <p:nvSpPr>
          <p:cNvPr id="67" name="Google Shape;67;p17"/>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8" name="Google Shape;68;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9" name="Google Shape;69;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3" name="Google Shape;73;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6" name="Google Shape;76;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7" name="Google Shape;77;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78"/>
        <p:cNvGrpSpPr/>
        <p:nvPr/>
      </p:nvGrpSpPr>
      <p:grpSpPr>
        <a:xfrm>
          <a:off x="0" y="0"/>
          <a:ext cx="0" cy="0"/>
          <a:chOff x="0" y="0"/>
          <a:chExt cx="0" cy="0"/>
        </a:xfrm>
      </p:grpSpPr>
      <p:sp>
        <p:nvSpPr>
          <p:cNvPr id="79" name="Google Shape;79;p20"/>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0" name="Google Shape;80;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1" name="Google Shape;81;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5" name="Google Shape;85;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86"/>
        <p:cNvGrpSpPr/>
        <p:nvPr/>
      </p:nvGrpSpPr>
      <p:grpSpPr>
        <a:xfrm>
          <a:off x="0" y="0"/>
          <a:ext cx="0" cy="0"/>
          <a:chOff x="0" y="0"/>
          <a:chExt cx="0" cy="0"/>
        </a:xfrm>
      </p:grpSpPr>
      <p:sp>
        <p:nvSpPr>
          <p:cNvPr id="87" name="Google Shape;87;p22"/>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8" name="Google Shape;88;p22"/>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9" name="Google Shape;89;p22"/>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0" name="Google Shape;90;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1"/>
        <p:cNvGrpSpPr/>
        <p:nvPr/>
      </p:nvGrpSpPr>
      <p:grpSpPr>
        <a:xfrm>
          <a:off x="0" y="0"/>
          <a:ext cx="0" cy="0"/>
          <a:chOff x="0" y="0"/>
          <a:chExt cx="0" cy="0"/>
        </a:xfrm>
      </p:grpSpPr>
      <p:sp>
        <p:nvSpPr>
          <p:cNvPr id="92" name="Google Shape;92;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3" name="Google Shape;93;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4" name="Google Shape;94;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95"/>
        <p:cNvGrpSpPr/>
        <p:nvPr/>
      </p:nvGrpSpPr>
      <p:grpSpPr>
        <a:xfrm>
          <a:off x="0" y="0"/>
          <a:ext cx="0" cy="0"/>
          <a:chOff x="0" y="0"/>
          <a:chExt cx="0" cy="0"/>
        </a:xfrm>
      </p:grpSpPr>
      <p:sp>
        <p:nvSpPr>
          <p:cNvPr id="96" name="Google Shape;96;p24"/>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7" name="Google Shape;97;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8"/>
        <p:cNvGrpSpPr/>
        <p:nvPr/>
      </p:nvGrpSpPr>
      <p:grpSpPr>
        <a:xfrm>
          <a:off x="0" y="0"/>
          <a:ext cx="0" cy="0"/>
          <a:chOff x="0" y="0"/>
          <a:chExt cx="0" cy="0"/>
        </a:xfrm>
      </p:grpSpPr>
      <p:sp>
        <p:nvSpPr>
          <p:cNvPr id="99" name="Google Shape;99;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27"/>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27"/>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2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6" name="Google Shape;116;p3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3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9"/>
        <p:cNvGrpSpPr/>
        <p:nvPr/>
      </p:nvGrpSpPr>
      <p:grpSpPr>
        <a:xfrm>
          <a:off x="0" y="0"/>
          <a:ext cx="0" cy="0"/>
          <a:chOff x="0" y="0"/>
          <a:chExt cx="0" cy="0"/>
        </a:xfrm>
      </p:grpSpPr>
      <p:sp>
        <p:nvSpPr>
          <p:cNvPr id="120" name="Google Shape;120;p32"/>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32"/>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4"/>
        <p:cNvGrpSpPr/>
        <p:nvPr/>
      </p:nvGrpSpPr>
      <p:grpSpPr>
        <a:xfrm>
          <a:off x="0" y="0"/>
          <a:ext cx="0" cy="0"/>
          <a:chOff x="0" y="0"/>
          <a:chExt cx="0" cy="0"/>
        </a:xfrm>
      </p:grpSpPr>
      <p:sp>
        <p:nvSpPr>
          <p:cNvPr id="125" name="Google Shape;125;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4"/>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7" name="Google Shape;127;p34"/>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8" name="Google Shape;128;p34"/>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35"/>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1"/>
        <p:cNvGrpSpPr/>
        <p:nvPr/>
      </p:nvGrpSpPr>
      <p:grpSpPr>
        <a:xfrm>
          <a:off x="0" y="0"/>
          <a:ext cx="0" cy="0"/>
          <a:chOff x="0" y="0"/>
          <a:chExt cx="0" cy="0"/>
        </a:xfrm>
      </p:grpSpPr>
      <p:sp>
        <p:nvSpPr>
          <p:cNvPr id="132" name="Google Shape;132;p36"/>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3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73"/>
        <p:cNvGrpSpPr/>
        <p:nvPr/>
      </p:nvGrpSpPr>
      <p:grpSpPr>
        <a:xfrm>
          <a:off x="0" y="0"/>
          <a:ext cx="0" cy="0"/>
          <a:chOff x="0" y="0"/>
          <a:chExt cx="0" cy="0"/>
        </a:xfrm>
      </p:grpSpPr>
      <p:sp>
        <p:nvSpPr>
          <p:cNvPr id="174" name="Google Shape;174;p51"/>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75" name="Google Shape;175;p51"/>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76" name="Google Shape;176;p5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77"/>
        <p:cNvGrpSpPr/>
        <p:nvPr/>
      </p:nvGrpSpPr>
      <p:grpSpPr>
        <a:xfrm>
          <a:off x="0" y="0"/>
          <a:ext cx="0" cy="0"/>
          <a:chOff x="0" y="0"/>
          <a:chExt cx="0" cy="0"/>
        </a:xfrm>
      </p:grpSpPr>
      <p:sp>
        <p:nvSpPr>
          <p:cNvPr id="178" name="Google Shape;178;p52"/>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79" name="Google Shape;179;p52"/>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80" name="Google Shape;180;p52"/>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81" name="Google Shape;181;p52"/>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2"/>
        <p:cNvGrpSpPr/>
        <p:nvPr/>
      </p:nvGrpSpPr>
      <p:grpSpPr>
        <a:xfrm>
          <a:off x="0" y="0"/>
          <a:ext cx="0" cy="0"/>
          <a:chOff x="0" y="0"/>
          <a:chExt cx="0" cy="0"/>
        </a:xfrm>
      </p:grpSpPr>
      <p:sp>
        <p:nvSpPr>
          <p:cNvPr id="183" name="Google Shape;183;p53"/>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84" name="Google Shape;184;p5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85"/>
        <p:cNvGrpSpPr/>
        <p:nvPr/>
      </p:nvGrpSpPr>
      <p:grpSpPr>
        <a:xfrm>
          <a:off x="0" y="0"/>
          <a:ext cx="0" cy="0"/>
          <a:chOff x="0" y="0"/>
          <a:chExt cx="0" cy="0"/>
        </a:xfrm>
      </p:grpSpPr>
      <p:sp>
        <p:nvSpPr>
          <p:cNvPr id="186" name="Google Shape;186;p54"/>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87" name="Google Shape;187;p54"/>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88" name="Google Shape;188;p54"/>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89" name="Google Shape;189;p5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90"/>
        <p:cNvGrpSpPr/>
        <p:nvPr/>
      </p:nvGrpSpPr>
      <p:grpSpPr>
        <a:xfrm>
          <a:off x="0" y="0"/>
          <a:ext cx="0" cy="0"/>
          <a:chOff x="0" y="0"/>
          <a:chExt cx="0" cy="0"/>
        </a:xfrm>
      </p:grpSpPr>
      <p:sp>
        <p:nvSpPr>
          <p:cNvPr id="191" name="Google Shape;191;p55"/>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92" name="Google Shape;192;p5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93"/>
        <p:cNvGrpSpPr/>
        <p:nvPr/>
      </p:nvGrpSpPr>
      <p:grpSpPr>
        <a:xfrm>
          <a:off x="0" y="0"/>
          <a:ext cx="0" cy="0"/>
          <a:chOff x="0" y="0"/>
          <a:chExt cx="0" cy="0"/>
        </a:xfrm>
      </p:grpSpPr>
      <p:sp>
        <p:nvSpPr>
          <p:cNvPr id="194" name="Google Shape;194;p56"/>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95" name="Google Shape;195;p56"/>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96" name="Google Shape;196;p5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97"/>
        <p:cNvGrpSpPr/>
        <p:nvPr/>
      </p:nvGrpSpPr>
      <p:grpSpPr>
        <a:xfrm>
          <a:off x="0" y="0"/>
          <a:ext cx="0" cy="0"/>
          <a:chOff x="0" y="0"/>
          <a:chExt cx="0" cy="0"/>
        </a:xfrm>
      </p:grpSpPr>
      <p:sp>
        <p:nvSpPr>
          <p:cNvPr id="198" name="Google Shape;198;p57"/>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99" name="Google Shape;199;p5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00" name="Google Shape;200;p57"/>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01" name="Google Shape;201;p5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202"/>
        <p:cNvGrpSpPr/>
        <p:nvPr/>
      </p:nvGrpSpPr>
      <p:grpSpPr>
        <a:xfrm>
          <a:off x="0" y="0"/>
          <a:ext cx="0" cy="0"/>
          <a:chOff x="0" y="0"/>
          <a:chExt cx="0" cy="0"/>
        </a:xfrm>
      </p:grpSpPr>
      <p:sp>
        <p:nvSpPr>
          <p:cNvPr id="203" name="Google Shape;203;p58"/>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04" name="Google Shape;204;p5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205"/>
        <p:cNvGrpSpPr/>
        <p:nvPr/>
      </p:nvGrpSpPr>
      <p:grpSpPr>
        <a:xfrm>
          <a:off x="0" y="0"/>
          <a:ext cx="0" cy="0"/>
          <a:chOff x="0" y="0"/>
          <a:chExt cx="0" cy="0"/>
        </a:xfrm>
      </p:grpSpPr>
      <p:sp>
        <p:nvSpPr>
          <p:cNvPr id="206" name="Google Shape;206;p59"/>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07" name="Google Shape;207;p59"/>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08" name="Google Shape;208;p59"/>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09" name="Google Shape;209;p5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0"/>
        <p:cNvGrpSpPr/>
        <p:nvPr/>
      </p:nvGrpSpPr>
      <p:grpSpPr>
        <a:xfrm>
          <a:off x="0" y="0"/>
          <a:ext cx="0" cy="0"/>
          <a:chOff x="0" y="0"/>
          <a:chExt cx="0" cy="0"/>
        </a:xfrm>
      </p:grpSpPr>
      <p:sp>
        <p:nvSpPr>
          <p:cNvPr id="211" name="Google Shape;211;p60"/>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12" name="Google Shape;212;p60"/>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13" name="Google Shape;213;p6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214"/>
        <p:cNvGrpSpPr/>
        <p:nvPr/>
      </p:nvGrpSpPr>
      <p:grpSpPr>
        <a:xfrm>
          <a:off x="0" y="0"/>
          <a:ext cx="0" cy="0"/>
          <a:chOff x="0" y="0"/>
          <a:chExt cx="0" cy="0"/>
        </a:xfrm>
      </p:grpSpPr>
      <p:sp>
        <p:nvSpPr>
          <p:cNvPr id="215" name="Google Shape;215;p61"/>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216" name="Google Shape;216;p6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7"/>
        <p:cNvGrpSpPr/>
        <p:nvPr/>
      </p:nvGrpSpPr>
      <p:grpSpPr>
        <a:xfrm>
          <a:off x="0" y="0"/>
          <a:ext cx="0" cy="0"/>
          <a:chOff x="0" y="0"/>
          <a:chExt cx="0" cy="0"/>
        </a:xfrm>
      </p:grpSpPr>
      <p:sp>
        <p:nvSpPr>
          <p:cNvPr id="218" name="Google Shape;218;p6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3"/>
        <p:cNvGrpSpPr/>
        <p:nvPr/>
      </p:nvGrpSpPr>
      <p:grpSpPr>
        <a:xfrm>
          <a:off x="0" y="0"/>
          <a:ext cx="0" cy="0"/>
          <a:chOff x="0" y="0"/>
          <a:chExt cx="0" cy="0"/>
        </a:xfrm>
      </p:grpSpPr>
      <p:sp>
        <p:nvSpPr>
          <p:cNvPr id="224" name="Google Shape;224;p6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5" name="Google Shape;225;p6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6"/>
        <p:cNvGrpSpPr/>
        <p:nvPr/>
      </p:nvGrpSpPr>
      <p:grpSpPr>
        <a:xfrm>
          <a:off x="0" y="0"/>
          <a:ext cx="0" cy="0"/>
          <a:chOff x="0" y="0"/>
          <a:chExt cx="0" cy="0"/>
        </a:xfrm>
      </p:grpSpPr>
      <p:sp>
        <p:nvSpPr>
          <p:cNvPr id="227" name="Google Shape;227;p6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8"/>
        <p:cNvGrpSpPr/>
        <p:nvPr/>
      </p:nvGrpSpPr>
      <p:grpSpPr>
        <a:xfrm>
          <a:off x="0" y="0"/>
          <a:ext cx="0" cy="0"/>
          <a:chOff x="0" y="0"/>
          <a:chExt cx="0" cy="0"/>
        </a:xfrm>
      </p:grpSpPr>
      <p:sp>
        <p:nvSpPr>
          <p:cNvPr id="229" name="Google Shape;229;p6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1"/>
        <p:cNvGrpSpPr/>
        <p:nvPr/>
      </p:nvGrpSpPr>
      <p:grpSpPr>
        <a:xfrm>
          <a:off x="0" y="0"/>
          <a:ext cx="0" cy="0"/>
          <a:chOff x="0" y="0"/>
          <a:chExt cx="0" cy="0"/>
        </a:xfrm>
      </p:grpSpPr>
      <p:sp>
        <p:nvSpPr>
          <p:cNvPr id="232" name="Google Shape;232;p6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3" name="Google Shape;233;p6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4" name="Google Shape;234;p6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5"/>
        <p:cNvGrpSpPr/>
        <p:nvPr/>
      </p:nvGrpSpPr>
      <p:grpSpPr>
        <a:xfrm>
          <a:off x="0" y="0"/>
          <a:ext cx="0" cy="0"/>
          <a:chOff x="0" y="0"/>
          <a:chExt cx="0" cy="0"/>
        </a:xfrm>
      </p:grpSpPr>
      <p:sp>
        <p:nvSpPr>
          <p:cNvPr id="236" name="Google Shape;236;p6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7"/>
        <p:cNvGrpSpPr/>
        <p:nvPr/>
      </p:nvGrpSpPr>
      <p:grpSpPr>
        <a:xfrm>
          <a:off x="0" y="0"/>
          <a:ext cx="0" cy="0"/>
          <a:chOff x="0" y="0"/>
          <a:chExt cx="0" cy="0"/>
        </a:xfrm>
      </p:grpSpPr>
      <p:sp>
        <p:nvSpPr>
          <p:cNvPr id="238" name="Google Shape;238;p6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9" name="Google Shape;239;p6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0"/>
        <p:cNvGrpSpPr/>
        <p:nvPr/>
      </p:nvGrpSpPr>
      <p:grpSpPr>
        <a:xfrm>
          <a:off x="0" y="0"/>
          <a:ext cx="0" cy="0"/>
          <a:chOff x="0" y="0"/>
          <a:chExt cx="0" cy="0"/>
        </a:xfrm>
      </p:grpSpPr>
      <p:sp>
        <p:nvSpPr>
          <p:cNvPr id="241" name="Google Shape;241;p7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2"/>
        <p:cNvGrpSpPr/>
        <p:nvPr/>
      </p:nvGrpSpPr>
      <p:grpSpPr>
        <a:xfrm>
          <a:off x="0" y="0"/>
          <a:ext cx="0" cy="0"/>
          <a:chOff x="0" y="0"/>
          <a:chExt cx="0" cy="0"/>
        </a:xfrm>
      </p:grpSpPr>
      <p:sp>
        <p:nvSpPr>
          <p:cNvPr id="243" name="Google Shape;243;p7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5" name="Google Shape;245;p7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6" name="Google Shape;246;p7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7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9"/>
        <p:cNvGrpSpPr/>
        <p:nvPr/>
      </p:nvGrpSpPr>
      <p:grpSpPr>
        <a:xfrm>
          <a:off x="0" y="0"/>
          <a:ext cx="0" cy="0"/>
          <a:chOff x="0" y="0"/>
          <a:chExt cx="0" cy="0"/>
        </a:xfrm>
      </p:grpSpPr>
      <p:sp>
        <p:nvSpPr>
          <p:cNvPr id="250" name="Google Shape;250;p7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1" name="Google Shape;251;p7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Open Sans"/>
              <a:buNone/>
              <a:defRPr sz="4200" i="0" u="none" strike="noStrike" cap="none">
                <a:solidFill>
                  <a:srgbClr val="000000"/>
                </a:solidFill>
                <a:latin typeface="Open Sans"/>
                <a:ea typeface="Open Sans"/>
                <a:cs typeface="Open Sans"/>
                <a:sym typeface="Open Sans"/>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1pPr>
            <a:lvl2pPr marL="914400" marR="0" lvl="1"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2pPr>
            <a:lvl3pPr marL="1371600" marR="0" lvl="2"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3pPr>
            <a:lvl4pPr marL="1828800" marR="0" lvl="3"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4pPr>
            <a:lvl5pPr marL="2286000" marR="0" lvl="4"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5pPr>
            <a:lvl6pPr marL="2743200" marR="0" lvl="5"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6pPr>
            <a:lvl7pPr marL="3200400" marR="0" lvl="6"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7pPr>
            <a:lvl8pPr marL="3657600" marR="0" lvl="7"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8pPr>
            <a:lvl9pPr marL="4114800" marR="0" lvl="8" indent="-317500" algn="l" rtl="0">
              <a:lnSpc>
                <a:spcPct val="100000"/>
              </a:lnSpc>
              <a:spcBef>
                <a:spcPts val="2200"/>
              </a:spcBef>
              <a:spcAft>
                <a:spcPts val="0"/>
              </a:spcAft>
              <a:buClr>
                <a:srgbClr val="000000"/>
              </a:buClr>
              <a:buSzPts val="1400"/>
              <a:buFont typeface="Open Sans"/>
              <a:buChar char="•"/>
              <a:defRPr sz="1900" i="0" u="none" strike="noStrike" cap="none">
                <a:solidFill>
                  <a:srgbClr val="000000"/>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2" name="Google Shape;102;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103" name="Google Shape;103;p26"/>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104" name="Google Shape;104;p26"/>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71" name="Google Shape;171;p50"/>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72" name="Google Shape;172;p5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19"/>
        <p:cNvGrpSpPr/>
        <p:nvPr/>
      </p:nvGrpSpPr>
      <p:grpSpPr>
        <a:xfrm>
          <a:off x="0" y="0"/>
          <a:ext cx="0" cy="0"/>
          <a:chOff x="0" y="0"/>
          <a:chExt cx="0" cy="0"/>
        </a:xfrm>
      </p:grpSpPr>
      <p:sp>
        <p:nvSpPr>
          <p:cNvPr id="220" name="Google Shape;220;p6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21" name="Google Shape;221;p6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222" name="Google Shape;222;p6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hyperlink" Target="https://bit.ly/3lM9yNR" TargetMode="External"/><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bit.ly/3lM9yNR"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75"/>
          <p:cNvSpPr/>
          <p:nvPr/>
        </p:nvSpPr>
        <p:spPr>
          <a:xfrm>
            <a:off x="3504215" y="3857676"/>
            <a:ext cx="7641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258" name="Google Shape;258;p75"/>
          <p:cNvPicPr preferRelativeResize="0"/>
          <p:nvPr/>
        </p:nvPicPr>
        <p:blipFill rotWithShape="1">
          <a:blip r:embed="rId3">
            <a:alphaModFix/>
          </a:blip>
          <a:srcRect/>
          <a:stretch/>
        </p:blipFill>
        <p:spPr>
          <a:xfrm>
            <a:off x="0" y="0"/>
            <a:ext cx="7772400" cy="1005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D4A5"/>
        </a:solidFill>
        <a:effectLst/>
      </p:bgPr>
    </p:bg>
    <p:spTree>
      <p:nvGrpSpPr>
        <p:cNvPr id="1" name="Shape 318"/>
        <p:cNvGrpSpPr/>
        <p:nvPr/>
      </p:nvGrpSpPr>
      <p:grpSpPr>
        <a:xfrm>
          <a:off x="0" y="0"/>
          <a:ext cx="0" cy="0"/>
          <a:chOff x="0" y="0"/>
          <a:chExt cx="0" cy="0"/>
        </a:xfrm>
      </p:grpSpPr>
      <p:sp>
        <p:nvSpPr>
          <p:cNvPr id="319" name="Google Shape;319;p8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Craft Social Media Posts</a:t>
            </a:r>
            <a:endParaRPr sz="2000"/>
          </a:p>
        </p:txBody>
      </p:sp>
      <p:sp>
        <p:nvSpPr>
          <p:cNvPr id="320" name="Google Shape;320;p85"/>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8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Summary</a:t>
            </a:r>
            <a:endParaRPr sz="4000">
              <a:solidFill>
                <a:srgbClr val="2E3D49"/>
              </a:solidFill>
            </a:endParaRPr>
          </a:p>
        </p:txBody>
      </p:sp>
      <p:sp>
        <p:nvSpPr>
          <p:cNvPr id="326" name="Google Shape;326;p86"/>
          <p:cNvSpPr txBox="1">
            <a:spLocks noGrp="1"/>
          </p:cNvSpPr>
          <p:nvPr>
            <p:ph type="body" idx="1"/>
          </p:nvPr>
        </p:nvSpPr>
        <p:spPr>
          <a:xfrm>
            <a:off x="264855" y="1990170"/>
            <a:ext cx="7242600" cy="7611029"/>
          </a:xfrm>
          <a:prstGeom prst="rect">
            <a:avLst/>
          </a:prstGeom>
        </p:spPr>
        <p:txBody>
          <a:bodyPr spcFirstLastPara="1" wrap="square" lIns="91425" tIns="91425" rIns="91425" bIns="91425" anchor="t" anchorCtr="0">
            <a:noAutofit/>
          </a:bodyPr>
          <a:lstStyle/>
          <a:p>
            <a:pPr marL="0" lvl="0" indent="0">
              <a:buNone/>
            </a:pPr>
            <a:r>
              <a:rPr lang="en-US" sz="2000" b="1" dirty="0">
                <a:latin typeface="Open Sans Light"/>
                <a:ea typeface="Open Sans Light"/>
                <a:cs typeface="Open Sans Light"/>
                <a:sym typeface="Open Sans Light"/>
              </a:rPr>
              <a:t>Facebook</a:t>
            </a:r>
          </a:p>
          <a:p>
            <a:pPr marL="0" lvl="0" indent="0">
              <a:buNone/>
            </a:pPr>
            <a:r>
              <a:rPr lang="en-US" sz="2000" i="1" dirty="0">
                <a:latin typeface="Open Sans Light"/>
                <a:ea typeface="Open Sans Light"/>
                <a:cs typeface="Open Sans Light"/>
                <a:sym typeface="Open Sans Light"/>
              </a:rPr>
              <a:t> is the largest and largest social network, with 2.4 billion monthly active users, and has a variety of features and use cases. Any company can use to share text, video, images, live video and stories, there is a set of special advertising options.</a:t>
            </a:r>
          </a:p>
          <a:p>
            <a:pPr marL="0" lvl="0" indent="0">
              <a:buNone/>
            </a:pPr>
            <a:r>
              <a:rPr lang="en-US" sz="2000" b="1" dirty="0">
                <a:latin typeface="Open Sans Light"/>
                <a:ea typeface="Open Sans Light"/>
                <a:cs typeface="Open Sans Light"/>
                <a:sym typeface="Open Sans Light"/>
              </a:rPr>
              <a:t>Twitter</a:t>
            </a:r>
          </a:p>
          <a:p>
            <a:pPr marL="0" lvl="0" indent="0">
              <a:buNone/>
            </a:pPr>
            <a:r>
              <a:rPr lang="en-US" sz="2000" i="1" dirty="0">
                <a:latin typeface="Open Sans Light"/>
                <a:ea typeface="Open Sans Light"/>
                <a:cs typeface="Open Sans Light"/>
                <a:sym typeface="Open Sans Light"/>
              </a:rPr>
              <a:t> is the community speaker, which is a social messaging service where users are limited to 280 characters of text to be reposted among its audience. As an important and updated source for news of current events in the world, the platform is best used by companies to join popular conversations and communicate with customers individually.</a:t>
            </a:r>
          </a:p>
          <a:p>
            <a:pPr marL="0" lvl="0" indent="0">
              <a:buNone/>
            </a:pPr>
            <a:r>
              <a:rPr lang="en-US" sz="2000" b="1" dirty="0">
                <a:latin typeface="Open Sans Light"/>
                <a:ea typeface="Open Sans Light"/>
                <a:cs typeface="Open Sans Light"/>
                <a:sym typeface="Open Sans Light"/>
              </a:rPr>
              <a:t>Instagram</a:t>
            </a:r>
          </a:p>
          <a:p>
            <a:pPr marL="0" lvl="0" indent="0">
              <a:buNone/>
            </a:pPr>
            <a:r>
              <a:rPr lang="en-US" sz="2000" i="1" dirty="0">
                <a:latin typeface="Open Sans Light"/>
                <a:ea typeface="Open Sans Light"/>
                <a:cs typeface="Open Sans Light"/>
                <a:sym typeface="Open Sans Light"/>
              </a:rPr>
              <a:t>has its main user base is a community focused on sharing visual content like photos, short forms, and long videos. It is considered the online mall of today's generation. According to Instagram, 60% of people surveyed said they found new products there. This is because companies are able to visually share and market their offerings.</a:t>
            </a:r>
            <a:endParaRPr sz="2000" i="1" dirty="0">
              <a:latin typeface="Open Sans Light"/>
              <a:ea typeface="Open Sans Light"/>
              <a:cs typeface="Open Sans Light"/>
              <a:sym typeface="Open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8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rgbClr val="2E3D49"/>
                </a:solidFill>
              </a:rPr>
              <a:t>Platform 1 and Post</a:t>
            </a:r>
            <a:endParaRPr sz="4000">
              <a:solidFill>
                <a:srgbClr val="2E3D49"/>
              </a:solidFill>
            </a:endParaRPr>
          </a:p>
        </p:txBody>
      </p:sp>
      <p:sp>
        <p:nvSpPr>
          <p:cNvPr id="332" name="Google Shape;332;p87"/>
          <p:cNvSpPr txBox="1">
            <a:spLocks noGrp="1"/>
          </p:cNvSpPr>
          <p:nvPr>
            <p:ph type="body" idx="1"/>
          </p:nvPr>
        </p:nvSpPr>
        <p:spPr>
          <a:xfrm>
            <a:off x="264945" y="1937354"/>
            <a:ext cx="7242600" cy="6556075"/>
          </a:xfrm>
          <a:prstGeom prst="rect">
            <a:avLst/>
          </a:prstGeom>
        </p:spPr>
        <p:txBody>
          <a:bodyPr spcFirstLastPara="1" wrap="square" lIns="91425" tIns="91425" rIns="91425" bIns="91425" anchor="t" anchorCtr="0">
            <a:noAutofit/>
          </a:bodyPr>
          <a:lstStyle/>
          <a:p>
            <a:pPr marL="0" lvl="0" indent="0">
              <a:spcAft>
                <a:spcPts val="1600"/>
              </a:spcAft>
              <a:buNone/>
            </a:pPr>
            <a:r>
              <a:rPr lang="en-US" b="1" dirty="0"/>
              <a:t>Facebook</a:t>
            </a:r>
            <a:r>
              <a:rPr lang="en-US" dirty="0"/>
              <a:t> is the largest and largest social network, with 2.4 billion monthly active users, and has a variety of features and use cases. Any company can use to share text, video, images, live video and stories, there is a set of special advertising options.</a:t>
            </a:r>
          </a:p>
          <a:p>
            <a:pPr marL="0" lvl="0" indent="0" rtl="0">
              <a:spcBef>
                <a:spcPts val="0"/>
              </a:spcBef>
              <a:spcAft>
                <a:spcPts val="1600"/>
              </a:spcAft>
              <a:buNone/>
            </a:pPr>
            <a:endParaRPr lang="en-US" dirty="0"/>
          </a:p>
          <a:p>
            <a:pPr marL="0" lvl="0" indent="0" algn="ctr" rtl="0">
              <a:spcBef>
                <a:spcPts val="0"/>
              </a:spcBef>
              <a:spcAft>
                <a:spcPts val="1600"/>
              </a:spcAft>
              <a:buNone/>
            </a:pPr>
            <a:endParaRPr lang="en-US" dirty="0"/>
          </a:p>
          <a:p>
            <a:pPr marL="0" lvl="0" indent="0" algn="ctr" rtl="0">
              <a:spcBef>
                <a:spcPts val="0"/>
              </a:spcBef>
              <a:spcAft>
                <a:spcPts val="1600"/>
              </a:spcAft>
              <a:buNone/>
            </a:pPr>
            <a:endParaRPr lang="en-US" dirty="0"/>
          </a:p>
          <a:p>
            <a:pPr marL="0" lvl="0" indent="0" algn="ctr" rtl="0">
              <a:spcBef>
                <a:spcPts val="0"/>
              </a:spcBef>
              <a:spcAft>
                <a:spcPts val="1600"/>
              </a:spcAft>
              <a:buNone/>
            </a:pPr>
            <a:endParaRPr lang="en-US" dirty="0"/>
          </a:p>
          <a:p>
            <a:pPr marL="0" lvl="0" indent="0" algn="ctr"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ctr" rtl="0">
              <a:spcBef>
                <a:spcPts val="0"/>
              </a:spcBef>
              <a:spcAft>
                <a:spcPts val="1600"/>
              </a:spcAft>
              <a:buNone/>
            </a:pPr>
            <a:endParaRPr dirty="0"/>
          </a:p>
        </p:txBody>
      </p:sp>
      <p:pic>
        <p:nvPicPr>
          <p:cNvPr id="3" name="Picture 2">
            <a:extLst>
              <a:ext uri="{FF2B5EF4-FFF2-40B4-BE49-F238E27FC236}">
                <a16:creationId xmlns:a16="http://schemas.microsoft.com/office/drawing/2014/main" id="{3053CF82-55B0-413E-9D8A-F645AB1616C1}"/>
              </a:ext>
            </a:extLst>
          </p:cNvPr>
          <p:cNvPicPr>
            <a:picLocks noChangeAspect="1"/>
          </p:cNvPicPr>
          <p:nvPr/>
        </p:nvPicPr>
        <p:blipFill>
          <a:blip r:embed="rId3"/>
          <a:stretch>
            <a:fillRect/>
          </a:stretch>
        </p:blipFill>
        <p:spPr>
          <a:xfrm>
            <a:off x="0" y="3502324"/>
            <a:ext cx="7772400" cy="65560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8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rgbClr val="2E3D49"/>
                </a:solidFill>
              </a:rPr>
              <a:t>Platform 2 and Post</a:t>
            </a:r>
            <a:endParaRPr sz="4000">
              <a:solidFill>
                <a:srgbClr val="2E3D49"/>
              </a:solidFill>
            </a:endParaRPr>
          </a:p>
        </p:txBody>
      </p:sp>
      <p:sp>
        <p:nvSpPr>
          <p:cNvPr id="338" name="Google Shape;338;p88"/>
          <p:cNvSpPr txBox="1">
            <a:spLocks noGrp="1"/>
          </p:cNvSpPr>
          <p:nvPr>
            <p:ph type="body" idx="1"/>
          </p:nvPr>
        </p:nvSpPr>
        <p:spPr>
          <a:xfrm>
            <a:off x="264855" y="1990170"/>
            <a:ext cx="7242690" cy="7395369"/>
          </a:xfrm>
          <a:prstGeom prst="rect">
            <a:avLst/>
          </a:prstGeom>
        </p:spPr>
        <p:txBody>
          <a:bodyPr spcFirstLastPara="1" wrap="square" lIns="91425" tIns="91425" rIns="91425" bIns="91425" anchor="t" anchorCtr="0">
            <a:noAutofit/>
          </a:bodyPr>
          <a:lstStyle/>
          <a:p>
            <a:pPr marL="0" lvl="0" indent="0">
              <a:spcAft>
                <a:spcPts val="1600"/>
              </a:spcAft>
              <a:buNone/>
            </a:pPr>
            <a:r>
              <a:rPr lang="en-US" b="1" dirty="0"/>
              <a:t>Twitters</a:t>
            </a:r>
            <a:r>
              <a:rPr lang="en-US" dirty="0"/>
              <a:t> the community speaker, which is a social messaging service where users are limited to 280 characters of text to be reposted among its audience. As an important and updated source for news of current events in the world, the platform is best used by companies to join popular conversations and communicate with customers individually.</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ctr" rtl="0">
              <a:spcBef>
                <a:spcPts val="0"/>
              </a:spcBef>
              <a:spcAft>
                <a:spcPts val="1600"/>
              </a:spcAft>
              <a:buNone/>
            </a:pPr>
            <a:endParaRPr dirty="0"/>
          </a:p>
        </p:txBody>
      </p:sp>
      <p:pic>
        <p:nvPicPr>
          <p:cNvPr id="3" name="Picture 2">
            <a:extLst>
              <a:ext uri="{FF2B5EF4-FFF2-40B4-BE49-F238E27FC236}">
                <a16:creationId xmlns:a16="http://schemas.microsoft.com/office/drawing/2014/main" id="{E1189E16-7BBC-4ED5-AFDA-CC95D8F36EA1}"/>
              </a:ext>
            </a:extLst>
          </p:cNvPr>
          <p:cNvPicPr>
            <a:picLocks noChangeAspect="1"/>
          </p:cNvPicPr>
          <p:nvPr/>
        </p:nvPicPr>
        <p:blipFill>
          <a:blip r:embed="rId3"/>
          <a:stretch>
            <a:fillRect/>
          </a:stretch>
        </p:blipFill>
        <p:spPr>
          <a:xfrm>
            <a:off x="0" y="4071726"/>
            <a:ext cx="7772400" cy="59866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8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rgbClr val="2E3D49"/>
                </a:solidFill>
              </a:rPr>
              <a:t>Platform 3 and Post</a:t>
            </a:r>
            <a:endParaRPr sz="4000">
              <a:solidFill>
                <a:srgbClr val="2E3D49"/>
              </a:solidFill>
            </a:endParaRPr>
          </a:p>
        </p:txBody>
      </p:sp>
      <p:sp>
        <p:nvSpPr>
          <p:cNvPr id="344" name="Google Shape;344;p89"/>
          <p:cNvSpPr txBox="1">
            <a:spLocks noGrp="1"/>
          </p:cNvSpPr>
          <p:nvPr>
            <p:ph type="body" idx="1"/>
          </p:nvPr>
        </p:nvSpPr>
        <p:spPr>
          <a:xfrm>
            <a:off x="264945" y="1990171"/>
            <a:ext cx="7242600" cy="6503258"/>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Instagram has its main user base is a community focused on sharing visual content like photos, short forms, and long videos. It is considered the online mall of today's generation. According to Instagram, 60% of people surveyed said they found new products there. This is because companies are able to visually share and market their offerings</a:t>
            </a:r>
          </a:p>
          <a:p>
            <a:pPr marL="0" lvl="0" indent="0" algn="l" rtl="0">
              <a:spcBef>
                <a:spcPts val="0"/>
              </a:spcBef>
              <a:spcAft>
                <a:spcPts val="1600"/>
              </a:spcAft>
              <a:buNone/>
            </a:pPr>
            <a:endParaRPr lang="en-US" dirty="0"/>
          </a:p>
          <a:p>
            <a:pPr marL="0" lvl="0" indent="0" algn="ctr" rtl="0">
              <a:spcBef>
                <a:spcPts val="0"/>
              </a:spcBef>
              <a:spcAft>
                <a:spcPts val="1600"/>
              </a:spcAft>
              <a:buNone/>
            </a:pPr>
            <a:endParaRPr lang="en-US" dirty="0"/>
          </a:p>
          <a:p>
            <a:pPr marL="0" lvl="0" indent="0" algn="ctr" rtl="0">
              <a:spcBef>
                <a:spcPts val="0"/>
              </a:spcBef>
              <a:spcAft>
                <a:spcPts val="1600"/>
              </a:spcAft>
              <a:buNone/>
            </a:pPr>
            <a:endParaRPr dirty="0"/>
          </a:p>
        </p:txBody>
      </p:sp>
      <p:pic>
        <p:nvPicPr>
          <p:cNvPr id="3" name="Picture 2">
            <a:extLst>
              <a:ext uri="{FF2B5EF4-FFF2-40B4-BE49-F238E27FC236}">
                <a16:creationId xmlns:a16="http://schemas.microsoft.com/office/drawing/2014/main" id="{912032E1-EE66-4E69-8AAC-94323117B9DE}"/>
              </a:ext>
            </a:extLst>
          </p:cNvPr>
          <p:cNvPicPr>
            <a:picLocks noChangeAspect="1"/>
          </p:cNvPicPr>
          <p:nvPr/>
        </p:nvPicPr>
        <p:blipFill>
          <a:blip r:embed="rId3"/>
          <a:stretch>
            <a:fillRect/>
          </a:stretch>
        </p:blipFill>
        <p:spPr>
          <a:xfrm>
            <a:off x="0" y="4026876"/>
            <a:ext cx="7772400" cy="60315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D4A5"/>
        </a:solidFill>
        <a:effectLst/>
      </p:bgPr>
    </p:bg>
    <p:spTree>
      <p:nvGrpSpPr>
        <p:cNvPr id="1" name="Shape 348"/>
        <p:cNvGrpSpPr/>
        <p:nvPr/>
      </p:nvGrpSpPr>
      <p:grpSpPr>
        <a:xfrm>
          <a:off x="0" y="0"/>
          <a:ext cx="0" cy="0"/>
          <a:chOff x="0" y="0"/>
          <a:chExt cx="0" cy="0"/>
        </a:xfrm>
      </p:grpSpPr>
      <p:sp>
        <p:nvSpPr>
          <p:cNvPr id="349" name="Google Shape;349;p9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Extra Credit</a:t>
            </a:r>
            <a:endParaRPr sz="2000"/>
          </a:p>
        </p:txBody>
      </p:sp>
      <p:sp>
        <p:nvSpPr>
          <p:cNvPr id="350" name="Google Shape;350;p90"/>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91"/>
          <p:cNvSpPr txBox="1"/>
          <p:nvPr/>
        </p:nvSpPr>
        <p:spPr>
          <a:xfrm>
            <a:off x="264843" y="2299672"/>
            <a:ext cx="7242600" cy="640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Open Sans"/>
                <a:ea typeface="Open Sans"/>
                <a:cs typeface="Open Sans"/>
                <a:sym typeface="Open Sans"/>
              </a:rPr>
              <a:t>Put your social media plan to action and promote your blog on the platforms you chose. Share your results in the table below.</a:t>
            </a:r>
            <a:endParaRPr sz="1800">
              <a:solidFill>
                <a:srgbClr val="595959"/>
              </a:solidFill>
              <a:latin typeface="Open Sans"/>
              <a:ea typeface="Open Sans"/>
              <a:cs typeface="Open Sans"/>
              <a:sym typeface="Open Sans"/>
            </a:endParaRPr>
          </a:p>
          <a:p>
            <a:pPr marL="0" lvl="0" indent="0" algn="l" rtl="0">
              <a:lnSpc>
                <a:spcPct val="115000"/>
              </a:lnSpc>
              <a:spcBef>
                <a:spcPts val="1600"/>
              </a:spcBef>
              <a:spcAft>
                <a:spcPts val="0"/>
              </a:spcAft>
              <a:buNone/>
            </a:pPr>
            <a:endParaRPr sz="1800">
              <a:solidFill>
                <a:srgbClr val="595959"/>
              </a:solidFill>
              <a:latin typeface="Open Sans"/>
              <a:ea typeface="Open Sans"/>
              <a:cs typeface="Open Sans"/>
              <a:sym typeface="Open Sans"/>
            </a:endParaRPr>
          </a:p>
          <a:p>
            <a:pPr marL="0" lvl="0" indent="0" algn="l" rtl="0">
              <a:lnSpc>
                <a:spcPct val="115000"/>
              </a:lnSpc>
              <a:spcBef>
                <a:spcPts val="1600"/>
              </a:spcBef>
              <a:spcAft>
                <a:spcPts val="1600"/>
              </a:spcAft>
              <a:buNone/>
            </a:pPr>
            <a:endParaRPr sz="1800">
              <a:solidFill>
                <a:srgbClr val="595959"/>
              </a:solidFill>
              <a:latin typeface="Open Sans"/>
              <a:ea typeface="Open Sans"/>
              <a:cs typeface="Open Sans"/>
              <a:sym typeface="Open Sans"/>
            </a:endParaRPr>
          </a:p>
        </p:txBody>
      </p:sp>
      <p:sp>
        <p:nvSpPr>
          <p:cNvPr id="356" name="Google Shape;356;p91"/>
          <p:cNvSpPr txBox="1"/>
          <p:nvPr/>
        </p:nvSpPr>
        <p:spPr>
          <a:xfrm>
            <a:off x="264945" y="870271"/>
            <a:ext cx="7242600" cy="11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525C65"/>
                </a:solidFill>
                <a:latin typeface="Open Sans"/>
                <a:ea typeface="Open Sans"/>
                <a:cs typeface="Open Sans"/>
                <a:sym typeface="Open Sans"/>
              </a:rPr>
              <a:t>Extra Credit: Post Online &amp; Share Your Results</a:t>
            </a:r>
            <a:endParaRPr sz="4000" b="1">
              <a:solidFill>
                <a:srgbClr val="525C65"/>
              </a:solidFill>
              <a:latin typeface="Open Sans"/>
              <a:ea typeface="Open Sans"/>
              <a:cs typeface="Open Sans"/>
              <a:sym typeface="Open Sans"/>
            </a:endParaRPr>
          </a:p>
          <a:p>
            <a:pPr marL="0" lvl="0" indent="0" algn="l" rtl="0">
              <a:lnSpc>
                <a:spcPct val="115000"/>
              </a:lnSpc>
              <a:spcBef>
                <a:spcPts val="0"/>
              </a:spcBef>
              <a:spcAft>
                <a:spcPts val="0"/>
              </a:spcAft>
              <a:buNone/>
            </a:pPr>
            <a:endParaRPr sz="4000" b="1">
              <a:solidFill>
                <a:srgbClr val="525C65"/>
              </a:solidFill>
              <a:latin typeface="Open Sans"/>
              <a:ea typeface="Open Sans"/>
              <a:cs typeface="Open Sans"/>
              <a:sym typeface="Open Sans"/>
            </a:endParaRPr>
          </a:p>
        </p:txBody>
      </p:sp>
      <p:graphicFrame>
        <p:nvGraphicFramePr>
          <p:cNvPr id="357" name="Google Shape;357;p91"/>
          <p:cNvGraphicFramePr/>
          <p:nvPr>
            <p:extLst>
              <p:ext uri="{D42A27DB-BD31-4B8C-83A1-F6EECF244321}">
                <p14:modId xmlns:p14="http://schemas.microsoft.com/office/powerpoint/2010/main" val="232857451"/>
              </p:ext>
            </p:extLst>
          </p:nvPr>
        </p:nvGraphicFramePr>
        <p:xfrm>
          <a:off x="-67" y="3435988"/>
          <a:ext cx="7772450" cy="6615125"/>
        </p:xfrm>
        <a:graphic>
          <a:graphicData uri="http://schemas.openxmlformats.org/drawingml/2006/table">
            <a:tbl>
              <a:tblPr>
                <a:noFill/>
                <a:tableStyleId>{883496BE-DB94-46D1-BAA1-F69FCA172078}</a:tableStyleId>
              </a:tblPr>
              <a:tblGrid>
                <a:gridCol w="1253700">
                  <a:extLst>
                    <a:ext uri="{9D8B030D-6E8A-4147-A177-3AD203B41FA5}">
                      <a16:colId xmlns:a16="http://schemas.microsoft.com/office/drawing/2014/main" val="20000"/>
                    </a:ext>
                  </a:extLst>
                </a:gridCol>
                <a:gridCol w="1112250">
                  <a:extLst>
                    <a:ext uri="{9D8B030D-6E8A-4147-A177-3AD203B41FA5}">
                      <a16:colId xmlns:a16="http://schemas.microsoft.com/office/drawing/2014/main" val="20001"/>
                    </a:ext>
                  </a:extLst>
                </a:gridCol>
                <a:gridCol w="1103325">
                  <a:extLst>
                    <a:ext uri="{9D8B030D-6E8A-4147-A177-3AD203B41FA5}">
                      <a16:colId xmlns:a16="http://schemas.microsoft.com/office/drawing/2014/main" val="20002"/>
                    </a:ext>
                  </a:extLst>
                </a:gridCol>
                <a:gridCol w="1269250">
                  <a:extLst>
                    <a:ext uri="{9D8B030D-6E8A-4147-A177-3AD203B41FA5}">
                      <a16:colId xmlns:a16="http://schemas.microsoft.com/office/drawing/2014/main" val="20003"/>
                    </a:ext>
                  </a:extLst>
                </a:gridCol>
                <a:gridCol w="1595250">
                  <a:extLst>
                    <a:ext uri="{9D8B030D-6E8A-4147-A177-3AD203B41FA5}">
                      <a16:colId xmlns:a16="http://schemas.microsoft.com/office/drawing/2014/main" val="20004"/>
                    </a:ext>
                  </a:extLst>
                </a:gridCol>
                <a:gridCol w="1438675">
                  <a:extLst>
                    <a:ext uri="{9D8B030D-6E8A-4147-A177-3AD203B41FA5}">
                      <a16:colId xmlns:a16="http://schemas.microsoft.com/office/drawing/2014/main" val="20005"/>
                    </a:ext>
                  </a:extLst>
                </a:gridCol>
              </a:tblGrid>
              <a:tr h="1114525">
                <a:tc>
                  <a:txBody>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Platform</a:t>
                      </a:r>
                      <a:endParaRPr sz="1800" b="1">
                        <a:solidFill>
                          <a:schemeClr val="lt1"/>
                        </a:solidFill>
                        <a:latin typeface="Open Sans"/>
                        <a:ea typeface="Open Sans"/>
                        <a:cs typeface="Open Sans"/>
                        <a:sym typeface="Open Sans"/>
                      </a:endParaRPr>
                    </a:p>
                  </a:txBody>
                  <a:tcPr marL="77700" marR="77700" marT="178775" marB="178775">
                    <a:solidFill>
                      <a:srgbClr val="02B4E5"/>
                    </a:solidFill>
                  </a:tcPr>
                </a:tc>
                <a:tc>
                  <a:txBody>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Traffic </a:t>
                      </a:r>
                      <a:endParaRPr sz="1800" b="1">
                        <a:solidFill>
                          <a:schemeClr val="lt1"/>
                        </a:solidFill>
                        <a:latin typeface="Open Sans"/>
                        <a:ea typeface="Open Sans"/>
                        <a:cs typeface="Open Sans"/>
                        <a:sym typeface="Open Sans"/>
                      </a:endParaRPr>
                    </a:p>
                  </a:txBody>
                  <a:tcPr marL="77700" marR="77700" marT="178775" marB="178775">
                    <a:solidFill>
                      <a:srgbClr val="02B4E5"/>
                    </a:solidFill>
                  </a:tcPr>
                </a:tc>
                <a:tc>
                  <a:txBody>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Likes </a:t>
                      </a:r>
                      <a:endParaRPr sz="1800" b="1">
                        <a:solidFill>
                          <a:schemeClr val="lt1"/>
                        </a:solidFill>
                        <a:latin typeface="Open Sans"/>
                        <a:ea typeface="Open Sans"/>
                        <a:cs typeface="Open Sans"/>
                        <a:sym typeface="Open Sans"/>
                      </a:endParaRPr>
                    </a:p>
                  </a:txBody>
                  <a:tcPr marL="77700" marR="77700" marT="178775" marB="178775">
                    <a:solidFill>
                      <a:srgbClr val="02B4E5"/>
                    </a:solidFill>
                  </a:tcPr>
                </a:tc>
                <a:tc>
                  <a:txBody>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Shares</a:t>
                      </a:r>
                      <a:endParaRPr sz="1800" b="1">
                        <a:solidFill>
                          <a:schemeClr val="lt1"/>
                        </a:solidFill>
                        <a:latin typeface="Open Sans"/>
                        <a:ea typeface="Open Sans"/>
                        <a:cs typeface="Open Sans"/>
                        <a:sym typeface="Open Sans"/>
                      </a:endParaRPr>
                    </a:p>
                  </a:txBody>
                  <a:tcPr marL="77700" marR="77700" marT="178775" marB="178775">
                    <a:solidFill>
                      <a:srgbClr val="02B4E5"/>
                    </a:solidFill>
                  </a:tcPr>
                </a:tc>
                <a:tc>
                  <a:txBody>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Comments</a:t>
                      </a:r>
                      <a:endParaRPr sz="1800" b="1">
                        <a:solidFill>
                          <a:schemeClr val="lt1"/>
                        </a:solidFill>
                        <a:latin typeface="Open Sans"/>
                        <a:ea typeface="Open Sans"/>
                        <a:cs typeface="Open Sans"/>
                        <a:sym typeface="Open Sans"/>
                      </a:endParaRPr>
                    </a:p>
                  </a:txBody>
                  <a:tcPr marL="77700" marR="77700" marT="178775" marB="178775">
                    <a:solidFill>
                      <a:srgbClr val="02B4E5"/>
                    </a:solidFill>
                  </a:tcPr>
                </a:tc>
                <a:tc>
                  <a:txBody>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Notes </a:t>
                      </a:r>
                      <a:endParaRPr sz="1800" b="1">
                        <a:solidFill>
                          <a:schemeClr val="lt1"/>
                        </a:solidFill>
                        <a:latin typeface="Open Sans"/>
                        <a:ea typeface="Open Sans"/>
                        <a:cs typeface="Open Sans"/>
                        <a:sym typeface="Open Sans"/>
                      </a:endParaRPr>
                    </a:p>
                  </a:txBody>
                  <a:tcPr marL="77700" marR="77700" marT="178775" marB="178775">
                    <a:solidFill>
                      <a:srgbClr val="02B4E5"/>
                    </a:solidFill>
                  </a:tcPr>
                </a:tc>
                <a:extLst>
                  <a:ext uri="{0D108BD9-81ED-4DB2-BD59-A6C34878D82A}">
                    <a16:rowId xmlns:a16="http://schemas.microsoft.com/office/drawing/2014/main" val="10000"/>
                  </a:ext>
                </a:extLst>
              </a:tr>
              <a:tr h="1142125">
                <a:tc>
                  <a:txBody>
                    <a:bodyPr/>
                    <a:lstStyle/>
                    <a:p>
                      <a:pPr marL="0" lvl="0" indent="0" algn="l" rtl="0">
                        <a:spcBef>
                          <a:spcPts val="0"/>
                        </a:spcBef>
                        <a:spcAft>
                          <a:spcPts val="0"/>
                        </a:spcAft>
                        <a:buNone/>
                      </a:pPr>
                      <a:r>
                        <a:rPr lang="en" sz="1800">
                          <a:solidFill>
                            <a:schemeClr val="lt1"/>
                          </a:solidFill>
                          <a:latin typeface="Open Sans"/>
                          <a:ea typeface="Open Sans"/>
                          <a:cs typeface="Open Sans"/>
                          <a:sym typeface="Open Sans"/>
                        </a:rPr>
                        <a:t>Blog</a:t>
                      </a:r>
                      <a:endParaRPr sz="1800">
                        <a:solidFill>
                          <a:schemeClr val="lt1"/>
                        </a:solidFill>
                        <a:latin typeface="Open Sans"/>
                        <a:ea typeface="Open Sans"/>
                        <a:cs typeface="Open Sans"/>
                        <a:sym typeface="Open Sans"/>
                      </a:endParaRPr>
                    </a:p>
                  </a:txBody>
                  <a:tcPr marL="77700" marR="77700" marT="178775" marB="178775">
                    <a:solidFill>
                      <a:srgbClr val="02CCBA"/>
                    </a:solidFill>
                  </a:tcPr>
                </a:tc>
                <a:tc>
                  <a:txBody>
                    <a:bodyPr/>
                    <a:lstStyle/>
                    <a:p>
                      <a:pPr marL="0" lvl="0" indent="0" algn="l" rtl="0">
                        <a:spcBef>
                          <a:spcPts val="0"/>
                        </a:spcBef>
                        <a:spcAft>
                          <a:spcPts val="0"/>
                        </a:spcAft>
                        <a:buNone/>
                      </a:pPr>
                      <a:r>
                        <a:rPr lang="en-US" sz="1800" dirty="0"/>
                        <a:t>6000</a:t>
                      </a:r>
                      <a:endParaRPr sz="1800" dirty="0"/>
                    </a:p>
                  </a:txBody>
                  <a:tcPr marL="77700" marR="77700" marT="178775" marB="178775"/>
                </a:tc>
                <a:tc>
                  <a:txBody>
                    <a:bodyPr/>
                    <a:lstStyle/>
                    <a:p>
                      <a:pPr marL="0" lvl="0" indent="0" algn="l" rtl="0">
                        <a:spcBef>
                          <a:spcPts val="0"/>
                        </a:spcBef>
                        <a:spcAft>
                          <a:spcPts val="0"/>
                        </a:spcAft>
                        <a:buNone/>
                      </a:pPr>
                      <a:r>
                        <a:rPr lang="en-US" sz="1800" dirty="0"/>
                        <a:t>3000</a:t>
                      </a:r>
                      <a:endParaRPr sz="1800" dirty="0"/>
                    </a:p>
                  </a:txBody>
                  <a:tcPr marL="77700" marR="77700" marT="178775" marB="178775"/>
                </a:tc>
                <a:tc>
                  <a:txBody>
                    <a:bodyPr/>
                    <a:lstStyle/>
                    <a:p>
                      <a:pPr marL="0" lvl="0" indent="0" algn="l" rtl="0">
                        <a:spcBef>
                          <a:spcPts val="0"/>
                        </a:spcBef>
                        <a:spcAft>
                          <a:spcPts val="0"/>
                        </a:spcAft>
                        <a:buNone/>
                      </a:pPr>
                      <a:r>
                        <a:rPr lang="en-US" sz="1800" dirty="0"/>
                        <a:t>800</a:t>
                      </a:r>
                      <a:endParaRPr sz="1800" dirty="0"/>
                    </a:p>
                  </a:txBody>
                  <a:tcPr marL="77700" marR="77700" marT="178775" marB="178775"/>
                </a:tc>
                <a:tc>
                  <a:txBody>
                    <a:bodyPr/>
                    <a:lstStyle/>
                    <a:p>
                      <a:pPr marL="0" lvl="0" indent="0" algn="l" rtl="0">
                        <a:spcBef>
                          <a:spcPts val="0"/>
                        </a:spcBef>
                        <a:spcAft>
                          <a:spcPts val="0"/>
                        </a:spcAft>
                        <a:buNone/>
                      </a:pPr>
                      <a:r>
                        <a:rPr lang="en-US" sz="1800" dirty="0"/>
                        <a:t>3500</a:t>
                      </a:r>
                      <a:endParaRPr sz="1800" dirty="0"/>
                    </a:p>
                  </a:txBody>
                  <a:tcPr marL="77700" marR="77700" marT="178775" marB="178775"/>
                </a:tc>
                <a:tc>
                  <a:txBody>
                    <a:bodyPr/>
                    <a:lstStyle/>
                    <a:p>
                      <a:pPr marL="0" lvl="0" indent="0" algn="l" rtl="0">
                        <a:spcBef>
                          <a:spcPts val="0"/>
                        </a:spcBef>
                        <a:spcAft>
                          <a:spcPts val="0"/>
                        </a:spcAft>
                        <a:buNone/>
                      </a:pPr>
                      <a:r>
                        <a:rPr lang="en-US" sz="1800" dirty="0"/>
                        <a:t>Read comments</a:t>
                      </a:r>
                      <a:endParaRPr sz="1800" dirty="0"/>
                    </a:p>
                  </a:txBody>
                  <a:tcPr marL="77700" marR="77700" marT="178775" marB="178775"/>
                </a:tc>
                <a:extLst>
                  <a:ext uri="{0D108BD9-81ED-4DB2-BD59-A6C34878D82A}">
                    <a16:rowId xmlns:a16="http://schemas.microsoft.com/office/drawing/2014/main" val="10001"/>
                  </a:ext>
                </a:extLst>
              </a:tr>
              <a:tr h="1452825">
                <a:tc>
                  <a:txBody>
                    <a:bodyPr/>
                    <a:lstStyle/>
                    <a:p>
                      <a:pPr marL="0" lvl="0" indent="0" algn="l" rtl="0">
                        <a:spcBef>
                          <a:spcPts val="0"/>
                        </a:spcBef>
                        <a:spcAft>
                          <a:spcPts val="0"/>
                        </a:spcAft>
                        <a:buNone/>
                      </a:pPr>
                      <a:r>
                        <a:rPr lang="en" sz="1800" dirty="0">
                          <a:solidFill>
                            <a:schemeClr val="lt1"/>
                          </a:solidFill>
                          <a:latin typeface="Open Sans"/>
                          <a:ea typeface="Open Sans"/>
                          <a:cs typeface="Open Sans"/>
                          <a:sym typeface="Open Sans"/>
                        </a:rPr>
                        <a:t>Social </a:t>
                      </a:r>
                      <a:r>
                        <a:rPr lang="en-US" sz="1800" dirty="0">
                          <a:solidFill>
                            <a:schemeClr val="lt1"/>
                          </a:solidFill>
                          <a:latin typeface="Open Sans"/>
                          <a:ea typeface="Open Sans"/>
                          <a:cs typeface="Open Sans"/>
                          <a:sym typeface="Open Sans"/>
                        </a:rPr>
                        <a:t>Facebook</a:t>
                      </a:r>
                      <a:r>
                        <a:rPr lang="en" sz="1800" dirty="0">
                          <a:solidFill>
                            <a:schemeClr val="lt1"/>
                          </a:solidFill>
                          <a:latin typeface="Open Sans"/>
                          <a:ea typeface="Open Sans"/>
                          <a:cs typeface="Open Sans"/>
                          <a:sym typeface="Open Sans"/>
                        </a:rPr>
                        <a:t> </a:t>
                      </a:r>
                      <a:endParaRPr sz="1800" dirty="0">
                        <a:solidFill>
                          <a:schemeClr val="lt1"/>
                        </a:solidFill>
                        <a:latin typeface="Open Sans"/>
                        <a:ea typeface="Open Sans"/>
                        <a:cs typeface="Open Sans"/>
                        <a:sym typeface="Open Sans"/>
                      </a:endParaRPr>
                    </a:p>
                  </a:txBody>
                  <a:tcPr marL="77700" marR="77700" marT="178775" marB="178775">
                    <a:solidFill>
                      <a:srgbClr val="02CCBA"/>
                    </a:solidFill>
                  </a:tcPr>
                </a:tc>
                <a:tc>
                  <a:txBody>
                    <a:bodyPr/>
                    <a:lstStyle/>
                    <a:p>
                      <a:pPr marL="0" lvl="0" indent="0" algn="l" rtl="0">
                        <a:spcBef>
                          <a:spcPts val="0"/>
                        </a:spcBef>
                        <a:spcAft>
                          <a:spcPts val="0"/>
                        </a:spcAft>
                        <a:buNone/>
                      </a:pPr>
                      <a:r>
                        <a:rPr lang="en-US" sz="1800" dirty="0"/>
                        <a:t>3300</a:t>
                      </a:r>
                      <a:endParaRPr sz="1800" dirty="0"/>
                    </a:p>
                  </a:txBody>
                  <a:tcPr marL="77700" marR="77700" marT="178775" marB="178775"/>
                </a:tc>
                <a:tc>
                  <a:txBody>
                    <a:bodyPr/>
                    <a:lstStyle/>
                    <a:p>
                      <a:pPr marL="0" lvl="0" indent="0" algn="l" rtl="0">
                        <a:spcBef>
                          <a:spcPts val="0"/>
                        </a:spcBef>
                        <a:spcAft>
                          <a:spcPts val="0"/>
                        </a:spcAft>
                        <a:buNone/>
                      </a:pPr>
                      <a:r>
                        <a:rPr lang="en-US" sz="1800" dirty="0"/>
                        <a:t>1600</a:t>
                      </a:r>
                      <a:endParaRPr sz="1800" dirty="0"/>
                    </a:p>
                  </a:txBody>
                  <a:tcPr marL="77700" marR="77700" marT="178775" marB="178775"/>
                </a:tc>
                <a:tc>
                  <a:txBody>
                    <a:bodyPr/>
                    <a:lstStyle/>
                    <a:p>
                      <a:pPr marL="0" lvl="0" indent="0" algn="l" rtl="0">
                        <a:spcBef>
                          <a:spcPts val="0"/>
                        </a:spcBef>
                        <a:spcAft>
                          <a:spcPts val="0"/>
                        </a:spcAft>
                        <a:buNone/>
                      </a:pPr>
                      <a:r>
                        <a:rPr lang="en-US" sz="1800" dirty="0"/>
                        <a:t>450</a:t>
                      </a:r>
                      <a:endParaRPr sz="1800" dirty="0"/>
                    </a:p>
                  </a:txBody>
                  <a:tcPr marL="77700" marR="77700" marT="178775" marB="178775"/>
                </a:tc>
                <a:tc>
                  <a:txBody>
                    <a:bodyPr/>
                    <a:lstStyle/>
                    <a:p>
                      <a:pPr marL="0" lvl="0" indent="0" algn="l" rtl="0">
                        <a:spcBef>
                          <a:spcPts val="0"/>
                        </a:spcBef>
                        <a:spcAft>
                          <a:spcPts val="0"/>
                        </a:spcAft>
                        <a:buNone/>
                      </a:pPr>
                      <a:r>
                        <a:rPr lang="en-US" sz="1800" dirty="0"/>
                        <a:t>1100</a:t>
                      </a:r>
                      <a:endParaRPr sz="1800" dirty="0"/>
                    </a:p>
                  </a:txBody>
                  <a:tcPr marL="77700" marR="77700" marT="178775" marB="178775"/>
                </a:tc>
                <a:tc>
                  <a:txBody>
                    <a:bodyPr/>
                    <a:lstStyle/>
                    <a:p>
                      <a:pPr marL="0" lvl="0" indent="0" algn="l" rtl="0">
                        <a:spcBef>
                          <a:spcPts val="0"/>
                        </a:spcBef>
                        <a:spcAft>
                          <a:spcPts val="0"/>
                        </a:spcAft>
                        <a:buNone/>
                      </a:pPr>
                      <a:r>
                        <a:rPr lang="en-US" sz="1800" dirty="0"/>
                        <a:t>Read comments</a:t>
                      </a:r>
                      <a:endParaRPr sz="1800" dirty="0"/>
                    </a:p>
                  </a:txBody>
                  <a:tcPr marL="77700" marR="77700" marT="178775" marB="178775"/>
                </a:tc>
                <a:extLst>
                  <a:ext uri="{0D108BD9-81ED-4DB2-BD59-A6C34878D82A}">
                    <a16:rowId xmlns:a16="http://schemas.microsoft.com/office/drawing/2014/main" val="10002"/>
                  </a:ext>
                </a:extLst>
              </a:tr>
              <a:tr h="1452825">
                <a:tc>
                  <a:txBody>
                    <a:bodyPr/>
                    <a:lstStyle/>
                    <a:p>
                      <a:pPr marL="0" lvl="0" indent="0" algn="l" rtl="0">
                        <a:spcBef>
                          <a:spcPts val="0"/>
                        </a:spcBef>
                        <a:spcAft>
                          <a:spcPts val="0"/>
                        </a:spcAft>
                        <a:buClr>
                          <a:schemeClr val="dk1"/>
                        </a:buClr>
                        <a:buSzPts val="2200"/>
                        <a:buFont typeface="Arial"/>
                        <a:buNone/>
                      </a:pPr>
                      <a:r>
                        <a:rPr lang="en" sz="1800" dirty="0">
                          <a:solidFill>
                            <a:schemeClr val="lt1"/>
                          </a:solidFill>
                          <a:latin typeface="Open Sans"/>
                          <a:ea typeface="Open Sans"/>
                          <a:cs typeface="Open Sans"/>
                          <a:sym typeface="Open Sans"/>
                        </a:rPr>
                        <a:t>Social </a:t>
                      </a:r>
                      <a:r>
                        <a:rPr lang="en-US" sz="1800" dirty="0">
                          <a:solidFill>
                            <a:schemeClr val="lt1"/>
                          </a:solidFill>
                          <a:latin typeface="Open Sans"/>
                          <a:ea typeface="Open Sans"/>
                          <a:cs typeface="Open Sans"/>
                          <a:sym typeface="Open Sans"/>
                        </a:rPr>
                        <a:t>Twitter</a:t>
                      </a:r>
                    </a:p>
                    <a:p>
                      <a:pPr marL="0" lvl="0" indent="0" algn="l" rtl="0">
                        <a:spcBef>
                          <a:spcPts val="0"/>
                        </a:spcBef>
                        <a:spcAft>
                          <a:spcPts val="0"/>
                        </a:spcAft>
                        <a:buClr>
                          <a:schemeClr val="dk1"/>
                        </a:buClr>
                        <a:buSzPts val="2200"/>
                        <a:buFont typeface="Arial"/>
                        <a:buNone/>
                      </a:pPr>
                      <a:r>
                        <a:rPr lang="en" sz="1800" dirty="0">
                          <a:solidFill>
                            <a:schemeClr val="lt1"/>
                          </a:solidFill>
                          <a:latin typeface="Open Sans"/>
                          <a:ea typeface="Open Sans"/>
                          <a:cs typeface="Open Sans"/>
                          <a:sym typeface="Open Sans"/>
                        </a:rPr>
                        <a:t> </a:t>
                      </a:r>
                      <a:endParaRPr sz="1800" dirty="0">
                        <a:solidFill>
                          <a:schemeClr val="lt1"/>
                        </a:solidFill>
                        <a:latin typeface="Open Sans"/>
                        <a:ea typeface="Open Sans"/>
                        <a:cs typeface="Open Sans"/>
                        <a:sym typeface="Open Sans"/>
                      </a:endParaRPr>
                    </a:p>
                  </a:txBody>
                  <a:tcPr marL="77700" marR="77700" marT="178775" marB="178775">
                    <a:solidFill>
                      <a:srgbClr val="02CCBA"/>
                    </a:solidFill>
                  </a:tcPr>
                </a:tc>
                <a:tc>
                  <a:txBody>
                    <a:bodyPr/>
                    <a:lstStyle/>
                    <a:p>
                      <a:pPr marL="0" lvl="0" indent="0" algn="l" rtl="0">
                        <a:spcBef>
                          <a:spcPts val="0"/>
                        </a:spcBef>
                        <a:spcAft>
                          <a:spcPts val="0"/>
                        </a:spcAft>
                        <a:buNone/>
                      </a:pPr>
                      <a:r>
                        <a:rPr lang="en-US" sz="1800" dirty="0"/>
                        <a:t>2000</a:t>
                      </a:r>
                      <a:endParaRPr sz="1800" dirty="0"/>
                    </a:p>
                  </a:txBody>
                  <a:tcPr marL="77700" marR="77700" marT="178775" marB="178775"/>
                </a:tc>
                <a:tc>
                  <a:txBody>
                    <a:bodyPr/>
                    <a:lstStyle/>
                    <a:p>
                      <a:pPr marL="0" lvl="0" indent="0" algn="l" rtl="0">
                        <a:spcBef>
                          <a:spcPts val="0"/>
                        </a:spcBef>
                        <a:spcAft>
                          <a:spcPts val="0"/>
                        </a:spcAft>
                        <a:buNone/>
                      </a:pPr>
                      <a:r>
                        <a:rPr lang="en-US" sz="1800" dirty="0"/>
                        <a:t>2200</a:t>
                      </a:r>
                      <a:endParaRPr sz="1800" dirty="0"/>
                    </a:p>
                  </a:txBody>
                  <a:tcPr marL="77700" marR="77700" marT="178775" marB="178775"/>
                </a:tc>
                <a:tc>
                  <a:txBody>
                    <a:bodyPr/>
                    <a:lstStyle/>
                    <a:p>
                      <a:pPr marL="0" lvl="0" indent="0" algn="l" rtl="0">
                        <a:spcBef>
                          <a:spcPts val="0"/>
                        </a:spcBef>
                        <a:spcAft>
                          <a:spcPts val="0"/>
                        </a:spcAft>
                        <a:buNone/>
                      </a:pPr>
                      <a:r>
                        <a:rPr lang="en-US" sz="1800" dirty="0"/>
                        <a:t>350</a:t>
                      </a:r>
                      <a:endParaRPr sz="1800" dirty="0"/>
                    </a:p>
                  </a:txBody>
                  <a:tcPr marL="77700" marR="77700" marT="178775" marB="178775"/>
                </a:tc>
                <a:tc>
                  <a:txBody>
                    <a:bodyPr/>
                    <a:lstStyle/>
                    <a:p>
                      <a:pPr marL="0" lvl="0" indent="0" algn="l" rtl="0">
                        <a:spcBef>
                          <a:spcPts val="0"/>
                        </a:spcBef>
                        <a:spcAft>
                          <a:spcPts val="0"/>
                        </a:spcAft>
                        <a:buNone/>
                      </a:pPr>
                      <a:r>
                        <a:rPr lang="en-US" sz="1800" dirty="0"/>
                        <a:t>975</a:t>
                      </a:r>
                      <a:endParaRPr sz="1800" dirty="0"/>
                    </a:p>
                  </a:txBody>
                  <a:tcPr marL="77700" marR="77700" marT="178775" marB="178775"/>
                </a:tc>
                <a:tc>
                  <a:txBody>
                    <a:bodyPr/>
                    <a:lstStyle/>
                    <a:p>
                      <a:pPr marL="0" lvl="0" indent="0" algn="l" rtl="0">
                        <a:spcBef>
                          <a:spcPts val="0"/>
                        </a:spcBef>
                        <a:spcAft>
                          <a:spcPts val="0"/>
                        </a:spcAft>
                        <a:buNone/>
                      </a:pPr>
                      <a:r>
                        <a:rPr lang="en-US" sz="1800" dirty="0"/>
                        <a:t>Read comments</a:t>
                      </a:r>
                      <a:endParaRPr sz="1800" dirty="0"/>
                    </a:p>
                  </a:txBody>
                  <a:tcPr marL="77700" marR="77700" marT="178775" marB="178775"/>
                </a:tc>
                <a:extLst>
                  <a:ext uri="{0D108BD9-81ED-4DB2-BD59-A6C34878D82A}">
                    <a16:rowId xmlns:a16="http://schemas.microsoft.com/office/drawing/2014/main" val="10003"/>
                  </a:ext>
                </a:extLst>
              </a:tr>
              <a:tr h="1452825">
                <a:tc>
                  <a:txBody>
                    <a:bodyPr/>
                    <a:lstStyle/>
                    <a:p>
                      <a:pPr marL="0" lvl="0" indent="0" algn="l" rtl="0">
                        <a:spcBef>
                          <a:spcPts val="0"/>
                        </a:spcBef>
                        <a:spcAft>
                          <a:spcPts val="0"/>
                        </a:spcAft>
                        <a:buClr>
                          <a:schemeClr val="dk1"/>
                        </a:buClr>
                        <a:buSzPts val="2200"/>
                        <a:buFont typeface="Arial"/>
                        <a:buNone/>
                      </a:pPr>
                      <a:r>
                        <a:rPr lang="en" sz="1800" dirty="0">
                          <a:solidFill>
                            <a:schemeClr val="lt1"/>
                          </a:solidFill>
                          <a:latin typeface="Open Sans"/>
                          <a:ea typeface="Open Sans"/>
                          <a:cs typeface="Open Sans"/>
                          <a:sym typeface="Open Sans"/>
                        </a:rPr>
                        <a:t>Social </a:t>
                      </a:r>
                      <a:r>
                        <a:rPr lang="en-US" sz="1800" dirty="0">
                          <a:solidFill>
                            <a:schemeClr val="lt1"/>
                          </a:solidFill>
                          <a:latin typeface="Open Sans"/>
                          <a:ea typeface="Open Sans"/>
                          <a:cs typeface="Open Sans"/>
                          <a:sym typeface="Open Sans"/>
                        </a:rPr>
                        <a:t>Instagram</a:t>
                      </a:r>
                    </a:p>
                    <a:p>
                      <a:pPr marL="0" lvl="0" indent="0" algn="l" rtl="0">
                        <a:spcBef>
                          <a:spcPts val="0"/>
                        </a:spcBef>
                        <a:spcAft>
                          <a:spcPts val="0"/>
                        </a:spcAft>
                        <a:buClr>
                          <a:schemeClr val="dk1"/>
                        </a:buClr>
                        <a:buSzPts val="2200"/>
                        <a:buFont typeface="Arial"/>
                        <a:buNone/>
                      </a:pPr>
                      <a:r>
                        <a:rPr lang="en" sz="1800" dirty="0">
                          <a:solidFill>
                            <a:schemeClr val="lt1"/>
                          </a:solidFill>
                          <a:latin typeface="Open Sans"/>
                          <a:ea typeface="Open Sans"/>
                          <a:cs typeface="Open Sans"/>
                          <a:sym typeface="Open Sans"/>
                        </a:rPr>
                        <a:t> </a:t>
                      </a:r>
                      <a:endParaRPr sz="1800" dirty="0">
                        <a:solidFill>
                          <a:schemeClr val="lt1"/>
                        </a:solidFill>
                        <a:latin typeface="Open Sans"/>
                        <a:ea typeface="Open Sans"/>
                        <a:cs typeface="Open Sans"/>
                        <a:sym typeface="Open Sans"/>
                      </a:endParaRPr>
                    </a:p>
                  </a:txBody>
                  <a:tcPr marL="77700" marR="77700" marT="178775" marB="178775">
                    <a:solidFill>
                      <a:srgbClr val="02CCBA"/>
                    </a:solidFill>
                  </a:tcPr>
                </a:tc>
                <a:tc>
                  <a:txBody>
                    <a:bodyPr/>
                    <a:lstStyle/>
                    <a:p>
                      <a:pPr marL="0" lvl="0" indent="0" algn="l" rtl="0">
                        <a:spcBef>
                          <a:spcPts val="0"/>
                        </a:spcBef>
                        <a:spcAft>
                          <a:spcPts val="0"/>
                        </a:spcAft>
                        <a:buNone/>
                      </a:pPr>
                      <a:r>
                        <a:rPr lang="en-US" sz="1800" dirty="0"/>
                        <a:t>2700</a:t>
                      </a:r>
                      <a:endParaRPr sz="1800" dirty="0"/>
                    </a:p>
                  </a:txBody>
                  <a:tcPr marL="77700" marR="77700" marT="178775" marB="178775"/>
                </a:tc>
                <a:tc>
                  <a:txBody>
                    <a:bodyPr/>
                    <a:lstStyle/>
                    <a:p>
                      <a:pPr marL="0" lvl="0" indent="0" algn="l" rtl="0">
                        <a:spcBef>
                          <a:spcPts val="0"/>
                        </a:spcBef>
                        <a:spcAft>
                          <a:spcPts val="0"/>
                        </a:spcAft>
                        <a:buNone/>
                      </a:pPr>
                      <a:r>
                        <a:rPr lang="en-US" sz="1800" dirty="0"/>
                        <a:t>2000</a:t>
                      </a:r>
                      <a:endParaRPr sz="1800" dirty="0"/>
                    </a:p>
                  </a:txBody>
                  <a:tcPr marL="77700" marR="77700" marT="178775" marB="178775"/>
                </a:tc>
                <a:tc>
                  <a:txBody>
                    <a:bodyPr/>
                    <a:lstStyle/>
                    <a:p>
                      <a:pPr marL="0" lvl="0" indent="0" algn="l" rtl="0">
                        <a:spcBef>
                          <a:spcPts val="0"/>
                        </a:spcBef>
                        <a:spcAft>
                          <a:spcPts val="0"/>
                        </a:spcAft>
                        <a:buNone/>
                      </a:pPr>
                      <a:r>
                        <a:rPr lang="en-US" sz="1800" dirty="0"/>
                        <a:t>312</a:t>
                      </a:r>
                      <a:endParaRPr sz="1800" dirty="0"/>
                    </a:p>
                  </a:txBody>
                  <a:tcPr marL="77700" marR="77700" marT="178775" marB="178775"/>
                </a:tc>
                <a:tc>
                  <a:txBody>
                    <a:bodyPr/>
                    <a:lstStyle/>
                    <a:p>
                      <a:pPr marL="0" lvl="0" indent="0" algn="l" rtl="0">
                        <a:spcBef>
                          <a:spcPts val="0"/>
                        </a:spcBef>
                        <a:spcAft>
                          <a:spcPts val="0"/>
                        </a:spcAft>
                        <a:buNone/>
                      </a:pPr>
                      <a:r>
                        <a:rPr lang="en-US" sz="1800" dirty="0"/>
                        <a:t>635</a:t>
                      </a:r>
                      <a:endParaRPr sz="1800" dirty="0"/>
                    </a:p>
                  </a:txBody>
                  <a:tcPr marL="77700" marR="77700" marT="178775" marB="178775"/>
                </a:tc>
                <a:tc>
                  <a:txBody>
                    <a:bodyPr/>
                    <a:lstStyle/>
                    <a:p>
                      <a:pPr marL="0" lvl="0" indent="0" algn="l" rtl="0">
                        <a:spcBef>
                          <a:spcPts val="0"/>
                        </a:spcBef>
                        <a:spcAft>
                          <a:spcPts val="0"/>
                        </a:spcAft>
                        <a:buNone/>
                      </a:pPr>
                      <a:r>
                        <a:rPr lang="en-US" sz="1800" dirty="0"/>
                        <a:t>Read comments</a:t>
                      </a:r>
                      <a:endParaRPr sz="1800" dirty="0"/>
                    </a:p>
                  </a:txBody>
                  <a:tcPr marL="77700" marR="77700" marT="178775" marB="17877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92"/>
          <p:cNvSpPr txBox="1"/>
          <p:nvPr/>
        </p:nvSpPr>
        <p:spPr>
          <a:xfrm>
            <a:off x="290318" y="2772977"/>
            <a:ext cx="7242600" cy="691614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solidFill>
                  <a:srgbClr val="595959"/>
                </a:solidFill>
                <a:latin typeface="Open Sans Light"/>
                <a:ea typeface="Open Sans Light"/>
                <a:cs typeface="Open Sans Light"/>
                <a:sym typeface="Open Sans Light"/>
              </a:rPr>
              <a:t>What would you do differently based on your results?</a:t>
            </a:r>
            <a:endParaRPr sz="2200" dirty="0">
              <a:solidFill>
                <a:srgbClr val="595959"/>
              </a:solidFill>
              <a:latin typeface="Open Sans Light"/>
              <a:ea typeface="Open Sans Light"/>
              <a:cs typeface="Open Sans Light"/>
              <a:sym typeface="Open Sans Light"/>
            </a:endParaRPr>
          </a:p>
          <a:p>
            <a:pPr marL="0" lvl="0" indent="0" algn="l" rtl="0">
              <a:lnSpc>
                <a:spcPct val="115000"/>
              </a:lnSpc>
              <a:spcBef>
                <a:spcPts val="1600"/>
              </a:spcBef>
              <a:spcAft>
                <a:spcPts val="0"/>
              </a:spcAft>
              <a:buNone/>
            </a:pPr>
            <a:r>
              <a:rPr lang="en" sz="2200" dirty="0">
                <a:solidFill>
                  <a:srgbClr val="595959"/>
                </a:solidFill>
                <a:latin typeface="Open Sans Light"/>
                <a:ea typeface="Open Sans Light"/>
                <a:cs typeface="Open Sans Light"/>
                <a:sym typeface="Open Sans Light"/>
              </a:rPr>
              <a:t>What other topics might you feature on your blog and in social?</a:t>
            </a:r>
            <a:endParaRPr sz="2200" dirty="0">
              <a:solidFill>
                <a:srgbClr val="595959"/>
              </a:solidFill>
              <a:latin typeface="Open Sans Light"/>
              <a:ea typeface="Open Sans Light"/>
              <a:cs typeface="Open Sans Light"/>
              <a:sym typeface="Open Sans Light"/>
            </a:endParaRPr>
          </a:p>
          <a:p>
            <a:pPr lvl="0">
              <a:lnSpc>
                <a:spcPct val="115000"/>
              </a:lnSpc>
              <a:spcBef>
                <a:spcPts val="1600"/>
              </a:spcBef>
              <a:spcAft>
                <a:spcPts val="1600"/>
              </a:spcAft>
            </a:pPr>
            <a:r>
              <a:rPr lang="en-US" sz="2200" dirty="0">
                <a:solidFill>
                  <a:srgbClr val="595959"/>
                </a:solidFill>
                <a:latin typeface="Open Sans Light"/>
                <a:ea typeface="Open Sans Light"/>
                <a:cs typeface="Open Sans Light"/>
                <a:sym typeface="Open Sans Light"/>
              </a:rPr>
              <a:t>What would you do differently based on your results?</a:t>
            </a:r>
          </a:p>
          <a:p>
            <a:pPr lvl="0">
              <a:lnSpc>
                <a:spcPct val="115000"/>
              </a:lnSpc>
              <a:spcBef>
                <a:spcPts val="1600"/>
              </a:spcBef>
              <a:spcAft>
                <a:spcPts val="1600"/>
              </a:spcAft>
            </a:pPr>
            <a:r>
              <a:rPr lang="en-US" sz="2200" dirty="0">
                <a:solidFill>
                  <a:srgbClr val="595959"/>
                </a:solidFill>
                <a:latin typeface="Open Sans Light"/>
                <a:ea typeface="Open Sans Light"/>
                <a:cs typeface="Open Sans Light"/>
                <a:sym typeface="Open Sans Light"/>
              </a:rPr>
              <a:t>What other topics might you highlight on your blog and social media sites?</a:t>
            </a:r>
          </a:p>
          <a:p>
            <a:pPr lvl="0">
              <a:lnSpc>
                <a:spcPct val="115000"/>
              </a:lnSpc>
              <a:spcBef>
                <a:spcPts val="1600"/>
              </a:spcBef>
              <a:spcAft>
                <a:spcPts val="1600"/>
              </a:spcAft>
            </a:pPr>
            <a:r>
              <a:rPr lang="en-US" sz="2200" dirty="0">
                <a:solidFill>
                  <a:srgbClr val="595959"/>
                </a:solidFill>
                <a:latin typeface="Open Sans Light"/>
                <a:ea typeface="Open Sans Light"/>
                <a:cs typeface="Open Sans Light"/>
                <a:sym typeface="Open Sans Light"/>
              </a:rPr>
              <a:t>Checking the measurement of impact, traffic statistics, liking and participation, as well as comments and research in the common content, and through the mortar I will always offer them the best way to choose and master the display of its importance, which makes him have a constant desire to wait for the blog posts</a:t>
            </a:r>
            <a:endParaRPr sz="2200" dirty="0">
              <a:solidFill>
                <a:srgbClr val="595959"/>
              </a:solidFill>
              <a:latin typeface="Open Sans Light"/>
              <a:ea typeface="Open Sans Light"/>
              <a:cs typeface="Open Sans Light"/>
              <a:sym typeface="Open Sans Light"/>
            </a:endParaRPr>
          </a:p>
        </p:txBody>
      </p:sp>
      <p:sp>
        <p:nvSpPr>
          <p:cNvPr id="363" name="Google Shape;363;p92"/>
          <p:cNvSpPr txBox="1"/>
          <p:nvPr/>
        </p:nvSpPr>
        <p:spPr>
          <a:xfrm>
            <a:off x="264945" y="870271"/>
            <a:ext cx="7242600" cy="11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2E3D49"/>
                </a:solidFill>
                <a:latin typeface="Open Sans"/>
                <a:ea typeface="Open Sans"/>
                <a:cs typeface="Open Sans"/>
                <a:sym typeface="Open Sans"/>
              </a:rPr>
              <a:t>Extra Credit: Analysis</a:t>
            </a:r>
            <a:endParaRPr sz="4000" b="1">
              <a:solidFill>
                <a:srgbClr val="2E3D49"/>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D4A5"/>
        </a:solidFill>
        <a:effectLst/>
      </p:bgPr>
    </p:bg>
    <p:spTree>
      <p:nvGrpSpPr>
        <p:cNvPr id="1" name="Shape 270"/>
        <p:cNvGrpSpPr/>
        <p:nvPr/>
      </p:nvGrpSpPr>
      <p:grpSpPr>
        <a:xfrm>
          <a:off x="0" y="0"/>
          <a:ext cx="0" cy="0"/>
          <a:chOff x="0" y="0"/>
          <a:chExt cx="0" cy="0"/>
        </a:xfrm>
      </p:grpSpPr>
      <p:sp>
        <p:nvSpPr>
          <p:cNvPr id="271" name="Google Shape;271;p77"/>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Getting Started</a:t>
            </a:r>
            <a:endParaRPr sz="2000"/>
          </a:p>
        </p:txBody>
      </p:sp>
      <p:sp>
        <p:nvSpPr>
          <p:cNvPr id="272" name="Google Shape;272;p77"/>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7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Marketing Objective</a:t>
            </a:r>
            <a:endParaRPr sz="4000" b="1">
              <a:solidFill>
                <a:srgbClr val="2E3D49"/>
              </a:solidFill>
            </a:endParaRPr>
          </a:p>
        </p:txBody>
      </p:sp>
      <p:sp>
        <p:nvSpPr>
          <p:cNvPr id="278" name="Google Shape;278;p78"/>
          <p:cNvSpPr txBox="1">
            <a:spLocks noGrp="1"/>
          </p:cNvSpPr>
          <p:nvPr>
            <p:ph type="body" idx="1"/>
          </p:nvPr>
        </p:nvSpPr>
        <p:spPr>
          <a:xfrm>
            <a:off x="264945" y="2253729"/>
            <a:ext cx="7242600" cy="6573748"/>
          </a:xfrm>
          <a:prstGeom prst="rect">
            <a:avLst/>
          </a:prstGeom>
        </p:spPr>
        <p:txBody>
          <a:bodyPr spcFirstLastPara="1" wrap="square" lIns="91425" tIns="91425" rIns="91425" bIns="91425" anchor="t" anchorCtr="0">
            <a:noAutofit/>
          </a:bodyPr>
          <a:lstStyle/>
          <a:p>
            <a:pPr marL="0" lvl="0" indent="0">
              <a:buNone/>
            </a:pPr>
            <a:r>
              <a:rPr lang="en-US" sz="2200" i="1" dirty="0">
                <a:solidFill>
                  <a:srgbClr val="525C65"/>
                </a:solidFill>
                <a:latin typeface="Open Sans Light"/>
                <a:ea typeface="Open Sans Light"/>
                <a:cs typeface="Open Sans Light"/>
                <a:sym typeface="Open Sans Light"/>
              </a:rPr>
              <a:t>The marketing goal of your blog post</a:t>
            </a:r>
          </a:p>
          <a:p>
            <a:pPr marL="0" lvl="0" indent="0">
              <a:buNone/>
            </a:pPr>
            <a:r>
              <a:rPr lang="en-US" sz="2200" i="1" dirty="0">
                <a:solidFill>
                  <a:srgbClr val="525C65"/>
                </a:solidFill>
                <a:latin typeface="Open Sans Light"/>
                <a:ea typeface="Open Sans Light"/>
                <a:cs typeface="Open Sans Light"/>
                <a:sym typeface="Open Sans Light"/>
              </a:rPr>
              <a:t>Gain more than 5200 followers in January</a:t>
            </a: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7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KPI</a:t>
            </a:r>
            <a:endParaRPr sz="4000" b="1">
              <a:solidFill>
                <a:srgbClr val="2E3D49"/>
              </a:solidFill>
            </a:endParaRPr>
          </a:p>
        </p:txBody>
      </p:sp>
      <p:sp>
        <p:nvSpPr>
          <p:cNvPr id="284" name="Google Shape;284;p7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buNone/>
            </a:pPr>
            <a:r>
              <a:rPr lang="en-US" sz="2200" i="1" dirty="0">
                <a:solidFill>
                  <a:srgbClr val="525C65"/>
                </a:solidFill>
                <a:latin typeface="Open Sans Light"/>
                <a:ea typeface="Open Sans Light"/>
                <a:cs typeface="Open Sans Light"/>
                <a:sym typeface="Open Sans Light"/>
              </a:rPr>
              <a:t>Average followers of blog posts gained end of January</a:t>
            </a: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80"/>
          <p:cNvSpPr txBox="1">
            <a:spLocks noGrp="1"/>
          </p:cNvSpPr>
          <p:nvPr>
            <p:ph type="title"/>
          </p:nvPr>
        </p:nvSpPr>
        <p:spPr>
          <a:xfrm>
            <a:off x="264900" y="162905"/>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dirty="0">
                <a:solidFill>
                  <a:srgbClr val="2E3D49"/>
                </a:solidFill>
              </a:rPr>
              <a:t>Target</a:t>
            </a:r>
            <a:r>
              <a:rPr lang="en" dirty="0"/>
              <a:t> </a:t>
            </a:r>
            <a:r>
              <a:rPr lang="en" sz="4000" b="1" dirty="0">
                <a:solidFill>
                  <a:srgbClr val="2E3D49"/>
                </a:solidFill>
              </a:rPr>
              <a:t>Persona</a:t>
            </a:r>
            <a:r>
              <a:rPr lang="en" dirty="0"/>
              <a:t> </a:t>
            </a:r>
            <a:br>
              <a:rPr lang="en" dirty="0"/>
            </a:br>
            <a:endParaRPr dirty="0"/>
          </a:p>
        </p:txBody>
      </p:sp>
      <p:graphicFrame>
        <p:nvGraphicFramePr>
          <p:cNvPr id="290" name="Google Shape;290;p80"/>
          <p:cNvGraphicFramePr/>
          <p:nvPr>
            <p:extLst>
              <p:ext uri="{D42A27DB-BD31-4B8C-83A1-F6EECF244321}">
                <p14:modId xmlns:p14="http://schemas.microsoft.com/office/powerpoint/2010/main" val="1553351256"/>
              </p:ext>
            </p:extLst>
          </p:nvPr>
        </p:nvGraphicFramePr>
        <p:xfrm>
          <a:off x="264900" y="972254"/>
          <a:ext cx="7242600" cy="8854801"/>
        </p:xfrm>
        <a:graphic>
          <a:graphicData uri="http://schemas.openxmlformats.org/drawingml/2006/table">
            <a:tbl>
              <a:tblPr>
                <a:noFill/>
                <a:tableStyleId>{7C6520CD-B2F6-4F69-A4F9-7EE9DE13571F}</a:tableStyleId>
              </a:tblPr>
              <a:tblGrid>
                <a:gridCol w="2414200">
                  <a:extLst>
                    <a:ext uri="{9D8B030D-6E8A-4147-A177-3AD203B41FA5}">
                      <a16:colId xmlns:a16="http://schemas.microsoft.com/office/drawing/2014/main" val="20000"/>
                    </a:ext>
                  </a:extLst>
                </a:gridCol>
                <a:gridCol w="2414200">
                  <a:extLst>
                    <a:ext uri="{9D8B030D-6E8A-4147-A177-3AD203B41FA5}">
                      <a16:colId xmlns:a16="http://schemas.microsoft.com/office/drawing/2014/main" val="20001"/>
                    </a:ext>
                  </a:extLst>
                </a:gridCol>
                <a:gridCol w="2414200">
                  <a:extLst>
                    <a:ext uri="{9D8B030D-6E8A-4147-A177-3AD203B41FA5}">
                      <a16:colId xmlns:a16="http://schemas.microsoft.com/office/drawing/2014/main" val="20002"/>
                    </a:ext>
                  </a:extLst>
                </a:gridCol>
              </a:tblGrid>
              <a:tr h="707431">
                <a:tc>
                  <a:txBody>
                    <a:bodyPr/>
                    <a:lstStyle/>
                    <a:p>
                      <a:pPr marL="0" lvl="0" indent="0" algn="ctr" rtl="0">
                        <a:spcBef>
                          <a:spcPts val="0"/>
                        </a:spcBef>
                        <a:spcAft>
                          <a:spcPts val="0"/>
                        </a:spcAft>
                        <a:buNone/>
                      </a:pPr>
                      <a:r>
                        <a:rPr lang="en" sz="1800">
                          <a:solidFill>
                            <a:schemeClr val="lt1"/>
                          </a:solidFill>
                          <a:latin typeface="Open Sans"/>
                          <a:ea typeface="Open Sans"/>
                          <a:cs typeface="Open Sans"/>
                          <a:sym typeface="Open Sans"/>
                        </a:rPr>
                        <a:t>Background and Demographics</a:t>
                      </a:r>
                      <a:endParaRPr sz="1800">
                        <a:solidFill>
                          <a:schemeClr val="lt1"/>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800">
                          <a:solidFill>
                            <a:schemeClr val="lt1"/>
                          </a:solidFill>
                          <a:latin typeface="Open Sans"/>
                          <a:ea typeface="Open Sans"/>
                          <a:cs typeface="Open Sans"/>
                          <a:sym typeface="Open Sans"/>
                        </a:rPr>
                        <a:t>Target Persona Name</a:t>
                      </a:r>
                      <a:endParaRPr sz="1800">
                        <a:solidFill>
                          <a:schemeClr val="lt1"/>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800">
                          <a:solidFill>
                            <a:schemeClr val="lt1"/>
                          </a:solidFill>
                          <a:latin typeface="Open Sans"/>
                          <a:ea typeface="Open Sans"/>
                          <a:cs typeface="Open Sans"/>
                          <a:sym typeface="Open Sans"/>
                        </a:rPr>
                        <a:t>Needs</a:t>
                      </a:r>
                      <a:endParaRPr sz="1800">
                        <a:solidFill>
                          <a:schemeClr val="lt1"/>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extLst>
                  <a:ext uri="{0D108BD9-81ED-4DB2-BD59-A6C34878D82A}">
                    <a16:rowId xmlns:a16="http://schemas.microsoft.com/office/drawing/2014/main" val="10000"/>
                  </a:ext>
                </a:extLst>
              </a:tr>
              <a:tr h="4728615">
                <a:tc>
                  <a:txBody>
                    <a:bodyPr/>
                    <a:lstStyle/>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Category: Girls</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Age: from 20 to 35</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Education: University</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Occupation: low-income female employee (unemployed)</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Family life: medium</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The nationality is Arabic</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Common features: Having a profitable job</a:t>
                      </a:r>
                      <a:endParaRPr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sz="1800" dirty="0">
                        <a:solidFill>
                          <a:srgbClr val="2E3D49"/>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endParaRPr lang="en-US" sz="1800" dirty="0">
                        <a:solidFill>
                          <a:srgbClr val="2E3D49"/>
                        </a:solidFill>
                        <a:latin typeface="Open Sans"/>
                        <a:ea typeface="Open Sans"/>
                        <a:cs typeface="Open Sans"/>
                        <a:sym typeface="Open Sans"/>
                      </a:endParaRPr>
                    </a:p>
                    <a:p>
                      <a:pPr marL="0" lvl="0" indent="0" algn="ctr" rtl="0">
                        <a:spcBef>
                          <a:spcPts val="0"/>
                        </a:spcBef>
                        <a:spcAft>
                          <a:spcPts val="0"/>
                        </a:spcAft>
                        <a:buNone/>
                      </a:pPr>
                      <a:r>
                        <a:rPr lang="en-US" sz="1800" dirty="0">
                          <a:solidFill>
                            <a:srgbClr val="2E3D49"/>
                          </a:solidFill>
                          <a:latin typeface="Open Sans"/>
                          <a:ea typeface="Open Sans"/>
                          <a:cs typeface="Open Sans"/>
                          <a:sym typeface="Open Sans"/>
                        </a:rPr>
                        <a:t>Amal</a:t>
                      </a:r>
                      <a:endParaRPr sz="1800" dirty="0">
                        <a:solidFill>
                          <a:srgbClr val="2E3D49"/>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The means that helps her to reach</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Independent job from home</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Money to help her meet her needs</a:t>
                      </a:r>
                      <a:endParaRPr sz="1800" dirty="0">
                        <a:solidFill>
                          <a:srgbClr val="2E3D49"/>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extLst>
                  <a:ext uri="{0D108BD9-81ED-4DB2-BD59-A6C34878D82A}">
                    <a16:rowId xmlns:a16="http://schemas.microsoft.com/office/drawing/2014/main" val="10001"/>
                  </a:ext>
                </a:extLst>
              </a:tr>
              <a:tr h="548555">
                <a:tc>
                  <a:txBody>
                    <a:bodyPr/>
                    <a:lstStyle/>
                    <a:p>
                      <a:pPr marL="0" lvl="0" indent="0" algn="ctr" rtl="0">
                        <a:spcBef>
                          <a:spcPts val="0"/>
                        </a:spcBef>
                        <a:spcAft>
                          <a:spcPts val="0"/>
                        </a:spcAft>
                        <a:buNone/>
                      </a:pPr>
                      <a:r>
                        <a:rPr lang="en" sz="1800">
                          <a:solidFill>
                            <a:schemeClr val="lt1"/>
                          </a:solidFill>
                          <a:latin typeface="Open Sans"/>
                          <a:ea typeface="Open Sans"/>
                          <a:cs typeface="Open Sans"/>
                          <a:sym typeface="Open Sans"/>
                        </a:rPr>
                        <a:t>Hobbies</a:t>
                      </a:r>
                      <a:endParaRPr sz="1800">
                        <a:solidFill>
                          <a:schemeClr val="lt1"/>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800">
                          <a:solidFill>
                            <a:schemeClr val="lt1"/>
                          </a:solidFill>
                          <a:latin typeface="Open Sans"/>
                          <a:ea typeface="Open Sans"/>
                          <a:cs typeface="Open Sans"/>
                          <a:sym typeface="Open Sans"/>
                        </a:rPr>
                        <a:t>Goals</a:t>
                      </a:r>
                      <a:endParaRPr sz="1800">
                        <a:solidFill>
                          <a:schemeClr val="lt1"/>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 sz="1800" dirty="0">
                          <a:solidFill>
                            <a:schemeClr val="lt1"/>
                          </a:solidFill>
                          <a:latin typeface="Open Sans"/>
                          <a:ea typeface="Open Sans"/>
                          <a:cs typeface="Open Sans"/>
                          <a:sym typeface="Open Sans"/>
                        </a:rPr>
                        <a:t>Barriers</a:t>
                      </a:r>
                      <a:endParaRPr sz="1800" dirty="0">
                        <a:solidFill>
                          <a:schemeClr val="lt1"/>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extLst>
                  <a:ext uri="{0D108BD9-81ED-4DB2-BD59-A6C34878D82A}">
                    <a16:rowId xmlns:a16="http://schemas.microsoft.com/office/drawing/2014/main" val="10002"/>
                  </a:ext>
                </a:extLst>
              </a:tr>
              <a:tr h="2472813">
                <a:tc>
                  <a:txBody>
                    <a:bodyPr/>
                    <a:lstStyle/>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Sports</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Draw</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Self development</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reading</a:t>
                      </a:r>
                    </a:p>
                    <a:p>
                      <a:pPr marL="342900" lvl="0" indent="-342900" algn="l" rtl="0">
                        <a:spcBef>
                          <a:spcPts val="0"/>
                        </a:spcBef>
                        <a:spcAft>
                          <a:spcPts val="0"/>
                        </a:spcAft>
                        <a:buFont typeface="+mj-lt"/>
                        <a:buAutoNum type="arabicPeriod"/>
                      </a:pPr>
                      <a:endParaRPr lang="en-US" sz="1800" dirty="0">
                        <a:solidFill>
                          <a:srgbClr val="2E3D49"/>
                        </a:solidFill>
                        <a:latin typeface="Open Sans"/>
                        <a:ea typeface="Open Sans"/>
                        <a:cs typeface="Open Sans"/>
                        <a:sym typeface="Open Sans"/>
                      </a:endParaRP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Hobbies</a:t>
                      </a:r>
                      <a:endParaRPr sz="1800" dirty="0">
                        <a:solidFill>
                          <a:srgbClr val="2E3D49"/>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Independent work from home</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You get a good education</a:t>
                      </a:r>
                    </a:p>
                    <a:p>
                      <a:pPr marL="342900" lvl="0" indent="-342900" algn="l" rtl="0">
                        <a:spcBef>
                          <a:spcPts val="0"/>
                        </a:spcBef>
                        <a:spcAft>
                          <a:spcPts val="0"/>
                        </a:spcAft>
                        <a:buFont typeface="+mj-lt"/>
                        <a:buAutoNum type="arabicPeriod"/>
                      </a:pPr>
                      <a:r>
                        <a:rPr lang="en-US" sz="1800" dirty="0">
                          <a:solidFill>
                            <a:srgbClr val="2E3D49"/>
                          </a:solidFill>
                          <a:latin typeface="Open Sans"/>
                          <a:ea typeface="Open Sans"/>
                          <a:cs typeface="Open Sans"/>
                          <a:sym typeface="Open Sans"/>
                        </a:rPr>
                        <a:t>You get high wages</a:t>
                      </a:r>
                      <a:endParaRPr sz="1800" dirty="0">
                        <a:solidFill>
                          <a:srgbClr val="2E3D49"/>
                        </a:solidFill>
                        <a:latin typeface="Open Sans"/>
                        <a:ea typeface="Open Sans"/>
                        <a:cs typeface="Open Sans"/>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342900" lvl="0" indent="-342900" algn="l" rtl="0">
                        <a:spcBef>
                          <a:spcPts val="0"/>
                        </a:spcBef>
                        <a:spcAft>
                          <a:spcPts val="0"/>
                        </a:spcAft>
                        <a:buFont typeface="+mj-lt"/>
                        <a:buAutoNum type="arabicPeriod"/>
                      </a:pPr>
                      <a:r>
                        <a:rPr lang="en-US" sz="1800" dirty="0"/>
                        <a:t>Don't want mixed-sex work for men (dogmatic)?</a:t>
                      </a:r>
                    </a:p>
                    <a:p>
                      <a:pPr marL="342900" lvl="0" indent="-342900" algn="l" rtl="0">
                        <a:spcBef>
                          <a:spcPts val="0"/>
                        </a:spcBef>
                        <a:spcAft>
                          <a:spcPts val="0"/>
                        </a:spcAft>
                        <a:buFont typeface="+mj-lt"/>
                        <a:buAutoNum type="arabicPeriod"/>
                      </a:pPr>
                      <a:r>
                        <a:rPr lang="en-US" sz="1800" dirty="0"/>
                        <a:t>You did not find the right direction</a:t>
                      </a:r>
                    </a:p>
                    <a:p>
                      <a:pPr marL="342900" lvl="0" indent="-342900" algn="l" rtl="0">
                        <a:spcBef>
                          <a:spcPts val="0"/>
                        </a:spcBef>
                        <a:spcAft>
                          <a:spcPts val="0"/>
                        </a:spcAft>
                        <a:buFont typeface="+mj-lt"/>
                        <a:buAutoNum type="arabicPeriod"/>
                      </a:pPr>
                      <a:r>
                        <a:rPr lang="en-US" sz="1800" dirty="0"/>
                        <a:t>You don't know which direction to follow</a:t>
                      </a:r>
                    </a:p>
                    <a:p>
                      <a:pPr marL="342900" lvl="0" indent="-342900" algn="l" rtl="0">
                        <a:spcBef>
                          <a:spcPts val="0"/>
                        </a:spcBef>
                        <a:spcAft>
                          <a:spcPts val="0"/>
                        </a:spcAft>
                        <a:buFont typeface="+mj-lt"/>
                        <a:buAutoNum type="arabicPeriod"/>
                      </a:pPr>
                      <a:r>
                        <a:rPr lang="en-US" sz="1800" dirty="0"/>
                        <a:t>How to access digital jobs</a:t>
                      </a:r>
                      <a:endParaRPr sz="1800" dirty="0"/>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1E94FAD2-410E-4AF2-BA88-72C27BAB5AA8}"/>
              </a:ext>
            </a:extLst>
          </p:cNvPr>
          <p:cNvPicPr>
            <a:picLocks noChangeAspect="1"/>
          </p:cNvPicPr>
          <p:nvPr/>
        </p:nvPicPr>
        <p:blipFill>
          <a:blip r:embed="rId3"/>
          <a:stretch>
            <a:fillRect/>
          </a:stretch>
        </p:blipFill>
        <p:spPr>
          <a:xfrm>
            <a:off x="2704382" y="2631057"/>
            <a:ext cx="2363636" cy="23981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D4A5"/>
        </a:solidFill>
        <a:effectLst/>
      </p:bgPr>
    </p:bg>
    <p:spTree>
      <p:nvGrpSpPr>
        <p:cNvPr id="1" name="Shape 294"/>
        <p:cNvGrpSpPr/>
        <p:nvPr/>
      </p:nvGrpSpPr>
      <p:grpSpPr>
        <a:xfrm>
          <a:off x="0" y="0"/>
          <a:ext cx="0" cy="0"/>
          <a:chOff x="0" y="0"/>
          <a:chExt cx="0" cy="0"/>
        </a:xfrm>
      </p:grpSpPr>
      <p:sp>
        <p:nvSpPr>
          <p:cNvPr id="295" name="Google Shape;295;p81"/>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Write a Blog Post</a:t>
            </a:r>
            <a:endParaRPr sz="2000"/>
          </a:p>
        </p:txBody>
      </p:sp>
      <p:sp>
        <p:nvSpPr>
          <p:cNvPr id="296" name="Google Shape;296;p81"/>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82"/>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3000" b="1">
                <a:solidFill>
                  <a:srgbClr val="2E3D49"/>
                </a:solidFill>
              </a:rPr>
              <a:t>What is the theme and framework of your blog post?</a:t>
            </a:r>
            <a:endParaRPr sz="3000" b="1">
              <a:solidFill>
                <a:srgbClr val="2E3D49"/>
              </a:solidFill>
            </a:endParaRPr>
          </a:p>
        </p:txBody>
      </p:sp>
      <p:sp>
        <p:nvSpPr>
          <p:cNvPr id="302" name="Google Shape;302;p82"/>
          <p:cNvSpPr txBox="1">
            <a:spLocks noGrp="1"/>
          </p:cNvSpPr>
          <p:nvPr>
            <p:ph type="body" idx="1"/>
          </p:nvPr>
        </p:nvSpPr>
        <p:spPr>
          <a:xfrm>
            <a:off x="264855" y="2128194"/>
            <a:ext cx="7242600" cy="7654161"/>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525C65"/>
                </a:solidFill>
                <a:highlight>
                  <a:srgbClr val="FFFFFF"/>
                </a:highlight>
                <a:latin typeface="Open Sans Light"/>
                <a:ea typeface="Open Sans Light"/>
                <a:cs typeface="Open Sans Light"/>
                <a:sym typeface="Open Sans Light"/>
              </a:rPr>
              <a:t>Provide a brief summary of your blog post including the following:</a:t>
            </a:r>
            <a:endParaRPr sz="2000"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1600"/>
              </a:spcBef>
              <a:spcAft>
                <a:spcPts val="0"/>
              </a:spcAft>
              <a:buClr>
                <a:srgbClr val="525C65"/>
              </a:buClr>
              <a:buSzPts val="2200"/>
              <a:buAutoNum type="arabicPeriod"/>
            </a:pPr>
            <a:r>
              <a:rPr lang="en" sz="2000" b="1" dirty="0">
                <a:solidFill>
                  <a:srgbClr val="525C65"/>
                </a:solidFill>
                <a:highlight>
                  <a:srgbClr val="FFFFFF"/>
                </a:highlight>
              </a:rPr>
              <a:t>Select a theme for your blog post:</a:t>
            </a:r>
            <a:endParaRPr sz="2000" b="1" dirty="0">
              <a:solidFill>
                <a:srgbClr val="525C65"/>
              </a:solidFill>
              <a:highlight>
                <a:srgbClr val="FFFFFF"/>
              </a:highlight>
            </a:endParaRPr>
          </a:p>
          <a:p>
            <a:pPr marL="914400" lvl="0" indent="-368300" algn="l" rtl="0">
              <a:spcBef>
                <a:spcPts val="0"/>
              </a:spcBef>
              <a:spcAft>
                <a:spcPts val="0"/>
              </a:spcAft>
              <a:buClr>
                <a:srgbClr val="525C65"/>
              </a:buClr>
              <a:buSzPts val="2200"/>
              <a:buFont typeface="Open Sans Light"/>
              <a:buChar char="●"/>
            </a:pPr>
            <a:r>
              <a:rPr lang="en" sz="2000" i="1" dirty="0">
                <a:solidFill>
                  <a:srgbClr val="525C65"/>
                </a:solidFill>
                <a:highlight>
                  <a:srgbClr val="FFFFFF"/>
                </a:highlight>
                <a:latin typeface="Open Sans Light"/>
                <a:ea typeface="Open Sans Light"/>
                <a:cs typeface="Open Sans Light"/>
                <a:sym typeface="Open Sans Light"/>
              </a:rPr>
              <a:t>Why have you decided to take the Digital Marketing Nanodegree Program?</a:t>
            </a:r>
          </a:p>
          <a:p>
            <a:pPr marL="546100" lvl="0" indent="0">
              <a:buClr>
                <a:srgbClr val="525C65"/>
              </a:buClr>
              <a:buSzPts val="2200"/>
              <a:buNone/>
            </a:pPr>
            <a:r>
              <a:rPr lang="en-US" sz="2000" i="1" dirty="0">
                <a:solidFill>
                  <a:srgbClr val="525C65"/>
                </a:solidFill>
                <a:latin typeface="Open Sans Light"/>
                <a:ea typeface="Open Sans Light"/>
                <a:cs typeface="Open Sans Light"/>
                <a:sym typeface="Open Sans Light"/>
              </a:rPr>
              <a:t>I want to take advantage of the opportunity to learn with Udacity, I see that it provides the best flexible and applied learning materials</a:t>
            </a:r>
          </a:p>
          <a:p>
            <a:pPr marL="0" lvl="0" indent="0" algn="l" rtl="0">
              <a:spcBef>
                <a:spcPts val="1600"/>
              </a:spcBef>
              <a:spcAft>
                <a:spcPts val="0"/>
              </a:spcAft>
              <a:buNone/>
            </a:pPr>
            <a:r>
              <a:rPr lang="en" sz="2000" b="1" dirty="0">
                <a:solidFill>
                  <a:srgbClr val="525C65"/>
                </a:solidFill>
                <a:highlight>
                  <a:srgbClr val="FFFFFF"/>
                </a:highlight>
              </a:rPr>
              <a:t>2.    What is the framework of your blog post?</a:t>
            </a:r>
            <a:br>
              <a:rPr lang="en" sz="2000" i="1" dirty="0">
                <a:solidFill>
                  <a:srgbClr val="525C65"/>
                </a:solidFill>
                <a:highlight>
                  <a:srgbClr val="FFFFFF"/>
                </a:highlight>
                <a:latin typeface="Open Sans Light"/>
                <a:ea typeface="Open Sans Light"/>
                <a:cs typeface="Open Sans Light"/>
                <a:sym typeface="Open Sans Light"/>
              </a:rPr>
            </a:br>
            <a:r>
              <a:rPr lang="en-US" sz="2000" i="1" dirty="0">
                <a:solidFill>
                  <a:srgbClr val="525C65"/>
                </a:solidFill>
                <a:latin typeface="Open Sans Light"/>
                <a:ea typeface="Open Sans Light"/>
                <a:cs typeface="Open Sans Light"/>
                <a:sym typeface="Open Sans Light"/>
              </a:rPr>
              <a:t>Frame SCQA</a:t>
            </a:r>
          </a:p>
          <a:p>
            <a:pPr lvl="0" indent="-457200">
              <a:spcBef>
                <a:spcPts val="1600"/>
              </a:spcBef>
              <a:buFont typeface="+mj-lt"/>
              <a:buAutoNum type="arabicPeriod"/>
            </a:pPr>
            <a:r>
              <a:rPr lang="en-US" sz="2000" i="1" dirty="0">
                <a:solidFill>
                  <a:srgbClr val="525C65"/>
                </a:solidFill>
                <a:latin typeface="Open Sans Light"/>
                <a:ea typeface="Open Sans Light"/>
                <a:cs typeface="Open Sans Light"/>
                <a:sym typeface="Open Sans Light"/>
              </a:rPr>
              <a:t>Situation: I want a job that matches my skills.</a:t>
            </a:r>
          </a:p>
          <a:p>
            <a:pPr lvl="0" indent="-457200">
              <a:spcBef>
                <a:spcPts val="1600"/>
              </a:spcBef>
              <a:buFont typeface="+mj-lt"/>
              <a:buAutoNum type="arabicPeriod"/>
            </a:pPr>
            <a:r>
              <a:rPr lang="en-US" sz="2000" i="1" dirty="0">
                <a:solidFill>
                  <a:srgbClr val="525C65"/>
                </a:solidFill>
                <a:latin typeface="Open Sans Light"/>
                <a:ea typeface="Open Sans Light"/>
                <a:cs typeface="Open Sans Light"/>
                <a:sym typeface="Open Sans Light"/>
              </a:rPr>
              <a:t>Complexity: Time, the ideological concept (non-promiscuity) of the digital world</a:t>
            </a:r>
          </a:p>
          <a:p>
            <a:pPr lvl="0" indent="-457200">
              <a:spcBef>
                <a:spcPts val="1600"/>
              </a:spcBef>
              <a:buFont typeface="+mj-lt"/>
              <a:buAutoNum type="arabicPeriod"/>
            </a:pPr>
            <a:r>
              <a:rPr lang="en-US" sz="2000" i="1" dirty="0">
                <a:solidFill>
                  <a:srgbClr val="525C65"/>
                </a:solidFill>
                <a:latin typeface="Open Sans Light"/>
                <a:ea typeface="Open Sans Light"/>
                <a:cs typeface="Open Sans Light"/>
                <a:sym typeface="Open Sans Light"/>
              </a:rPr>
              <a:t>A momentum of ideas and information, and which paths to follow</a:t>
            </a:r>
          </a:p>
          <a:p>
            <a:pPr lvl="0" indent="-457200">
              <a:spcBef>
                <a:spcPts val="1600"/>
              </a:spcBef>
              <a:buFont typeface="+mj-lt"/>
              <a:buAutoNum type="arabicPeriod"/>
            </a:pPr>
            <a:r>
              <a:rPr lang="en-US" sz="2000" i="1" dirty="0">
                <a:solidFill>
                  <a:srgbClr val="525C65"/>
                </a:solidFill>
                <a:latin typeface="Open Sans Light"/>
                <a:ea typeface="Open Sans Light"/>
                <a:cs typeface="Open Sans Light"/>
                <a:sym typeface="Open Sans Light"/>
              </a:rPr>
              <a:t>Question: What are the best platforms I can trust?</a:t>
            </a:r>
          </a:p>
          <a:p>
            <a:pPr lvl="0" indent="-457200">
              <a:spcBef>
                <a:spcPts val="1600"/>
              </a:spcBef>
              <a:buFont typeface="+mj-lt"/>
              <a:buAutoNum type="arabicPeriod"/>
            </a:pPr>
            <a:r>
              <a:rPr lang="en-US" sz="2000" i="1" dirty="0">
                <a:solidFill>
                  <a:srgbClr val="525C65"/>
                </a:solidFill>
                <a:latin typeface="Open Sans Light"/>
                <a:ea typeface="Open Sans Light"/>
                <a:cs typeface="Open Sans Light"/>
                <a:sym typeface="Open Sans Light"/>
              </a:rPr>
              <a:t>Answer: nano digital marketing program.</a:t>
            </a:r>
            <a:endParaRPr sz="20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83"/>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3000" b="1">
                <a:solidFill>
                  <a:srgbClr val="2E3D49"/>
                </a:solidFill>
                <a:highlight>
                  <a:srgbClr val="FFFFFF"/>
                </a:highlight>
              </a:rPr>
              <a:t>Write a blog post, with the theme you’ve chosen from the options above, in the space provided below.</a:t>
            </a:r>
            <a:endParaRPr sz="3000" b="1">
              <a:solidFill>
                <a:srgbClr val="2E3D49"/>
              </a:solidFill>
            </a:endParaRPr>
          </a:p>
        </p:txBody>
      </p:sp>
      <p:sp>
        <p:nvSpPr>
          <p:cNvPr id="308" name="Google Shape;308;p83"/>
          <p:cNvSpPr txBox="1">
            <a:spLocks noGrp="1"/>
          </p:cNvSpPr>
          <p:nvPr>
            <p:ph type="body" idx="1"/>
          </p:nvPr>
        </p:nvSpPr>
        <p:spPr>
          <a:xfrm>
            <a:off x="211990" y="2741004"/>
            <a:ext cx="7242600" cy="6239700"/>
          </a:xfrm>
          <a:prstGeom prst="rect">
            <a:avLst/>
          </a:prstGeom>
        </p:spPr>
        <p:txBody>
          <a:bodyPr spcFirstLastPara="1" wrap="square" lIns="91425" tIns="91425" rIns="91425" bIns="91425" anchor="t" anchorCtr="0">
            <a:noAutofit/>
          </a:bodyPr>
          <a:lstStyle/>
          <a:p>
            <a:pPr marL="0" lvl="0" indent="0" algn="ctr" rtl="0">
              <a:lnSpc>
                <a:spcPct val="160000"/>
              </a:lnSpc>
              <a:spcBef>
                <a:spcPts val="0"/>
              </a:spcBef>
              <a:spcAft>
                <a:spcPts val="0"/>
              </a:spcAft>
              <a:buNone/>
            </a:pPr>
            <a:endParaRPr lang="en-US" sz="2200" dirty="0">
              <a:solidFill>
                <a:srgbClr val="525C65"/>
              </a:solidFill>
              <a:highlight>
                <a:srgbClr val="FFFFFF"/>
              </a:highlight>
              <a:latin typeface="Open Sans Light"/>
              <a:ea typeface="Open Sans Light"/>
              <a:cs typeface="Open Sans Light"/>
              <a:sym typeface="Open Sans Light"/>
            </a:endParaRPr>
          </a:p>
          <a:p>
            <a:pPr marL="0" lvl="0" indent="0" algn="ctr" rtl="0">
              <a:lnSpc>
                <a:spcPct val="160000"/>
              </a:lnSpc>
              <a:spcBef>
                <a:spcPts val="0"/>
              </a:spcBef>
              <a:spcAft>
                <a:spcPts val="0"/>
              </a:spcAft>
              <a:buNone/>
            </a:pPr>
            <a:endParaRPr lang="en-US" sz="2200" dirty="0">
              <a:solidFill>
                <a:srgbClr val="525C65"/>
              </a:solidFill>
              <a:highlight>
                <a:srgbClr val="FFFFFF"/>
              </a:highlight>
              <a:latin typeface="Open Sans Light"/>
              <a:ea typeface="Open Sans Light"/>
              <a:cs typeface="Open Sans Light"/>
              <a:sym typeface="Open Sans Light"/>
            </a:endParaRPr>
          </a:p>
          <a:p>
            <a:pPr marL="0" lvl="0" indent="0" algn="ctr" rtl="0">
              <a:lnSpc>
                <a:spcPct val="160000"/>
              </a:lnSpc>
              <a:spcBef>
                <a:spcPts val="0"/>
              </a:spcBef>
              <a:spcAft>
                <a:spcPts val="0"/>
              </a:spcAft>
              <a:buNone/>
            </a:pPr>
            <a:endParaRPr lang="en-US" sz="2200" dirty="0">
              <a:solidFill>
                <a:srgbClr val="525C65"/>
              </a:solidFill>
              <a:highlight>
                <a:srgbClr val="FFFFFF"/>
              </a:highlight>
              <a:latin typeface="Open Sans Light"/>
              <a:ea typeface="Open Sans Light"/>
              <a:cs typeface="Open Sans Light"/>
              <a:sym typeface="Open Sans Light"/>
            </a:endParaRPr>
          </a:p>
          <a:p>
            <a:pPr marL="0" lvl="0" indent="0" algn="ctr" rtl="0">
              <a:lnSpc>
                <a:spcPct val="160000"/>
              </a:lnSpc>
              <a:spcBef>
                <a:spcPts val="0"/>
              </a:spcBef>
              <a:spcAft>
                <a:spcPts val="0"/>
              </a:spcAft>
              <a:buNone/>
            </a:pPr>
            <a:endParaRPr lang="en-US" sz="2200" dirty="0">
              <a:solidFill>
                <a:srgbClr val="525C65"/>
              </a:solidFill>
              <a:highlight>
                <a:srgbClr val="FFFFFF"/>
              </a:highlight>
              <a:latin typeface="Open Sans Light"/>
              <a:ea typeface="Open Sans Light"/>
              <a:cs typeface="Open Sans Light"/>
              <a:sym typeface="Open Sans Light"/>
            </a:endParaRPr>
          </a:p>
          <a:p>
            <a:pPr marL="0" lvl="0" indent="0" algn="ctr" rtl="0">
              <a:lnSpc>
                <a:spcPct val="160000"/>
              </a:lnSpc>
              <a:spcBef>
                <a:spcPts val="0"/>
              </a:spcBef>
              <a:spcAft>
                <a:spcPts val="0"/>
              </a:spcAft>
              <a:buNone/>
            </a:pPr>
            <a:r>
              <a:rPr lang="en-US" sz="2200" dirty="0">
                <a:solidFill>
                  <a:srgbClr val="525C65"/>
                </a:solidFill>
                <a:highlight>
                  <a:srgbClr val="FFFFFF"/>
                </a:highlight>
                <a:latin typeface="Open Sans Light"/>
                <a:ea typeface="Open Sans Light"/>
                <a:cs typeface="Open Sans Light"/>
                <a:sym typeface="Open Sans Light"/>
                <a:hlinkClick r:id="rId3"/>
              </a:rPr>
              <a:t>https://bit.ly/3lM9yNR</a:t>
            </a:r>
            <a:endParaRPr sz="2200" dirty="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8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2E3D49"/>
                </a:solidFill>
              </a:rPr>
              <a:t>Blog Post </a:t>
            </a:r>
            <a:endParaRPr sz="4000" b="1">
              <a:solidFill>
                <a:srgbClr val="2E3D49"/>
              </a:solidFill>
            </a:endParaRPr>
          </a:p>
        </p:txBody>
      </p:sp>
      <p:sp>
        <p:nvSpPr>
          <p:cNvPr id="314" name="Google Shape;314;p84"/>
          <p:cNvSpPr txBox="1">
            <a:spLocks noGrp="1"/>
          </p:cNvSpPr>
          <p:nvPr>
            <p:ph type="body" idx="1"/>
          </p:nvPr>
        </p:nvSpPr>
        <p:spPr>
          <a:xfrm>
            <a:off x="264945" y="2253728"/>
            <a:ext cx="7242600" cy="7632143"/>
          </a:xfrm>
          <a:prstGeom prst="rect">
            <a:avLst/>
          </a:prstGeom>
        </p:spPr>
        <p:txBody>
          <a:bodyPr spcFirstLastPara="1" wrap="square" lIns="91425" tIns="91425" rIns="91425" bIns="91425" anchor="t" anchorCtr="0">
            <a:noAutofit/>
          </a:bodyPr>
          <a:lstStyle/>
          <a:p>
            <a:pPr marL="0" lvl="0" indent="0">
              <a:spcAft>
                <a:spcPts val="1600"/>
              </a:spcAft>
              <a:buNone/>
            </a:pPr>
            <a:r>
              <a:rPr lang="en-US" sz="2200" i="1" dirty="0">
                <a:latin typeface="Open Sans Light"/>
                <a:ea typeface="Open Sans Light"/>
                <a:cs typeface="Open Sans Light"/>
                <a:sym typeface="Open Sans Light"/>
              </a:rPr>
              <a:t>Get a job and a high salary from your home in the digital marketing field with major international companies. Ease and flexibility of daring gives you the opportunity What are you waiting for? Join now through this link  </a:t>
            </a:r>
            <a:r>
              <a:rPr lang="en-US" sz="2200" i="1" dirty="0">
                <a:latin typeface="Open Sans Light"/>
                <a:ea typeface="Open Sans Light"/>
                <a:cs typeface="Open Sans Light"/>
                <a:sym typeface="Open Sans Light"/>
                <a:hlinkClick r:id="rId3"/>
              </a:rPr>
              <a:t>https://bit.ly/3lM9yNR</a:t>
            </a:r>
            <a:endParaRPr lang="en-US" sz="2200" i="1" dirty="0">
              <a:latin typeface="Open Sans Light"/>
              <a:ea typeface="Open Sans Light"/>
              <a:cs typeface="Open Sans Light"/>
              <a:sym typeface="Open Sans Light"/>
            </a:endParaRPr>
          </a:p>
          <a:p>
            <a:pPr marL="0" lvl="0" indent="0">
              <a:spcAft>
                <a:spcPts val="1600"/>
              </a:spcAft>
              <a:buNone/>
            </a:pPr>
            <a:endParaRPr lang="en-US" sz="2200" i="1" dirty="0">
              <a:latin typeface="Open Sans Light"/>
              <a:ea typeface="Open Sans Light"/>
              <a:cs typeface="Open Sans Light"/>
              <a:sym typeface="Open Sans Light"/>
            </a:endParaRPr>
          </a:p>
          <a:p>
            <a:pPr marL="0" lvl="0" indent="0">
              <a:spcAft>
                <a:spcPts val="1600"/>
              </a:spcAft>
              <a:buNone/>
            </a:pPr>
            <a:endParaRPr sz="2200" i="1" dirty="0">
              <a:latin typeface="Open Sans Light"/>
              <a:ea typeface="Open Sans Light"/>
              <a:cs typeface="Open Sans Light"/>
              <a:sym typeface="Open Sans Light"/>
            </a:endParaRPr>
          </a:p>
        </p:txBody>
      </p:sp>
      <p:pic>
        <p:nvPicPr>
          <p:cNvPr id="5" name="Picture 4">
            <a:extLst>
              <a:ext uri="{FF2B5EF4-FFF2-40B4-BE49-F238E27FC236}">
                <a16:creationId xmlns:a16="http://schemas.microsoft.com/office/drawing/2014/main" id="{92C773B3-BEE9-49FA-98A1-3586F162070F}"/>
              </a:ext>
            </a:extLst>
          </p:cNvPr>
          <p:cNvPicPr>
            <a:picLocks noChangeAspect="1"/>
          </p:cNvPicPr>
          <p:nvPr/>
        </p:nvPicPr>
        <p:blipFill>
          <a:blip r:embed="rId4"/>
          <a:stretch>
            <a:fillRect/>
          </a:stretch>
        </p:blipFill>
        <p:spPr>
          <a:xfrm>
            <a:off x="264855" y="4313208"/>
            <a:ext cx="7380623" cy="446848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922</Words>
  <Application>Microsoft Office PowerPoint</Application>
  <PresentationFormat>Custom</PresentationFormat>
  <Paragraphs>137</Paragraphs>
  <Slides>17</Slides>
  <Notes>17</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17</vt:i4>
      </vt:variant>
    </vt:vector>
  </HeadingPairs>
  <TitlesOfParts>
    <vt:vector size="26" baseType="lpstr">
      <vt:lpstr>Arial</vt:lpstr>
      <vt:lpstr>Open Sans Light</vt:lpstr>
      <vt:lpstr>Helvetica Neue</vt:lpstr>
      <vt:lpstr>Open Sans</vt:lpstr>
      <vt:lpstr>Simple Light</vt:lpstr>
      <vt:lpstr>White</vt:lpstr>
      <vt:lpstr>Simple Light</vt:lpstr>
      <vt:lpstr>White</vt:lpstr>
      <vt:lpstr>Simple Light</vt:lpstr>
      <vt:lpstr>PowerPoint Presentation</vt:lpstr>
      <vt:lpstr>PowerPoint Presentation</vt:lpstr>
      <vt:lpstr>Marketing Objective</vt:lpstr>
      <vt:lpstr>KPI</vt:lpstr>
      <vt:lpstr>Target Persona  </vt:lpstr>
      <vt:lpstr>PowerPoint Presentation</vt:lpstr>
      <vt:lpstr>What is the theme and framework of your blog post?</vt:lpstr>
      <vt:lpstr>Write a blog post, with the theme you’ve chosen from the options above, in the space provided below.</vt:lpstr>
      <vt:lpstr>Blog Post </vt:lpstr>
      <vt:lpstr>PowerPoint Presentation</vt:lpstr>
      <vt:lpstr>Summary</vt:lpstr>
      <vt:lpstr>Platform 1 and Post</vt:lpstr>
      <vt:lpstr>Platform 2 and Post</vt:lpstr>
      <vt:lpstr>Platform 3 and Post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سماء السيد عبده عبدالكريم عبدالنعيم</cp:lastModifiedBy>
  <cp:revision>20</cp:revision>
  <dcterms:modified xsi:type="dcterms:W3CDTF">2022-10-16T16:27:53Z</dcterms:modified>
</cp:coreProperties>
</file>