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5"/>
  </p:notesMasterIdLst>
  <p:sldIdLst>
    <p:sldId id="256" r:id="rId3"/>
    <p:sldId id="258" r:id="rId4"/>
    <p:sldId id="263" r:id="rId5"/>
    <p:sldId id="265" r:id="rId6"/>
    <p:sldId id="278" r:id="rId7"/>
    <p:sldId id="279" r:id="rId8"/>
    <p:sldId id="280" r:id="rId9"/>
    <p:sldId id="270" r:id="rId10"/>
    <p:sldId id="272" r:id="rId11"/>
    <p:sldId id="273" r:id="rId12"/>
    <p:sldId id="275" r:id="rId13"/>
    <p:sldId id="276" r:id="rId14"/>
  </p:sldIdLst>
  <p:sldSz cx="7772400" cy="10058400"/>
  <p:notesSz cx="6858000" cy="9144000"/>
  <p:embeddedFontLst>
    <p:embeddedFont>
      <p:font typeface="Calibri" panose="020F0502020204030204" pitchFamily="34" charset="0"/>
      <p:regular r:id="rId16"/>
      <p:bold r:id="rId17"/>
      <p:italic r:id="rId18"/>
      <p:boldItalic r:id="rId19"/>
    </p:embeddedFont>
    <p:embeddedFont>
      <p:font typeface="Helvetica Neue" panose="020B0604020202020204" charset="0"/>
      <p:regular r:id="rId20"/>
      <p:bold r:id="rId21"/>
      <p:italic r:id="rId22"/>
      <p:boldItalic r:id="rId23"/>
    </p:embeddedFont>
    <p:embeddedFont>
      <p:font typeface="Open Sans" panose="020B0604020202020204" charset="0"/>
      <p:regular r:id="rId24"/>
      <p:bold r:id="rId25"/>
      <p:italic r:id="rId26"/>
      <p:boldItalic r:id="rId27"/>
    </p:embeddedFont>
    <p:embeddedFont>
      <p:font typeface="Open Sans Light" panose="020B0604020202020204" charset="0"/>
      <p:regular r:id="rId28"/>
      <p:bold r:id="rId29"/>
      <p:italic r:id="rId30"/>
      <p:boldItalic r:id="rId31"/>
    </p:embeddedFont>
    <p:embeddedFont>
      <p:font typeface="Open Sans SemiBol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56d98ae89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56d98ae8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samaaabdo941@gmail.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ontact@samaa.website"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bit.ly/3Nzx8f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400" b="1" dirty="0">
                <a:solidFill>
                  <a:schemeClr val="tx1"/>
                </a:solidFill>
              </a:rPr>
              <a:t>[</a:t>
            </a:r>
            <a:r>
              <a:rPr lang="en-US" sz="1400" b="1" dirty="0" err="1">
                <a:solidFill>
                  <a:schemeClr val="tx1"/>
                </a:solidFill>
              </a:rPr>
              <a:t>sama</a:t>
            </a:r>
            <a:r>
              <a:rPr lang="en-US" sz="1400" b="1" dirty="0">
                <a:solidFill>
                  <a:schemeClr val="tx1"/>
                </a:solidFill>
              </a:rPr>
              <a:t> </a:t>
            </a:r>
            <a:r>
              <a:rPr lang="en-US" sz="1400" b="1" dirty="0" err="1">
                <a:solidFill>
                  <a:schemeClr val="tx1"/>
                </a:solidFill>
              </a:rPr>
              <a:t>alsayed</a:t>
            </a:r>
            <a:r>
              <a:rPr lang="en-US" sz="1400" b="1" dirty="0">
                <a:solidFill>
                  <a:schemeClr val="tx1"/>
                </a:solidFill>
              </a:rPr>
              <a:t> </a:t>
            </a:r>
            <a:r>
              <a:rPr lang="en-US" sz="1400" b="1" dirty="0" err="1">
                <a:solidFill>
                  <a:schemeClr val="tx1"/>
                </a:solidFill>
              </a:rPr>
              <a:t>abdo</a:t>
            </a:r>
            <a:r>
              <a:rPr lang="en-US" sz="1400" b="1" dirty="0">
                <a:solidFill>
                  <a:schemeClr val="tx1"/>
                </a:solidFill>
              </a:rPr>
              <a:t> </a:t>
            </a:r>
            <a:r>
              <a:rPr lang="en-US" sz="1400" b="1" dirty="0">
                <a:solidFill>
                  <a:schemeClr val="dk1"/>
                </a:solidFill>
              </a:rPr>
              <a:t>]</a:t>
            </a:r>
          </a:p>
          <a:p>
            <a:pPr lvl="0" algn="r">
              <a:lnSpc>
                <a:spcPct val="115000"/>
              </a:lnSpc>
              <a:buClr>
                <a:schemeClr val="dk1"/>
              </a:buClr>
              <a:buSzPts val="1100"/>
            </a:pPr>
            <a:r>
              <a:rPr lang="en-US" sz="1400" b="1" dirty="0">
                <a:solidFill>
                  <a:schemeClr val="dk1"/>
                </a:solidFill>
              </a:rPr>
              <a:t>[Egypt, </a:t>
            </a:r>
            <a:r>
              <a:rPr lang="en-US" sz="1400" b="1" dirty="0">
                <a:solidFill>
                  <a:srgbClr val="000000"/>
                </a:solidFill>
              </a:rPr>
              <a:t>Alexandria</a:t>
            </a:r>
            <a:r>
              <a:rPr lang="en-US" sz="1400" b="1" dirty="0">
                <a:solidFill>
                  <a:schemeClr val="dk1"/>
                </a:solidFill>
              </a:rPr>
              <a:t>]</a:t>
            </a:r>
          </a:p>
          <a:p>
            <a:pPr marL="0" lvl="0" indent="0" algn="just" rtl="0">
              <a:lnSpc>
                <a:spcPct val="115000"/>
              </a:lnSpc>
              <a:spcBef>
                <a:spcPts val="0"/>
              </a:spcBef>
              <a:spcAft>
                <a:spcPts val="0"/>
              </a:spcAft>
              <a:buClr>
                <a:schemeClr val="dk1"/>
              </a:buClr>
              <a:buSzPts val="1100"/>
              <a:buFont typeface="Arial"/>
              <a:buNone/>
            </a:pPr>
            <a:r>
              <a:rPr lang="en-US" sz="3400" b="1" dirty="0">
                <a:solidFill>
                  <a:schemeClr val="dk1"/>
                </a:solidFill>
              </a:rPr>
              <a:t>Invoice</a:t>
            </a:r>
            <a:endParaRPr lang="en-US"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494499"/>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 sz="1500" b="1" i="0" u="none" strike="noStrike" kern="0" cap="none" spc="0" normalizeH="0" baseline="0" noProof="0" dirty="0">
                <a:ln>
                  <a:noFill/>
                </a:ln>
                <a:solidFill>
                  <a:srgbClr val="000000"/>
                </a:solidFill>
                <a:effectLst/>
                <a:uLnTx/>
                <a:uFillTx/>
                <a:latin typeface="Open Sans"/>
                <a:ea typeface="Open Sans"/>
                <a:cs typeface="Open Sans"/>
                <a:sym typeface="Open Sans"/>
              </a:rPr>
              <a:t>Recipient: </a:t>
            </a:r>
            <a:endParaRPr kumimoji="0" sz="15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cs typeface="Arial"/>
                <a:sym typeface="Arial"/>
              </a:rPr>
              <a:t>[team]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Open Sans" panose="020B0606030504020204" pitchFamily="34" charset="0"/>
                <a:cs typeface="Arial"/>
                <a:sym typeface="Arial"/>
              </a:rPr>
              <a:t>[USA]</a:t>
            </a:r>
            <a:endParaRPr kumimoji="0" lang="en-US" sz="1400" b="1"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US" sz="1500" b="1" i="0" u="none" strike="noStrike" kern="0" cap="none" spc="0" normalizeH="0" baseline="0" noProof="0" dirty="0">
                <a:ln>
                  <a:noFill/>
                </a:ln>
                <a:solidFill>
                  <a:srgbClr val="000000"/>
                </a:solidFill>
                <a:effectLst/>
                <a:uLnTx/>
                <a:uFillTx/>
                <a:latin typeface="Open Sans"/>
                <a:ea typeface="Open Sans"/>
                <a:cs typeface="Open Sans"/>
                <a:sym typeface="Open Sans"/>
              </a:rPr>
              <a:t>Invoice #</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a:t>
            </a:r>
            <a:r>
              <a:rPr kumimoji="0" lang="en-US" sz="16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600" b="0" i="0" u="none" strike="noStrike" kern="0" cap="none" spc="0" normalizeH="0" baseline="0" noProof="0" dirty="0">
                <a:ln>
                  <a:noFill/>
                </a:ln>
                <a:solidFill>
                  <a:srgbClr val="000000"/>
                </a:solidFill>
                <a:effectLst/>
                <a:uLnTx/>
                <a:uFillTx/>
                <a:latin typeface="Open Sans" panose="020B0606030504020204" pitchFamily="34" charset="0"/>
                <a:cs typeface="Arial"/>
                <a:sym typeface="Arial"/>
              </a:rPr>
              <a:t>[65599]</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 sz="1500" b="1" i="0" u="none" strike="noStrike" kern="0" cap="none" spc="0" normalizeH="0" baseline="0" noProof="0" dirty="0">
                <a:ln>
                  <a:noFill/>
                </a:ln>
                <a:solidFill>
                  <a:srgbClr val="000000"/>
                </a:solidFill>
                <a:effectLst/>
                <a:uLnTx/>
                <a:uFillTx/>
                <a:latin typeface="Open Sans"/>
                <a:ea typeface="Open Sans"/>
                <a:cs typeface="Open Sans"/>
                <a:sym typeface="Open Sans"/>
              </a:rPr>
              <a:t>Date issued</a:t>
            </a:r>
            <a:r>
              <a:rPr kumimoji="0" lang="en" sz="15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600" b="0" i="0" u="none" strike="noStrike" kern="0" cap="none" spc="0" normalizeH="0" baseline="0" noProof="0" dirty="0">
                <a:ln>
                  <a:noFill/>
                </a:ln>
                <a:solidFill>
                  <a:srgbClr val="000000"/>
                </a:solidFill>
                <a:effectLst/>
                <a:uLnTx/>
                <a:uFillTx/>
                <a:latin typeface="Open Sans" panose="020B0606030504020204" pitchFamily="34" charset="0"/>
                <a:cs typeface="Arial"/>
                <a:sym typeface="Arial"/>
              </a:rPr>
              <a:t>[6/11/2022]</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 sz="1500" b="1" i="0" u="none" strike="noStrike" kern="0" cap="none" spc="0" normalizeH="0" baseline="0" noProof="0" dirty="0">
                <a:ln>
                  <a:noFill/>
                </a:ln>
                <a:solidFill>
                  <a:srgbClr val="000000"/>
                </a:solidFill>
                <a:effectLst/>
                <a:uLnTx/>
                <a:uFillTx/>
                <a:latin typeface="Open Sans"/>
                <a:ea typeface="Open Sans"/>
                <a:cs typeface="Open Sans"/>
                <a:sym typeface="Open Sans"/>
              </a:rPr>
              <a:t>Date due:</a:t>
            </a:r>
            <a:r>
              <a:rPr kumimoji="0" lang="en" sz="15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500" b="0" i="0" u="none" strike="noStrike" kern="0" cap="none" spc="0" normalizeH="0" baseline="0" noProof="0" dirty="0">
                <a:ln>
                  <a:noFill/>
                </a:ln>
                <a:solidFill>
                  <a:srgbClr val="000000"/>
                </a:solidFill>
                <a:effectLst/>
                <a:uLnTx/>
                <a:uFillTx/>
                <a:latin typeface="Open Sans" panose="020B0606030504020204" pitchFamily="34" charset="0"/>
                <a:cs typeface="Arial"/>
                <a:sym typeface="Arial"/>
              </a:rPr>
              <a:t>[26/11/2022]</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endPar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 sz="1700" b="1" i="0" u="none" strike="noStrike" kern="0" cap="none" spc="0" normalizeH="0" baseline="0" noProof="0" dirty="0">
                <a:ln>
                  <a:noFill/>
                </a:ln>
                <a:solidFill>
                  <a:srgbClr val="000000"/>
                </a:solidFill>
                <a:effectLst/>
                <a:uLnTx/>
                <a:uFillTx/>
                <a:latin typeface="Open Sans"/>
                <a:ea typeface="Open Sans"/>
                <a:cs typeface="Open Sans"/>
                <a:sym typeface="Open Sans"/>
              </a:rPr>
              <a:t>Services Rendered (Continue on next page)</a:t>
            </a:r>
            <a:endParaRPr kumimoji="0" sz="17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1950870014"/>
              </p:ext>
            </p:extLst>
          </p:nvPr>
        </p:nvGraphicFramePr>
        <p:xfrm>
          <a:off x="169974" y="4609950"/>
          <a:ext cx="7507501" cy="3604780"/>
        </p:xfrm>
        <a:graphic>
          <a:graphicData uri="http://schemas.openxmlformats.org/drawingml/2006/table">
            <a:tbl>
              <a:tblPr>
                <a:noFill/>
                <a:tableStyleId>{53D6227A-8FEB-42AE-A451-A2E36D6E7CDF}</a:tableStyleId>
              </a:tblPr>
              <a:tblGrid>
                <a:gridCol w="1933913">
                  <a:extLst>
                    <a:ext uri="{9D8B030D-6E8A-4147-A177-3AD203B41FA5}">
                      <a16:colId xmlns:a16="http://schemas.microsoft.com/office/drawing/2014/main" val="20000"/>
                    </a:ext>
                  </a:extLst>
                </a:gridCol>
                <a:gridCol w="2759648">
                  <a:extLst>
                    <a:ext uri="{9D8B030D-6E8A-4147-A177-3AD203B41FA5}">
                      <a16:colId xmlns:a16="http://schemas.microsoft.com/office/drawing/2014/main" val="20001"/>
                    </a:ext>
                  </a:extLst>
                </a:gridCol>
                <a:gridCol w="773599">
                  <a:extLst>
                    <a:ext uri="{9D8B030D-6E8A-4147-A177-3AD203B41FA5}">
                      <a16:colId xmlns:a16="http://schemas.microsoft.com/office/drawing/2014/main" val="20002"/>
                    </a:ext>
                  </a:extLst>
                </a:gridCol>
                <a:gridCol w="873456">
                  <a:extLst>
                    <a:ext uri="{9D8B030D-6E8A-4147-A177-3AD203B41FA5}">
                      <a16:colId xmlns:a16="http://schemas.microsoft.com/office/drawing/2014/main" val="20003"/>
                    </a:ext>
                  </a:extLst>
                </a:gridCol>
                <a:gridCol w="116688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r>
                        <a:rPr lang="en-US" sz="1400" b="1" i="0" u="none" strike="noStrike" cap="none" baseline="0" dirty="0">
                          <a:solidFill>
                            <a:srgbClr val="000000"/>
                          </a:solidFill>
                          <a:latin typeface="Arial"/>
                          <a:ea typeface="Arial"/>
                          <a:cs typeface="Arial"/>
                          <a:sym typeface="Arial"/>
                        </a:rPr>
                        <a:t>Understand the goal of email campaign</a:t>
                      </a:r>
                      <a:r>
                        <a:rPr lang="en-US" sz="1400" b="0" i="0" u="none" strike="noStrike" cap="none" baseline="0" dirty="0">
                          <a:solidFill>
                            <a:srgbClr val="000000"/>
                          </a:solidFill>
                          <a:latin typeface="Arial"/>
                          <a:ea typeface="Arial"/>
                          <a:cs typeface="Arial"/>
                          <a:sym typeface="Arial"/>
                        </a:rPr>
                        <a:t>	</a:t>
                      </a:r>
                    </a:p>
                  </a:txBody>
                  <a:tcPr marL="63500" marR="63500" marT="63500" marB="63500"/>
                </a:tc>
                <a:tc>
                  <a:txBody>
                    <a:bodyPr/>
                    <a:lstStyle/>
                    <a:p>
                      <a:r>
                        <a:rPr lang="en-US" sz="1400" b="1" i="0" u="none" strike="noStrike" cap="none" baseline="0" dirty="0">
                          <a:solidFill>
                            <a:srgbClr val="000000"/>
                          </a:solidFill>
                          <a:latin typeface="Arial"/>
                          <a:ea typeface="Arial"/>
                          <a:cs typeface="Arial"/>
                          <a:sym typeface="Arial"/>
                        </a:rPr>
                        <a:t>Understand the goal of your email campaign</a:t>
                      </a:r>
                      <a:r>
                        <a:rPr lang="en-US" sz="1400" b="0" i="0" u="none" strike="noStrike" cap="none" baseline="0" dirty="0">
                          <a:solidFill>
                            <a:srgbClr val="000000"/>
                          </a:solidFill>
                          <a:latin typeface="Arial"/>
                          <a:ea typeface="Arial"/>
                          <a:cs typeface="Arial"/>
                          <a:sym typeface="Arial"/>
                        </a:rPr>
                        <a:t>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2 hrs.	</a:t>
                      </a: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30$</a:t>
                      </a:r>
                      <a:endParaRPr sz="1300" dirty="0">
                        <a:latin typeface="Open Sans"/>
                        <a:ea typeface="Open Sans"/>
                        <a:cs typeface="Open Sans"/>
                        <a:sym typeface="Open Sans"/>
                      </a:endParaRP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2*30$=60$	</a:t>
                      </a:r>
                    </a:p>
                  </a:txBody>
                  <a:tcPr marL="63500" marR="63500" marT="63500" marB="63500"/>
                </a:tc>
                <a:extLst>
                  <a:ext uri="{0D108BD9-81ED-4DB2-BD59-A6C34878D82A}">
                    <a16:rowId xmlns:a16="http://schemas.microsoft.com/office/drawing/2014/main" val="10001"/>
                  </a:ext>
                </a:extLst>
              </a:tr>
              <a:tr h="738550">
                <a:tc>
                  <a:txBody>
                    <a:bodyPr/>
                    <a:lstStyle/>
                    <a:p>
                      <a:r>
                        <a:rPr lang="en-US" sz="1400" b="1" i="0" u="none" strike="noStrike" cap="none" baseline="0" dirty="0">
                          <a:solidFill>
                            <a:srgbClr val="000000"/>
                          </a:solidFill>
                          <a:latin typeface="Arial"/>
                          <a:ea typeface="Arial"/>
                          <a:cs typeface="Arial"/>
                          <a:sym typeface="Arial"/>
                        </a:rPr>
                        <a:t>Define target audience</a:t>
                      </a:r>
                      <a:r>
                        <a:rPr lang="en-US" sz="1400" b="0" i="0" u="none" strike="noStrike" cap="none" baseline="0" dirty="0">
                          <a:solidFill>
                            <a:srgbClr val="000000"/>
                          </a:solidFill>
                          <a:latin typeface="Arial"/>
                          <a:ea typeface="Arial"/>
                          <a:cs typeface="Arial"/>
                          <a:sym typeface="Arial"/>
                        </a:rPr>
                        <a:t>	</a:t>
                      </a:r>
                    </a:p>
                  </a:txBody>
                  <a:tcPr marL="63500" marR="63500" marT="63500" marB="63500"/>
                </a:tc>
                <a:tc>
                  <a:txBody>
                    <a:bodyPr/>
                    <a:lstStyle/>
                    <a:p>
                      <a:r>
                        <a:rPr lang="en-US" sz="1400" b="1" i="0" u="none" strike="noStrike" cap="none" baseline="0" dirty="0">
                          <a:solidFill>
                            <a:srgbClr val="000000"/>
                          </a:solidFill>
                          <a:latin typeface="Arial"/>
                          <a:ea typeface="Arial"/>
                          <a:cs typeface="Arial"/>
                          <a:sym typeface="Arial"/>
                        </a:rPr>
                        <a:t>Define the target audience who interest with this type of emails</a:t>
                      </a:r>
                      <a:r>
                        <a:rPr lang="en-US" sz="1400" b="0" i="0" u="none" strike="noStrike" cap="none" baseline="0" dirty="0">
                          <a:solidFill>
                            <a:srgbClr val="000000"/>
                          </a:solidFill>
                          <a:latin typeface="Arial"/>
                          <a:ea typeface="Arial"/>
                          <a:cs typeface="Arial"/>
                          <a:sym typeface="Arial"/>
                        </a:rPr>
                        <a:t>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5 hrs.	</a:t>
                      </a: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30$</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5*30$=150$	</a:t>
                      </a:r>
                    </a:p>
                  </a:txBody>
                  <a:tcPr marL="63500" marR="63500" marT="63500" marB="63500"/>
                </a:tc>
                <a:extLst>
                  <a:ext uri="{0D108BD9-81ED-4DB2-BD59-A6C34878D82A}">
                    <a16:rowId xmlns:a16="http://schemas.microsoft.com/office/drawing/2014/main" val="10002"/>
                  </a:ext>
                </a:extLst>
              </a:tr>
              <a:tr h="738550">
                <a:tc>
                  <a:txBody>
                    <a:bodyPr/>
                    <a:lstStyle/>
                    <a:p>
                      <a:r>
                        <a:rPr lang="en-US" sz="1400" b="1" i="0" u="none" strike="noStrike" cap="none" baseline="0" dirty="0">
                          <a:solidFill>
                            <a:srgbClr val="000000"/>
                          </a:solidFill>
                          <a:latin typeface="Arial"/>
                          <a:ea typeface="Arial"/>
                          <a:cs typeface="Arial"/>
                          <a:sym typeface="Arial"/>
                        </a:rPr>
                        <a:t>Choose email campaign type</a:t>
                      </a:r>
                      <a:r>
                        <a:rPr lang="en-US" sz="1400" b="0" i="0" u="none" strike="noStrike" cap="none" baseline="0" dirty="0">
                          <a:solidFill>
                            <a:srgbClr val="000000"/>
                          </a:solidFill>
                          <a:latin typeface="Arial"/>
                          <a:ea typeface="Arial"/>
                          <a:cs typeface="Arial"/>
                          <a:sym typeface="Arial"/>
                        </a:rPr>
                        <a:t>	</a:t>
                      </a:r>
                    </a:p>
                  </a:txBody>
                  <a:tcPr marL="63500" marR="63500" marT="63500" marB="63500"/>
                </a:tc>
                <a:tc>
                  <a:txBody>
                    <a:bodyPr/>
                    <a:lstStyle/>
                    <a:p>
                      <a:r>
                        <a:rPr lang="en-US" sz="1400" b="1" i="0" u="none" strike="noStrike" cap="none" baseline="0" dirty="0">
                          <a:solidFill>
                            <a:srgbClr val="000000"/>
                          </a:solidFill>
                          <a:latin typeface="Arial"/>
                          <a:ea typeface="Arial"/>
                          <a:cs typeface="Arial"/>
                          <a:sym typeface="Arial"/>
                        </a:rPr>
                        <a:t>Choose an email campaign type depending </a:t>
                      </a:r>
                      <a:r>
                        <a:rPr lang="en-US" sz="1400" b="0" i="0" u="none" strike="noStrike" cap="none" baseline="0" dirty="0">
                          <a:solidFill>
                            <a:srgbClr val="000000"/>
                          </a:solidFill>
                          <a:latin typeface="Arial"/>
                          <a:ea typeface="Arial"/>
                          <a:cs typeface="Arial"/>
                          <a:sym typeface="Arial"/>
                        </a:rPr>
                        <a:t>on the goal and target audience.	</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rgbClr val="000000"/>
                          </a:solidFill>
                          <a:latin typeface="Arial"/>
                          <a:ea typeface="Arial"/>
                          <a:cs typeface="Arial"/>
                          <a:sym typeface="Arial"/>
                        </a:rPr>
                        <a:t>5 hrs.	</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30$</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rgbClr val="000000"/>
                          </a:solidFill>
                          <a:latin typeface="Arial"/>
                          <a:ea typeface="Arial"/>
                          <a:cs typeface="Arial"/>
                          <a:sym typeface="Arial"/>
                        </a:rPr>
                        <a:t>5*30$=150$	</a:t>
                      </a:r>
                    </a:p>
                  </a:txBody>
                  <a:tcPr marL="63500" marR="63500" marT="63500" marB="63500"/>
                </a:tc>
                <a:extLst>
                  <a:ext uri="{0D108BD9-81ED-4DB2-BD59-A6C34878D82A}">
                    <a16:rowId xmlns:a16="http://schemas.microsoft.com/office/drawing/2014/main" val="10003"/>
                  </a:ext>
                </a:extLst>
              </a:tr>
              <a:tr h="738550">
                <a:tc>
                  <a:txBody>
                    <a:bodyPr/>
                    <a:lstStyle/>
                    <a:p>
                      <a:r>
                        <a:rPr lang="en-US" sz="1400" b="1" i="0" u="none" strike="noStrike" cap="none" baseline="0" dirty="0">
                          <a:solidFill>
                            <a:srgbClr val="000000"/>
                          </a:solidFill>
                          <a:latin typeface="Arial"/>
                          <a:ea typeface="Arial"/>
                          <a:cs typeface="Arial"/>
                          <a:sym typeface="Arial"/>
                        </a:rPr>
                        <a:t>Segment audiences</a:t>
                      </a:r>
                      <a:r>
                        <a:rPr lang="en-US" sz="1400" b="0" i="0" u="none" strike="noStrike" cap="none" baseline="0" dirty="0">
                          <a:solidFill>
                            <a:srgbClr val="000000"/>
                          </a:solidFill>
                          <a:latin typeface="Arial"/>
                          <a:ea typeface="Arial"/>
                          <a:cs typeface="Arial"/>
                          <a:sym typeface="Arial"/>
                        </a:rPr>
                        <a:t>	</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baseline="0" dirty="0">
                          <a:solidFill>
                            <a:srgbClr val="000000"/>
                          </a:solidFill>
                          <a:latin typeface="Arial"/>
                          <a:ea typeface="Arial"/>
                          <a:cs typeface="Arial"/>
                          <a:sym typeface="Arial"/>
                        </a:rPr>
                        <a:t>Segment audiences </a:t>
                      </a:r>
                      <a:r>
                        <a:rPr lang="fr-FR" sz="1400" b="0" i="0" u="none" strike="noStrike" cap="none" baseline="0" dirty="0">
                          <a:solidFill>
                            <a:srgbClr val="000000"/>
                          </a:solidFill>
                          <a:latin typeface="Arial"/>
                          <a:ea typeface="Arial"/>
                          <a:cs typeface="Arial"/>
                          <a:sym typeface="Arial"/>
                        </a:rPr>
                        <a:t>to classes (A,B,C)	</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baseline="0" dirty="0">
                          <a:solidFill>
                            <a:srgbClr val="000000"/>
                          </a:solidFill>
                          <a:latin typeface="Arial"/>
                          <a:ea typeface="Arial"/>
                          <a:cs typeface="Arial"/>
                          <a:sym typeface="Arial"/>
                        </a:rPr>
                        <a:t>5 hrs.	</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30$</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5*30$=150$	</a:t>
                      </a: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lvl="0" algn="r">
              <a:lnSpc>
                <a:spcPct val="115000"/>
              </a:lnSpc>
              <a:buSzPts val="1100"/>
            </a:pPr>
            <a:r>
              <a:rPr lang="en-US" sz="1200" b="1" dirty="0">
                <a:solidFill>
                  <a:schemeClr val="tx1"/>
                </a:solidFill>
              </a:rPr>
              <a:t>[</a:t>
            </a:r>
            <a:r>
              <a:rPr lang="en-US" sz="1200" b="1" dirty="0" err="1">
                <a:solidFill>
                  <a:schemeClr val="tx1"/>
                </a:solidFill>
              </a:rPr>
              <a:t>samaa</a:t>
            </a:r>
            <a:r>
              <a:rPr lang="en-US" sz="1200" b="1" dirty="0">
                <a:solidFill>
                  <a:schemeClr val="tx1"/>
                </a:solidFill>
              </a:rPr>
              <a:t> </a:t>
            </a:r>
            <a:r>
              <a:rPr lang="en-US" sz="1200" b="1" dirty="0" err="1">
                <a:solidFill>
                  <a:schemeClr val="tx1"/>
                </a:solidFill>
              </a:rPr>
              <a:t>alsayed</a:t>
            </a:r>
            <a:r>
              <a:rPr lang="en-US" sz="1200" b="1" dirty="0">
                <a:solidFill>
                  <a:schemeClr val="tx1"/>
                </a:solidFill>
              </a:rPr>
              <a:t> </a:t>
            </a:r>
            <a:r>
              <a:rPr lang="en-US" sz="1200" b="1" dirty="0" err="1">
                <a:solidFill>
                  <a:schemeClr val="tx1"/>
                </a:solidFill>
              </a:rPr>
              <a:t>abdo</a:t>
            </a:r>
            <a:r>
              <a:rPr lang="en-US" sz="1200" b="1" dirty="0">
                <a:solidFill>
                  <a:schemeClr val="tx1"/>
                </a:solidFill>
              </a:rPr>
              <a:t> </a:t>
            </a:r>
            <a:r>
              <a:rPr lang="en-US" sz="1200" b="1" dirty="0">
                <a:solidFill>
                  <a:schemeClr val="dk1"/>
                </a:solidFill>
              </a:rPr>
              <a:t>]</a:t>
            </a:r>
            <a:br>
              <a:rPr lang="en-US" sz="1200" b="1" dirty="0">
                <a:solidFill>
                  <a:schemeClr val="dk1"/>
                </a:solidFill>
              </a:rPr>
            </a:br>
            <a:r>
              <a:rPr lang="en-US" sz="1400" b="1" dirty="0">
                <a:solidFill>
                  <a:schemeClr val="dk1"/>
                </a:solidFill>
              </a:rPr>
              <a:t>Egypt Alexandria</a:t>
            </a:r>
          </a:p>
          <a:p>
            <a:pPr marL="0" lvl="0" indent="0" algn="just" rtl="0">
              <a:lnSpc>
                <a:spcPct val="115000"/>
              </a:lnSpc>
              <a:spcBef>
                <a:spcPts val="0"/>
              </a:spcBef>
              <a:spcAft>
                <a:spcPts val="0"/>
              </a:spcAft>
              <a:buSzPts val="1100"/>
              <a:buNone/>
            </a:pPr>
            <a:r>
              <a:rPr lang="en-US" sz="3400" b="1" dirty="0">
                <a:solidFill>
                  <a:schemeClr val="dk1"/>
                </a:solidFill>
              </a:rPr>
              <a:t>Invoice</a:t>
            </a:r>
            <a:endParaRPr lang="en-US" sz="4800" b="1" dirty="0">
              <a:solidFill>
                <a:schemeClr val="dk1"/>
              </a:solidFill>
            </a:endParaRPr>
          </a:p>
        </p:txBody>
      </p:sp>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22425"/>
            <a:ext cx="7507500" cy="966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500" b="0" i="0" u="none" strike="noStrike" kern="0" cap="none" spc="0" normalizeH="0" baseline="0" noProof="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700" b="1" i="0" u="none" strike="noStrike" kern="0" cap="none" spc="0" normalizeH="0" baseline="0" noProof="0">
                <a:ln>
                  <a:noFill/>
                </a:ln>
                <a:solidFill>
                  <a:srgbClr val="000000"/>
                </a:solidFill>
                <a:effectLst/>
                <a:uLnTx/>
                <a:uFillTx/>
                <a:latin typeface="Open Sans"/>
                <a:ea typeface="Open Sans"/>
                <a:cs typeface="Open Sans"/>
                <a:sym typeface="Open Sans"/>
              </a:rPr>
              <a:t>Services Rendered (continued)</a:t>
            </a:r>
            <a:endParaRPr kumimoji="0" sz="1700" b="0" i="0" u="none" strike="noStrike" kern="0" cap="none" spc="0" normalizeH="0" baseline="0" noProof="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1683730172"/>
              </p:ext>
            </p:extLst>
          </p:nvPr>
        </p:nvGraphicFramePr>
        <p:xfrm>
          <a:off x="117575" y="2704123"/>
          <a:ext cx="7469974" cy="3919740"/>
        </p:xfrm>
        <a:graphic>
          <a:graphicData uri="http://schemas.openxmlformats.org/drawingml/2006/table">
            <a:tbl>
              <a:tblPr>
                <a:noFill/>
                <a:tableStyleId>{53D6227A-8FEB-42AE-A451-A2E36D6E7CDF}</a:tableStyleId>
              </a:tblPr>
              <a:tblGrid>
                <a:gridCol w="1924246">
                  <a:extLst>
                    <a:ext uri="{9D8B030D-6E8A-4147-A177-3AD203B41FA5}">
                      <a16:colId xmlns:a16="http://schemas.microsoft.com/office/drawing/2014/main" val="20000"/>
                    </a:ext>
                  </a:extLst>
                </a:gridCol>
                <a:gridCol w="2745855">
                  <a:extLst>
                    <a:ext uri="{9D8B030D-6E8A-4147-A177-3AD203B41FA5}">
                      <a16:colId xmlns:a16="http://schemas.microsoft.com/office/drawing/2014/main" val="20001"/>
                    </a:ext>
                  </a:extLst>
                </a:gridCol>
                <a:gridCol w="800478">
                  <a:extLst>
                    <a:ext uri="{9D8B030D-6E8A-4147-A177-3AD203B41FA5}">
                      <a16:colId xmlns:a16="http://schemas.microsoft.com/office/drawing/2014/main" val="20002"/>
                    </a:ext>
                  </a:extLst>
                </a:gridCol>
                <a:gridCol w="873457">
                  <a:extLst>
                    <a:ext uri="{9D8B030D-6E8A-4147-A177-3AD203B41FA5}">
                      <a16:colId xmlns:a16="http://schemas.microsoft.com/office/drawing/2014/main" val="20003"/>
                    </a:ext>
                  </a:extLst>
                </a:gridCol>
                <a:gridCol w="1125938">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baseline="0" dirty="0">
                          <a:solidFill>
                            <a:srgbClr val="000000"/>
                          </a:solidFill>
                          <a:latin typeface="Arial"/>
                          <a:ea typeface="Arial"/>
                          <a:cs typeface="Arial"/>
                          <a:sym typeface="Arial"/>
                        </a:rPr>
                        <a:t>Event-Triggered Automation</a:t>
                      </a:r>
                      <a:r>
                        <a:rPr lang="en-US" sz="1400" b="0" i="0" u="none" strike="noStrike" cap="none" baseline="0" dirty="0">
                          <a:solidFill>
                            <a:srgbClr val="000000"/>
                          </a:solidFill>
                          <a:latin typeface="Arial"/>
                          <a:ea typeface="Arial"/>
                          <a:cs typeface="Arial"/>
                          <a:sym typeface="Arial"/>
                        </a:rPr>
                        <a:t>	</a:t>
                      </a:r>
                    </a:p>
                    <a:p>
                      <a:pPr marL="0" lvl="0" indent="0" algn="l" rtl="0">
                        <a:spcBef>
                          <a:spcPts val="0"/>
                        </a:spcBef>
                        <a:spcAft>
                          <a:spcPts val="0"/>
                        </a:spcAft>
                        <a:buNone/>
                      </a:pPr>
                      <a:endParaRPr lang="en-US" sz="1300" b="1" dirty="0">
                        <a:latin typeface="Open Sans"/>
                        <a:ea typeface="Open Sans"/>
                        <a:cs typeface="Open Sans"/>
                        <a:sym typeface="Open Sans"/>
                      </a:endParaRP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Create automated interactions with event-triggered campaigns over the right channel –based on customer actions and their behavior.	</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rgbClr val="000000"/>
                          </a:solidFill>
                          <a:latin typeface="Arial"/>
                          <a:ea typeface="Arial"/>
                          <a:cs typeface="Arial"/>
                          <a:sym typeface="Arial"/>
                        </a:rPr>
                        <a:t>5 hrs.	</a:t>
                      </a:r>
                    </a:p>
                    <a:p>
                      <a:pPr marL="0" lvl="0" indent="0" algn="l" rtl="0">
                        <a:spcBef>
                          <a:spcPts val="0"/>
                        </a:spcBef>
                        <a:spcAft>
                          <a:spcPts val="0"/>
                        </a:spcAft>
                        <a:buNone/>
                      </a:pPr>
                      <a:endParaRPr lang="en-US" sz="1300" dirty="0">
                        <a:latin typeface="Open Sans"/>
                        <a:ea typeface="Open Sans"/>
                        <a:cs typeface="Open Sans"/>
                        <a:sym typeface="Open Sans"/>
                      </a:endParaRP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30$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5*30$=150$	</a:t>
                      </a:r>
                    </a:p>
                  </a:txBody>
                  <a:tcPr marL="63500" marR="63500" marT="63500" marB="63500"/>
                </a:tc>
                <a:extLst>
                  <a:ext uri="{0D108BD9-81ED-4DB2-BD59-A6C34878D82A}">
                    <a16:rowId xmlns:a16="http://schemas.microsoft.com/office/drawing/2014/main" val="10001"/>
                  </a:ext>
                </a:extLst>
              </a:tr>
              <a:tr h="738550">
                <a:tc>
                  <a:txBody>
                    <a:bodyPr/>
                    <a:lstStyle/>
                    <a:p>
                      <a:r>
                        <a:rPr lang="en-US" sz="1400" b="1" i="0" u="none" strike="noStrike" cap="none" baseline="0" dirty="0">
                          <a:solidFill>
                            <a:srgbClr val="000000"/>
                          </a:solidFill>
                          <a:latin typeface="Arial"/>
                          <a:ea typeface="Arial"/>
                          <a:cs typeface="Arial"/>
                          <a:sym typeface="Arial"/>
                        </a:rPr>
                        <a:t>A/B Test Campaigns</a:t>
                      </a:r>
                      <a:r>
                        <a:rPr lang="en-US" sz="1400" b="0" i="0" u="none" strike="noStrike" cap="none" baseline="0" dirty="0">
                          <a:solidFill>
                            <a:srgbClr val="000000"/>
                          </a:solidFill>
                          <a:latin typeface="Arial"/>
                          <a:ea typeface="Arial"/>
                          <a:cs typeface="Arial"/>
                          <a:sym typeface="Arial"/>
                        </a:rPr>
                        <a:t>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Tweak and tune your campaigns with A/B testing to see what works best and the perfect channels to use.	</a:t>
                      </a: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rgbClr val="000000"/>
                          </a:solidFill>
                          <a:latin typeface="Arial"/>
                          <a:ea typeface="Arial"/>
                          <a:cs typeface="Arial"/>
                          <a:sym typeface="Arial"/>
                        </a:rPr>
                        <a:t>5 hrs.	</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30$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5*30$=150$	</a:t>
                      </a:r>
                    </a:p>
                  </a:txBody>
                  <a:tcPr marL="63500" marR="63500" marT="63500" marB="63500"/>
                </a:tc>
                <a:extLst>
                  <a:ext uri="{0D108BD9-81ED-4DB2-BD59-A6C34878D82A}">
                    <a16:rowId xmlns:a16="http://schemas.microsoft.com/office/drawing/2014/main" val="10002"/>
                  </a:ext>
                </a:extLst>
              </a:tr>
              <a:tr h="738550">
                <a:tc>
                  <a:txBody>
                    <a:bodyPr/>
                    <a:lstStyle/>
                    <a:p>
                      <a:r>
                        <a:rPr lang="en-US" sz="1400" b="1" i="0" u="none" strike="noStrike" cap="none" baseline="0" dirty="0">
                          <a:solidFill>
                            <a:srgbClr val="000000"/>
                          </a:solidFill>
                          <a:latin typeface="Arial"/>
                          <a:ea typeface="Arial"/>
                          <a:cs typeface="Arial"/>
                          <a:sym typeface="Arial"/>
                        </a:rPr>
                        <a:t>Campaign Efficiency Results</a:t>
                      </a:r>
                      <a:r>
                        <a:rPr lang="en-US" sz="1400" b="0" i="0" u="none" strike="noStrike" cap="none" baseline="0" dirty="0">
                          <a:solidFill>
                            <a:srgbClr val="000000"/>
                          </a:solidFill>
                          <a:latin typeface="Arial"/>
                          <a:ea typeface="Arial"/>
                          <a:cs typeface="Arial"/>
                          <a:sym typeface="Arial"/>
                        </a:rPr>
                        <a:t>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Monitor the effectiveness of your communication flow at in real time and set up goals to track key performance indicators.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5 hrs.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30$	</a:t>
                      </a:r>
                    </a:p>
                  </a:txBody>
                  <a:tcPr marL="63500" marR="63500" marT="63500" marB="63500"/>
                </a:tc>
                <a:tc>
                  <a:txBody>
                    <a:bodyPr/>
                    <a:lstStyle/>
                    <a:p>
                      <a:r>
                        <a:rPr lang="en-US" sz="1400" b="0" i="0" u="none" strike="noStrike" cap="none" baseline="0" dirty="0">
                          <a:solidFill>
                            <a:srgbClr val="000000"/>
                          </a:solidFill>
                          <a:latin typeface="Arial"/>
                          <a:ea typeface="Arial"/>
                          <a:cs typeface="Arial"/>
                          <a:sym typeface="Arial"/>
                        </a:rPr>
                        <a:t>5*30$=150$	</a:t>
                      </a:r>
                    </a:p>
                  </a:txBody>
                  <a:tcPr marL="63500" marR="63500" marT="63500" marB="63500"/>
                </a:tc>
                <a:extLst>
                  <a:ext uri="{0D108BD9-81ED-4DB2-BD59-A6C34878D82A}">
                    <a16:rowId xmlns:a16="http://schemas.microsoft.com/office/drawing/2014/main" val="10003"/>
                  </a:ext>
                </a:extLst>
              </a:tr>
            </a:tbl>
          </a:graphicData>
        </a:graphic>
      </p:graphicFrame>
      <p:sp>
        <p:nvSpPr>
          <p:cNvPr id="233" name="Google Shape;233;p46"/>
          <p:cNvSpPr txBox="1"/>
          <p:nvPr/>
        </p:nvSpPr>
        <p:spPr>
          <a:xfrm>
            <a:off x="559558" y="8589625"/>
            <a:ext cx="6823881" cy="1477297"/>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solidFill>
                  <a:srgbClr val="000000"/>
                </a:solidFill>
                <a:effectLst/>
                <a:uLnTx/>
                <a:uFillTx/>
                <a:latin typeface="Open Sans"/>
                <a:ea typeface="Open Sans"/>
                <a:cs typeface="Open Sans"/>
                <a:sym typeface="Open Sans"/>
              </a:rPr>
              <a:t>Total Payment Due:</a:t>
            </a:r>
            <a:r>
              <a:rPr kumimoji="0" lang="en" sz="14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rPr>
              <a:t> </a:t>
            </a:r>
            <a:r>
              <a:rPr kumimoji="0" lang="en-US" sz="1800" b="0" i="0" u="none" strike="noStrike" kern="0" cap="none" spc="0" normalizeH="0" baseline="0" noProof="0" dirty="0">
                <a:ln>
                  <a:noFill/>
                </a:ln>
                <a:solidFill>
                  <a:srgbClr val="000000"/>
                </a:solidFill>
                <a:effectLst/>
                <a:uLnTx/>
                <a:uFillTx/>
                <a:latin typeface="Open Sans" panose="020B0606030504020204" pitchFamily="34" charset="0"/>
                <a:cs typeface="Arial"/>
                <a:sym typeface="Arial"/>
              </a:rPr>
              <a:t>[960$]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Open Sans" panose="020B0606030504020204" pitchFamily="34" charset="0"/>
                <a:ea typeface="Open Sans"/>
                <a:cs typeface="Open Sans"/>
                <a:sym typeface="Open Sans"/>
              </a:rPr>
              <a:t> </a:t>
            </a:r>
            <a:r>
              <a:rPr kumimoji="0" lang="en" sz="1400" b="1" i="0" u="none" strike="noStrike" kern="0" cap="none" spc="0" normalizeH="0" baseline="0" noProof="0" dirty="0">
                <a:ln>
                  <a:noFill/>
                </a:ln>
                <a:solidFill>
                  <a:srgbClr val="000000"/>
                </a:solidFill>
                <a:effectLst/>
                <a:uLnTx/>
                <a:uFillTx/>
                <a:latin typeface="Open Sans"/>
                <a:ea typeface="Open Sans"/>
                <a:cs typeface="Open Sans"/>
                <a:sym typeface="Open Sans"/>
              </a:rPr>
              <a:t>Payment Options: </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By My </a:t>
            </a:r>
            <a:r>
              <a:rPr kumimoji="0" lang="en-US" sz="1800" b="1" i="0" u="none" strike="noStrike" kern="0" cap="none" spc="0" normalizeH="0" baseline="0" noProof="0" dirty="0">
                <a:ln>
                  <a:noFill/>
                </a:ln>
                <a:solidFill>
                  <a:srgbClr val="006FC0"/>
                </a:solidFill>
                <a:effectLst/>
                <a:uLnTx/>
                <a:uFillTx/>
                <a:latin typeface="Calibri" panose="020F0502020204030204" pitchFamily="34" charset="0"/>
                <a:cs typeface="Arial"/>
                <a:sym typeface="Arial"/>
              </a:rPr>
              <a:t>PayPal , PayMob , </a:t>
            </a:r>
            <a:r>
              <a:rPr kumimoji="0" lang="en-US" sz="2000" b="1" i="0" u="none" strike="noStrike" kern="0" cap="none" spc="0" normalizeH="0" baseline="0" noProof="0" dirty="0">
                <a:ln>
                  <a:noFill/>
                </a:ln>
                <a:solidFill>
                  <a:srgbClr val="0070C0"/>
                </a:solidFill>
                <a:effectLst/>
                <a:uLnTx/>
                <a:uFillTx/>
                <a:latin typeface="Tajawal"/>
                <a:cs typeface="Arial"/>
                <a:sym typeface="Arial"/>
              </a:rPr>
              <a:t>Payoneer</a:t>
            </a:r>
          </a:p>
          <a:p>
            <a:pPr lvl="0" algn="ctr">
              <a:defRPr/>
            </a:pPr>
            <a:r>
              <a:rPr kumimoji="0" lang="en-US" sz="1800" b="1" i="0" u="none" strike="noStrike" kern="0" cap="none" spc="0" normalizeH="0" baseline="0" noProof="0" dirty="0">
                <a:ln>
                  <a:noFill/>
                </a:ln>
                <a:solidFill>
                  <a:srgbClr val="006FC0"/>
                </a:solidFill>
                <a:effectLst/>
                <a:uLnTx/>
                <a:uFillTx/>
                <a:latin typeface="Calibri" panose="020F0502020204030204" pitchFamily="34" charset="0"/>
                <a:cs typeface="Arial"/>
                <a:sym typeface="Arial"/>
              </a:rPr>
              <a:t> </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at e-mail address  </a:t>
            </a:r>
            <a:r>
              <a:rPr lang="en-US" sz="1800" b="1" dirty="0">
                <a:latin typeface="Calibri" panose="020F0502020204030204" pitchFamily="34" charset="0"/>
              </a:rPr>
              <a:t>(</a:t>
            </a:r>
            <a:r>
              <a:rPr lang="en-US" sz="1800" b="1" dirty="0">
                <a:latin typeface="Calibri" panose="020F0502020204030204" pitchFamily="34" charset="0"/>
                <a:hlinkClick r:id="rId3"/>
              </a:rPr>
              <a:t>samaaabdo941@gmail.com</a:t>
            </a:r>
            <a:r>
              <a:rPr lang="en-US" sz="1800" b="1" dirty="0">
                <a:latin typeface="Calibri" panose="020F0502020204030204" pitchFamily="34" charset="0"/>
              </a:rPr>
              <a:t> </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a:t>
            </a:r>
            <a:endParaRPr kumimoji="0" sz="1400" b="1"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#2:</a:t>
            </a:r>
            <a:endParaRPr/>
          </a:p>
          <a:p>
            <a:pPr marL="0" lvl="0" indent="0" algn="l" rtl="0">
              <a:lnSpc>
                <a:spcPct val="100000"/>
              </a:lnSpc>
              <a:spcBef>
                <a:spcPts val="0"/>
              </a:spcBef>
              <a:spcAft>
                <a:spcPts val="0"/>
              </a:spcAft>
              <a:buSzPts val="4000"/>
              <a:buNone/>
            </a:pPr>
            <a:r>
              <a:rPr lang="en">
                <a:solidFill>
                  <a:srgbClr val="2015FF"/>
                </a:solidFill>
              </a:rPr>
              <a:t>Digital Marketing</a:t>
            </a:r>
            <a:endParaRPr>
              <a:solidFill>
                <a:srgbClr val="2015FF"/>
              </a:solidFill>
            </a:endParaRPr>
          </a:p>
        </p:txBody>
      </p:sp>
      <p:sp>
        <p:nvSpPr>
          <p:cNvPr id="144" name="Google Shape;144;p3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Open Sans"/>
                <a:ea typeface="Open Sans"/>
                <a:cs typeface="Open Sans"/>
                <a:sym typeface="Open Sans"/>
              </a:rPr>
              <a:t>Email Marketer for Annual Fundraising Event. </a:t>
            </a:r>
            <a:endParaRPr sz="24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Posted 2 days ago</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Hourly:</a:t>
            </a:r>
            <a:r>
              <a:rPr lang="en" sz="2000">
                <a:solidFill>
                  <a:schemeClr val="dk1"/>
                </a:solidFill>
                <a:latin typeface="Open Sans"/>
                <a:ea typeface="Open Sans"/>
                <a:cs typeface="Open Sans"/>
                <a:sym typeface="Open Sans"/>
              </a:rPr>
              <a:t> $30.00 - $40.00.</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Project Time</a:t>
            </a:r>
            <a:r>
              <a:rPr lang="en" sz="2000">
                <a:solidFill>
                  <a:schemeClr val="dk1"/>
                </a:solidFill>
                <a:latin typeface="Open Sans"/>
                <a:ea typeface="Open Sans"/>
                <a:cs typeface="Open Sans"/>
                <a:sym typeface="Open Sans"/>
              </a:rPr>
              <a:t>: 1 month, 10 - 15 hours a week. </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b="1">
                <a:solidFill>
                  <a:schemeClr val="dk1"/>
                </a:solidFill>
                <a:latin typeface="Open Sans"/>
                <a:ea typeface="Open Sans"/>
                <a:cs typeface="Open Sans"/>
                <a:sym typeface="Open Sans"/>
              </a:rPr>
              <a:t>Project Description:</a:t>
            </a:r>
            <a:endParaRPr sz="2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a:solidFill>
                  <a:schemeClr val="dk1"/>
                </a:solidFill>
                <a:latin typeface="Open Sans"/>
                <a:ea typeface="Open Sans"/>
                <a:cs typeface="Open Sans"/>
                <a:sym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sz="2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0" y="300431"/>
            <a:ext cx="6083604" cy="66476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(Provided)</a:t>
            </a:r>
            <a:endParaRPr b="1" dirty="0"/>
          </a:p>
        </p:txBody>
      </p:sp>
      <p:sp>
        <p:nvSpPr>
          <p:cNvPr id="168" name="Google Shape;168;p37"/>
          <p:cNvSpPr txBox="1">
            <a:spLocks noGrp="1"/>
          </p:cNvSpPr>
          <p:nvPr>
            <p:ph type="body" idx="1"/>
          </p:nvPr>
        </p:nvSpPr>
        <p:spPr>
          <a:xfrm>
            <a:off x="0" y="1191161"/>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2000" dirty="0">
                <a:solidFill>
                  <a:srgbClr val="525C65"/>
                </a:solidFill>
                <a:highlight>
                  <a:schemeClr val="lt1"/>
                </a:highlight>
              </a:rPr>
              <a:t>Which Sample Project Listing did you select to respond to? </a:t>
            </a:r>
            <a:endParaRPr sz="20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2000" b="1" dirty="0">
                <a:solidFill>
                  <a:srgbClr val="525C65"/>
                </a:solidFill>
                <a:highlight>
                  <a:schemeClr val="lt1"/>
                </a:highlight>
                <a:latin typeface="Open Sans"/>
                <a:ea typeface="Open Sans"/>
                <a:cs typeface="Open Sans"/>
                <a:sym typeface="Open Sans"/>
              </a:rPr>
              <a:t>Answer: </a:t>
            </a:r>
            <a:endParaRPr sz="2000" b="1" dirty="0">
              <a:solidFill>
                <a:srgbClr val="525C65"/>
              </a:solidFill>
              <a:highlight>
                <a:schemeClr val="lt1"/>
              </a:highlight>
              <a:latin typeface="Open Sans"/>
              <a:ea typeface="Open Sans"/>
              <a:cs typeface="Open Sans"/>
              <a:sym typeface="Open Sans"/>
            </a:endParaRPr>
          </a:p>
          <a:p>
            <a:pPr marL="0" indent="0">
              <a:lnSpc>
                <a:spcPct val="160000"/>
              </a:lnSpc>
              <a:buNone/>
            </a:pPr>
            <a:r>
              <a:rPr lang="en-US" sz="2400" dirty="0">
                <a:solidFill>
                  <a:srgbClr val="0070C0"/>
                </a:solidFill>
                <a:latin typeface="Open Sans"/>
                <a:ea typeface="Open Sans"/>
                <a:cs typeface="Open Sans"/>
                <a:sym typeface="Open Sans"/>
              </a:rPr>
              <a:t>Email Marketer for Annual Fundraising Event. </a:t>
            </a:r>
          </a:p>
          <a:p>
            <a:pPr marL="0" indent="0">
              <a:lnSpc>
                <a:spcPct val="160000"/>
              </a:lnSpc>
              <a:buNone/>
            </a:pPr>
            <a:endParaRPr lang="en-US" sz="2400" dirty="0">
              <a:solidFill>
                <a:schemeClr val="dk1"/>
              </a:solidFill>
              <a:latin typeface="Open Sans"/>
              <a:ea typeface="Open Sans"/>
              <a:cs typeface="Open Sans"/>
              <a:sym typeface="Open Sans"/>
            </a:endParaRPr>
          </a:p>
          <a:p>
            <a:pPr marL="0" indent="0">
              <a:lnSpc>
                <a:spcPct val="160000"/>
              </a:lnSpc>
              <a:buNone/>
            </a:pPr>
            <a:endParaRPr lang="en-US" sz="2400" dirty="0">
              <a:solidFill>
                <a:schemeClr val="dk1"/>
              </a:solidFill>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0" y="2596624"/>
            <a:ext cx="7772400" cy="8482292"/>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60000"/>
              </a:lnSpc>
              <a:spcBef>
                <a:spcPts val="0"/>
              </a:spcBef>
              <a:spcAft>
                <a:spcPts val="0"/>
              </a:spcAft>
              <a:buClr>
                <a:srgbClr val="000000"/>
              </a:buClr>
              <a:buSzTx/>
              <a:buFont typeface="Arial"/>
              <a:buNone/>
              <a:tabLst/>
              <a:defRPr/>
            </a:pPr>
            <a:r>
              <a:rPr kumimoji="0" lang="en" sz="2000" b="1" i="0" u="none" strike="noStrike" kern="0" cap="none" spc="0" normalizeH="0" baseline="0" noProof="0" dirty="0">
                <a:ln>
                  <a:noFill/>
                </a:ln>
                <a:solidFill>
                  <a:srgbClr val="525C65"/>
                </a:solidFill>
                <a:effectLst/>
                <a:highlight>
                  <a:srgbClr val="FFFFFF"/>
                </a:highlight>
                <a:uLnTx/>
                <a:uFillTx/>
                <a:latin typeface="Open Sans"/>
                <a:ea typeface="Open Sans"/>
                <a:cs typeface="Open Sans"/>
                <a:sym typeface="Open Sans"/>
              </a:rPr>
              <a:t>Expression of Interest:</a:t>
            </a:r>
          </a:p>
          <a:p>
            <a:pPr marL="0" marR="0" lvl="0" indent="0" algn="l" defTabSz="914400" rtl="0" eaLnBrk="1" fontAlgn="auto" latinLnBrk="0" hangingPunct="1">
              <a:lnSpc>
                <a:spcPct val="160000"/>
              </a:lnSpc>
              <a:spcBef>
                <a:spcPts val="0"/>
              </a:spcBef>
              <a:spcAft>
                <a:spcPts val="0"/>
              </a:spcAft>
              <a:buClr>
                <a:srgbClr val="000000"/>
              </a:buClr>
              <a:buSzTx/>
              <a:buFont typeface="Arial"/>
              <a:buNone/>
              <a:tabLst/>
              <a:defRPr/>
            </a:pPr>
            <a:r>
              <a:rPr kumimoji="0" lang="en" sz="2000" b="1" i="0" u="none" strike="noStrike" kern="0" cap="none" spc="0" normalizeH="0" baseline="0" noProof="0" dirty="0">
                <a:ln>
                  <a:noFill/>
                </a:ln>
                <a:solidFill>
                  <a:srgbClr val="525C65"/>
                </a:solidFill>
                <a:effectLst/>
                <a:highlight>
                  <a:srgbClr val="FFFFFF"/>
                </a:highlight>
                <a:uLnTx/>
                <a:uFillTx/>
                <a:latin typeface="Open Sans"/>
                <a:ea typeface="Open Sans"/>
                <a:cs typeface="Open Sans"/>
                <a:sym typeface="Open Sans"/>
              </a:rPr>
              <a:t>Dear, Team</a:t>
            </a:r>
          </a:p>
          <a:p>
            <a:pPr marL="0" marR="0" lvl="0" indent="0" algn="l" defTabSz="914400" rtl="0" eaLnBrk="1" fontAlgn="auto" latinLnBrk="0" hangingPunct="1">
              <a:lnSpc>
                <a:spcPct val="16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525C65"/>
                </a:solidFill>
                <a:effectLst/>
                <a:uLnTx/>
                <a:uFillTx/>
                <a:latin typeface="Open Sans"/>
                <a:ea typeface="Open Sans"/>
                <a:cs typeface="Open Sans"/>
                <a:sym typeface="Open Sans"/>
              </a:rPr>
              <a:t>I am happy to collaborate with you on our annual fundraising event as an Email Marketer. And do create an email drip campaign to sell tickets.</a:t>
            </a:r>
          </a:p>
          <a:p>
            <a:pPr marL="0" marR="0" lvl="0" indent="0" algn="l" defTabSz="914400" rtl="0" eaLnBrk="1" fontAlgn="auto" latinLnBrk="0" hangingPunct="1">
              <a:lnSpc>
                <a:spcPct val="16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525C65"/>
                </a:solidFill>
                <a:effectLst/>
                <a:uLnTx/>
                <a:uFillTx/>
                <a:latin typeface="Open Sans"/>
                <a:ea typeface="Open Sans"/>
                <a:cs typeface="Open Sans"/>
                <a:sym typeface="Open Sans"/>
              </a:rPr>
              <a:t>I have three and a half years of experience as an email marketer and 33 clients in Egypt and the USA.</a:t>
            </a:r>
            <a:r>
              <a:rPr kumimoji="0" lang="en-US" sz="2000" b="1" i="0" u="none" strike="noStrike" kern="0" cap="none" spc="0" normalizeH="0" baseline="0" noProof="0" dirty="0">
                <a:ln>
                  <a:noFill/>
                </a:ln>
                <a:solidFill>
                  <a:srgbClr val="525C65"/>
                </a:solidFill>
                <a:effectLst/>
                <a:highlight>
                  <a:srgbClr val="FFFFFF"/>
                </a:highlight>
                <a:uLnTx/>
                <a:uFillTx/>
                <a:latin typeface="Open Sans"/>
                <a:ea typeface="Open Sans"/>
                <a:cs typeface="Open Sans"/>
                <a:sym typeface="Open Sans"/>
              </a:rPr>
              <a:t>Y</a:t>
            </a:r>
            <a:r>
              <a:rPr kumimoji="0" lang="en" sz="2000" b="1" i="0" u="none" strike="noStrike" kern="0" cap="none" spc="0" normalizeH="0" baseline="0" noProof="0" dirty="0">
                <a:ln>
                  <a:noFill/>
                </a:ln>
                <a:solidFill>
                  <a:srgbClr val="525C65"/>
                </a:solidFill>
                <a:effectLst/>
                <a:highlight>
                  <a:srgbClr val="FFFFFF"/>
                </a:highlight>
                <a:uLnTx/>
                <a:uFillTx/>
                <a:latin typeface="Open Sans"/>
                <a:ea typeface="Open Sans"/>
                <a:cs typeface="Open Sans"/>
                <a:sym typeface="Open Sans"/>
              </a:rPr>
              <a:t>our requirement :</a:t>
            </a:r>
            <a:endPar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audience segmentation</a:t>
            </a: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create a drip email campaign</a:t>
            </a: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custom email creation</a:t>
            </a: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best tools to do this</a:t>
            </a: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reach to 700 tickets sold </a:t>
            </a: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call-to-action development</a:t>
            </a:r>
            <a:endPar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endParaRPr kumimoji="0" lang="en" sz="2000" b="1" i="0" u="none" strike="noStrike" kern="0" cap="none" spc="0" normalizeH="0" baseline="0" noProof="0" dirty="0">
              <a:ln>
                <a:noFill/>
              </a:ln>
              <a:solidFill>
                <a:srgbClr val="525C65"/>
              </a:solidFill>
              <a:effectLst/>
              <a:highlight>
                <a:srgbClr val="FFFFFF"/>
              </a:highlight>
              <a:uLnTx/>
              <a:uFillTx/>
              <a:latin typeface="Open Sans"/>
              <a:ea typeface="Open Sans"/>
              <a:cs typeface="Open Sans"/>
              <a:sym typeface="Open Sans"/>
            </a:endParaRPr>
          </a:p>
          <a:p>
            <a:pPr marL="0" marR="0" lvl="0" indent="0" algn="l" defTabSz="914400" rtl="0" eaLnBrk="1" fontAlgn="auto" latinLnBrk="0" hangingPunct="1">
              <a:lnSpc>
                <a:spcPct val="16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525C65"/>
              </a:solidFill>
              <a:effectLst/>
              <a:highlight>
                <a:srgbClr val="FFFFFF"/>
              </a:highlight>
              <a:uLnTx/>
              <a:uFillTx/>
              <a:latin typeface="Open Sans"/>
              <a:ea typeface="Open Sans"/>
              <a:cs typeface="Open Sans"/>
              <a:sym typeface="Open Sans"/>
            </a:endParaRPr>
          </a:p>
          <a:p>
            <a:pPr marL="0" marR="0" lvl="0" indent="0" algn="l" defTabSz="914400" rtl="0" eaLnBrk="1" fontAlgn="auto" latinLnBrk="0" hangingPunct="1">
              <a:lnSpc>
                <a:spcPct val="160000"/>
              </a:lnSpc>
              <a:spcBef>
                <a:spcPts val="0"/>
              </a:spcBef>
              <a:spcAft>
                <a:spcPts val="0"/>
              </a:spcAft>
              <a:buClr>
                <a:srgbClr val="000000"/>
              </a:buClr>
              <a:buSzPts val="3000"/>
              <a:buFont typeface="Arial"/>
              <a:buNone/>
              <a:tabLst/>
              <a:defRPr/>
            </a:pPr>
            <a:endParaRPr kumimoji="0" sz="1700" b="0" i="0" u="none" strike="noStrike" kern="0" cap="none" spc="0" normalizeH="0" baseline="0" noProof="0" dirty="0">
              <a:ln>
                <a:noFill/>
              </a:ln>
              <a:solidFill>
                <a:srgbClr val="525C65"/>
              </a:solidFill>
              <a:effectLst/>
              <a:highlight>
                <a:srgbClr val="FFFFFF"/>
              </a:highlight>
              <a:uLnTx/>
              <a:uFillTx/>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039CE-3EE0-748C-AFDA-E55D539F1C9E}"/>
              </a:ext>
            </a:extLst>
          </p:cNvPr>
          <p:cNvSpPr txBox="1"/>
          <p:nvPr/>
        </p:nvSpPr>
        <p:spPr>
          <a:xfrm>
            <a:off x="235856" y="796797"/>
            <a:ext cx="7300687" cy="698954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I’m able to do all the above as follows:</a:t>
            </a:r>
          </a:p>
          <a:p>
            <a:pPr marL="0" marR="0" lvl="0" indent="0" algn="l" defTabSz="914400" rtl="0" eaLnBrk="1" fontAlgn="auto" latinLnBrk="0" hangingPunct="1">
              <a:lnSpc>
                <a:spcPct val="160000"/>
              </a:lnSpc>
              <a:spcBef>
                <a:spcPts val="0"/>
              </a:spcBef>
              <a:spcAft>
                <a:spcPts val="0"/>
              </a:spcAft>
              <a:buClr>
                <a:srgbClr val="000000"/>
              </a:buClr>
              <a:buSzTx/>
              <a:buFont typeface="Arial"/>
              <a:buNone/>
              <a:tabLst/>
              <a:defRPr/>
            </a:pPr>
            <a:endPar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audience segmentation </a:t>
            </a:r>
            <a:r>
              <a:rPr kumimoji="0" lang="ar-EG" sz="2000" b="0" i="0" u="none" strike="noStrike" kern="0" cap="none" spc="0" normalizeH="0" baseline="0" noProof="0" dirty="0">
                <a:ln>
                  <a:noFill/>
                </a:ln>
                <a:solidFill>
                  <a:srgbClr val="000000"/>
                </a:solidFill>
                <a:effectLst/>
                <a:uLnTx/>
                <a:uFillTx/>
                <a:latin typeface="Open Sans"/>
                <a:ea typeface="Open Sans"/>
                <a:cs typeface="Open Sans"/>
                <a:sym typeface="Open Sans"/>
              </a:rPr>
              <a:t>&lt;</a:t>
            </a: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 I will segment the audience into 3 classes (A, B, and C) the social level </a:t>
            </a:r>
            <a:endPar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I</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 will create a custom email creation (</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hlinkClick r:id="rId2"/>
              </a:rPr>
              <a:t>contact@</a:t>
            </a:r>
            <a:r>
              <a:rPr kumimoji="0" lang="en-US" sz="2000" b="0" i="0" u="none" strike="noStrike" kern="0" cap="none" spc="0" normalizeH="0" baseline="0" noProof="0" dirty="0" err="1">
                <a:ln>
                  <a:noFill/>
                </a:ln>
                <a:solidFill>
                  <a:srgbClr val="000000"/>
                </a:solidFill>
                <a:effectLst/>
                <a:uLnTx/>
                <a:uFillTx/>
                <a:latin typeface="Open Sans"/>
                <a:ea typeface="Open Sans"/>
                <a:cs typeface="Open Sans"/>
                <a:sym typeface="Open Sans"/>
                <a:hlinkClick r:id="rId2"/>
              </a:rPr>
              <a:t>samaa</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hlinkClick r:id="rId2"/>
              </a:rPr>
              <a:t>.website</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 to be more professional </a:t>
            </a:r>
          </a:p>
          <a:p>
            <a:pPr marL="457200" marR="0" lvl="0" indent="-457200" algn="l" defTabSz="914400" rtl="0" eaLnBrk="1" fontAlgn="auto" latinLnBrk="0" hangingPunct="1">
              <a:lnSpc>
                <a:spcPct val="16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I</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 will send an email message with a strong call-to-action to encourage them to buy the ticket till reach 700 tickets sold</a:t>
            </a: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I</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 will use the best tools to do this such as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HubSpot Email Marketing, Sender, </a:t>
            </a:r>
            <a:r>
              <a:rPr kumimoji="0" lang="en-US" sz="2000" b="0" i="0" u="none" strike="noStrike" kern="0" cap="none" spc="0" normalizeH="0" baseline="0" noProof="0" dirty="0" err="1">
                <a:ln>
                  <a:noFill/>
                </a:ln>
                <a:solidFill>
                  <a:srgbClr val="000000"/>
                </a:solidFill>
                <a:effectLst/>
                <a:uLnTx/>
                <a:uFillTx/>
                <a:latin typeface="Open Sans"/>
                <a:ea typeface="Open Sans"/>
                <a:cs typeface="Open Sans"/>
                <a:sym typeface="Open Sans"/>
              </a:rPr>
              <a:t>SendPulse</a:t>
            </a: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 or MailChimp</a:t>
            </a:r>
            <a:endPar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mj-lt"/>
              <a:buAutoNum type="arabicPeriod" startAt="5"/>
              <a:tabLst/>
              <a:defRPr/>
            </a:pPr>
            <a:endPar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6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5.  I</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 will create a</a:t>
            </a: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n attractive </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drip email campaign in one month </a:t>
            </a:r>
            <a:r>
              <a:rPr kumimoji="0" lang="en" sz="2000" b="0" i="0" u="none" strike="noStrike" kern="0" cap="none" spc="0" normalizeH="0" baseline="0" noProof="0" dirty="0">
                <a:ln>
                  <a:noFill/>
                </a:ln>
                <a:solidFill>
                  <a:srgbClr val="00B0F0"/>
                </a:solidFill>
                <a:effectLst/>
                <a:uLnTx/>
                <a:uFillTx/>
                <a:latin typeface="Open Sans"/>
                <a:ea typeface="Open Sans"/>
                <a:cs typeface="Open Sans"/>
                <a:sym typeface="Open Sans"/>
              </a:rPr>
              <a:t>10-15</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/week the total cost is between range </a:t>
            </a:r>
            <a:r>
              <a:rPr kumimoji="0" lang="en" sz="2000" b="0" i="0" u="none" strike="noStrike" kern="0" cap="none" spc="0" normalizeH="0" baseline="0" noProof="0" dirty="0">
                <a:ln>
                  <a:noFill/>
                </a:ln>
                <a:solidFill>
                  <a:srgbClr val="00B0F0"/>
                </a:solidFill>
                <a:effectLst/>
                <a:uLnTx/>
                <a:uFillTx/>
                <a:latin typeface="Open Sans"/>
                <a:ea typeface="Open Sans"/>
                <a:cs typeface="Open Sans"/>
                <a:sym typeface="Open Sans"/>
              </a:rPr>
              <a:t>1200$</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a:t>
            </a:r>
            <a:r>
              <a:rPr kumimoji="0" lang="en" sz="2000" b="0" i="0" u="none" strike="noStrike" kern="0" cap="none" spc="0" normalizeH="0" baseline="0" noProof="0" dirty="0">
                <a:ln>
                  <a:noFill/>
                </a:ln>
                <a:solidFill>
                  <a:srgbClr val="00B0F0"/>
                </a:solidFill>
                <a:effectLst/>
                <a:uLnTx/>
                <a:uFillTx/>
                <a:latin typeface="Open Sans"/>
                <a:ea typeface="Open Sans"/>
                <a:cs typeface="Open Sans"/>
                <a:sym typeface="Open Sans"/>
              </a:rPr>
              <a:t>2400$ </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which means </a:t>
            </a:r>
            <a:r>
              <a:rPr kumimoji="0" lang="en" sz="2000" b="0" i="0" u="none" strike="noStrike" kern="0" cap="none" spc="0" normalizeH="0" baseline="0" noProof="0" dirty="0">
                <a:ln>
                  <a:noFill/>
                </a:ln>
                <a:solidFill>
                  <a:srgbClr val="00B0F0"/>
                </a:solidFill>
                <a:effectLst/>
                <a:uLnTx/>
                <a:uFillTx/>
                <a:latin typeface="Open Sans"/>
                <a:ea typeface="Open Sans"/>
                <a:cs typeface="Open Sans"/>
                <a:sym typeface="Open Sans"/>
              </a:rPr>
              <a:t>30$-40$/hrs</a:t>
            </a:r>
            <a:endParaRPr kumimoji="0" lang="en-US" sz="2000" b="0" i="0" u="none" strike="noStrike" kern="0" cap="none" spc="0" normalizeH="0" baseline="0" noProof="0" dirty="0">
              <a:ln>
                <a:noFill/>
              </a:ln>
              <a:solidFill>
                <a:srgbClr val="00B0F0"/>
              </a:solidFill>
              <a:effectLst/>
              <a:uLnTx/>
              <a:uFillTx/>
              <a:latin typeface="Arial"/>
              <a:cs typeface="Arial"/>
              <a:sym typeface="Arial"/>
            </a:endParaRPr>
          </a:p>
        </p:txBody>
      </p:sp>
    </p:spTree>
    <p:extLst>
      <p:ext uri="{BB962C8B-B14F-4D97-AF65-F5344CB8AC3E}">
        <p14:creationId xmlns:p14="http://schemas.microsoft.com/office/powerpoint/2010/main" val="96985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2D99C-C6E2-5790-2A4B-CA76AECCAD2C}"/>
              </a:ext>
            </a:extLst>
          </p:cNvPr>
          <p:cNvSpPr txBox="1"/>
          <p:nvPr/>
        </p:nvSpPr>
        <p:spPr>
          <a:xfrm>
            <a:off x="319314" y="464457"/>
            <a:ext cx="7155543" cy="80945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1" i="0" u="none" strike="noStrike" kern="0" cap="none" spc="0" normalizeH="0" baseline="0" noProof="0" dirty="0">
                <a:ln>
                  <a:noFill/>
                </a:ln>
                <a:solidFill>
                  <a:srgbClr val="000000"/>
                </a:solidFill>
                <a:effectLst/>
                <a:uLnTx/>
                <a:uFillTx/>
                <a:latin typeface="Open Sans"/>
                <a:ea typeface="Open Sans"/>
                <a:cs typeface="Open Sans"/>
                <a:sym typeface="Open Sans"/>
              </a:rPr>
              <a:t>My skills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I</a:t>
            </a:r>
            <a:r>
              <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 know how to work with various email marketing applications.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Improving Deliverability.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Understanding Segmentation and Personalization.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Knowledge of Compliances.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Open Sans"/>
                <a:ea typeface="Open Sans"/>
                <a:cs typeface="Open Sans"/>
                <a:sym typeface="Open Sans"/>
              </a:rPr>
              <a:t>Analytical Mindset.</a:t>
            </a:r>
            <a:endParaRPr kumimoji="0" lang="en" sz="20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My offer is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Less cost per hrs. I will complete your project at a cost </a:t>
            </a:r>
            <a:r>
              <a:rPr kumimoji="0" lang="en-US" sz="2000" b="0" i="0" u="none" strike="noStrike" kern="0" cap="none" spc="0" normalizeH="0" baseline="0" noProof="0" dirty="0">
                <a:ln>
                  <a:noFill/>
                </a:ln>
                <a:solidFill>
                  <a:srgbClr val="00B0F0"/>
                </a:solidFill>
                <a:effectLst/>
                <a:uLnTx/>
                <a:uFillTx/>
                <a:latin typeface="Arial"/>
                <a:cs typeface="Arial"/>
                <a:sym typeface="Arial"/>
              </a:rPr>
              <a:t>30$/hrs</a:t>
            </a:r>
            <a:r>
              <a:rPr kumimoji="0" lang="en-US" sz="2000" b="0" i="0" u="none" strike="noStrike" kern="0" cap="none" spc="0" normalizeH="0" baseline="0" noProof="0" dirty="0">
                <a:ln>
                  <a:noFill/>
                </a:ln>
                <a:solidFill>
                  <a:srgbClr val="000000"/>
                </a:solidFill>
                <a:effectLst/>
                <a:uLnTx/>
                <a:uFillTx/>
                <a:latin typeface="Arial"/>
                <a:cs typeface="Arial"/>
                <a:sym typeface="Arial"/>
              </a:rPr>
              <a:t>. </a:t>
            </a: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Complete your project maximum of </a:t>
            </a:r>
            <a:r>
              <a:rPr kumimoji="0" lang="en-US" sz="2000" b="0" i="0" u="none" strike="noStrike" kern="0" cap="none" spc="0" normalizeH="0" baseline="0" noProof="0" dirty="0">
                <a:ln>
                  <a:noFill/>
                </a:ln>
                <a:solidFill>
                  <a:srgbClr val="00B0F0"/>
                </a:solidFill>
                <a:effectLst/>
                <a:uLnTx/>
                <a:uFillTx/>
                <a:latin typeface="Arial"/>
                <a:cs typeface="Arial"/>
                <a:sym typeface="Arial"/>
              </a:rPr>
              <a:t>20</a:t>
            </a:r>
            <a:r>
              <a:rPr kumimoji="0" lang="en-US" sz="2000" b="0" i="0" u="none" strike="noStrike" kern="0" cap="none" spc="0" normalizeH="0" baseline="0" noProof="0" dirty="0">
                <a:ln>
                  <a:noFill/>
                </a:ln>
                <a:solidFill>
                  <a:srgbClr val="000000"/>
                </a:solidFill>
                <a:effectLst/>
                <a:uLnTx/>
                <a:uFillTx/>
                <a:latin typeface="Arial"/>
                <a:cs typeface="Arial"/>
                <a:sym typeface="Arial"/>
              </a:rPr>
              <a:t> days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3. Save your budget that it will be after my offer in rage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       </a:t>
            </a:r>
            <a:r>
              <a:rPr kumimoji="0" lang="en-US" sz="2000" b="0" i="0" u="none" strike="noStrike" kern="0" cap="none" spc="0" normalizeH="0" baseline="0" noProof="0" dirty="0">
                <a:ln>
                  <a:noFill/>
                </a:ln>
                <a:solidFill>
                  <a:srgbClr val="00B0F0"/>
                </a:solidFill>
                <a:effectLst/>
                <a:uLnTx/>
                <a:uFillTx/>
                <a:latin typeface="Arial"/>
                <a:cs typeface="Arial"/>
                <a:sym typeface="Arial"/>
              </a:rPr>
              <a:t>900$ -1000$ </a:t>
            </a:r>
            <a:r>
              <a:rPr kumimoji="0" lang="en-US" sz="2000" b="0" i="0" u="none" strike="noStrike" kern="0" cap="none" spc="0" normalizeH="0" baseline="0" noProof="0" dirty="0">
                <a:ln>
                  <a:noFill/>
                </a:ln>
                <a:solidFill>
                  <a:srgbClr val="000000"/>
                </a:solidFill>
                <a:effectLst/>
                <a:uLnTx/>
                <a:uFillTx/>
                <a:latin typeface="Arial"/>
                <a:cs typeface="Arial"/>
                <a:sym typeface="Arial"/>
              </a:rPr>
              <a:t>instead of </a:t>
            </a:r>
            <a:r>
              <a:rPr kumimoji="0" lang="en-US" sz="2000" b="0" i="0" u="none" strike="noStrike" kern="0" cap="none" spc="0" normalizeH="0" baseline="0" noProof="0" dirty="0">
                <a:ln>
                  <a:noFill/>
                </a:ln>
                <a:solidFill>
                  <a:srgbClr val="00B0F0"/>
                </a:solidFill>
                <a:effectLst/>
                <a:uLnTx/>
                <a:uFillTx/>
                <a:latin typeface="Arial"/>
                <a:cs typeface="Arial"/>
                <a:sym typeface="Arial"/>
              </a:rPr>
              <a:t>1200$-2400$</a:t>
            </a: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I hope my offer is suitable for you &amp; confirm it and contact me very soon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Best regards,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Raghda Helmy</a:t>
            </a:r>
          </a:p>
          <a:p>
            <a:pPr marL="457200" marR="0" lvl="0" indent="-45720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7030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nSpc>
                <a:spcPct val="160000"/>
              </a:lnSpc>
              <a:buSzPts val="1100"/>
              <a:buNone/>
            </a:pPr>
            <a:r>
              <a:rPr lang="en-US" sz="1800" dirty="0">
                <a:solidFill>
                  <a:srgbClr val="525C65"/>
                </a:solidFill>
                <a:hlinkClick r:id="rId3"/>
              </a:rPr>
              <a:t>https://bit.ly/3Nzx8fw</a:t>
            </a:r>
            <a:r>
              <a:rPr lang="en-US" sz="1800" dirty="0">
                <a:solidFill>
                  <a:srgbClr val="525C65"/>
                </a:solidFill>
              </a:rPr>
              <a:t>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b="1" dirty="0">
                <a:solidFill>
                  <a:srgbClr val="525C65"/>
                </a:solidFill>
                <a:highlight>
                  <a:schemeClr val="lt1"/>
                </a:highlight>
                <a:latin typeface="Open Sans"/>
                <a:ea typeface="Open Sans"/>
                <a:cs typeface="Open Sans"/>
                <a:sym typeface="Open Sans"/>
              </a:rPr>
              <a:t>[Link to Trello board]</a:t>
            </a:r>
            <a:endParaRPr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E3D49"/>
                </a:solidFill>
                <a:latin typeface="Open Sans Light"/>
                <a:ea typeface="Open Sans Light"/>
                <a:cs typeface="Open Sans Light"/>
                <a:sym typeface="Open Sans Light"/>
              </a:rPr>
              <a:t>Include a screenshot of the board below: </a:t>
            </a:r>
            <a:endParaRPr sz="1800">
              <a:solidFill>
                <a:srgbClr val="2E3D49"/>
              </a:solidFill>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7A099D8D-37D0-4681-9610-3E98479D8FB0}"/>
              </a:ext>
            </a:extLst>
          </p:cNvPr>
          <p:cNvPicPr>
            <a:picLocks noChangeAspect="1"/>
          </p:cNvPicPr>
          <p:nvPr/>
        </p:nvPicPr>
        <p:blipFill>
          <a:blip r:embed="rId4"/>
          <a:stretch>
            <a:fillRect/>
          </a:stretch>
        </p:blipFill>
        <p:spPr>
          <a:xfrm>
            <a:off x="412600" y="5049875"/>
            <a:ext cx="6947100" cy="415312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876</Words>
  <Application>Microsoft Office PowerPoint</Application>
  <PresentationFormat>Custom</PresentationFormat>
  <Paragraphs>162</Paragraphs>
  <Slides>12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Calibri</vt:lpstr>
      <vt:lpstr>Open Sans Light</vt:lpstr>
      <vt:lpstr>Open Sans SemiBold</vt:lpstr>
      <vt:lpstr>Arial</vt:lpstr>
      <vt:lpstr>Tajawal</vt:lpstr>
      <vt:lpstr>Helvetica Neue</vt:lpstr>
      <vt:lpstr>Open Sans</vt:lpstr>
      <vt:lpstr>Simple Light</vt:lpstr>
      <vt:lpstr>White</vt:lpstr>
      <vt:lpstr>Digital Freelancer:  Managing Freelancing Projects</vt:lpstr>
      <vt:lpstr>PowerPoint Presentation</vt:lpstr>
      <vt:lpstr>Sample Project Listing #2: Digital Marketing</vt:lpstr>
      <vt:lpstr>PowerPoint Presentation</vt:lpstr>
      <vt:lpstr>Expression of Interest (Provided)</vt:lpstr>
      <vt:lpstr>PowerPoint Presentation</vt:lpstr>
      <vt:lpstr>PowerPoint Presentation</vt:lpstr>
      <vt:lpstr>PowerPoint Presentation</vt:lpstr>
      <vt:lpstr>Trello Board</vt:lpstr>
      <vt:lpstr>PowerPoint Presentation</vt:lpstr>
      <vt:lpstr>[sama alsayed abdo ] [Egypt, Alexandria] Invoice</vt:lpstr>
      <vt:lpstr>[samaa alsayed abdo ] Egypt Alexandria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امير</dc:creator>
  <cp:lastModifiedBy>نادين السيد عبده عبد الكريم عبد النعيم</cp:lastModifiedBy>
  <cp:revision>3</cp:revision>
  <dcterms:modified xsi:type="dcterms:W3CDTF">2022-11-05T03:06:18Z</dcterms:modified>
</cp:coreProperties>
</file>