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63" r:id="rId6"/>
    <p:sldId id="262" r:id="rId7"/>
    <p:sldId id="264" r:id="rId8"/>
    <p:sldId id="266" r:id="rId9"/>
    <p:sldId id="267" r:id="rId10"/>
    <p:sldId id="265" r:id="rId11"/>
    <p:sldId id="268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077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9" autoAdjust="0"/>
    <p:restoredTop sz="94660"/>
  </p:normalViewPr>
  <p:slideViewPr>
    <p:cSldViewPr>
      <p:cViewPr varScale="1">
        <p:scale>
          <a:sx n="100" d="100"/>
          <a:sy n="100" d="100"/>
        </p:scale>
        <p:origin x="3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maaljamal84/Design-Network-Infrastructure-for-Headquarter-and-Branch-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maaljamal84/Design-Network-Infrastructure-for-Headquarter-and-Branch-off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571750"/>
            <a:ext cx="486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rgbClr val="077ED0"/>
                </a:solidFill>
                <a:latin typeface="Arial" pitchFamily="34" charset="0"/>
                <a:cs typeface="Arial" pitchFamily="34" charset="0"/>
              </a:rPr>
              <a:t>Osama Saleh Al-Jamal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853444" y="367986"/>
            <a:ext cx="5580112" cy="127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ln w="9525" cap="rnd" cmpd="sng" algn="ctr">
                  <a:solidFill>
                    <a:srgbClr val="002060"/>
                  </a:solidFill>
                  <a:prstDash val="solid"/>
                  <a:bevel/>
                </a:ln>
                <a:solidFill>
                  <a:srgbClr val="00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Design </a:t>
            </a:r>
            <a:r>
              <a:rPr lang="en-US" sz="2800" b="1" dirty="0" smtClean="0">
                <a:ln w="9525" cap="rnd" cmpd="sng" algn="ctr">
                  <a:solidFill>
                    <a:srgbClr val="002060"/>
                  </a:solidFill>
                  <a:prstDash val="solid"/>
                  <a:bevel/>
                </a:ln>
                <a:solidFill>
                  <a:srgbClr val="00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n-US" sz="2800" b="1" dirty="0">
                <a:ln w="9525" cap="rnd" cmpd="sng" algn="ctr">
                  <a:solidFill>
                    <a:srgbClr val="002060"/>
                  </a:solidFill>
                  <a:prstDash val="solid"/>
                  <a:bevel/>
                </a:ln>
                <a:solidFill>
                  <a:srgbClr val="0000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Infrastructure</a:t>
            </a:r>
            <a:endParaRPr lang="en-US" sz="1200" dirty="0">
              <a:solidFill>
                <a:srgbClr val="00006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n w="9525" cap="rnd" cmpd="sng" algn="ctr">
                  <a:solidFill>
                    <a:srgbClr val="002060"/>
                  </a:solidFill>
                  <a:prstDash val="solid"/>
                  <a:bevel/>
                </a:ln>
                <a:solidFill>
                  <a:srgbClr val="000066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 Headquarter and Branch office</a:t>
            </a:r>
            <a:endParaRPr lang="en-US" altLang="ko-KR" sz="2800" b="1" dirty="0" smtClean="0">
              <a:solidFill>
                <a:srgbClr val="000066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1520" y="4897753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867894"/>
            <a:ext cx="1041573" cy="930978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233983" y="4875097"/>
            <a:ext cx="59046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hlinkClick r:id="rId4"/>
              </a:rPr>
              <a:t>https://github.com/samaaljamal84/Design-Network-Infrastructure-for-Headquarter-and-Branch-office</a:t>
            </a:r>
            <a:endParaRPr lang="ar-JO" sz="900" b="1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123478"/>
            <a:ext cx="33843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  <a:spcAft>
                <a:spcPts val="800"/>
              </a:spcAft>
            </a:pPr>
            <a:r>
              <a:rPr lang="en-US" altLang="ko-KR" sz="2800" b="1" dirty="0" smtClean="0">
                <a:solidFill>
                  <a:srgbClr val="000066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Any Questions ??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528" y="4923363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65" y="3948322"/>
            <a:ext cx="1041573" cy="930978"/>
          </a:xfrm>
          <a:prstGeom prst="rect">
            <a:avLst/>
          </a:prstGeom>
        </p:spPr>
      </p:pic>
      <p:sp>
        <p:nvSpPr>
          <p:cNvPr id="3" name="مستطيل 2"/>
          <p:cNvSpPr/>
          <p:nvPr/>
        </p:nvSpPr>
        <p:spPr>
          <a:xfrm>
            <a:off x="1062894" y="1444869"/>
            <a:ext cx="7305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 smtClean="0">
                <a:cs typeface="+mj-cs"/>
                <a:hlinkClick r:id="rId4"/>
              </a:rPr>
              <a:t>https</a:t>
            </a:r>
            <a:r>
              <a:rPr lang="en-US" sz="1100" b="1" u="sng" dirty="0">
                <a:cs typeface="+mj-cs"/>
                <a:hlinkClick r:id="rId4"/>
              </a:rPr>
              <a:t>://github.com/samaaljamal84/Design-Network-Infrastructure-for-Headquarter-and-Branch-office</a:t>
            </a:r>
            <a:endParaRPr lang="ar-JO" sz="1100" b="1" u="sng" dirty="0">
              <a:cs typeface="+mj-cs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5175165" y="1706479"/>
            <a:ext cx="392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  <a:spcAft>
                <a:spcPts val="800"/>
              </a:spcAft>
            </a:pPr>
            <a:r>
              <a:rPr lang="en-US" altLang="ko-KR" sz="2400" b="1" dirty="0">
                <a:solidFill>
                  <a:srgbClr val="000066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 for listening.</a:t>
            </a:r>
          </a:p>
        </p:txBody>
      </p:sp>
      <p:sp>
        <p:nvSpPr>
          <p:cNvPr id="9" name="مربع نص 8"/>
          <p:cNvSpPr txBox="1"/>
          <p:nvPr/>
        </p:nvSpPr>
        <p:spPr>
          <a:xfrm>
            <a:off x="1062894" y="1042995"/>
            <a:ext cx="34744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You can find the project here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0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136236"/>
            <a:ext cx="7046068" cy="460648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Upon completion of this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Presentation,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you should be able to answer </a:t>
            </a: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the following questions: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971600" y="1848654"/>
            <a:ext cx="6974060" cy="26855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♦ What </a:t>
            </a:r>
            <a:r>
              <a:rPr lang="en-US" sz="1600" dirty="0">
                <a:solidFill>
                  <a:schemeClr val="tx1"/>
                </a:solidFill>
              </a:rPr>
              <a:t>are the benefits of a hierarchal network design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</a:rPr>
              <a:t>♦ What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</a:rPr>
              <a:t>are the design considerations that must 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</a:rPr>
              <a:t>be met to support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</a:rPr>
              <a:t>  remote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</a:rPr>
              <a:t>Branch 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</a:rPr>
              <a:t>office?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♦ What </a:t>
            </a:r>
            <a:r>
              <a:rPr lang="en-US" sz="1600" dirty="0">
                <a:solidFill>
                  <a:schemeClr val="tx1"/>
                </a:solidFill>
              </a:rPr>
              <a:t>is the design methodology used </a:t>
            </a:r>
            <a:r>
              <a:rPr lang="en-US" sz="1600" dirty="0" smtClean="0">
                <a:solidFill>
                  <a:schemeClr val="tx1"/>
                </a:solidFill>
              </a:rPr>
              <a:t>for </a:t>
            </a:r>
            <a:r>
              <a:rPr lang="en-US" sz="1600" dirty="0">
                <a:solidFill>
                  <a:schemeClr val="tx1"/>
                </a:solidFill>
              </a:rPr>
              <a:t>network </a:t>
            </a:r>
            <a:r>
              <a:rPr lang="en-US" sz="1600" dirty="0" smtClean="0">
                <a:solidFill>
                  <a:schemeClr val="tx1"/>
                </a:solidFill>
              </a:rPr>
              <a:t>design 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♦ </a:t>
            </a:r>
            <a:r>
              <a:rPr lang="en-US" sz="1600" dirty="0" smtClean="0">
                <a:solidFill>
                  <a:schemeClr val="tx1"/>
                </a:solidFill>
              </a:rPr>
              <a:t>What </a:t>
            </a:r>
            <a:r>
              <a:rPr lang="en-US" sz="1600" dirty="0">
                <a:solidFill>
                  <a:schemeClr val="tx1"/>
                </a:solidFill>
              </a:rPr>
              <a:t>are the design considerations for the core, distribution</a:t>
            </a:r>
            <a:r>
              <a:rPr lang="en-US" sz="160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and access layers?</a:t>
            </a:r>
            <a:endParaRPr lang="ko-KR" alt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651304" cy="884466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35260" y="4876006"/>
            <a:ext cx="8783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50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Network Design Overview 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72469" y="884466"/>
            <a:ext cx="6912768" cy="46064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Computers and information networks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331640" y="1508418"/>
            <a:ext cx="7571556" cy="2931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Computers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information networks are critical to the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success of </a:t>
            </a:r>
            <a:r>
              <a:rPr lang="en-US" altLang="ko-KR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businesses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both large and small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ts </a:t>
            </a:r>
            <a:r>
              <a:rPr lang="en-US" altLang="ko-KR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connect people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support applications 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ko-KR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services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altLang="ko-KR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 access to the resources that keep the businesses running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meet the daily requirements of businesses, networks themselves are becoming quite complex.</a:t>
            </a:r>
          </a:p>
        </p:txBody>
      </p:sp>
      <p:sp>
        <p:nvSpPr>
          <p:cNvPr id="6" name="TextBox 6">
            <a:hlinkClick r:id="rId2"/>
          </p:cNvPr>
          <p:cNvSpPr txBox="1"/>
          <p:nvPr/>
        </p:nvSpPr>
        <p:spPr>
          <a:xfrm>
            <a:off x="335260" y="4876006"/>
            <a:ext cx="8783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3179" y="0"/>
            <a:ext cx="7524328" cy="884466"/>
          </a:xfrm>
        </p:spPr>
        <p:txBody>
          <a:bodyPr/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Building a Good Network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9613" y="798158"/>
            <a:ext cx="7569621" cy="460648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The steps required to design a good network are as follows: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316503" y="1375218"/>
            <a:ext cx="5977679" cy="3384376"/>
          </a:xfrm>
        </p:spPr>
        <p:txBody>
          <a:bodyPr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</a:t>
            </a:r>
            <a:r>
              <a:rPr lang="en-US" altLang="ko-K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business goals and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technical requirements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2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Determine the features and functions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required 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meet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needs in 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Step1.</a:t>
            </a:r>
          </a:p>
          <a:p>
            <a:endParaRPr lang="en-US" altLang="ko-K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3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Perform a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 assessment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4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a solution and site acceptance test plan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 5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Create a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 plan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TextBox 6">
            <a:hlinkClick r:id="rId2"/>
          </p:cNvPr>
          <p:cNvSpPr txBox="1"/>
          <p:nvPr/>
        </p:nvSpPr>
        <p:spPr>
          <a:xfrm>
            <a:off x="335260" y="4876006"/>
            <a:ext cx="8783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8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16979" y="1419622"/>
            <a:ext cx="7813376" cy="29523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Today, the Internet-based economy often demands around-the-clock customer service. This means that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business networks must be available nearly 100 percent of the time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They must be smart enough to automatically protect against unexpected security incidents. It is no longer practical to construct networks by connecting many standalone components, but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Using hierarchical network design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principles and an organized design methodology,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 design and create networks that are both manageable and supportable.</a:t>
            </a:r>
            <a:endParaRPr lang="ko-KR" altLang="en-US" sz="1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651304" cy="884466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Network Requirements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35260" y="4876006"/>
            <a:ext cx="8783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8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260" y="1017665"/>
            <a:ext cx="8496944" cy="460648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Most businesses actually have only a few requirements for their network: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611560" y="1715620"/>
            <a:ext cx="7250038" cy="298380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♦ </a:t>
            </a:r>
            <a:r>
              <a:rPr lang="en-US" u="sng" dirty="0">
                <a:solidFill>
                  <a:schemeClr val="tx1"/>
                </a:solidFill>
              </a:rPr>
              <a:t>The network should stay up all the time</a:t>
            </a:r>
            <a:r>
              <a:rPr lang="en-US" dirty="0">
                <a:solidFill>
                  <a:schemeClr val="tx1"/>
                </a:solidFill>
              </a:rPr>
              <a:t>, even in the event of failed links.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♦ </a:t>
            </a:r>
            <a:r>
              <a:rPr lang="en-US" dirty="0">
                <a:solidFill>
                  <a:schemeClr val="tx1"/>
                </a:solidFill>
              </a:rPr>
              <a:t>The network should reliably deliver applications and </a:t>
            </a:r>
            <a:r>
              <a:rPr lang="en-US" u="sng" dirty="0">
                <a:solidFill>
                  <a:schemeClr val="tx1"/>
                </a:solidFill>
              </a:rPr>
              <a:t>provide reasonable </a:t>
            </a:r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u="sng" dirty="0" smtClean="0">
                <a:solidFill>
                  <a:schemeClr val="tx1"/>
                </a:solidFill>
              </a:rPr>
              <a:t>   response </a:t>
            </a:r>
            <a:r>
              <a:rPr lang="en-US" u="sng" dirty="0">
                <a:solidFill>
                  <a:schemeClr val="tx1"/>
                </a:solidFill>
              </a:rPr>
              <a:t>times from any host to any host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♦ </a:t>
            </a:r>
            <a:r>
              <a:rPr lang="en-US" u="sng" dirty="0">
                <a:solidFill>
                  <a:schemeClr val="tx1"/>
                </a:solidFill>
              </a:rPr>
              <a:t>The network should be secure</a:t>
            </a:r>
            <a:r>
              <a:rPr lang="en-US" dirty="0">
                <a:solidFill>
                  <a:schemeClr val="tx1"/>
                </a:solidFill>
              </a:rPr>
              <a:t>. It should protect the data that is transmitted.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♦ </a:t>
            </a:r>
            <a:r>
              <a:rPr lang="en-US" u="sng" dirty="0">
                <a:solidFill>
                  <a:schemeClr val="tx1"/>
                </a:solidFill>
              </a:rPr>
              <a:t>The network should be easy to modify </a:t>
            </a:r>
            <a:r>
              <a:rPr lang="en-US" dirty="0">
                <a:solidFill>
                  <a:schemeClr val="tx1"/>
                </a:solidFill>
              </a:rPr>
              <a:t>to adapt to network growth.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♦ </a:t>
            </a:r>
            <a:r>
              <a:rPr lang="en-US" dirty="0">
                <a:solidFill>
                  <a:schemeClr val="tx1"/>
                </a:solidFill>
              </a:rPr>
              <a:t>Because failures occasionally occur, </a:t>
            </a:r>
            <a:r>
              <a:rPr lang="en-US" u="sng" dirty="0">
                <a:solidFill>
                  <a:schemeClr val="tx1"/>
                </a:solidFill>
              </a:rPr>
              <a:t>troubleshooting should be easy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651304" cy="884466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Network </a:t>
            </a:r>
            <a:r>
              <a:rPr lang="en-US" sz="3200" dirty="0" smtClean="0">
                <a:solidFill>
                  <a:schemeClr val="tx2"/>
                </a:solidFill>
              </a:rPr>
              <a:t>Requirements </a:t>
            </a:r>
            <a:r>
              <a:rPr lang="en-US" sz="2400" b="0" i="1" dirty="0" smtClean="0">
                <a:solidFill>
                  <a:schemeClr val="tx2"/>
                </a:solidFill>
              </a:rPr>
              <a:t>Cont.…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35260" y="4876006"/>
            <a:ext cx="8783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5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315" y="981661"/>
            <a:ext cx="8496944" cy="460648"/>
          </a:xfrm>
        </p:spPr>
        <p:txBody>
          <a:bodyPr/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The hierarchical design model has three basic layers: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617315" y="1486886"/>
            <a:ext cx="7381328" cy="13454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♦ </a:t>
            </a:r>
            <a:r>
              <a:rPr lang="en-US" sz="1600" b="1" dirty="0">
                <a:solidFill>
                  <a:schemeClr val="tx1"/>
                </a:solidFill>
              </a:rPr>
              <a:t>Core </a:t>
            </a:r>
            <a:r>
              <a:rPr lang="en-US" sz="1600" b="1" dirty="0" smtClean="0">
                <a:solidFill>
                  <a:schemeClr val="tx1"/>
                </a:solidFill>
              </a:rPr>
              <a:t>layer (Main layer): </a:t>
            </a:r>
            <a:r>
              <a:rPr lang="en-US" sz="1600" dirty="0">
                <a:solidFill>
                  <a:schemeClr val="tx1"/>
                </a:solidFill>
              </a:rPr>
              <a:t>Connects distribution layer </a:t>
            </a:r>
            <a:r>
              <a:rPr lang="en-US" sz="1600" dirty="0" smtClean="0">
                <a:solidFill>
                  <a:schemeClr val="tx1"/>
                </a:solidFill>
              </a:rPr>
              <a:t>devices.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♦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Distribution layer: </a:t>
            </a:r>
            <a:r>
              <a:rPr lang="en-US" sz="1600" dirty="0">
                <a:solidFill>
                  <a:schemeClr val="tx1"/>
                </a:solidFill>
              </a:rPr>
              <a:t>Interconnects the smaller local </a:t>
            </a:r>
            <a:r>
              <a:rPr lang="en-US" sz="1600" dirty="0" smtClean="0">
                <a:solidFill>
                  <a:schemeClr val="tx1"/>
                </a:solidFill>
              </a:rPr>
              <a:t>networks.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♦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Access layer: </a:t>
            </a:r>
            <a:r>
              <a:rPr lang="en-US" sz="1600" dirty="0">
                <a:solidFill>
                  <a:schemeClr val="tx1"/>
                </a:solidFill>
              </a:rPr>
              <a:t>Provides connectivity for network hosts and end </a:t>
            </a:r>
            <a:r>
              <a:rPr lang="en-US" sz="1600" dirty="0" smtClean="0">
                <a:solidFill>
                  <a:schemeClr val="tx1"/>
                </a:solidFill>
              </a:rPr>
              <a:t>devices.</a:t>
            </a:r>
            <a:endParaRPr lang="ko-KR" alt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0"/>
            <a:ext cx="8651304" cy="884466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Hierarchical Network Design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35260" y="4876006"/>
            <a:ext cx="8783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29308" y="2955927"/>
            <a:ext cx="8095728" cy="1656184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   Hierarchical </a:t>
            </a:r>
            <a:r>
              <a:rPr lang="en-US" sz="1600" dirty="0">
                <a:solidFill>
                  <a:schemeClr val="tx1"/>
                </a:solidFill>
              </a:rPr>
              <a:t>networks have advantages over flat network designs. 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The benefit of </a:t>
            </a:r>
            <a:r>
              <a:rPr lang="en-US" sz="1600" dirty="0">
                <a:solidFill>
                  <a:schemeClr val="tx1"/>
                </a:solidFill>
              </a:rPr>
              <a:t>dividing a flat network into </a:t>
            </a:r>
            <a:r>
              <a:rPr lang="en-US" sz="1600" dirty="0" smtClean="0">
                <a:solidFill>
                  <a:schemeClr val="tx1"/>
                </a:solidFill>
              </a:rPr>
              <a:t>smaller, </a:t>
            </a:r>
            <a:r>
              <a:rPr lang="en-US" sz="1600" u="sng" dirty="0" smtClean="0">
                <a:solidFill>
                  <a:schemeClr val="tx1"/>
                </a:solidFill>
              </a:rPr>
              <a:t>to be </a:t>
            </a:r>
            <a:r>
              <a:rPr lang="en-US" sz="1600" u="sng" dirty="0">
                <a:solidFill>
                  <a:schemeClr val="tx1"/>
                </a:solidFill>
              </a:rPr>
              <a:t>more manageable </a:t>
            </a:r>
            <a:endParaRPr lang="en-US" sz="1600" u="sng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hierarchical </a:t>
            </a:r>
            <a:r>
              <a:rPr lang="en-US" sz="1600" dirty="0">
                <a:solidFill>
                  <a:schemeClr val="tx1"/>
                </a:solidFill>
              </a:rPr>
              <a:t>blocks </a:t>
            </a:r>
            <a:r>
              <a:rPr lang="en-US" sz="1600" dirty="0" smtClean="0">
                <a:solidFill>
                  <a:schemeClr val="tx1"/>
                </a:solidFill>
              </a:rPr>
              <a:t>is </a:t>
            </a:r>
            <a:r>
              <a:rPr lang="en-US" sz="1600" dirty="0">
                <a:solidFill>
                  <a:schemeClr val="tx1"/>
                </a:solidFill>
              </a:rPr>
              <a:t>that local traffic remains local. Only </a:t>
            </a:r>
            <a:r>
              <a:rPr lang="en-US" sz="1600" u="sng" dirty="0">
                <a:solidFill>
                  <a:schemeClr val="tx1"/>
                </a:solidFill>
              </a:rPr>
              <a:t>traffic destined for </a:t>
            </a:r>
            <a:endParaRPr lang="en-US" sz="1600" u="sng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u="sng" dirty="0" smtClean="0">
                <a:solidFill>
                  <a:schemeClr val="tx1"/>
                </a:solidFill>
              </a:rPr>
              <a:t>other </a:t>
            </a:r>
            <a:r>
              <a:rPr lang="en-US" sz="1600" u="sng" dirty="0">
                <a:solidFill>
                  <a:schemeClr val="tx1"/>
                </a:solidFill>
              </a:rPr>
              <a:t>networks </a:t>
            </a:r>
            <a:r>
              <a:rPr lang="en-US" sz="1600" u="sng" dirty="0" smtClean="0">
                <a:solidFill>
                  <a:schemeClr val="tx1"/>
                </a:solidFill>
              </a:rPr>
              <a:t>is </a:t>
            </a:r>
            <a:r>
              <a:rPr lang="en-US" sz="1600" u="sng" dirty="0">
                <a:solidFill>
                  <a:schemeClr val="tx1"/>
                </a:solidFill>
              </a:rPr>
              <a:t>moved to a higher layer. </a:t>
            </a:r>
            <a:endParaRPr lang="ko-KR" altLang="en-US" sz="1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4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Hierarchical Network </a:t>
            </a:r>
            <a:r>
              <a:rPr lang="en-US" sz="2800" dirty="0" smtClean="0">
                <a:solidFill>
                  <a:schemeClr val="tx2"/>
                </a:solidFill>
              </a:rPr>
              <a:t>Design </a:t>
            </a:r>
            <a:r>
              <a:rPr lang="en-US" sz="2400" b="0" i="1" dirty="0" smtClean="0">
                <a:solidFill>
                  <a:schemeClr val="tx2"/>
                </a:solidFill>
              </a:rPr>
              <a:t>Cont.…</a:t>
            </a:r>
            <a:endParaRPr lang="ko-KR" altLang="en-US" sz="2800" b="0" i="1" dirty="0">
              <a:solidFill>
                <a:schemeClr val="tx2"/>
              </a:solidFill>
            </a:endParaRPr>
          </a:p>
        </p:txBody>
      </p:sp>
      <p:sp>
        <p:nvSpPr>
          <p:cNvPr id="6" name="TextBox 6">
            <a:hlinkClick r:id="rId2"/>
          </p:cNvPr>
          <p:cNvSpPr txBox="1"/>
          <p:nvPr/>
        </p:nvSpPr>
        <p:spPr>
          <a:xfrm>
            <a:off x="335260" y="4876006"/>
            <a:ext cx="8783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عنصر نائب للمحتوى 10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86" y="843341"/>
            <a:ext cx="3561055" cy="2412485"/>
          </a:xfrm>
        </p:spPr>
      </p:pic>
      <p:cxnSp>
        <p:nvCxnSpPr>
          <p:cNvPr id="13" name="رابط مستقيم 12"/>
          <p:cNvCxnSpPr/>
          <p:nvPr/>
        </p:nvCxnSpPr>
        <p:spPr>
          <a:xfrm>
            <a:off x="5486986" y="3255826"/>
            <a:ext cx="3561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صورة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77" y="1371008"/>
            <a:ext cx="3801650" cy="2763763"/>
          </a:xfrm>
          <a:prstGeom prst="rect">
            <a:avLst/>
          </a:prstGeom>
        </p:spPr>
      </p:pic>
      <p:sp>
        <p:nvSpPr>
          <p:cNvPr id="17" name="مستطيل 16"/>
          <p:cNvSpPr/>
          <p:nvPr/>
        </p:nvSpPr>
        <p:spPr>
          <a:xfrm>
            <a:off x="1852239" y="4127854"/>
            <a:ext cx="33785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Figure </a:t>
            </a:r>
            <a:r>
              <a:rPr lang="en-US" sz="1100" b="1" dirty="0" smtClean="0"/>
              <a:t>(1</a:t>
            </a:r>
            <a:r>
              <a:rPr lang="en-US" sz="1100" b="1" dirty="0"/>
              <a:t>): Hierarchical Network </a:t>
            </a:r>
            <a:r>
              <a:rPr lang="en-US" sz="1100" b="1" dirty="0" smtClean="0"/>
              <a:t>Design in HQ .</a:t>
            </a:r>
            <a:endParaRPr lang="ar-JO" sz="1100" b="1" dirty="0"/>
          </a:p>
        </p:txBody>
      </p:sp>
      <p:sp>
        <p:nvSpPr>
          <p:cNvPr id="19" name="مستطيل 18"/>
          <p:cNvSpPr/>
          <p:nvPr/>
        </p:nvSpPr>
        <p:spPr>
          <a:xfrm>
            <a:off x="5650237" y="3255826"/>
            <a:ext cx="32345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Figure </a:t>
            </a:r>
            <a:r>
              <a:rPr lang="en-US" sz="1100" b="1" dirty="0" smtClean="0"/>
              <a:t>(2): </a:t>
            </a:r>
            <a:r>
              <a:rPr lang="en-US" sz="1100" b="1" dirty="0"/>
              <a:t>Hierarchical Network </a:t>
            </a:r>
            <a:r>
              <a:rPr lang="en-US" sz="1100" b="1" dirty="0" smtClean="0"/>
              <a:t>Design.</a:t>
            </a:r>
            <a:endParaRPr lang="ar-JO" sz="1100" b="1" dirty="0"/>
          </a:p>
        </p:txBody>
      </p:sp>
    </p:spTree>
    <p:extLst>
      <p:ext uri="{BB962C8B-B14F-4D97-AF65-F5344CB8AC3E}">
        <p14:creationId xmlns:p14="http://schemas.microsoft.com/office/powerpoint/2010/main" val="41904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Redundant Links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763688" y="1152044"/>
            <a:ext cx="7065751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Implementing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redundant links at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core layer ensures that network devices can find alternate paths to send data in the event of a failure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When Layer 3 devices are placed at the core layer,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these redundant links can be used for load balancing in addition to providing backup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In a flat, Layer 2 network design,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Spanning Tree Protocol (STP) disables </a:t>
            </a:r>
            <a:r>
              <a:rPr lang="en-US" altLang="ko-KR" sz="1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redundant </a:t>
            </a:r>
            <a:r>
              <a:rPr lang="en-US" altLang="ko-K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links unless a primary link fails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This </a:t>
            </a:r>
            <a:r>
              <a:rPr lang="en-US" altLang="ko-K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STP behavior </a:t>
            </a:r>
            <a:r>
              <a:rPr lang="en-US" altLang="ko-K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prevents load balancing over the redundant links.</a:t>
            </a:r>
          </a:p>
        </p:txBody>
      </p:sp>
      <p:sp>
        <p:nvSpPr>
          <p:cNvPr id="6" name="TextBox 6">
            <a:hlinkClick r:id="rId2"/>
          </p:cNvPr>
          <p:cNvSpPr txBox="1"/>
          <p:nvPr/>
        </p:nvSpPr>
        <p:spPr>
          <a:xfrm>
            <a:off x="335260" y="4876006"/>
            <a:ext cx="87839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Copyright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© 2020 all rights </a:t>
            </a:r>
            <a:r>
              <a:rPr lang="en-US" altLang="ko-KR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reserved, Osama Al-Jamal / HTU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3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725</Words>
  <Application>Microsoft Office PowerPoint</Application>
  <PresentationFormat>عرض على الشاشة (9:16)‏</PresentationFormat>
  <Paragraphs>72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Times New Roman</vt:lpstr>
      <vt:lpstr>Office Theme</vt:lpstr>
      <vt:lpstr>Custom Design</vt:lpstr>
      <vt:lpstr>عرض تقديمي في PowerPoint</vt:lpstr>
      <vt:lpstr>Objectives</vt:lpstr>
      <vt:lpstr>Network Design Overview </vt:lpstr>
      <vt:lpstr>Building a Good Network</vt:lpstr>
      <vt:lpstr>Network Requirements</vt:lpstr>
      <vt:lpstr>Network Requirements Cont.…</vt:lpstr>
      <vt:lpstr>Hierarchical Network Design</vt:lpstr>
      <vt:lpstr>Hierarchical Network Design Cont.…</vt:lpstr>
      <vt:lpstr>Redundant Links</vt:lpstr>
      <vt:lpstr>عرض تقديمي في PowerPoint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Osama</cp:lastModifiedBy>
  <cp:revision>49</cp:revision>
  <dcterms:created xsi:type="dcterms:W3CDTF">2014-04-01T16:27:38Z</dcterms:created>
  <dcterms:modified xsi:type="dcterms:W3CDTF">2020-08-24T14:06:36Z</dcterms:modified>
</cp:coreProperties>
</file>