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7" r:id="rId3"/>
    <p:sldId id="259" r:id="rId4"/>
    <p:sldId id="256" r:id="rId5"/>
    <p:sldId id="260" r:id="rId6"/>
    <p:sldId id="261" r:id="rId7"/>
    <p:sldId id="263" r:id="rId8"/>
    <p:sldId id="262" r:id="rId9"/>
    <p:sldId id="264" r:id="rId10"/>
    <p:sldId id="266" r:id="rId11"/>
    <p:sldId id="267" r:id="rId12"/>
    <p:sldId id="265" r:id="rId13"/>
    <p:sldId id="268"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66"/>
    <a:srgbClr val="077E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59" autoAdjust="0"/>
    <p:restoredTop sz="94660"/>
  </p:normalViewPr>
  <p:slideViewPr>
    <p:cSldViewPr>
      <p:cViewPr varScale="1">
        <p:scale>
          <a:sx n="100" d="100"/>
          <a:sy n="100" d="100"/>
        </p:scale>
        <p:origin x="354"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8/1/2020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8/1/2020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8/1/2020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8/1/2020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8/1/2020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8/1/2020</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4" Type="http://schemas.openxmlformats.org/officeDocument/2006/relationships/hyperlink" Target="https://github.com/samaaljamal84/Design-Network-Infrastructure-for-Headquarter-and-Branch-offic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 Id="rId4" Type="http://schemas.openxmlformats.org/officeDocument/2006/relationships/hyperlink" Target="https://github.com/samaaljamal84/Design-Network-Infrastructure-for-Headquarter-and-Branch-office"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7056" y="1053669"/>
            <a:ext cx="8496944" cy="460648"/>
          </a:xfrm>
        </p:spPr>
        <p:txBody>
          <a:bodyPr/>
          <a:lstStyle/>
          <a:p>
            <a:r>
              <a:rPr lang="en-US" b="1" dirty="0" smtClean="0">
                <a:solidFill>
                  <a:schemeClr val="tx2">
                    <a:lumMod val="50000"/>
                  </a:schemeClr>
                </a:solidFill>
              </a:rPr>
              <a:t>Widescreen(16:9)</a:t>
            </a:r>
            <a:endParaRPr lang="en-US" b="1" dirty="0">
              <a:solidFill>
                <a:schemeClr val="tx2">
                  <a:lumMod val="50000"/>
                </a:schemeClr>
              </a:solidFill>
            </a:endParaRPr>
          </a:p>
        </p:txBody>
      </p:sp>
      <p:sp>
        <p:nvSpPr>
          <p:cNvPr id="5" name="Content Placeholder 4"/>
          <p:cNvSpPr>
            <a:spLocks noGrp="1"/>
          </p:cNvSpPr>
          <p:nvPr>
            <p:ph idx="10"/>
          </p:nvPr>
        </p:nvSpPr>
        <p:spPr>
          <a:xfrm>
            <a:off x="647056" y="1514317"/>
            <a:ext cx="7813376" cy="3289681"/>
          </a:xfrm>
        </p:spPr>
        <p:txBody>
          <a:bodyPr/>
          <a:lstStyle/>
          <a:p>
            <a:pPr>
              <a:lnSpc>
                <a:spcPct val="150000"/>
              </a:lnSpc>
            </a:pPr>
            <a:r>
              <a:rPr lang="en-US" altLang="ko-KR" sz="1600"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lnSpc>
                <a:spcPct val="150000"/>
              </a:lnSpc>
              <a:buFont typeface="Wingdings" pitchFamily="2" charset="2"/>
              <a:buChar char="ü"/>
            </a:pPr>
            <a:endParaRPr lang="en-US" altLang="ko-KR" sz="1600" dirty="0">
              <a:solidFill>
                <a:schemeClr val="tx1"/>
              </a:solidFill>
              <a:latin typeface="Arial" pitchFamily="34" charset="0"/>
              <a:cs typeface="Arial" pitchFamily="34" charset="0"/>
            </a:endParaRPr>
          </a:p>
          <a:p>
            <a:pPr>
              <a:lnSpc>
                <a:spcPct val="150000"/>
              </a:lnSpc>
            </a:pPr>
            <a:r>
              <a:rPr lang="en-US" altLang="ko-KR" sz="1600"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pPr>
              <a:lnSpc>
                <a:spcPct val="150000"/>
              </a:lnSpc>
            </a:pPr>
            <a:r>
              <a:rPr lang="en-US" altLang="ko-KR" sz="1600" dirty="0" smtClean="0">
                <a:solidFill>
                  <a:schemeClr val="tx1"/>
                </a:solidFill>
                <a:latin typeface="Arial" pitchFamily="34" charset="0"/>
                <a:cs typeface="Arial" pitchFamily="34" charset="0"/>
              </a:rPr>
              <a:t>suit </a:t>
            </a:r>
            <a:r>
              <a:rPr lang="en-US" altLang="ko-KR" sz="1600" dirty="0">
                <a:solidFill>
                  <a:schemeClr val="tx1"/>
                </a:solidFill>
                <a:latin typeface="Arial" pitchFamily="34" charset="0"/>
                <a:cs typeface="Arial" pitchFamily="34" charset="0"/>
              </a:rPr>
              <a:t>your needs</a:t>
            </a:r>
            <a:r>
              <a:rPr lang="en-US" altLang="ko-KR" sz="1600" dirty="0" smtClean="0">
                <a:solidFill>
                  <a:schemeClr val="tx1"/>
                </a:solidFill>
                <a:latin typeface="Arial" pitchFamily="34" charset="0"/>
                <a:cs typeface="Arial" pitchFamily="34" charset="0"/>
              </a:rPr>
              <a:t>.</a:t>
            </a:r>
            <a:endParaRPr lang="ko-KR" altLang="en-US" sz="1600"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251520" y="0"/>
            <a:ext cx="8651304" cy="884466"/>
          </a:xfrm>
        </p:spPr>
        <p:txBody>
          <a:bodyPr/>
          <a:lstStyle/>
          <a:p>
            <a:pPr algn="ctr"/>
            <a:r>
              <a:rPr lang="en-US" sz="3200" dirty="0" smtClean="0">
                <a:solidFill>
                  <a:schemeClr val="tx2"/>
                </a:solidFill>
              </a:rPr>
              <a:t> Click to add title</a:t>
            </a:r>
            <a:endParaRPr lang="en-US" sz="3200" dirty="0">
              <a:solidFill>
                <a:schemeClr val="tx2"/>
              </a:solidFill>
            </a:endParaRPr>
          </a:p>
        </p:txBody>
      </p:sp>
      <p:sp>
        <p:nvSpPr>
          <p:cNvPr id="7"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2090594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sz="2800" dirty="0">
                <a:solidFill>
                  <a:schemeClr val="tx2"/>
                </a:solidFill>
              </a:rPr>
              <a:t>Hierarchical Network </a:t>
            </a:r>
            <a:r>
              <a:rPr lang="en-US" sz="2800" dirty="0" smtClean="0">
                <a:solidFill>
                  <a:schemeClr val="tx2"/>
                </a:solidFill>
              </a:rPr>
              <a:t>Design </a:t>
            </a:r>
            <a:r>
              <a:rPr lang="en-US" sz="2400" b="0" i="1" dirty="0" smtClean="0">
                <a:solidFill>
                  <a:schemeClr val="tx2"/>
                </a:solidFill>
              </a:rPr>
              <a:t>Cont.…</a:t>
            </a:r>
            <a:endParaRPr lang="ko-KR" altLang="en-US" sz="2800" b="0" i="1" dirty="0">
              <a:solidFill>
                <a:schemeClr val="tx2"/>
              </a:solidFill>
            </a:endParaRPr>
          </a:p>
        </p:txBody>
      </p:sp>
      <p:sp>
        <p:nvSpPr>
          <p:cNvPr id="6"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pic>
        <p:nvPicPr>
          <p:cNvPr id="11" name="عنصر نائب للمحتوى 10"/>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86986" y="843341"/>
            <a:ext cx="3561055" cy="2412485"/>
          </a:xfrm>
        </p:spPr>
      </p:pic>
      <p:cxnSp>
        <p:nvCxnSpPr>
          <p:cNvPr id="13" name="رابط مستقيم 12"/>
          <p:cNvCxnSpPr/>
          <p:nvPr/>
        </p:nvCxnSpPr>
        <p:spPr>
          <a:xfrm>
            <a:off x="5486986" y="3255826"/>
            <a:ext cx="35610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صورة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9377" y="1371008"/>
            <a:ext cx="3801650" cy="2763763"/>
          </a:xfrm>
          <a:prstGeom prst="rect">
            <a:avLst/>
          </a:prstGeom>
        </p:spPr>
      </p:pic>
      <p:sp>
        <p:nvSpPr>
          <p:cNvPr id="17" name="مستطيل 16"/>
          <p:cNvSpPr/>
          <p:nvPr/>
        </p:nvSpPr>
        <p:spPr>
          <a:xfrm>
            <a:off x="1852239" y="4127854"/>
            <a:ext cx="3378567" cy="261610"/>
          </a:xfrm>
          <a:prstGeom prst="rect">
            <a:avLst/>
          </a:prstGeom>
        </p:spPr>
        <p:txBody>
          <a:bodyPr wrap="square">
            <a:spAutoFit/>
          </a:bodyPr>
          <a:lstStyle/>
          <a:p>
            <a:r>
              <a:rPr lang="en-US" sz="1100" b="1" dirty="0"/>
              <a:t>Figure </a:t>
            </a:r>
            <a:r>
              <a:rPr lang="en-US" sz="1100" b="1" dirty="0" smtClean="0"/>
              <a:t>(1</a:t>
            </a:r>
            <a:r>
              <a:rPr lang="en-US" sz="1100" b="1" dirty="0"/>
              <a:t>): Hierarchical Network </a:t>
            </a:r>
            <a:r>
              <a:rPr lang="en-US" sz="1100" b="1" dirty="0" smtClean="0"/>
              <a:t>Design in HQ .</a:t>
            </a:r>
            <a:endParaRPr lang="ar-JO" sz="1100" b="1" dirty="0"/>
          </a:p>
        </p:txBody>
      </p:sp>
      <p:sp>
        <p:nvSpPr>
          <p:cNvPr id="19" name="مستطيل 18"/>
          <p:cNvSpPr/>
          <p:nvPr/>
        </p:nvSpPr>
        <p:spPr>
          <a:xfrm>
            <a:off x="5650237" y="3255826"/>
            <a:ext cx="3234551" cy="261610"/>
          </a:xfrm>
          <a:prstGeom prst="rect">
            <a:avLst/>
          </a:prstGeom>
        </p:spPr>
        <p:txBody>
          <a:bodyPr wrap="square">
            <a:spAutoFit/>
          </a:bodyPr>
          <a:lstStyle/>
          <a:p>
            <a:r>
              <a:rPr lang="en-US" sz="1100" b="1" dirty="0"/>
              <a:t>Figure </a:t>
            </a:r>
            <a:r>
              <a:rPr lang="en-US" sz="1100" b="1" dirty="0" smtClean="0"/>
              <a:t>(2): </a:t>
            </a:r>
            <a:r>
              <a:rPr lang="en-US" sz="1100" b="1" dirty="0"/>
              <a:t>Hierarchical Network </a:t>
            </a:r>
            <a:r>
              <a:rPr lang="en-US" sz="1100" b="1" dirty="0" smtClean="0"/>
              <a:t>Design.</a:t>
            </a:r>
            <a:endParaRPr lang="ar-JO" sz="1100" b="1" dirty="0"/>
          </a:p>
        </p:txBody>
      </p:sp>
    </p:spTree>
    <p:extLst>
      <p:ext uri="{BB962C8B-B14F-4D97-AF65-F5344CB8AC3E}">
        <p14:creationId xmlns:p14="http://schemas.microsoft.com/office/powerpoint/2010/main" val="419041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solidFill>
                  <a:schemeClr val="tx2"/>
                </a:solidFill>
              </a:rPr>
              <a:t>Redundant Links</a:t>
            </a:r>
            <a:endParaRPr lang="ko-KR" altLang="en-US" sz="3200" dirty="0">
              <a:solidFill>
                <a:schemeClr val="tx2"/>
              </a:solidFill>
            </a:endParaRPr>
          </a:p>
        </p:txBody>
      </p:sp>
      <p:sp>
        <p:nvSpPr>
          <p:cNvPr id="5" name="Content Placeholder 4"/>
          <p:cNvSpPr>
            <a:spLocks noGrp="1"/>
          </p:cNvSpPr>
          <p:nvPr>
            <p:ph idx="10"/>
          </p:nvPr>
        </p:nvSpPr>
        <p:spPr>
          <a:xfrm>
            <a:off x="1763688" y="1152044"/>
            <a:ext cx="7065751" cy="3456384"/>
          </a:xfrm>
        </p:spPr>
        <p:txBody>
          <a:bodyPr/>
          <a:lstStyle/>
          <a:p>
            <a:pPr>
              <a:lnSpc>
                <a:spcPct val="150000"/>
              </a:lnSpc>
            </a:pPr>
            <a:r>
              <a:rPr lang="en-US" altLang="ko-KR" sz="1600" dirty="0" smtClean="0">
                <a:solidFill>
                  <a:schemeClr val="tx1"/>
                </a:solidFill>
                <a:latin typeface="Arial" pitchFamily="34" charset="0"/>
                <a:cs typeface="Arial" pitchFamily="34" charset="0"/>
              </a:rPr>
              <a:t>   Implementing </a:t>
            </a:r>
            <a:r>
              <a:rPr lang="en-US" altLang="ko-KR" sz="1600" dirty="0">
                <a:solidFill>
                  <a:schemeClr val="tx1"/>
                </a:solidFill>
                <a:latin typeface="Arial" pitchFamily="34" charset="0"/>
                <a:cs typeface="Arial" pitchFamily="34" charset="0"/>
              </a:rPr>
              <a:t>redundant links at the core layer ensures that network devices can find alternate paths to send data in the event of a failure. When Layer 3 devices are placed at the core layer, these redundant links can be used for load balancing in addition to providing backup. In a flat, Layer 2 network design, Spanning Tree Protocol (STP) disables </a:t>
            </a:r>
            <a:r>
              <a:rPr lang="en-US" altLang="ko-KR" sz="1600" dirty="0" smtClean="0">
                <a:solidFill>
                  <a:schemeClr val="tx1"/>
                </a:solidFill>
                <a:latin typeface="Arial" pitchFamily="34" charset="0"/>
                <a:cs typeface="Arial" pitchFamily="34" charset="0"/>
              </a:rPr>
              <a:t>redundant </a:t>
            </a:r>
            <a:r>
              <a:rPr lang="en-US" altLang="ko-KR" sz="1600" dirty="0">
                <a:solidFill>
                  <a:schemeClr val="tx1"/>
                </a:solidFill>
                <a:latin typeface="Arial" pitchFamily="34" charset="0"/>
                <a:cs typeface="Arial" pitchFamily="34" charset="0"/>
              </a:rPr>
              <a:t>links unless a primary link fails. This </a:t>
            </a:r>
            <a:r>
              <a:rPr lang="en-US" altLang="ko-KR" sz="1600" dirty="0" smtClean="0">
                <a:solidFill>
                  <a:schemeClr val="tx1"/>
                </a:solidFill>
                <a:latin typeface="Arial" pitchFamily="34" charset="0"/>
                <a:cs typeface="Arial" pitchFamily="34" charset="0"/>
              </a:rPr>
              <a:t>STP behavior </a:t>
            </a:r>
            <a:r>
              <a:rPr lang="en-US" altLang="ko-KR" sz="1600" dirty="0">
                <a:solidFill>
                  <a:schemeClr val="tx1"/>
                </a:solidFill>
                <a:latin typeface="Arial" pitchFamily="34" charset="0"/>
                <a:cs typeface="Arial" pitchFamily="34" charset="0"/>
              </a:rPr>
              <a:t>prevents load balancing over the redundant links.</a:t>
            </a:r>
            <a:endParaRPr lang="en-US" altLang="ko-KR" sz="1600" dirty="0">
              <a:solidFill>
                <a:schemeClr val="tx1"/>
              </a:solidFill>
              <a:latin typeface="Arial" pitchFamily="34" charset="0"/>
              <a:cs typeface="Arial" pitchFamily="34" charset="0"/>
            </a:endParaRPr>
          </a:p>
        </p:txBody>
      </p:sp>
      <p:sp>
        <p:nvSpPr>
          <p:cNvPr id="6"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2656934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
          <p:cNvSpPr txBox="1">
            <a:spLocks noChangeArrowheads="1"/>
          </p:cNvSpPr>
          <p:nvPr/>
        </p:nvSpPr>
        <p:spPr bwMode="auto">
          <a:xfrm>
            <a:off x="323528" y="123478"/>
            <a:ext cx="3384376" cy="738664"/>
          </a:xfrm>
          <a:prstGeom prst="rect">
            <a:avLst/>
          </a:prstGeom>
          <a:noFill/>
          <a:ln w="9525">
            <a:noFill/>
            <a:miter lim="800000"/>
            <a:headEnd/>
            <a:tailEnd/>
          </a:ln>
        </p:spPr>
        <p:txBody>
          <a:bodyPr wrap="square">
            <a:spAutoFit/>
          </a:bodyPr>
          <a:lstStyle/>
          <a:p>
            <a:pPr algn="ctr" rtl="1">
              <a:lnSpc>
                <a:spcPct val="150000"/>
              </a:lnSpc>
              <a:spcAft>
                <a:spcPts val="800"/>
              </a:spcAft>
            </a:pPr>
            <a:r>
              <a:rPr lang="en-US" altLang="ko-KR" sz="2800" b="1" dirty="0" smtClean="0">
                <a:solidFill>
                  <a:srgbClr val="000066"/>
                </a:solidFill>
                <a:latin typeface="Arial" pitchFamily="34" charset="0"/>
                <a:ea typeface="맑은 고딕" pitchFamily="50" charset="-127"/>
                <a:cs typeface="Arial" pitchFamily="34" charset="0"/>
              </a:rPr>
              <a:t>Any Questions ??</a:t>
            </a:r>
          </a:p>
        </p:txBody>
      </p:sp>
      <p:sp>
        <p:nvSpPr>
          <p:cNvPr id="7" name="TextBox 6">
            <a:hlinkClick r:id="rId2"/>
          </p:cNvPr>
          <p:cNvSpPr txBox="1"/>
          <p:nvPr/>
        </p:nvSpPr>
        <p:spPr>
          <a:xfrm>
            <a:off x="323528" y="4923363"/>
            <a:ext cx="8783960" cy="215444"/>
          </a:xfrm>
          <a:prstGeom prst="rect">
            <a:avLst/>
          </a:prstGeom>
          <a:noFill/>
        </p:spPr>
        <p:txBody>
          <a:bodyPr wrap="square" rtlCol="0">
            <a:spAutoFit/>
          </a:bodyPr>
          <a:lstStyle/>
          <a:p>
            <a:pPr algn="r"/>
            <a:r>
              <a:rPr lang="en-US" altLang="ko-KR" sz="800" dirty="0" smtClean="0">
                <a:solidFill>
                  <a:schemeClr val="tx1">
                    <a:lumMod val="75000"/>
                    <a:lumOff val="25000"/>
                  </a:schemeClr>
                </a:solidFill>
                <a:latin typeface="Arial" pitchFamily="34" charset="0"/>
                <a:cs typeface="Arial" pitchFamily="34" charset="0"/>
              </a:rPr>
              <a:t>Copyright </a:t>
            </a:r>
            <a:r>
              <a:rPr lang="en-US" altLang="ko-KR" sz="800" dirty="0">
                <a:solidFill>
                  <a:schemeClr val="tx1">
                    <a:lumMod val="75000"/>
                    <a:lumOff val="25000"/>
                  </a:schemeClr>
                </a:solidFill>
                <a:latin typeface="Arial" pitchFamily="34" charset="0"/>
                <a:cs typeface="Arial" pitchFamily="34" charset="0"/>
              </a:rPr>
              <a:t>© 2020 all rights </a:t>
            </a:r>
            <a:r>
              <a:rPr lang="en-US" altLang="ko-KR" sz="800" dirty="0" smtClean="0">
                <a:solidFill>
                  <a:schemeClr val="tx1">
                    <a:lumMod val="75000"/>
                    <a:lumOff val="25000"/>
                  </a:schemeClr>
                </a:solidFill>
                <a:latin typeface="Arial" pitchFamily="34" charset="0"/>
                <a:cs typeface="Arial" pitchFamily="34" charset="0"/>
              </a:rPr>
              <a:t>reserved, Osama Al-Jamal / HTU</a:t>
            </a:r>
            <a:endParaRPr lang="ko-KR" altLang="en-US" sz="800" dirty="0">
              <a:solidFill>
                <a:schemeClr val="tx1">
                  <a:lumMod val="75000"/>
                  <a:lumOff val="25000"/>
                </a:schemeClr>
              </a:solidFill>
              <a:latin typeface="Arial" pitchFamily="34" charset="0"/>
              <a:cs typeface="Arial"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6365" y="3948322"/>
            <a:ext cx="1041573" cy="930978"/>
          </a:xfrm>
          <a:prstGeom prst="rect">
            <a:avLst/>
          </a:prstGeom>
        </p:spPr>
      </p:pic>
      <p:sp>
        <p:nvSpPr>
          <p:cNvPr id="3" name="مستطيل 2"/>
          <p:cNvSpPr/>
          <p:nvPr/>
        </p:nvSpPr>
        <p:spPr>
          <a:xfrm>
            <a:off x="1062894" y="1444869"/>
            <a:ext cx="7305228" cy="261610"/>
          </a:xfrm>
          <a:prstGeom prst="rect">
            <a:avLst/>
          </a:prstGeom>
        </p:spPr>
        <p:txBody>
          <a:bodyPr wrap="square">
            <a:spAutoFit/>
          </a:bodyPr>
          <a:lstStyle/>
          <a:p>
            <a:r>
              <a:rPr lang="en-US" sz="1100" b="1" u="sng" dirty="0" smtClean="0">
                <a:cs typeface="+mj-cs"/>
                <a:hlinkClick r:id="rId4"/>
              </a:rPr>
              <a:t>https</a:t>
            </a:r>
            <a:r>
              <a:rPr lang="en-US" sz="1100" b="1" u="sng" dirty="0">
                <a:cs typeface="+mj-cs"/>
                <a:hlinkClick r:id="rId4"/>
              </a:rPr>
              <a:t>://github.com/samaaljamal84/Design-Network-Infrastructure-for-Headquarter-and-Branch-office</a:t>
            </a:r>
            <a:endParaRPr lang="ar-JO" sz="1100" b="1" u="sng" dirty="0">
              <a:cs typeface="+mj-cs"/>
            </a:endParaRPr>
          </a:p>
        </p:txBody>
      </p:sp>
      <p:sp>
        <p:nvSpPr>
          <p:cNvPr id="6" name="مستطيل 5"/>
          <p:cNvSpPr/>
          <p:nvPr/>
        </p:nvSpPr>
        <p:spPr>
          <a:xfrm>
            <a:off x="5175165" y="1706479"/>
            <a:ext cx="3922401" cy="646331"/>
          </a:xfrm>
          <a:prstGeom prst="rect">
            <a:avLst/>
          </a:prstGeom>
        </p:spPr>
        <p:txBody>
          <a:bodyPr wrap="square">
            <a:spAutoFit/>
          </a:bodyPr>
          <a:lstStyle/>
          <a:p>
            <a:pPr algn="ctr" rtl="1">
              <a:lnSpc>
                <a:spcPct val="150000"/>
              </a:lnSpc>
              <a:spcAft>
                <a:spcPts val="800"/>
              </a:spcAft>
            </a:pPr>
            <a:r>
              <a:rPr lang="en-US" altLang="ko-KR" sz="2400" b="1" dirty="0">
                <a:solidFill>
                  <a:srgbClr val="000066"/>
                </a:solidFill>
                <a:latin typeface="Arial" pitchFamily="34" charset="0"/>
                <a:ea typeface="맑은 고딕" pitchFamily="50" charset="-127"/>
                <a:cs typeface="Arial" pitchFamily="34" charset="0"/>
              </a:rPr>
              <a:t>Thank you for listening.</a:t>
            </a:r>
            <a:endParaRPr lang="en-US" altLang="ko-KR" sz="2400" b="1" dirty="0">
              <a:solidFill>
                <a:srgbClr val="000066"/>
              </a:solidFill>
              <a:latin typeface="Arial" pitchFamily="34" charset="0"/>
              <a:ea typeface="맑은 고딕" pitchFamily="50" charset="-127"/>
              <a:cs typeface="Arial" pitchFamily="34" charset="0"/>
            </a:endParaRPr>
          </a:p>
        </p:txBody>
      </p:sp>
      <p:sp>
        <p:nvSpPr>
          <p:cNvPr id="9" name="مربع نص 8"/>
          <p:cNvSpPr txBox="1"/>
          <p:nvPr/>
        </p:nvSpPr>
        <p:spPr>
          <a:xfrm>
            <a:off x="1062894" y="1042995"/>
            <a:ext cx="3474477" cy="369332"/>
          </a:xfrm>
          <a:prstGeom prst="rect">
            <a:avLst/>
          </a:prstGeom>
          <a:noFill/>
        </p:spPr>
        <p:txBody>
          <a:bodyPr wrap="none" rtlCol="1">
            <a:spAutoFit/>
          </a:bodyPr>
          <a:lstStyle/>
          <a:p>
            <a:r>
              <a:rPr lang="en-US" b="1" dirty="0">
                <a:solidFill>
                  <a:srgbClr val="0000FF"/>
                </a:solidFill>
              </a:rPr>
              <a:t>You can find the project here</a:t>
            </a:r>
            <a:r>
              <a:rPr lang="en-US" b="1" dirty="0" smtClean="0">
                <a:solidFill>
                  <a:srgbClr val="0000FF"/>
                </a:solidFill>
              </a:rPr>
              <a:t>:</a:t>
            </a:r>
            <a:endParaRPr lang="en-US" b="1" dirty="0">
              <a:solidFill>
                <a:srgbClr val="0000FF"/>
              </a:solidFill>
            </a:endParaRPr>
          </a:p>
        </p:txBody>
      </p:sp>
    </p:spTree>
    <p:extLst>
      <p:ext uri="{BB962C8B-B14F-4D97-AF65-F5344CB8AC3E}">
        <p14:creationId xmlns:p14="http://schemas.microsoft.com/office/powerpoint/2010/main" val="164140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smtClean="0">
                <a:solidFill>
                  <a:schemeClr val="tx2"/>
                </a:solidFill>
              </a:rPr>
              <a:t>Click to add title</a:t>
            </a:r>
            <a:endParaRPr lang="ko-KR" altLang="en-US" sz="3200" dirty="0">
              <a:solidFill>
                <a:schemeClr val="tx2"/>
              </a:solidFill>
            </a:endParaRPr>
          </a:p>
        </p:txBody>
      </p:sp>
      <p:sp>
        <p:nvSpPr>
          <p:cNvPr id="2" name="Content Placeholder 1"/>
          <p:cNvSpPr>
            <a:spLocks noGrp="1"/>
          </p:cNvSpPr>
          <p:nvPr>
            <p:ph idx="1"/>
          </p:nvPr>
        </p:nvSpPr>
        <p:spPr>
          <a:xfrm>
            <a:off x="1772469" y="884466"/>
            <a:ext cx="6912768" cy="460648"/>
          </a:xfrm>
        </p:spPr>
        <p:txBody>
          <a:bodyPr/>
          <a:lstStyle/>
          <a:p>
            <a:r>
              <a:rPr lang="en-US" b="1" dirty="0" smtClean="0">
                <a:solidFill>
                  <a:schemeClr val="tx2">
                    <a:lumMod val="50000"/>
                  </a:schemeClr>
                </a:solidFill>
              </a:rPr>
              <a:t>Widescreen(16:9)</a:t>
            </a:r>
            <a:endParaRPr lang="en-US" b="1" dirty="0">
              <a:solidFill>
                <a:schemeClr val="tx2">
                  <a:lumMod val="50000"/>
                </a:schemeClr>
              </a:solidFill>
            </a:endParaRPr>
          </a:p>
        </p:txBody>
      </p:sp>
      <p:sp>
        <p:nvSpPr>
          <p:cNvPr id="5" name="Content Placeholder 4"/>
          <p:cNvSpPr>
            <a:spLocks noGrp="1"/>
          </p:cNvSpPr>
          <p:nvPr>
            <p:ph idx="10"/>
          </p:nvPr>
        </p:nvSpPr>
        <p:spPr>
          <a:xfrm>
            <a:off x="1772468" y="1419622"/>
            <a:ext cx="7065751" cy="3456384"/>
          </a:xfrm>
        </p:spPr>
        <p:txBody>
          <a:bodyPr/>
          <a:lstStyle/>
          <a:p>
            <a:pPr>
              <a:lnSpc>
                <a:spcPct val="150000"/>
              </a:lnSpc>
            </a:pPr>
            <a:r>
              <a:rPr lang="en-US" altLang="ko-KR" sz="1600"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lnSpc>
                <a:spcPct val="150000"/>
              </a:lnSpc>
              <a:buFont typeface="Wingdings" pitchFamily="2" charset="2"/>
              <a:buChar char="ü"/>
            </a:pPr>
            <a:endParaRPr lang="en-US" altLang="ko-KR" sz="1600" dirty="0">
              <a:solidFill>
                <a:schemeClr val="tx1"/>
              </a:solidFill>
              <a:latin typeface="Arial" pitchFamily="34" charset="0"/>
              <a:cs typeface="Arial" pitchFamily="34" charset="0"/>
            </a:endParaRPr>
          </a:p>
          <a:p>
            <a:pPr>
              <a:lnSpc>
                <a:spcPct val="150000"/>
              </a:lnSpc>
            </a:pPr>
            <a:r>
              <a:rPr lang="en-US" altLang="ko-KR" sz="1600"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sz="1600" dirty="0" smtClean="0">
                <a:solidFill>
                  <a:schemeClr val="tx1"/>
                </a:solidFill>
                <a:latin typeface="Arial" pitchFamily="34" charset="0"/>
                <a:cs typeface="Arial" pitchFamily="34" charset="0"/>
              </a:rPr>
              <a:t>.</a:t>
            </a:r>
            <a:endParaRPr lang="en-US" altLang="ko-KR" sz="1600" dirty="0">
              <a:solidFill>
                <a:schemeClr val="tx1"/>
              </a:solidFill>
              <a:latin typeface="Arial" pitchFamily="34" charset="0"/>
              <a:cs typeface="Arial" pitchFamily="34" charset="0"/>
            </a:endParaRPr>
          </a:p>
        </p:txBody>
      </p:sp>
      <p:sp>
        <p:nvSpPr>
          <p:cNvPr id="6"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97910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23928" y="2571750"/>
            <a:ext cx="4860030" cy="400110"/>
          </a:xfrm>
          <a:prstGeom prst="rect">
            <a:avLst/>
          </a:prstGeom>
          <a:noFill/>
        </p:spPr>
        <p:txBody>
          <a:bodyPr wrap="square">
            <a:spAutoFit/>
          </a:bodyPr>
          <a:lstStyle/>
          <a:p>
            <a:pPr algn="r" fontAlgn="auto">
              <a:spcBef>
                <a:spcPts val="0"/>
              </a:spcBef>
              <a:spcAft>
                <a:spcPts val="0"/>
              </a:spcAft>
              <a:defRPr/>
            </a:pPr>
            <a:r>
              <a:rPr kumimoji="0" lang="en-US" altLang="ko-KR" sz="2000" b="1" dirty="0" smtClean="0">
                <a:solidFill>
                  <a:srgbClr val="077ED0"/>
                </a:solidFill>
                <a:latin typeface="Arial" pitchFamily="34" charset="0"/>
                <a:cs typeface="Arial" pitchFamily="34" charset="0"/>
              </a:rPr>
              <a:t>Osama Saleh </a:t>
            </a:r>
            <a:r>
              <a:rPr kumimoji="0" lang="en-US" altLang="ko-KR" sz="2000" b="1" dirty="0" smtClean="0">
                <a:solidFill>
                  <a:srgbClr val="077ED0"/>
                </a:solidFill>
                <a:latin typeface="Arial" pitchFamily="34" charset="0"/>
                <a:cs typeface="Arial" pitchFamily="34" charset="0"/>
              </a:rPr>
              <a:t>Al-Jamal</a:t>
            </a:r>
          </a:p>
        </p:txBody>
      </p:sp>
      <p:sp>
        <p:nvSpPr>
          <p:cNvPr id="5" name="TextBox 1"/>
          <p:cNvSpPr txBox="1">
            <a:spLocks noChangeArrowheads="1"/>
          </p:cNvSpPr>
          <p:nvPr/>
        </p:nvSpPr>
        <p:spPr bwMode="auto">
          <a:xfrm>
            <a:off x="1853444" y="367986"/>
            <a:ext cx="5580112" cy="1272143"/>
          </a:xfrm>
          <a:prstGeom prst="rect">
            <a:avLst/>
          </a:prstGeom>
          <a:noFill/>
          <a:ln w="9525">
            <a:noFill/>
            <a:miter lim="800000"/>
            <a:headEnd/>
            <a:tailEnd/>
          </a:ln>
        </p:spPr>
        <p:txBody>
          <a:bodyPr wrap="square">
            <a:spAutoFit/>
          </a:bodyPr>
          <a:lstStyle/>
          <a:p>
            <a:pPr algn="ctr" rtl="1">
              <a:lnSpc>
                <a:spcPct val="150000"/>
              </a:lnSpc>
              <a:spcAft>
                <a:spcPts val="800"/>
              </a:spcAft>
            </a:pPr>
            <a:r>
              <a:rPr lang="en-US" sz="2800" b="1" dirty="0">
                <a:ln w="9525" cap="rnd" cmpd="sng" algn="ctr">
                  <a:solidFill>
                    <a:srgbClr val="002060"/>
                  </a:solidFill>
                  <a:prstDash val="solid"/>
                  <a:bevel/>
                </a:ln>
                <a:solidFill>
                  <a:srgbClr val="000066"/>
                </a:solidFill>
                <a:latin typeface="Times New Roman" panose="02020603050405020304" pitchFamily="18" charset="0"/>
                <a:ea typeface="Calibri" panose="020F0502020204030204" pitchFamily="34" charset="0"/>
                <a:cs typeface="Arial" panose="020B0604020202020204" pitchFamily="34" charset="0"/>
              </a:rPr>
              <a:t>Design </a:t>
            </a:r>
            <a:r>
              <a:rPr lang="en-US" sz="2800" b="1" dirty="0" smtClean="0">
                <a:ln w="9525" cap="rnd" cmpd="sng" algn="ctr">
                  <a:solidFill>
                    <a:srgbClr val="002060"/>
                  </a:solidFill>
                  <a:prstDash val="solid"/>
                  <a:bevel/>
                </a:ln>
                <a:solidFill>
                  <a:srgbClr val="000066"/>
                </a:solidFill>
                <a:latin typeface="Times New Roman" panose="02020603050405020304" pitchFamily="18" charset="0"/>
                <a:ea typeface="Calibri" panose="020F0502020204030204" pitchFamily="34" charset="0"/>
                <a:cs typeface="Arial" panose="020B0604020202020204" pitchFamily="34" charset="0"/>
              </a:rPr>
              <a:t>Network </a:t>
            </a:r>
            <a:r>
              <a:rPr lang="en-US" sz="2800" b="1" dirty="0">
                <a:ln w="9525" cap="rnd" cmpd="sng" algn="ctr">
                  <a:solidFill>
                    <a:srgbClr val="002060"/>
                  </a:solidFill>
                  <a:prstDash val="solid"/>
                  <a:bevel/>
                </a:ln>
                <a:solidFill>
                  <a:srgbClr val="000066"/>
                </a:solidFill>
                <a:latin typeface="Times New Roman" panose="02020603050405020304" pitchFamily="18" charset="0"/>
                <a:ea typeface="Calibri" panose="020F0502020204030204" pitchFamily="34" charset="0"/>
                <a:cs typeface="Arial" panose="020B0604020202020204" pitchFamily="34" charset="0"/>
              </a:rPr>
              <a:t>Infrastructure</a:t>
            </a:r>
            <a:endParaRPr lang="en-US" sz="1200" dirty="0">
              <a:solidFill>
                <a:srgbClr val="000066"/>
              </a:solidFill>
              <a:latin typeface="Calibri" panose="020F0502020204030204" pitchFamily="34" charset="0"/>
              <a:ea typeface="Calibri" panose="020F0502020204030204" pitchFamily="34" charset="0"/>
              <a:cs typeface="Arial" panose="020B0604020202020204" pitchFamily="34" charset="0"/>
            </a:endParaRPr>
          </a:p>
          <a:p>
            <a:r>
              <a:rPr lang="en-US" sz="2800" b="1" dirty="0">
                <a:ln w="9525" cap="rnd" cmpd="sng" algn="ctr">
                  <a:solidFill>
                    <a:srgbClr val="002060"/>
                  </a:solidFill>
                  <a:prstDash val="solid"/>
                  <a:bevel/>
                </a:ln>
                <a:solidFill>
                  <a:srgbClr val="000066"/>
                </a:solidFill>
                <a:latin typeface="Times New Roman" panose="02020603050405020304" pitchFamily="18" charset="0"/>
                <a:ea typeface="Calibri" panose="020F0502020204030204" pitchFamily="34" charset="0"/>
              </a:rPr>
              <a:t>for Headquarter and Branch office</a:t>
            </a:r>
            <a:endParaRPr lang="en-US" altLang="ko-KR" sz="2800" b="1" dirty="0" smtClean="0">
              <a:solidFill>
                <a:srgbClr val="000066"/>
              </a:solidFill>
              <a:latin typeface="Arial" pitchFamily="34" charset="0"/>
              <a:ea typeface="맑은 고딕" pitchFamily="50" charset="-127"/>
              <a:cs typeface="Arial" pitchFamily="34" charset="0"/>
            </a:endParaRPr>
          </a:p>
        </p:txBody>
      </p:sp>
      <p:sp>
        <p:nvSpPr>
          <p:cNvPr id="7" name="TextBox 6">
            <a:hlinkClick r:id="rId2"/>
          </p:cNvPr>
          <p:cNvSpPr txBox="1"/>
          <p:nvPr/>
        </p:nvSpPr>
        <p:spPr>
          <a:xfrm>
            <a:off x="251520" y="4897753"/>
            <a:ext cx="8783960" cy="215444"/>
          </a:xfrm>
          <a:prstGeom prst="rect">
            <a:avLst/>
          </a:prstGeom>
          <a:noFill/>
        </p:spPr>
        <p:txBody>
          <a:bodyPr wrap="square" rtlCol="0">
            <a:spAutoFit/>
          </a:bodyPr>
          <a:lstStyle/>
          <a:p>
            <a:pPr algn="r"/>
            <a:r>
              <a:rPr lang="en-US" altLang="ko-KR" sz="800" dirty="0" smtClean="0">
                <a:solidFill>
                  <a:schemeClr val="tx1">
                    <a:lumMod val="75000"/>
                    <a:lumOff val="25000"/>
                  </a:schemeClr>
                </a:solidFill>
                <a:latin typeface="Arial" pitchFamily="34" charset="0"/>
                <a:cs typeface="Arial" pitchFamily="34" charset="0"/>
              </a:rPr>
              <a:t>Copyright </a:t>
            </a:r>
            <a:r>
              <a:rPr lang="en-US" altLang="ko-KR" sz="800" dirty="0">
                <a:solidFill>
                  <a:schemeClr val="tx1">
                    <a:lumMod val="75000"/>
                    <a:lumOff val="25000"/>
                  </a:schemeClr>
                </a:solidFill>
                <a:latin typeface="Arial" pitchFamily="34" charset="0"/>
                <a:cs typeface="Arial" pitchFamily="34" charset="0"/>
              </a:rPr>
              <a:t>© 2020 all rights </a:t>
            </a:r>
            <a:r>
              <a:rPr lang="en-US" altLang="ko-KR" sz="800" dirty="0" smtClean="0">
                <a:solidFill>
                  <a:schemeClr val="tx1">
                    <a:lumMod val="75000"/>
                    <a:lumOff val="25000"/>
                  </a:schemeClr>
                </a:solidFill>
                <a:latin typeface="Arial" pitchFamily="34" charset="0"/>
                <a:cs typeface="Arial" pitchFamily="34" charset="0"/>
              </a:rPr>
              <a:t>reserved, Osama Al-Jamal / HTU</a:t>
            </a:r>
            <a:endParaRPr lang="ko-KR" altLang="en-US" sz="800" dirty="0">
              <a:solidFill>
                <a:schemeClr val="tx1">
                  <a:lumMod val="75000"/>
                  <a:lumOff val="25000"/>
                </a:schemeClr>
              </a:solidFill>
              <a:latin typeface="Arial" pitchFamily="34" charset="0"/>
              <a:cs typeface="Arial"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3867894"/>
            <a:ext cx="1041573" cy="930978"/>
          </a:xfrm>
          <a:prstGeom prst="rect">
            <a:avLst/>
          </a:prstGeom>
        </p:spPr>
      </p:pic>
      <p:sp>
        <p:nvSpPr>
          <p:cNvPr id="3" name="مستطيل 2"/>
          <p:cNvSpPr/>
          <p:nvPr/>
        </p:nvSpPr>
        <p:spPr>
          <a:xfrm>
            <a:off x="233983" y="4875097"/>
            <a:ext cx="5904656" cy="230832"/>
          </a:xfrm>
          <a:prstGeom prst="rect">
            <a:avLst/>
          </a:prstGeom>
        </p:spPr>
        <p:txBody>
          <a:bodyPr wrap="square">
            <a:spAutoFit/>
          </a:bodyPr>
          <a:lstStyle/>
          <a:p>
            <a:r>
              <a:rPr lang="en-US" sz="900" b="1" dirty="0">
                <a:hlinkClick r:id="rId4"/>
              </a:rPr>
              <a:t>https://github.com/samaaljamal84/Design-Network-Infrastructure-for-Headquarter-and-Branch-office</a:t>
            </a:r>
            <a:endParaRPr lang="ar-JO" sz="900" b="1" dirty="0"/>
          </a:p>
        </p:txBody>
      </p:sp>
    </p:spTree>
    <p:extLst>
      <p:ext uri="{BB962C8B-B14F-4D97-AF65-F5344CB8AC3E}">
        <p14:creationId xmlns:p14="http://schemas.microsoft.com/office/powerpoint/2010/main" val="30344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576" y="1131590"/>
            <a:ext cx="7046068" cy="460648"/>
          </a:xfrm>
        </p:spPr>
        <p:txBody>
          <a:bodyPr/>
          <a:lstStyle/>
          <a:p>
            <a:r>
              <a:rPr lang="en-US" sz="1600" b="1" dirty="0">
                <a:solidFill>
                  <a:schemeClr val="tx2">
                    <a:lumMod val="50000"/>
                  </a:schemeClr>
                </a:solidFill>
              </a:rPr>
              <a:t>Upon completion of this </a:t>
            </a:r>
            <a:r>
              <a:rPr lang="en-US" sz="1600" b="1" dirty="0" smtClean="0">
                <a:solidFill>
                  <a:schemeClr val="tx2">
                    <a:lumMod val="50000"/>
                  </a:schemeClr>
                </a:solidFill>
              </a:rPr>
              <a:t>Presentation, </a:t>
            </a:r>
            <a:r>
              <a:rPr lang="en-US" sz="1600" b="1" dirty="0">
                <a:solidFill>
                  <a:schemeClr val="tx2">
                    <a:lumMod val="50000"/>
                  </a:schemeClr>
                </a:solidFill>
              </a:rPr>
              <a:t>you should be able to answer </a:t>
            </a:r>
          </a:p>
          <a:p>
            <a:r>
              <a:rPr lang="en-US" sz="1600" b="1" dirty="0">
                <a:solidFill>
                  <a:schemeClr val="tx2">
                    <a:lumMod val="50000"/>
                  </a:schemeClr>
                </a:solidFill>
              </a:rPr>
              <a:t>the following questions:</a:t>
            </a:r>
          </a:p>
        </p:txBody>
      </p:sp>
      <p:sp>
        <p:nvSpPr>
          <p:cNvPr id="5" name="Content Placeholder 4"/>
          <p:cNvSpPr>
            <a:spLocks noGrp="1"/>
          </p:cNvSpPr>
          <p:nvPr>
            <p:ph idx="10"/>
          </p:nvPr>
        </p:nvSpPr>
        <p:spPr>
          <a:xfrm>
            <a:off x="971600" y="1686352"/>
            <a:ext cx="6974060" cy="3289681"/>
          </a:xfrm>
        </p:spPr>
        <p:txBody>
          <a:bodyPr/>
          <a:lstStyle/>
          <a:p>
            <a:pPr>
              <a:lnSpc>
                <a:spcPct val="150000"/>
              </a:lnSpc>
            </a:pPr>
            <a:r>
              <a:rPr lang="en-US" sz="1600" dirty="0" smtClean="0">
                <a:solidFill>
                  <a:schemeClr val="tx1"/>
                </a:solidFill>
              </a:rPr>
              <a:t>♦ What </a:t>
            </a:r>
            <a:r>
              <a:rPr lang="en-US" sz="1600" dirty="0">
                <a:solidFill>
                  <a:schemeClr val="tx1"/>
                </a:solidFill>
              </a:rPr>
              <a:t>are the benefits of a hierarchal network design</a:t>
            </a:r>
            <a:r>
              <a:rPr lang="en-US" sz="1600" dirty="0" smtClean="0">
                <a:solidFill>
                  <a:schemeClr val="tx1"/>
                </a:solidFill>
              </a:rPr>
              <a:t>?</a:t>
            </a:r>
          </a:p>
          <a:p>
            <a:pPr>
              <a:lnSpc>
                <a:spcPct val="150000"/>
              </a:lnSpc>
            </a:pPr>
            <a:r>
              <a:rPr lang="en-US" altLang="ko-KR" sz="1600" dirty="0" smtClean="0">
                <a:solidFill>
                  <a:schemeClr val="tx1"/>
                </a:solidFill>
                <a:latin typeface="Arial" pitchFamily="34" charset="0"/>
              </a:rPr>
              <a:t>♦ What </a:t>
            </a:r>
            <a:r>
              <a:rPr lang="en-US" altLang="ko-KR" sz="1600" dirty="0">
                <a:solidFill>
                  <a:schemeClr val="tx1"/>
                </a:solidFill>
                <a:latin typeface="Arial" pitchFamily="34" charset="0"/>
              </a:rPr>
              <a:t>are the design considerations that must </a:t>
            </a:r>
            <a:r>
              <a:rPr lang="en-US" altLang="ko-KR" sz="1600" dirty="0" smtClean="0">
                <a:solidFill>
                  <a:schemeClr val="tx1"/>
                </a:solidFill>
                <a:latin typeface="Arial" pitchFamily="34" charset="0"/>
              </a:rPr>
              <a:t>be met to support </a:t>
            </a:r>
          </a:p>
          <a:p>
            <a:pPr>
              <a:lnSpc>
                <a:spcPct val="150000"/>
              </a:lnSpc>
            </a:pPr>
            <a:r>
              <a:rPr lang="en-US" altLang="ko-KR" sz="1600" dirty="0">
                <a:solidFill>
                  <a:schemeClr val="tx1"/>
                </a:solidFill>
                <a:latin typeface="Arial" pitchFamily="34" charset="0"/>
              </a:rPr>
              <a:t> </a:t>
            </a:r>
            <a:r>
              <a:rPr lang="en-US" altLang="ko-KR" sz="1600" dirty="0" smtClean="0">
                <a:solidFill>
                  <a:schemeClr val="tx1"/>
                </a:solidFill>
                <a:latin typeface="Arial" pitchFamily="34" charset="0"/>
              </a:rPr>
              <a:t>  remote </a:t>
            </a:r>
            <a:r>
              <a:rPr lang="en-US" altLang="ko-KR" sz="1600" dirty="0">
                <a:solidFill>
                  <a:schemeClr val="tx1"/>
                </a:solidFill>
                <a:latin typeface="Arial" pitchFamily="34" charset="0"/>
              </a:rPr>
              <a:t>Branch </a:t>
            </a:r>
            <a:r>
              <a:rPr lang="en-US" altLang="ko-KR" sz="1600" dirty="0" smtClean="0">
                <a:solidFill>
                  <a:schemeClr val="tx1"/>
                </a:solidFill>
                <a:latin typeface="Arial" pitchFamily="34" charset="0"/>
              </a:rPr>
              <a:t>office?</a:t>
            </a:r>
          </a:p>
          <a:p>
            <a:pPr>
              <a:lnSpc>
                <a:spcPct val="150000"/>
              </a:lnSpc>
            </a:pPr>
            <a:r>
              <a:rPr lang="en-US" sz="1600" dirty="0" smtClean="0">
                <a:solidFill>
                  <a:schemeClr val="tx1"/>
                </a:solidFill>
              </a:rPr>
              <a:t>♦ What </a:t>
            </a:r>
            <a:r>
              <a:rPr lang="en-US" sz="1600" dirty="0">
                <a:solidFill>
                  <a:schemeClr val="tx1"/>
                </a:solidFill>
              </a:rPr>
              <a:t>is the design methodology used by network </a:t>
            </a:r>
            <a:r>
              <a:rPr lang="en-US" sz="1600" dirty="0" smtClean="0">
                <a:solidFill>
                  <a:schemeClr val="tx1"/>
                </a:solidFill>
              </a:rPr>
              <a:t>designers ?</a:t>
            </a:r>
          </a:p>
          <a:p>
            <a:pPr>
              <a:lnSpc>
                <a:spcPct val="150000"/>
              </a:lnSpc>
            </a:pPr>
            <a:r>
              <a:rPr lang="en-US" altLang="ko-KR" sz="1600" dirty="0" smtClean="0">
                <a:solidFill>
                  <a:schemeClr val="tx1"/>
                </a:solidFill>
                <a:latin typeface="Arial" pitchFamily="34" charset="0"/>
              </a:rPr>
              <a:t>♦ What </a:t>
            </a:r>
            <a:r>
              <a:rPr lang="en-US" altLang="ko-KR" sz="1600" dirty="0">
                <a:solidFill>
                  <a:schemeClr val="tx1"/>
                </a:solidFill>
                <a:latin typeface="Arial" pitchFamily="34" charset="0"/>
              </a:rPr>
              <a:t>are the design considerations for </a:t>
            </a:r>
            <a:r>
              <a:rPr lang="en-US" altLang="ko-KR" sz="1600" dirty="0" smtClean="0">
                <a:solidFill>
                  <a:schemeClr val="tx1"/>
                </a:solidFill>
                <a:latin typeface="Arial" pitchFamily="34" charset="0"/>
              </a:rPr>
              <a:t>supporting wireless </a:t>
            </a:r>
            <a:r>
              <a:rPr lang="en-US" altLang="ko-KR" sz="1600" dirty="0">
                <a:solidFill>
                  <a:schemeClr val="tx1"/>
                </a:solidFill>
                <a:latin typeface="Arial" pitchFamily="34" charset="0"/>
              </a:rPr>
              <a:t>and/or </a:t>
            </a:r>
            <a:endParaRPr lang="en-US" altLang="ko-KR" sz="1600" dirty="0" smtClean="0">
              <a:solidFill>
                <a:schemeClr val="tx1"/>
              </a:solidFill>
              <a:latin typeface="Arial" pitchFamily="34" charset="0"/>
            </a:endParaRPr>
          </a:p>
          <a:p>
            <a:pPr>
              <a:lnSpc>
                <a:spcPct val="150000"/>
              </a:lnSpc>
            </a:pPr>
            <a:r>
              <a:rPr lang="en-US" altLang="ko-KR" sz="1600" dirty="0">
                <a:solidFill>
                  <a:schemeClr val="tx1"/>
                </a:solidFill>
                <a:latin typeface="Arial" pitchFamily="34" charset="0"/>
              </a:rPr>
              <a:t> </a:t>
            </a:r>
            <a:r>
              <a:rPr lang="en-US" altLang="ko-KR" sz="1600" dirty="0" smtClean="0">
                <a:solidFill>
                  <a:schemeClr val="tx1"/>
                </a:solidFill>
                <a:latin typeface="Arial" pitchFamily="34" charset="0"/>
              </a:rPr>
              <a:t>   data </a:t>
            </a:r>
            <a:r>
              <a:rPr lang="en-US" altLang="ko-KR" sz="1600" dirty="0">
                <a:solidFill>
                  <a:schemeClr val="tx1"/>
                </a:solidFill>
                <a:latin typeface="Arial" pitchFamily="34" charset="0"/>
              </a:rPr>
              <a:t>center/server farms</a:t>
            </a:r>
            <a:r>
              <a:rPr lang="en-US" altLang="ko-KR" sz="1600" dirty="0" smtClean="0">
                <a:solidFill>
                  <a:schemeClr val="tx1"/>
                </a:solidFill>
                <a:latin typeface="Arial" pitchFamily="34" charset="0"/>
              </a:rPr>
              <a:t>?</a:t>
            </a:r>
          </a:p>
          <a:p>
            <a:pPr>
              <a:lnSpc>
                <a:spcPct val="150000"/>
              </a:lnSpc>
            </a:pPr>
            <a:r>
              <a:rPr lang="en-US" sz="1600" dirty="0" smtClean="0">
                <a:solidFill>
                  <a:schemeClr val="tx1"/>
                </a:solidFill>
              </a:rPr>
              <a:t>♦ What </a:t>
            </a:r>
            <a:r>
              <a:rPr lang="en-US" sz="1600" dirty="0">
                <a:solidFill>
                  <a:schemeClr val="tx1"/>
                </a:solidFill>
              </a:rPr>
              <a:t>are the design considerations for the core, distribution</a:t>
            </a:r>
            <a:r>
              <a:rPr lang="en-US" sz="1600" dirty="0" smtClean="0">
                <a:solidFill>
                  <a:schemeClr val="tx1"/>
                </a:solidFill>
              </a:rPr>
              <a:t>,</a:t>
            </a:r>
          </a:p>
          <a:p>
            <a:r>
              <a:rPr lang="en-US" sz="1600" dirty="0" smtClean="0">
                <a:solidFill>
                  <a:schemeClr val="tx1"/>
                </a:solidFill>
              </a:rPr>
              <a:t> </a:t>
            </a:r>
            <a:r>
              <a:rPr lang="en-US" sz="1600" dirty="0">
                <a:solidFill>
                  <a:schemeClr val="tx1"/>
                </a:solidFill>
              </a:rPr>
              <a:t>and access layers?</a:t>
            </a:r>
            <a:endParaRPr lang="ko-KR" altLang="en-US" sz="1600" dirty="0">
              <a:solidFill>
                <a:schemeClr val="tx1"/>
              </a:solidFill>
              <a:latin typeface="Arial" pitchFamily="34" charset="0"/>
            </a:endParaRPr>
          </a:p>
        </p:txBody>
      </p:sp>
      <p:sp>
        <p:nvSpPr>
          <p:cNvPr id="3" name="Title 2"/>
          <p:cNvSpPr>
            <a:spLocks noGrp="1"/>
          </p:cNvSpPr>
          <p:nvPr>
            <p:ph type="title"/>
          </p:nvPr>
        </p:nvSpPr>
        <p:spPr>
          <a:xfrm>
            <a:off x="251520" y="0"/>
            <a:ext cx="8651304" cy="884466"/>
          </a:xfrm>
        </p:spPr>
        <p:txBody>
          <a:bodyPr/>
          <a:lstStyle/>
          <a:p>
            <a:pPr algn="ctr"/>
            <a:r>
              <a:rPr lang="en-US" sz="3200" dirty="0">
                <a:solidFill>
                  <a:schemeClr val="tx2"/>
                </a:solidFill>
              </a:rPr>
              <a:t>Objectives</a:t>
            </a:r>
          </a:p>
        </p:txBody>
      </p:sp>
      <p:sp>
        <p:nvSpPr>
          <p:cNvPr id="7"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889505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altLang="ko-KR" sz="3200" dirty="0">
                <a:solidFill>
                  <a:schemeClr val="tx2"/>
                </a:solidFill>
              </a:rPr>
              <a:t>Network Design Overview </a:t>
            </a:r>
            <a:endParaRPr lang="ko-KR" altLang="en-US" sz="3200" dirty="0">
              <a:solidFill>
                <a:schemeClr val="tx2"/>
              </a:solidFill>
            </a:endParaRPr>
          </a:p>
        </p:txBody>
      </p:sp>
      <p:sp>
        <p:nvSpPr>
          <p:cNvPr id="2" name="Content Placeholder 1"/>
          <p:cNvSpPr>
            <a:spLocks noGrp="1"/>
          </p:cNvSpPr>
          <p:nvPr>
            <p:ph idx="1"/>
          </p:nvPr>
        </p:nvSpPr>
        <p:spPr>
          <a:xfrm>
            <a:off x="1772469" y="884466"/>
            <a:ext cx="6912768" cy="460648"/>
          </a:xfrm>
        </p:spPr>
        <p:txBody>
          <a:bodyPr/>
          <a:lstStyle/>
          <a:p>
            <a:r>
              <a:rPr lang="en-US" b="1" dirty="0">
                <a:solidFill>
                  <a:schemeClr val="tx2">
                    <a:lumMod val="50000"/>
                  </a:schemeClr>
                </a:solidFill>
              </a:rPr>
              <a:t>Computers and information networks</a:t>
            </a:r>
          </a:p>
        </p:txBody>
      </p:sp>
      <p:sp>
        <p:nvSpPr>
          <p:cNvPr id="5" name="Content Placeholder 4"/>
          <p:cNvSpPr>
            <a:spLocks noGrp="1"/>
          </p:cNvSpPr>
          <p:nvPr>
            <p:ph idx="10"/>
          </p:nvPr>
        </p:nvSpPr>
        <p:spPr>
          <a:xfrm>
            <a:off x="1331640" y="1508418"/>
            <a:ext cx="7571556" cy="2931720"/>
          </a:xfrm>
        </p:spPr>
        <p:txBody>
          <a:bodyPr/>
          <a:lstStyle/>
          <a:p>
            <a:pPr>
              <a:lnSpc>
                <a:spcPct val="150000"/>
              </a:lnSpc>
            </a:pPr>
            <a:r>
              <a:rPr lang="en-US" altLang="ko-KR" sz="1600" dirty="0" smtClean="0">
                <a:solidFill>
                  <a:schemeClr val="tx1"/>
                </a:solidFill>
                <a:latin typeface="Arial" pitchFamily="34" charset="0"/>
                <a:cs typeface="Arial" pitchFamily="34" charset="0"/>
              </a:rPr>
              <a:t>Computers </a:t>
            </a:r>
            <a:r>
              <a:rPr lang="en-US" altLang="ko-KR" sz="1600" dirty="0">
                <a:solidFill>
                  <a:schemeClr val="tx1"/>
                </a:solidFill>
                <a:latin typeface="Arial" pitchFamily="34" charset="0"/>
                <a:cs typeface="Arial" pitchFamily="34" charset="0"/>
              </a:rPr>
              <a:t>and information networks are critical to the success of </a:t>
            </a:r>
            <a:r>
              <a:rPr lang="en-US" altLang="ko-KR" sz="1600" dirty="0" smtClean="0">
                <a:solidFill>
                  <a:schemeClr val="tx1"/>
                </a:solidFill>
                <a:latin typeface="Arial" pitchFamily="34" charset="0"/>
                <a:cs typeface="Arial" pitchFamily="34" charset="0"/>
              </a:rPr>
              <a:t>businesses</a:t>
            </a:r>
            <a:r>
              <a:rPr lang="en-US" altLang="ko-KR" sz="1600" dirty="0">
                <a:solidFill>
                  <a:schemeClr val="tx1"/>
                </a:solidFill>
                <a:latin typeface="Arial" pitchFamily="34" charset="0"/>
                <a:cs typeface="Arial" pitchFamily="34" charset="0"/>
              </a:rPr>
              <a:t>, both large and small.</a:t>
            </a:r>
          </a:p>
          <a:p>
            <a:pPr>
              <a:lnSpc>
                <a:spcPct val="150000"/>
              </a:lnSpc>
            </a:pPr>
            <a:r>
              <a:rPr lang="en-US" altLang="ko-KR" sz="1600" dirty="0">
                <a:solidFill>
                  <a:schemeClr val="tx1"/>
                </a:solidFill>
                <a:latin typeface="Arial" pitchFamily="34" charset="0"/>
                <a:cs typeface="Arial" pitchFamily="34" charset="0"/>
              </a:rPr>
              <a:t>They connect people, support applications and services, and provide access to the resources that </a:t>
            </a:r>
            <a:r>
              <a:rPr lang="en-US" altLang="ko-KR" sz="1600" dirty="0" smtClean="0">
                <a:solidFill>
                  <a:schemeClr val="tx1"/>
                </a:solidFill>
                <a:latin typeface="Arial" pitchFamily="34" charset="0"/>
                <a:cs typeface="Arial" pitchFamily="34" charset="0"/>
              </a:rPr>
              <a:t>keep the </a:t>
            </a:r>
            <a:r>
              <a:rPr lang="en-US" altLang="ko-KR" sz="1600" dirty="0">
                <a:solidFill>
                  <a:schemeClr val="tx1"/>
                </a:solidFill>
                <a:latin typeface="Arial" pitchFamily="34" charset="0"/>
                <a:cs typeface="Arial" pitchFamily="34" charset="0"/>
              </a:rPr>
              <a:t>businesses running. </a:t>
            </a:r>
            <a:endParaRPr lang="en-US" altLang="ko-KR" sz="1600" dirty="0" smtClean="0">
              <a:solidFill>
                <a:schemeClr val="tx1"/>
              </a:solidFill>
              <a:latin typeface="Arial" pitchFamily="34" charset="0"/>
              <a:cs typeface="Arial" pitchFamily="34" charset="0"/>
            </a:endParaRPr>
          </a:p>
          <a:p>
            <a:pPr>
              <a:lnSpc>
                <a:spcPct val="150000"/>
              </a:lnSpc>
            </a:pPr>
            <a:r>
              <a:rPr lang="en-US" altLang="ko-KR" sz="1600" dirty="0" smtClean="0">
                <a:solidFill>
                  <a:schemeClr val="tx1"/>
                </a:solidFill>
                <a:latin typeface="Arial" pitchFamily="34" charset="0"/>
                <a:cs typeface="Arial" pitchFamily="34" charset="0"/>
              </a:rPr>
              <a:t>To </a:t>
            </a:r>
            <a:r>
              <a:rPr lang="en-US" altLang="ko-KR" sz="1600" dirty="0">
                <a:solidFill>
                  <a:schemeClr val="tx1"/>
                </a:solidFill>
                <a:latin typeface="Arial" pitchFamily="34" charset="0"/>
                <a:cs typeface="Arial" pitchFamily="34" charset="0"/>
              </a:rPr>
              <a:t>meet the daily requirements of businesses, networks themselves are becoming quite complex.</a:t>
            </a:r>
          </a:p>
        </p:txBody>
      </p:sp>
      <p:sp>
        <p:nvSpPr>
          <p:cNvPr id="6"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1472493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43179" y="0"/>
            <a:ext cx="7524328" cy="884466"/>
          </a:xfrm>
        </p:spPr>
        <p:txBody>
          <a:bodyPr/>
          <a:lstStyle/>
          <a:p>
            <a:pPr algn="ctr"/>
            <a:r>
              <a:rPr lang="en-US" altLang="ko-KR" sz="3200" dirty="0">
                <a:solidFill>
                  <a:schemeClr val="tx2"/>
                </a:solidFill>
              </a:rPr>
              <a:t>Building a Good Network</a:t>
            </a:r>
            <a:endParaRPr lang="ko-KR" altLang="en-US" sz="3200" dirty="0">
              <a:solidFill>
                <a:schemeClr val="tx2"/>
              </a:solidFill>
            </a:endParaRPr>
          </a:p>
        </p:txBody>
      </p:sp>
      <p:sp>
        <p:nvSpPr>
          <p:cNvPr id="2" name="Content Placeholder 1"/>
          <p:cNvSpPr>
            <a:spLocks noGrp="1"/>
          </p:cNvSpPr>
          <p:nvPr>
            <p:ph idx="1"/>
          </p:nvPr>
        </p:nvSpPr>
        <p:spPr>
          <a:xfrm>
            <a:off x="1709613" y="798158"/>
            <a:ext cx="7569621" cy="460648"/>
          </a:xfrm>
        </p:spPr>
        <p:txBody>
          <a:bodyPr/>
          <a:lstStyle/>
          <a:p>
            <a:r>
              <a:rPr lang="en-US" sz="1800" b="1" dirty="0">
                <a:solidFill>
                  <a:schemeClr val="tx2">
                    <a:lumMod val="50000"/>
                  </a:schemeClr>
                </a:solidFill>
              </a:rPr>
              <a:t>The steps required to design a good network are as follows:</a:t>
            </a:r>
          </a:p>
        </p:txBody>
      </p:sp>
      <p:sp>
        <p:nvSpPr>
          <p:cNvPr id="5" name="Content Placeholder 4"/>
          <p:cNvSpPr>
            <a:spLocks noGrp="1"/>
          </p:cNvSpPr>
          <p:nvPr>
            <p:ph idx="10"/>
          </p:nvPr>
        </p:nvSpPr>
        <p:spPr>
          <a:xfrm>
            <a:off x="2316503" y="1375218"/>
            <a:ext cx="5977679" cy="3384376"/>
          </a:xfrm>
        </p:spPr>
        <p:txBody>
          <a:bodyPr/>
          <a:lstStyle/>
          <a:p>
            <a:r>
              <a:rPr lang="en-US" altLang="ko-KR" sz="1600" b="1" dirty="0" smtClean="0">
                <a:solidFill>
                  <a:schemeClr val="tx1"/>
                </a:solidFill>
                <a:latin typeface="Arial" pitchFamily="34" charset="0"/>
                <a:cs typeface="Arial" pitchFamily="34" charset="0"/>
              </a:rPr>
              <a:t>Step </a:t>
            </a:r>
            <a:r>
              <a:rPr lang="en-US" altLang="ko-KR" sz="1600" b="1" dirty="0">
                <a:solidFill>
                  <a:schemeClr val="tx1"/>
                </a:solidFill>
                <a:latin typeface="Arial" pitchFamily="34" charset="0"/>
                <a:cs typeface="Arial" pitchFamily="34" charset="0"/>
              </a:rPr>
              <a:t>1</a:t>
            </a:r>
            <a:r>
              <a:rPr lang="en-US" altLang="ko-KR" sz="1600" dirty="0">
                <a:solidFill>
                  <a:schemeClr val="tx1"/>
                </a:solidFill>
                <a:latin typeface="Arial" pitchFamily="34" charset="0"/>
                <a:cs typeface="Arial" pitchFamily="34" charset="0"/>
              </a:rPr>
              <a:t>. business goals and technical requirements</a:t>
            </a:r>
            <a:r>
              <a:rPr lang="en-US" altLang="ko-KR" sz="1600" dirty="0" smtClean="0">
                <a:solidFill>
                  <a:schemeClr val="tx1"/>
                </a:solidFill>
                <a:latin typeface="Arial" pitchFamily="34" charset="0"/>
                <a:cs typeface="Arial" pitchFamily="34" charset="0"/>
              </a:rPr>
              <a:t>.</a:t>
            </a:r>
          </a:p>
          <a:p>
            <a:endParaRPr lang="en-US" altLang="ko-KR" sz="1600" dirty="0">
              <a:solidFill>
                <a:schemeClr val="tx1"/>
              </a:solidFill>
              <a:latin typeface="Arial" pitchFamily="34" charset="0"/>
              <a:cs typeface="Arial" pitchFamily="34" charset="0"/>
            </a:endParaRPr>
          </a:p>
          <a:p>
            <a:r>
              <a:rPr lang="en-US" altLang="ko-KR" sz="1600" b="1" dirty="0">
                <a:solidFill>
                  <a:schemeClr val="tx1"/>
                </a:solidFill>
                <a:latin typeface="Arial" pitchFamily="34" charset="0"/>
                <a:cs typeface="Arial" pitchFamily="34" charset="0"/>
              </a:rPr>
              <a:t>Step 2</a:t>
            </a:r>
            <a:r>
              <a:rPr lang="en-US" altLang="ko-KR" sz="1600" dirty="0">
                <a:solidFill>
                  <a:schemeClr val="tx1"/>
                </a:solidFill>
                <a:latin typeface="Arial" pitchFamily="34" charset="0"/>
                <a:cs typeface="Arial" pitchFamily="34" charset="0"/>
              </a:rPr>
              <a:t>. Determine the features and functions required </a:t>
            </a:r>
            <a:r>
              <a:rPr lang="en-US" altLang="ko-KR" sz="1600" dirty="0" smtClean="0">
                <a:solidFill>
                  <a:schemeClr val="tx1"/>
                </a:solidFill>
                <a:latin typeface="Arial" pitchFamily="34" charset="0"/>
                <a:cs typeface="Arial" pitchFamily="34" charset="0"/>
              </a:rPr>
              <a:t>to</a:t>
            </a:r>
          </a:p>
          <a:p>
            <a:r>
              <a:rPr lang="en-US" altLang="ko-KR" sz="1600" dirty="0">
                <a:solidFill>
                  <a:schemeClr val="tx1"/>
                </a:solidFill>
                <a:latin typeface="Arial" pitchFamily="34" charset="0"/>
                <a:cs typeface="Arial" pitchFamily="34" charset="0"/>
              </a:rPr>
              <a:t> </a:t>
            </a:r>
            <a:r>
              <a:rPr lang="en-US" altLang="ko-KR" sz="1600" dirty="0" smtClean="0">
                <a:solidFill>
                  <a:schemeClr val="tx1"/>
                </a:solidFill>
                <a:latin typeface="Arial" pitchFamily="34" charset="0"/>
                <a:cs typeface="Arial" pitchFamily="34" charset="0"/>
              </a:rPr>
              <a:t>            meet </a:t>
            </a:r>
            <a:r>
              <a:rPr lang="en-US" altLang="ko-KR" sz="1600" dirty="0">
                <a:solidFill>
                  <a:schemeClr val="tx1"/>
                </a:solidFill>
                <a:latin typeface="Arial" pitchFamily="34" charset="0"/>
                <a:cs typeface="Arial" pitchFamily="34" charset="0"/>
              </a:rPr>
              <a:t>the needs in </a:t>
            </a:r>
            <a:r>
              <a:rPr lang="en-US" altLang="ko-KR" sz="1600" dirty="0" smtClean="0">
                <a:solidFill>
                  <a:schemeClr val="tx1"/>
                </a:solidFill>
                <a:latin typeface="Arial" pitchFamily="34" charset="0"/>
                <a:cs typeface="Arial" pitchFamily="34" charset="0"/>
              </a:rPr>
              <a:t>Step1</a:t>
            </a:r>
            <a:r>
              <a:rPr lang="en-US" altLang="ko-KR" sz="1600" dirty="0" smtClean="0">
                <a:solidFill>
                  <a:schemeClr val="tx1"/>
                </a:solidFill>
                <a:latin typeface="Arial" pitchFamily="34" charset="0"/>
                <a:cs typeface="Arial" pitchFamily="34" charset="0"/>
              </a:rPr>
              <a:t>.</a:t>
            </a:r>
          </a:p>
          <a:p>
            <a:endParaRPr lang="en-US" altLang="ko-KR" sz="1600" dirty="0">
              <a:solidFill>
                <a:schemeClr val="tx1"/>
              </a:solidFill>
              <a:latin typeface="Arial" pitchFamily="34" charset="0"/>
              <a:cs typeface="Arial" pitchFamily="34" charset="0"/>
            </a:endParaRPr>
          </a:p>
          <a:p>
            <a:r>
              <a:rPr lang="en-US" altLang="ko-KR" sz="1600" b="1" dirty="0">
                <a:solidFill>
                  <a:schemeClr val="tx1"/>
                </a:solidFill>
                <a:latin typeface="Arial" pitchFamily="34" charset="0"/>
                <a:cs typeface="Arial" pitchFamily="34" charset="0"/>
              </a:rPr>
              <a:t>Step 3</a:t>
            </a:r>
            <a:r>
              <a:rPr lang="en-US" altLang="ko-KR" sz="1600" dirty="0">
                <a:solidFill>
                  <a:schemeClr val="tx1"/>
                </a:solidFill>
                <a:latin typeface="Arial" pitchFamily="34" charset="0"/>
                <a:cs typeface="Arial" pitchFamily="34" charset="0"/>
              </a:rPr>
              <a:t>. Perform a network assessment</a:t>
            </a:r>
            <a:r>
              <a:rPr lang="en-US" altLang="ko-KR" sz="1600" dirty="0" smtClean="0">
                <a:solidFill>
                  <a:schemeClr val="tx1"/>
                </a:solidFill>
                <a:latin typeface="Arial" pitchFamily="34" charset="0"/>
                <a:cs typeface="Arial" pitchFamily="34" charset="0"/>
              </a:rPr>
              <a:t>.</a:t>
            </a:r>
          </a:p>
          <a:p>
            <a:endParaRPr lang="en-US" altLang="ko-KR" sz="1600" dirty="0">
              <a:solidFill>
                <a:schemeClr val="tx1"/>
              </a:solidFill>
              <a:latin typeface="Arial" pitchFamily="34" charset="0"/>
              <a:cs typeface="Arial" pitchFamily="34" charset="0"/>
            </a:endParaRPr>
          </a:p>
          <a:p>
            <a:r>
              <a:rPr lang="en-US" altLang="ko-KR" sz="1600" b="1" dirty="0">
                <a:solidFill>
                  <a:schemeClr val="tx1"/>
                </a:solidFill>
                <a:latin typeface="Arial" pitchFamily="34" charset="0"/>
                <a:cs typeface="Arial" pitchFamily="34" charset="0"/>
              </a:rPr>
              <a:t>Step 4</a:t>
            </a:r>
            <a:r>
              <a:rPr lang="en-US" altLang="ko-KR" sz="1600" dirty="0">
                <a:solidFill>
                  <a:schemeClr val="tx1"/>
                </a:solidFill>
                <a:latin typeface="Arial" pitchFamily="34" charset="0"/>
                <a:cs typeface="Arial" pitchFamily="34" charset="0"/>
              </a:rPr>
              <a:t>. Create a solution and site acceptance test plan</a:t>
            </a:r>
            <a:r>
              <a:rPr lang="en-US" altLang="ko-KR" sz="1600" dirty="0" smtClean="0">
                <a:solidFill>
                  <a:schemeClr val="tx1"/>
                </a:solidFill>
                <a:latin typeface="Arial" pitchFamily="34" charset="0"/>
                <a:cs typeface="Arial" pitchFamily="34" charset="0"/>
              </a:rPr>
              <a:t>.</a:t>
            </a:r>
          </a:p>
          <a:p>
            <a:endParaRPr lang="en-US" altLang="ko-KR" sz="1600" dirty="0">
              <a:solidFill>
                <a:schemeClr val="tx1"/>
              </a:solidFill>
              <a:latin typeface="Arial" pitchFamily="34" charset="0"/>
              <a:cs typeface="Arial" pitchFamily="34" charset="0"/>
            </a:endParaRPr>
          </a:p>
          <a:p>
            <a:r>
              <a:rPr lang="en-US" altLang="ko-KR" sz="1600" b="1" dirty="0">
                <a:solidFill>
                  <a:schemeClr val="tx1"/>
                </a:solidFill>
                <a:latin typeface="Arial" pitchFamily="34" charset="0"/>
                <a:cs typeface="Arial" pitchFamily="34" charset="0"/>
              </a:rPr>
              <a:t>Step 5</a:t>
            </a:r>
            <a:r>
              <a:rPr lang="en-US" altLang="ko-KR" sz="1600" dirty="0">
                <a:solidFill>
                  <a:schemeClr val="tx1"/>
                </a:solidFill>
                <a:latin typeface="Arial" pitchFamily="34" charset="0"/>
                <a:cs typeface="Arial" pitchFamily="34" charset="0"/>
              </a:rPr>
              <a:t>. Create a project plan.</a:t>
            </a:r>
          </a:p>
        </p:txBody>
      </p:sp>
      <p:sp>
        <p:nvSpPr>
          <p:cNvPr id="6"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396298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316979" y="1419622"/>
            <a:ext cx="7813376" cy="2952328"/>
          </a:xfrm>
        </p:spPr>
        <p:txBody>
          <a:bodyPr/>
          <a:lstStyle/>
          <a:p>
            <a:pPr>
              <a:lnSpc>
                <a:spcPct val="150000"/>
              </a:lnSpc>
            </a:pPr>
            <a:r>
              <a:rPr lang="en-US" altLang="ko-KR" sz="1600" dirty="0">
                <a:solidFill>
                  <a:schemeClr val="tx1"/>
                </a:solidFill>
                <a:latin typeface="Arial" pitchFamily="34" charset="0"/>
                <a:cs typeface="Arial" pitchFamily="34" charset="0"/>
              </a:rPr>
              <a:t>Today, the Internet-based economy often demands around-the-clock customer service. This means that business networks must be available nearly 100 percent of the time. They must be smart enough to automatically protect against unexpected security incidents. It is no longer practical to construct networks by connecting many standalone components, but Using </a:t>
            </a:r>
            <a:r>
              <a:rPr lang="en-US" altLang="ko-KR" sz="1600" u="sng" dirty="0">
                <a:solidFill>
                  <a:schemeClr val="tx1"/>
                </a:solidFill>
                <a:latin typeface="Arial" pitchFamily="34" charset="0"/>
                <a:cs typeface="Arial" pitchFamily="34" charset="0"/>
              </a:rPr>
              <a:t>hierarchical network design </a:t>
            </a:r>
            <a:r>
              <a:rPr lang="en-US" altLang="ko-KR" sz="1600" dirty="0">
                <a:solidFill>
                  <a:schemeClr val="tx1"/>
                </a:solidFill>
                <a:latin typeface="Arial" pitchFamily="34" charset="0"/>
                <a:cs typeface="Arial" pitchFamily="34" charset="0"/>
              </a:rPr>
              <a:t>principles and an organized design methodology, I design and create networks that are both manageable and supportable.</a:t>
            </a:r>
            <a:endParaRPr lang="ko-KR" altLang="en-US" sz="1600"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251520" y="0"/>
            <a:ext cx="8651304" cy="884466"/>
          </a:xfrm>
        </p:spPr>
        <p:txBody>
          <a:bodyPr/>
          <a:lstStyle/>
          <a:p>
            <a:pPr algn="ctr"/>
            <a:r>
              <a:rPr lang="en-US" sz="3200" dirty="0">
                <a:solidFill>
                  <a:schemeClr val="tx2"/>
                </a:solidFill>
              </a:rPr>
              <a:t>Network Requirements</a:t>
            </a:r>
          </a:p>
        </p:txBody>
      </p:sp>
      <p:sp>
        <p:nvSpPr>
          <p:cNvPr id="7"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100788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260" y="1017665"/>
            <a:ext cx="8496944" cy="460648"/>
          </a:xfrm>
        </p:spPr>
        <p:txBody>
          <a:bodyPr/>
          <a:lstStyle/>
          <a:p>
            <a:r>
              <a:rPr lang="en-US" sz="1600" b="1" dirty="0">
                <a:solidFill>
                  <a:schemeClr val="tx2">
                    <a:lumMod val="50000"/>
                  </a:schemeClr>
                </a:solidFill>
              </a:rPr>
              <a:t>Most businesses actually have only a few requirements for their network:</a:t>
            </a:r>
          </a:p>
        </p:txBody>
      </p:sp>
      <p:sp>
        <p:nvSpPr>
          <p:cNvPr id="5" name="Content Placeholder 4"/>
          <p:cNvSpPr>
            <a:spLocks noGrp="1"/>
          </p:cNvSpPr>
          <p:nvPr>
            <p:ph idx="10"/>
          </p:nvPr>
        </p:nvSpPr>
        <p:spPr>
          <a:xfrm>
            <a:off x="611560" y="1715620"/>
            <a:ext cx="7250038" cy="2983803"/>
          </a:xfrm>
        </p:spPr>
        <p:txBody>
          <a:bodyPr/>
          <a:lstStyle/>
          <a:p>
            <a:r>
              <a:rPr lang="en-US" dirty="0" smtClean="0">
                <a:solidFill>
                  <a:schemeClr val="tx1"/>
                </a:solidFill>
              </a:rPr>
              <a:t>♦ </a:t>
            </a:r>
            <a:r>
              <a:rPr lang="en-US" dirty="0">
                <a:solidFill>
                  <a:schemeClr val="tx1"/>
                </a:solidFill>
              </a:rPr>
              <a:t>The network should stay up all the time, even in the event of failed links.</a:t>
            </a:r>
          </a:p>
          <a:p>
            <a:endParaRPr lang="en-US" dirty="0">
              <a:solidFill>
                <a:schemeClr val="tx1"/>
              </a:solidFill>
            </a:endParaRPr>
          </a:p>
          <a:p>
            <a:r>
              <a:rPr lang="en-US" dirty="0" smtClean="0">
                <a:solidFill>
                  <a:schemeClr val="tx1"/>
                </a:solidFill>
              </a:rPr>
              <a:t>♦ </a:t>
            </a:r>
            <a:r>
              <a:rPr lang="en-US" dirty="0">
                <a:solidFill>
                  <a:schemeClr val="tx1"/>
                </a:solidFill>
              </a:rPr>
              <a:t>The network should reliably deliver applications and provide reasonable </a:t>
            </a:r>
            <a:endParaRPr lang="en-US" dirty="0" smtClean="0">
              <a:solidFill>
                <a:schemeClr val="tx1"/>
              </a:solidFill>
            </a:endParaRPr>
          </a:p>
          <a:p>
            <a:r>
              <a:rPr lang="en-US" dirty="0" smtClean="0">
                <a:solidFill>
                  <a:schemeClr val="tx1"/>
                </a:solidFill>
              </a:rPr>
              <a:t>   response </a:t>
            </a:r>
            <a:r>
              <a:rPr lang="en-US" dirty="0">
                <a:solidFill>
                  <a:schemeClr val="tx1"/>
                </a:solidFill>
              </a:rPr>
              <a:t>times from any host to any host.</a:t>
            </a:r>
          </a:p>
          <a:p>
            <a:endParaRPr lang="en-US" dirty="0">
              <a:solidFill>
                <a:schemeClr val="tx1"/>
              </a:solidFill>
            </a:endParaRPr>
          </a:p>
          <a:p>
            <a:r>
              <a:rPr lang="en-US" dirty="0" smtClean="0">
                <a:solidFill>
                  <a:schemeClr val="tx1"/>
                </a:solidFill>
              </a:rPr>
              <a:t>♦ </a:t>
            </a:r>
            <a:r>
              <a:rPr lang="en-US" dirty="0">
                <a:solidFill>
                  <a:schemeClr val="tx1"/>
                </a:solidFill>
              </a:rPr>
              <a:t>The network should be secure. It should protect the data that is transmitted.</a:t>
            </a:r>
          </a:p>
          <a:p>
            <a:endParaRPr lang="en-US" dirty="0">
              <a:solidFill>
                <a:schemeClr val="tx1"/>
              </a:solidFill>
            </a:endParaRPr>
          </a:p>
          <a:p>
            <a:r>
              <a:rPr lang="en-US" dirty="0" smtClean="0">
                <a:solidFill>
                  <a:schemeClr val="tx1"/>
                </a:solidFill>
              </a:rPr>
              <a:t>♦ </a:t>
            </a:r>
            <a:r>
              <a:rPr lang="en-US" dirty="0">
                <a:solidFill>
                  <a:schemeClr val="tx1"/>
                </a:solidFill>
              </a:rPr>
              <a:t>The network should be easy to modify to adapt to network growth.</a:t>
            </a:r>
          </a:p>
          <a:p>
            <a:endParaRPr lang="en-US" dirty="0">
              <a:solidFill>
                <a:schemeClr val="tx1"/>
              </a:solidFill>
            </a:endParaRPr>
          </a:p>
          <a:p>
            <a:r>
              <a:rPr lang="en-US" dirty="0" smtClean="0">
                <a:solidFill>
                  <a:schemeClr val="tx1"/>
                </a:solidFill>
              </a:rPr>
              <a:t>♦ </a:t>
            </a:r>
            <a:r>
              <a:rPr lang="en-US" dirty="0">
                <a:solidFill>
                  <a:schemeClr val="tx1"/>
                </a:solidFill>
              </a:rPr>
              <a:t>Because failures occasionally occur, troubleshooting should be easy.</a:t>
            </a:r>
            <a:endParaRPr lang="ko-KR" altLang="en-US"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251520" y="0"/>
            <a:ext cx="8651304" cy="884466"/>
          </a:xfrm>
        </p:spPr>
        <p:txBody>
          <a:bodyPr/>
          <a:lstStyle/>
          <a:p>
            <a:pPr algn="ctr"/>
            <a:r>
              <a:rPr lang="en-US" sz="3200" dirty="0">
                <a:solidFill>
                  <a:schemeClr val="tx2"/>
                </a:solidFill>
              </a:rPr>
              <a:t>Network </a:t>
            </a:r>
            <a:r>
              <a:rPr lang="en-US" sz="3200" dirty="0" smtClean="0">
                <a:solidFill>
                  <a:schemeClr val="tx2"/>
                </a:solidFill>
              </a:rPr>
              <a:t>Requirements </a:t>
            </a:r>
            <a:r>
              <a:rPr lang="en-US" sz="2400" b="0" i="1" dirty="0" smtClean="0">
                <a:solidFill>
                  <a:schemeClr val="tx2"/>
                </a:solidFill>
              </a:rPr>
              <a:t>Cont.…</a:t>
            </a:r>
            <a:endParaRPr lang="en-US" sz="3200" dirty="0">
              <a:solidFill>
                <a:schemeClr val="tx2"/>
              </a:solidFill>
            </a:endParaRPr>
          </a:p>
        </p:txBody>
      </p:sp>
      <p:sp>
        <p:nvSpPr>
          <p:cNvPr id="7"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Tree>
    <p:extLst>
      <p:ext uri="{BB962C8B-B14F-4D97-AF65-F5344CB8AC3E}">
        <p14:creationId xmlns:p14="http://schemas.microsoft.com/office/powerpoint/2010/main" val="1982655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7315" y="981661"/>
            <a:ext cx="8496944" cy="460648"/>
          </a:xfrm>
        </p:spPr>
        <p:txBody>
          <a:bodyPr/>
          <a:lstStyle/>
          <a:p>
            <a:r>
              <a:rPr lang="en-US" sz="1800" b="1" dirty="0">
                <a:solidFill>
                  <a:schemeClr val="tx2">
                    <a:lumMod val="50000"/>
                  </a:schemeClr>
                </a:solidFill>
              </a:rPr>
              <a:t> The hierarchical design model has three basic layers:</a:t>
            </a:r>
            <a:endParaRPr lang="en-US" sz="1800" b="1" dirty="0">
              <a:solidFill>
                <a:schemeClr val="tx2">
                  <a:lumMod val="50000"/>
                </a:schemeClr>
              </a:solidFill>
            </a:endParaRPr>
          </a:p>
        </p:txBody>
      </p:sp>
      <p:sp>
        <p:nvSpPr>
          <p:cNvPr id="5" name="Content Placeholder 4"/>
          <p:cNvSpPr>
            <a:spLocks noGrp="1"/>
          </p:cNvSpPr>
          <p:nvPr>
            <p:ph idx="10"/>
          </p:nvPr>
        </p:nvSpPr>
        <p:spPr>
          <a:xfrm>
            <a:off x="617315" y="1486886"/>
            <a:ext cx="7381328" cy="1345465"/>
          </a:xfrm>
        </p:spPr>
        <p:txBody>
          <a:bodyPr/>
          <a:lstStyle/>
          <a:p>
            <a:pPr>
              <a:lnSpc>
                <a:spcPct val="150000"/>
              </a:lnSpc>
            </a:pPr>
            <a:r>
              <a:rPr lang="en-US" sz="1600" dirty="0" smtClean="0"/>
              <a:t>♦ </a:t>
            </a:r>
            <a:r>
              <a:rPr lang="en-US" sz="1600" b="1" dirty="0"/>
              <a:t>Core layer: </a:t>
            </a:r>
            <a:r>
              <a:rPr lang="en-US" sz="1600" dirty="0"/>
              <a:t>Connects distribution layer </a:t>
            </a:r>
            <a:r>
              <a:rPr lang="en-US" sz="1600" dirty="0" smtClean="0"/>
              <a:t>devices.</a:t>
            </a:r>
          </a:p>
          <a:p>
            <a:pPr>
              <a:lnSpc>
                <a:spcPct val="150000"/>
              </a:lnSpc>
            </a:pPr>
            <a:r>
              <a:rPr lang="en-US" sz="1600" dirty="0"/>
              <a:t>♦</a:t>
            </a:r>
            <a:r>
              <a:rPr lang="en-US" sz="1600" dirty="0" smtClean="0"/>
              <a:t> </a:t>
            </a:r>
            <a:r>
              <a:rPr lang="en-US" sz="1600" b="1" dirty="0"/>
              <a:t>Distribution layer: </a:t>
            </a:r>
            <a:r>
              <a:rPr lang="en-US" sz="1600" dirty="0"/>
              <a:t>Interconnects the smaller local </a:t>
            </a:r>
            <a:r>
              <a:rPr lang="en-US" sz="1600" dirty="0" smtClean="0"/>
              <a:t>networks.</a:t>
            </a:r>
          </a:p>
          <a:p>
            <a:pPr>
              <a:lnSpc>
                <a:spcPct val="150000"/>
              </a:lnSpc>
            </a:pPr>
            <a:r>
              <a:rPr lang="en-US" sz="1600" dirty="0"/>
              <a:t>♦</a:t>
            </a:r>
            <a:r>
              <a:rPr lang="en-US" sz="1600" dirty="0" smtClean="0"/>
              <a:t> </a:t>
            </a:r>
            <a:r>
              <a:rPr lang="en-US" sz="1600" b="1" dirty="0"/>
              <a:t>Access layer: </a:t>
            </a:r>
            <a:r>
              <a:rPr lang="en-US" sz="1600" dirty="0"/>
              <a:t>Provides connectivity for network hosts and end </a:t>
            </a:r>
            <a:r>
              <a:rPr lang="en-US" sz="1600" dirty="0" smtClean="0"/>
              <a:t>devices.</a:t>
            </a:r>
            <a:endParaRPr lang="ko-KR" altLang="en-US" sz="1600" dirty="0">
              <a:solidFill>
                <a:schemeClr val="tx1"/>
              </a:solidFill>
              <a:latin typeface="Arial" pitchFamily="34" charset="0"/>
              <a:cs typeface="Arial" pitchFamily="34" charset="0"/>
            </a:endParaRPr>
          </a:p>
        </p:txBody>
      </p:sp>
      <p:sp>
        <p:nvSpPr>
          <p:cNvPr id="3" name="Title 2"/>
          <p:cNvSpPr>
            <a:spLocks noGrp="1"/>
          </p:cNvSpPr>
          <p:nvPr>
            <p:ph type="title"/>
          </p:nvPr>
        </p:nvSpPr>
        <p:spPr>
          <a:xfrm>
            <a:off x="251520" y="0"/>
            <a:ext cx="8651304" cy="884466"/>
          </a:xfrm>
        </p:spPr>
        <p:txBody>
          <a:bodyPr/>
          <a:lstStyle/>
          <a:p>
            <a:pPr algn="ctr"/>
            <a:r>
              <a:rPr lang="en-US" sz="3200" dirty="0">
                <a:solidFill>
                  <a:schemeClr val="tx2"/>
                </a:solidFill>
              </a:rPr>
              <a:t>Hierarchical Network Design</a:t>
            </a:r>
            <a:endParaRPr lang="en-US" sz="3200" dirty="0">
              <a:solidFill>
                <a:schemeClr val="tx2"/>
              </a:solidFill>
            </a:endParaRPr>
          </a:p>
        </p:txBody>
      </p:sp>
      <p:sp>
        <p:nvSpPr>
          <p:cNvPr id="7" name="TextBox 6">
            <a:hlinkClick r:id="rId2"/>
          </p:cNvPr>
          <p:cNvSpPr txBox="1"/>
          <p:nvPr/>
        </p:nvSpPr>
        <p:spPr>
          <a:xfrm>
            <a:off x="335260" y="4876006"/>
            <a:ext cx="8783960" cy="200055"/>
          </a:xfrm>
          <a:prstGeom prst="rect">
            <a:avLst/>
          </a:prstGeom>
          <a:noFill/>
        </p:spPr>
        <p:txBody>
          <a:bodyPr wrap="square" rtlCol="0">
            <a:spAutoFit/>
          </a:bodyPr>
          <a:lstStyle/>
          <a:p>
            <a:pPr algn="r"/>
            <a:r>
              <a:rPr lang="en-US" altLang="ko-KR" sz="700" b="1" dirty="0" smtClean="0">
                <a:solidFill>
                  <a:schemeClr val="tx1">
                    <a:lumMod val="75000"/>
                    <a:lumOff val="25000"/>
                  </a:schemeClr>
                </a:solidFill>
                <a:latin typeface="Arial" pitchFamily="34" charset="0"/>
                <a:cs typeface="Arial" pitchFamily="34" charset="0"/>
              </a:rPr>
              <a:t>Copyright </a:t>
            </a:r>
            <a:r>
              <a:rPr lang="en-US" altLang="ko-KR" sz="700" b="1" dirty="0">
                <a:solidFill>
                  <a:schemeClr val="tx1">
                    <a:lumMod val="75000"/>
                    <a:lumOff val="25000"/>
                  </a:schemeClr>
                </a:solidFill>
                <a:latin typeface="Arial" pitchFamily="34" charset="0"/>
                <a:cs typeface="Arial" pitchFamily="34" charset="0"/>
              </a:rPr>
              <a:t>© 2020 all rights </a:t>
            </a:r>
            <a:r>
              <a:rPr lang="en-US" altLang="ko-KR" sz="700" b="1" dirty="0" smtClean="0">
                <a:solidFill>
                  <a:schemeClr val="tx1">
                    <a:lumMod val="75000"/>
                    <a:lumOff val="25000"/>
                  </a:schemeClr>
                </a:solidFill>
                <a:latin typeface="Arial" pitchFamily="34" charset="0"/>
                <a:cs typeface="Arial" pitchFamily="34" charset="0"/>
              </a:rPr>
              <a:t>reserved, Osama Al-Jamal / HTU</a:t>
            </a:r>
            <a:endParaRPr lang="ko-KR" altLang="en-US" sz="700" b="1" dirty="0">
              <a:solidFill>
                <a:schemeClr val="tx1">
                  <a:lumMod val="75000"/>
                  <a:lumOff val="25000"/>
                </a:schemeClr>
              </a:solidFill>
              <a:latin typeface="Arial" pitchFamily="34" charset="0"/>
              <a:cs typeface="Arial" pitchFamily="34" charset="0"/>
            </a:endParaRPr>
          </a:p>
        </p:txBody>
      </p:sp>
      <p:sp>
        <p:nvSpPr>
          <p:cNvPr id="6" name="Content Placeholder 4"/>
          <p:cNvSpPr txBox="1">
            <a:spLocks/>
          </p:cNvSpPr>
          <p:nvPr/>
        </p:nvSpPr>
        <p:spPr>
          <a:xfrm>
            <a:off x="529308" y="3035989"/>
            <a:ext cx="8095728" cy="1656184"/>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1600" dirty="0" smtClean="0"/>
              <a:t>   Hierarchical </a:t>
            </a:r>
            <a:r>
              <a:rPr lang="en-US" sz="1600" dirty="0"/>
              <a:t>networks have advantages over flat network designs. </a:t>
            </a:r>
            <a:endParaRPr lang="en-US" sz="1600" dirty="0" smtClean="0"/>
          </a:p>
          <a:p>
            <a:pPr>
              <a:lnSpc>
                <a:spcPct val="150000"/>
              </a:lnSpc>
            </a:pPr>
            <a:r>
              <a:rPr lang="en-US" sz="1600" dirty="0" smtClean="0"/>
              <a:t>The benefit of </a:t>
            </a:r>
            <a:r>
              <a:rPr lang="en-US" sz="1600" dirty="0"/>
              <a:t>dividing a flat network into smaller, more manageable hierarchical blocks </a:t>
            </a:r>
            <a:r>
              <a:rPr lang="en-US" sz="1600" dirty="0" smtClean="0"/>
              <a:t>is </a:t>
            </a:r>
            <a:r>
              <a:rPr lang="en-US" sz="1600" dirty="0"/>
              <a:t>that local traffic remains local. Only traffic destined for other networks </a:t>
            </a:r>
            <a:endParaRPr lang="en-US" sz="1600" dirty="0" smtClean="0"/>
          </a:p>
          <a:p>
            <a:pPr>
              <a:lnSpc>
                <a:spcPct val="150000"/>
              </a:lnSpc>
            </a:pPr>
            <a:r>
              <a:rPr lang="en-US" sz="1600" dirty="0" smtClean="0"/>
              <a:t>is </a:t>
            </a:r>
            <a:r>
              <a:rPr lang="en-US" sz="1600" u="sng" dirty="0"/>
              <a:t>moved to a higher layer. </a:t>
            </a:r>
            <a:endParaRPr lang="ko-KR" altLang="en-US" sz="1600" u="sng"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37574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934</Words>
  <Application>Microsoft Office PowerPoint</Application>
  <PresentationFormat>عرض على الشاشة (9:16)‏</PresentationFormat>
  <Paragraphs>86</Paragraphs>
  <Slides>12</Slides>
  <Notes>0</Notes>
  <HiddenSlides>0</HiddenSlides>
  <MMClips>0</MMClips>
  <ScaleCrop>false</ScaleCrop>
  <HeadingPairs>
    <vt:vector size="6" baseType="variant">
      <vt:variant>
        <vt:lpstr>الخطوط المستخدمة</vt:lpstr>
      </vt:variant>
      <vt:variant>
        <vt:i4>5</vt:i4>
      </vt:variant>
      <vt:variant>
        <vt:lpstr>نسق</vt:lpstr>
      </vt:variant>
      <vt:variant>
        <vt:i4>2</vt:i4>
      </vt:variant>
      <vt:variant>
        <vt:lpstr>عناوين الشرائح</vt:lpstr>
      </vt:variant>
      <vt:variant>
        <vt:i4>12</vt:i4>
      </vt:variant>
    </vt:vector>
  </HeadingPairs>
  <TitlesOfParts>
    <vt:vector size="19" baseType="lpstr">
      <vt:lpstr>맑은 고딕</vt:lpstr>
      <vt:lpstr>Arial</vt:lpstr>
      <vt:lpstr>Calibri</vt:lpstr>
      <vt:lpstr>Times New Roman</vt:lpstr>
      <vt:lpstr>Wingdings</vt:lpstr>
      <vt:lpstr>Office Theme</vt:lpstr>
      <vt:lpstr>Custom Design</vt:lpstr>
      <vt:lpstr> Click to add title</vt:lpstr>
      <vt:lpstr>Click to add title</vt:lpstr>
      <vt:lpstr>عرض تقديمي في PowerPoint</vt:lpstr>
      <vt:lpstr>Objectives</vt:lpstr>
      <vt:lpstr>Network Design Overview </vt:lpstr>
      <vt:lpstr>Building a Good Network</vt:lpstr>
      <vt:lpstr>Network Requirements</vt:lpstr>
      <vt:lpstr>Network Requirements Cont.…</vt:lpstr>
      <vt:lpstr>Hierarchical Network Design</vt:lpstr>
      <vt:lpstr>Hierarchical Network Design Cont.…</vt:lpstr>
      <vt:lpstr>Redundant Links</vt:lpstr>
      <vt:lpstr>عرض تقديمي في PowerPoint</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Osama</cp:lastModifiedBy>
  <cp:revision>41</cp:revision>
  <dcterms:created xsi:type="dcterms:W3CDTF">2014-04-01T16:27:38Z</dcterms:created>
  <dcterms:modified xsi:type="dcterms:W3CDTF">2020-08-01T18:46:31Z</dcterms:modified>
</cp:coreProperties>
</file>