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6" autoAdjust="0"/>
  </p:normalViewPr>
  <p:slideViewPr>
    <p:cSldViewPr snapToGrid="0">
      <p:cViewPr varScale="1">
        <p:scale>
          <a:sx n="111" d="100"/>
          <a:sy n="111" d="100"/>
        </p:scale>
        <p:origin x="-56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194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512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864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501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457521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8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35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57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898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240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6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73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456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323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462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221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493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2" r:id="rId14"/>
    <p:sldLayoutId id="2147484073" r:id="rId15"/>
    <p:sldLayoutId id="21474840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77F288-D65B-4FEF-BA85-F9795B49B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3657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ETL-Project-Group-1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8506FDE-D867-4BD1-B727-CAE4281CC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798529"/>
            <a:ext cx="9782233" cy="78509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100" b="1" dirty="0" err="1" smtClean="0">
                <a:solidFill>
                  <a:schemeClr val="tx1"/>
                </a:solidFill>
              </a:rPr>
              <a:t>Quacquarelli</a:t>
            </a:r>
            <a:r>
              <a:rPr lang="en-US" sz="3100" b="1" dirty="0" smtClean="0">
                <a:solidFill>
                  <a:schemeClr val="tx1"/>
                </a:solidFill>
              </a:rPr>
              <a:t> Symonds (QS)</a:t>
            </a:r>
          </a:p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World </a:t>
            </a:r>
            <a:r>
              <a:rPr lang="en-US" sz="3200" b="1" dirty="0">
                <a:solidFill>
                  <a:schemeClr val="tx1"/>
                </a:solidFill>
              </a:rPr>
              <a:t>University Rankings </a:t>
            </a:r>
            <a:r>
              <a:rPr lang="en-US" sz="3200" b="1" dirty="0" smtClean="0">
                <a:solidFill>
                  <a:schemeClr val="tx1"/>
                </a:solidFill>
              </a:rPr>
              <a:t>2017-2022</a:t>
            </a:r>
          </a:p>
          <a:p>
            <a:pPr algn="l"/>
            <a:endParaRPr lang="en-US" sz="3200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A784B76-FFC3-4B57-A446-CBE01ECDEF0C}"/>
              </a:ext>
            </a:extLst>
          </p:cNvPr>
          <p:cNvSpPr txBox="1"/>
          <p:nvPr/>
        </p:nvSpPr>
        <p:spPr>
          <a:xfrm>
            <a:off x="1132207" y="4339527"/>
            <a:ext cx="822036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Team Members:</a:t>
            </a:r>
          </a:p>
          <a:p>
            <a:pPr>
              <a:spcAft>
                <a:spcPts val="600"/>
              </a:spcAft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1" dirty="0">
                <a:effectLst/>
                <a:latin typeface="Consolas" panose="020B0609020204030204" pitchFamily="49" charset="0"/>
              </a:rPr>
              <a:t>Anh Huong, Daniela Cornea, Aravind Sama, Mino </a:t>
            </a:r>
            <a:r>
              <a:rPr lang="en-AU" b="1" dirty="0" err="1">
                <a:effectLst/>
                <a:latin typeface="Consolas" panose="020B0609020204030204" pitchFamily="49" charset="0"/>
              </a:rPr>
              <a:t>Peric</a:t>
            </a:r>
            <a:endParaRPr lang="en-AU" b="1" dirty="0"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F4D5E7-A04E-4902-8C23-1F1612D6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Introduction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13EB06-2644-4ED8-905C-42BDFE2C4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792930" cy="388077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QS World University Rankings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Annually published by UK company Quacquarelli Symonds (QS)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Comprises the top 1,300 universities from around the world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ranking reflects: academic and employer reputation, student ratio and other factors</a:t>
            </a:r>
          </a:p>
          <a:p>
            <a:r>
              <a:rPr lang="en-US" sz="1600" dirty="0">
                <a:solidFill>
                  <a:schemeClr val="tx1"/>
                </a:solidFill>
              </a:rPr>
              <a:t>One of the three most-widely read university rankings in the world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AE7178-E782-4D1F-A99F-56290705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4821" y="2171347"/>
            <a:ext cx="4559639" cy="388077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Sources of data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Dataset </a:t>
            </a:r>
            <a:r>
              <a:rPr lang="en-US" sz="1600" dirty="0" smtClean="0">
                <a:solidFill>
                  <a:schemeClr val="tx1"/>
                </a:solidFill>
              </a:rPr>
              <a:t>from </a:t>
            </a:r>
            <a:r>
              <a:rPr lang="en-US" sz="1600" dirty="0" err="1" smtClean="0">
                <a:solidFill>
                  <a:schemeClr val="tx1"/>
                </a:solidFill>
              </a:rPr>
              <a:t>Kaggle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6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CSV files for the period </a:t>
            </a:r>
            <a:r>
              <a:rPr lang="en-US" sz="1400" dirty="0" smtClean="0">
                <a:solidFill>
                  <a:schemeClr val="tx1"/>
                </a:solidFill>
              </a:rPr>
              <a:t>2017 </a:t>
            </a:r>
            <a:r>
              <a:rPr lang="en-US" sz="1400" dirty="0">
                <a:solidFill>
                  <a:schemeClr val="tx1"/>
                </a:solidFill>
              </a:rPr>
              <a:t>- 2022 and 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A </a:t>
            </a:r>
            <a:r>
              <a:rPr lang="en-US" sz="1400" dirty="0">
                <a:solidFill>
                  <a:schemeClr val="tx1"/>
                </a:solidFill>
              </a:rPr>
              <a:t>combined CSV file with data for the whole period 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AU" sz="1400" dirty="0" smtClean="0">
                <a:solidFill>
                  <a:schemeClr val="tx1"/>
                </a:solidFill>
              </a:rPr>
              <a:t>A word cities </a:t>
            </a:r>
            <a:r>
              <a:rPr lang="en-AU" sz="1400" dirty="0" err="1" smtClean="0">
                <a:solidFill>
                  <a:schemeClr val="tx1"/>
                </a:solidFill>
              </a:rPr>
              <a:t>csv</a:t>
            </a:r>
            <a:r>
              <a:rPr lang="en-AU" sz="1400" dirty="0" smtClean="0">
                <a:solidFill>
                  <a:schemeClr val="tx1"/>
                </a:solidFill>
              </a:rPr>
              <a:t> file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v"/>
            </a:pPr>
            <a:r>
              <a:rPr lang="en-AU" dirty="0" smtClean="0"/>
              <a:t> </a:t>
            </a:r>
            <a:r>
              <a:rPr lang="en-AU" sz="1600" dirty="0" smtClean="0">
                <a:solidFill>
                  <a:schemeClr val="tx1"/>
                </a:solidFill>
              </a:rPr>
              <a:t>Data </a:t>
            </a:r>
            <a:r>
              <a:rPr lang="en-AU" sz="1600" dirty="0" smtClean="0">
                <a:solidFill>
                  <a:schemeClr val="tx1"/>
                </a:solidFill>
              </a:rPr>
              <a:t>sources </a:t>
            </a:r>
            <a:r>
              <a:rPr lang="en-AU" sz="1600" dirty="0" smtClean="0">
                <a:solidFill>
                  <a:schemeClr val="tx1"/>
                </a:solidFill>
              </a:rPr>
              <a:t>URLs</a:t>
            </a:r>
            <a:r>
              <a:rPr lang="en-AU" sz="1600" dirty="0" smtClean="0"/>
              <a:t>:</a:t>
            </a:r>
          </a:p>
          <a:p>
            <a:pPr marL="400050" lvl="1" indent="0">
              <a:buFont typeface="Wingdings" pitchFamily="2" charset="2"/>
              <a:buChar char="q"/>
            </a:pPr>
            <a:r>
              <a:rPr lang="en-AU" sz="1400" dirty="0" smtClean="0">
                <a:solidFill>
                  <a:schemeClr val="tx1"/>
                </a:solidFill>
              </a:rPr>
              <a:t> https://www.kaggle.com/prasertk/qs-world-university-rankings-2021?select=QS+World+University+Rankings+combined.csv</a:t>
            </a:r>
          </a:p>
          <a:p>
            <a:pPr marL="400050" lvl="1" indent="0">
              <a:buFont typeface="Wingdings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 https://</a:t>
            </a:r>
            <a:r>
              <a:rPr lang="en-US" sz="1400" dirty="0" smtClean="0">
                <a:solidFill>
                  <a:schemeClr val="tx1"/>
                </a:solidFill>
              </a:rPr>
              <a:t>www.kaggle.com/juanmah/world-cities</a:t>
            </a:r>
          </a:p>
          <a:p>
            <a:pPr marL="400050" lvl="1" indent="0">
              <a:buFont typeface="Wingdings" pitchFamily="2" charset="2"/>
              <a:buChar char="q"/>
            </a:pPr>
            <a:r>
              <a:rPr lang="en-AU" sz="1400" dirty="0" smtClean="0">
                <a:solidFill>
                  <a:schemeClr val="tx1"/>
                </a:solidFill>
              </a:rPr>
              <a:t> https://www.topuniversities.com/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5217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09392E-FF36-4A1D-B40E-9BB9DBBA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Scope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AB643A-AA04-4F7E-86ED-94A344943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843184" cy="2605049"/>
          </a:xfrm>
        </p:spPr>
        <p:txBody>
          <a:bodyPr/>
          <a:lstStyle/>
          <a:p>
            <a:r>
              <a:rPr lang="en-US" dirty="0"/>
              <a:t>Each member of the team worked with at least one CSV file </a:t>
            </a:r>
          </a:p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PgAdmin</a:t>
            </a:r>
            <a:r>
              <a:rPr lang="en-US" dirty="0"/>
              <a:t> and Excel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 smtClean="0"/>
              <a:t>E</a:t>
            </a:r>
            <a:r>
              <a:rPr lang="en-US" dirty="0" smtClean="0"/>
              <a:t>xtract data </a:t>
            </a:r>
            <a:r>
              <a:rPr lang="en-US" dirty="0"/>
              <a:t>from the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/>
              <a:t>T</a:t>
            </a:r>
            <a:r>
              <a:rPr lang="en-US" dirty="0"/>
              <a:t>ransform the data in a form that can be easily analyzed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/>
              <a:t>L</a:t>
            </a:r>
            <a:r>
              <a:rPr lang="en-US" dirty="0"/>
              <a:t>oad data into a relational database </a:t>
            </a:r>
          </a:p>
          <a:p>
            <a:r>
              <a:rPr lang="en-AU" dirty="0" smtClean="0"/>
              <a:t>Perform data analytics on QS University Ranking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5650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09392E-FF36-4A1D-B40E-9BB9DBBA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61979" cy="1320800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Extract, Transform, Load and Validate 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AB643A-AA04-4F7E-86ED-94A344943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397202" cy="4181044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AU" dirty="0" smtClean="0"/>
              <a:t>Extract data from </a:t>
            </a:r>
            <a:r>
              <a:rPr lang="en-AU" dirty="0" err="1" smtClean="0"/>
              <a:t>csv</a:t>
            </a:r>
            <a:r>
              <a:rPr lang="en-AU" dirty="0" smtClean="0"/>
              <a:t> files into pandas </a:t>
            </a:r>
            <a:r>
              <a:rPr lang="en-AU" smtClean="0"/>
              <a:t>dataframes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Techniques applied for transformation of the data to ensure no data loss: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Visualise</a:t>
            </a:r>
            <a:r>
              <a:rPr lang="en-US" dirty="0" smtClean="0"/>
              <a:t> the “dirty data” of the entire data frame by using </a:t>
            </a:r>
            <a:r>
              <a:rPr lang="en-US" dirty="0" err="1" smtClean="0"/>
              <a:t>seaborn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Locate the “dirty data” by using raw python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Clean the “dirty data”: 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 smtClean="0"/>
              <a:t>Validate the data (e.g. city name, university in multiple cities)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 smtClean="0"/>
              <a:t>Look up and fill the missing strings from the another data source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 smtClean="0"/>
              <a:t>Strip, drop, remove and filter the required data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 smtClean="0"/>
              <a:t>Data conversion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 smtClean="0"/>
              <a:t>Split/ Slice into sub data frames (prepare for the data load)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Load the cleaned data into </a:t>
            </a:r>
            <a:r>
              <a:rPr lang="en-US" dirty="0" err="1" smtClean="0"/>
              <a:t>postgresql</a:t>
            </a:r>
            <a:r>
              <a:rPr lang="en-US" dirty="0" smtClean="0"/>
              <a:t> database: 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Created database with 2 or 3 tables by using pgAmin4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Load data to the database by using pandas</a:t>
            </a:r>
          </a:p>
          <a:p>
            <a:pPr>
              <a:buFont typeface="+mj-lt"/>
              <a:buAutoNum type="arabicPeriod"/>
            </a:pPr>
            <a:r>
              <a:rPr lang="en-AU" dirty="0" smtClean="0"/>
              <a:t>Validate the data load and data loss (from the ETL process) with SQL queries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865" y="1383340"/>
            <a:ext cx="2447178" cy="20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visualizing_missing_data_2021_cou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0818" y="3122824"/>
            <a:ext cx="4116281" cy="28638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50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</TotalTime>
  <Words>309</Words>
  <Application>Microsoft Office PowerPoint</Application>
  <PresentationFormat>Custom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ETL-Project-Group-1</vt:lpstr>
      <vt:lpstr>Project Introduction</vt:lpstr>
      <vt:lpstr>Project Scope</vt:lpstr>
      <vt:lpstr>Extract, Transform, Load and Validate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ETL-Project-Group-1</dc:title>
  <dc:creator>Daniela Cornea</dc:creator>
  <cp:lastModifiedBy>Anh Huong</cp:lastModifiedBy>
  <cp:revision>30</cp:revision>
  <dcterms:created xsi:type="dcterms:W3CDTF">2022-02-07T11:02:16Z</dcterms:created>
  <dcterms:modified xsi:type="dcterms:W3CDTF">2022-02-08T03:24:37Z</dcterms:modified>
</cp:coreProperties>
</file>