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E158-D2BB-42BA-EB70-C4D3383E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93F27-397D-E85F-1D20-18A14B0ED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25A8-64E9-B670-DE5B-87F16FD6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49DE-D02E-F694-2419-910FC30F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0E59-4C79-37E2-F04D-B7BE4B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709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6E2-FE50-6591-CB29-C3E9F2BC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C733-5672-87CA-DDDB-7EFD8D58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41109-246A-CD2D-83F4-EC983835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AC6E-6578-1B31-3962-0AE59AE9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5B47-9A47-BE0B-2ACA-A766EF4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825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90048-4AC1-1F83-9231-EE74E7F74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2E8F6-EBCC-9391-BDC5-284D596D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D0BF-23A0-AB03-501D-AB3BBEDF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7370-A895-A002-DFD0-62785BA7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E4B9-FC3F-AF35-2519-5B97EC0E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46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3F50-D2C7-247A-70E7-9E051BF9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014E-9880-4CF5-79A7-ABDB52F4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39A8-D172-17B2-D50A-EB2E2B70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61B5-320B-59DE-5AC2-C570B888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B4B3-45FB-C5C3-BF10-764DE631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63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4D3-B6A3-E93F-5929-DB9808F7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42C2-73C5-0346-CA50-565F3FB1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B8B4-6E7B-71F3-EE0A-CA85989D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A91C-8CF7-0463-58B1-62D824EF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7B4D-97E5-F10E-0A92-5A6F63EB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360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B26-55D2-6DFF-D3FD-9ED8C8A4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4DF-0746-D86C-5D26-F562D0553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E41E-CA86-DFAE-920E-AB4E9332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799D-56A0-6D95-7CCB-69E0BB7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4FBE3-10F8-8270-2A6C-7A479D0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157DA-475B-6488-7F1E-0F75067B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60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A655-4F1E-80E1-055D-851813C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175B-F55B-A903-1614-AB2697A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4742-3613-C5FA-361A-F43010D0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8C157-A409-9C9F-FED0-D35C491F9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10E7-DE9C-C8A6-421F-4EB4CC6F1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DE43E-15CF-0C16-C26C-F846AB48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6D246-BDAF-6023-B1CE-9B2475B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7058-44A1-2269-6E12-0D99023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998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0B1D-BC0D-8CD0-157B-774906DF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63FC6-DD4F-A66B-B0AF-44CA27B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F419-4274-7FEE-B082-B03C6F52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C3CF3-1343-BF34-27E0-6DD3B433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28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FB5E1-BE52-FFC3-277B-1305D6BD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612C1-8CF6-2281-6239-25BFFFF8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52149-2E7E-2DEE-DBE9-F22033A0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884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31B-33B0-5C76-B311-6B994DD1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00A6-2C86-87F2-B591-4D9ED563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DC47B-AAC9-A17D-EC81-A1D08231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FAF1-6E8E-537E-A908-6B87F77C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A3F7-6AEA-6D7D-3A9E-17543B57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3533-9407-1ED9-836D-9179E4A9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570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4A99-05A6-EC89-2C09-62E5487F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42D44-4A88-AABB-A49B-0311F13B1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5B373-8749-9BF3-07D2-4EA8DE16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63679-4BEB-DA9C-D2F9-1D646AB7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A36D-2A44-0E92-5D5C-A821A5E7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8AF8E-A558-26E4-5963-0B21A7CA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09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50D47-EB19-CF9B-6096-203B5294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6562-DB83-4766-B393-4B63FAEF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1E1C-6894-F1B5-2773-F6F0750E1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06B82-4C67-B940-B0FA-68ACAC87225F}" type="datetimeFigureOut">
              <a:rPr lang="en-NO" smtClean="0"/>
              <a:t>15/10/2024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E95C-2AAF-48EB-754B-8EF0333C2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9016A-5F83-C073-8861-2D43149C6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BDC51-0B93-164F-92FD-C9C331292F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767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F0D5-11D6-3118-7BBD-82EE9CEC4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A58C-11CC-104C-236D-22736CC38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15.10.2024</a:t>
            </a:r>
          </a:p>
        </p:txBody>
      </p:sp>
    </p:spTree>
    <p:extLst>
      <p:ext uri="{BB962C8B-B14F-4D97-AF65-F5344CB8AC3E}">
        <p14:creationId xmlns:p14="http://schemas.microsoft.com/office/powerpoint/2010/main" val="10383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7685-DAC9-21F1-0DE4-04030E88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Updated Randles circuit 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75F6DDA6-9A13-5657-0EF0-8D474F74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97" y="885825"/>
            <a:ext cx="5209279" cy="5157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EAC41-6795-A049-984C-B0CBC4144565}"/>
              </a:ext>
            </a:extLst>
          </p:cNvPr>
          <p:cNvSpPr txBox="1"/>
          <p:nvPr/>
        </p:nvSpPr>
        <p:spPr>
          <a:xfrm>
            <a:off x="451224" y="1774063"/>
            <a:ext cx="5510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O" dirty="0"/>
              <a:t>Two Randles Circuits in series on the form: </a:t>
            </a:r>
          </a:p>
          <a:p>
            <a:r>
              <a:rPr lang="en-NO" dirty="0">
                <a:highlight>
                  <a:srgbClr val="FFFF00"/>
                </a:highlight>
              </a:rPr>
              <a:t>Z = R_el + Z(L) + Z1 + Z2 </a:t>
            </a:r>
          </a:p>
          <a:p>
            <a:pPr marL="742950" lvl="1" indent="-285750">
              <a:buFontTx/>
              <a:buChar char="-"/>
            </a:pPr>
            <a:r>
              <a:rPr lang="en-NO" dirty="0"/>
              <a:t>(Z2 without Warburg)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N</a:t>
            </a:r>
            <a:r>
              <a:rPr lang="en-NO" dirty="0"/>
              <a:t>on-ideal capacitance (CPE) and warburg with alpha parameter</a:t>
            </a:r>
          </a:p>
          <a:p>
            <a:pPr marL="742950" lvl="1" indent="-285750">
              <a:buFontTx/>
              <a:buChar char="-"/>
            </a:pPr>
            <a:r>
              <a:rPr lang="en-NO" dirty="0"/>
              <a:t>Best error I get (with scipy.minimize) is ca. 3.3e-7</a:t>
            </a:r>
          </a:p>
        </p:txBody>
      </p:sp>
    </p:spTree>
    <p:extLst>
      <p:ext uri="{BB962C8B-B14F-4D97-AF65-F5344CB8AC3E}">
        <p14:creationId xmlns:p14="http://schemas.microsoft.com/office/powerpoint/2010/main" val="13697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C5A-8E87-5B72-C0AC-25F3218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Optimized ECM parameters: estimation for simulation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4EE9-9182-54A7-18D3-22660DE1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800" b="0" dirty="0">
                <a:effectLst/>
              </a:rPr>
              <a:t>Negative/Positive electrode double-layer capacity [F.m-2]: </a:t>
            </a:r>
            <a:r>
              <a:rPr lang="en-GB" sz="1800" b="0" dirty="0">
                <a:effectLst/>
                <a:highlight>
                  <a:srgbClr val="FFFF00"/>
                </a:highlight>
              </a:rPr>
              <a:t>CPE/area(electrode)</a:t>
            </a:r>
          </a:p>
          <a:p>
            <a:pPr lvl="1"/>
            <a:r>
              <a:rPr lang="en-GB" sz="1400" b="0" dirty="0">
                <a:effectLst/>
              </a:rPr>
              <a:t>Area(electrode) =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Electrode height [m]</a:t>
            </a:r>
            <a:r>
              <a:rPr lang="en-GB" sz="1400" b="0" dirty="0">
                <a:effectLst/>
              </a:rPr>
              <a:t>*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Electrode width [m]</a:t>
            </a:r>
          </a:p>
          <a:p>
            <a:pPr lvl="1"/>
            <a:r>
              <a:rPr lang="en-GB" sz="1600" dirty="0"/>
              <a:t>Negative: CPE = Q2</a:t>
            </a:r>
          </a:p>
          <a:p>
            <a:pPr lvl="1"/>
            <a:r>
              <a:rPr lang="en-GB" sz="1600" b="0" dirty="0">
                <a:effectLst/>
              </a:rPr>
              <a:t>Positive: CPE = Q1</a:t>
            </a:r>
          </a:p>
          <a:p>
            <a:pPr marL="457200" lvl="1" indent="0">
              <a:buNone/>
            </a:pPr>
            <a:endParaRPr lang="en-GB" sz="1400" b="0" dirty="0">
              <a:effectLst/>
            </a:endParaRPr>
          </a:p>
          <a:p>
            <a:r>
              <a:rPr lang="en-GB" sz="1800" b="0" dirty="0">
                <a:effectLst/>
              </a:rPr>
              <a:t>Negative/Positive electrode exchange-current density [A.m-2]: </a:t>
            </a:r>
            <a:r>
              <a:rPr lang="en-GB" sz="1800" b="0" dirty="0">
                <a:effectLst/>
                <a:highlight>
                  <a:srgbClr val="FFFF00"/>
                </a:highlight>
              </a:rPr>
              <a:t>i0 = (R*T)/(n*F*resistance(electrode))</a:t>
            </a:r>
          </a:p>
          <a:p>
            <a:pPr lvl="1"/>
            <a:r>
              <a:rPr lang="en-GB" sz="1400" dirty="0"/>
              <a:t>(from small overpotentials and assuming a symmetrical charge transfer process)</a:t>
            </a:r>
          </a:p>
          <a:p>
            <a:pPr lvl="1"/>
            <a:r>
              <a:rPr lang="en-GB" sz="1400" dirty="0"/>
              <a:t>Negative: resistance(electrode) = R_ct2</a:t>
            </a:r>
          </a:p>
          <a:p>
            <a:pPr lvl="1"/>
            <a:r>
              <a:rPr lang="en-GB" sz="1400" dirty="0"/>
              <a:t>Positive: resistance(electrode) = R_ct1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0" dirty="0">
                <a:effectLst/>
              </a:rPr>
              <a:t>Electrolyte conductivity [S.m-1]: </a:t>
            </a:r>
            <a:r>
              <a:rPr lang="en-GB" sz="1800" b="0" dirty="0">
                <a:effectLst/>
                <a:highlight>
                  <a:srgbClr val="FFFF00"/>
                </a:highlight>
              </a:rPr>
              <a:t>1/(thickness(separator)*resistance(electrolyte))</a:t>
            </a:r>
          </a:p>
          <a:p>
            <a:pPr marL="0" indent="0">
              <a:buNone/>
            </a:pPr>
            <a:endParaRPr lang="en-GB" sz="1000" b="0" dirty="0">
              <a:effectLst/>
            </a:endParaRPr>
          </a:p>
          <a:p>
            <a:r>
              <a:rPr lang="en-GB" sz="1800" b="0" dirty="0">
                <a:effectLst/>
              </a:rPr>
              <a:t>Negative/Positive electrode conductivity [S.m-1]: </a:t>
            </a:r>
            <a:r>
              <a:rPr lang="en-GB" sz="1800" b="0" dirty="0">
                <a:effectLst/>
                <a:highlight>
                  <a:srgbClr val="FFFF00"/>
                </a:highlight>
              </a:rPr>
              <a:t>thickness(electrode)/(resistance(electrode)*area(electrode))</a:t>
            </a:r>
          </a:p>
          <a:p>
            <a:pPr lvl="1"/>
            <a:r>
              <a:rPr lang="en-GB" sz="1400" dirty="0"/>
              <a:t>Negative: resistance(electrode) = R_ct2, thickness(electrode) = </a:t>
            </a:r>
            <a:r>
              <a:rPr lang="en-GB" sz="1400" dirty="0" err="1"/>
              <a:t>anode_thick</a:t>
            </a:r>
            <a:r>
              <a:rPr lang="en-GB" sz="1400" dirty="0"/>
              <a:t>, </a:t>
            </a:r>
          </a:p>
          <a:p>
            <a:pPr lvl="1"/>
            <a:r>
              <a:rPr lang="en-GB" sz="1400" dirty="0"/>
              <a:t>Positive: resistance(electrode) = R_ct1, thickness(electrode) = </a:t>
            </a:r>
            <a:r>
              <a:rPr lang="en-GB" sz="1400" dirty="0" err="1"/>
              <a:t>cathode_thick</a:t>
            </a: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0" dirty="0">
                <a:effectLst/>
              </a:rPr>
              <a:t>Electrolyte/Positive particle/Negative particle diffusivity [m2.s-1]: </a:t>
            </a:r>
            <a:r>
              <a:rPr lang="en-GB" sz="1800" b="0" dirty="0">
                <a:effectLst/>
                <a:highlight>
                  <a:srgbClr val="FFFF00"/>
                </a:highlight>
              </a:rPr>
              <a:t>((R*T)/(n*F*area*A))^2</a:t>
            </a:r>
          </a:p>
          <a:p>
            <a:pPr lvl="1"/>
            <a:r>
              <a:rPr lang="en-GB" sz="1400" dirty="0"/>
              <a:t>Negative: area = </a:t>
            </a:r>
            <a:r>
              <a:rPr lang="en-GB" sz="1400" dirty="0" err="1"/>
              <a:t>e_height</a:t>
            </a:r>
            <a:r>
              <a:rPr lang="en-GB" sz="1400" dirty="0"/>
              <a:t>*</a:t>
            </a:r>
            <a:r>
              <a:rPr lang="en-GB" sz="1400" dirty="0" err="1"/>
              <a:t>anode_thick</a:t>
            </a:r>
            <a:r>
              <a:rPr lang="en-GB" sz="1400" dirty="0"/>
              <a:t>, A = A2? </a:t>
            </a:r>
          </a:p>
          <a:p>
            <a:pPr lvl="1"/>
            <a:r>
              <a:rPr lang="en-GB" sz="1400" dirty="0"/>
              <a:t>Positive: area = </a:t>
            </a:r>
            <a:r>
              <a:rPr lang="en-GB" sz="1400" dirty="0" err="1"/>
              <a:t>e_height</a:t>
            </a:r>
            <a:r>
              <a:rPr lang="en-GB" sz="1400" dirty="0"/>
              <a:t>*</a:t>
            </a:r>
            <a:r>
              <a:rPr lang="en-GB" sz="1400" dirty="0" err="1"/>
              <a:t>cathode_thick</a:t>
            </a:r>
            <a:r>
              <a:rPr lang="en-GB" sz="1400" dirty="0"/>
              <a:t>, A = A1</a:t>
            </a:r>
          </a:p>
          <a:p>
            <a:pPr lvl="1"/>
            <a:r>
              <a:rPr lang="en-GB" sz="1400" dirty="0"/>
              <a:t> Electrolyte: area = </a:t>
            </a:r>
            <a:r>
              <a:rPr lang="en-GB" sz="1400" dirty="0" err="1"/>
              <a:t>e_height</a:t>
            </a:r>
            <a:r>
              <a:rPr lang="en-GB" sz="1400" dirty="0"/>
              <a:t>*</a:t>
            </a:r>
            <a:r>
              <a:rPr lang="en-GB" sz="1400" dirty="0" err="1"/>
              <a:t>s_thick</a:t>
            </a:r>
            <a:r>
              <a:rPr lang="en-GB" sz="1400" dirty="0"/>
              <a:t>, A = A2? </a:t>
            </a:r>
            <a:endParaRPr lang="en-GB" sz="1400" b="0" dirty="0">
              <a:effectLst/>
            </a:endParaRPr>
          </a:p>
          <a:p>
            <a:pPr lvl="1"/>
            <a:endParaRPr lang="en-GB" sz="1400" b="0" dirty="0">
              <a:effectLst/>
            </a:endParaRPr>
          </a:p>
          <a:p>
            <a:endParaRPr lang="en-GB" sz="1800" b="0" dirty="0">
              <a:effectLst/>
            </a:endParaRPr>
          </a:p>
          <a:p>
            <a:endParaRPr lang="en-GB" sz="1800" b="0" dirty="0">
              <a:effectLst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009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9DBE-4CA5-3D66-980A-545E3ACF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F8A5ACF5-643B-99E0-25D3-20ED5BEC6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78" y="365125"/>
            <a:ext cx="6588035" cy="6566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D8D36-2E83-4217-4521-1E00F887E497}"/>
              </a:ext>
            </a:extLst>
          </p:cNvPr>
          <p:cNvSpPr txBox="1"/>
          <p:nvPr/>
        </p:nvSpPr>
        <p:spPr>
          <a:xfrm>
            <a:off x="7591425" y="2448171"/>
            <a:ext cx="347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Have I described the electrolyte diffusivity correctly? </a:t>
            </a:r>
          </a:p>
          <a:p>
            <a:pPr lvl="1"/>
            <a:r>
              <a:rPr lang="en-NO" dirty="0"/>
              <a:t>- </a:t>
            </a:r>
            <a:r>
              <a:rPr lang="en-GB" dirty="0"/>
              <a:t>W</a:t>
            </a:r>
            <a:r>
              <a:rPr lang="en-NO" dirty="0"/>
              <a:t>hy A2 in electrolyte to get a meaningful result for example? </a:t>
            </a:r>
          </a:p>
        </p:txBody>
      </p:sp>
    </p:spTree>
    <p:extLst>
      <p:ext uri="{BB962C8B-B14F-4D97-AF65-F5344CB8AC3E}">
        <p14:creationId xmlns:p14="http://schemas.microsoft.com/office/powerpoint/2010/main" val="149089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341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 Theme</vt:lpstr>
      <vt:lpstr>Prosjektoppdatering</vt:lpstr>
      <vt:lpstr>Updated Randles circuit </vt:lpstr>
      <vt:lpstr>Optimized ECM parameters: estimation for simulation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8</cp:revision>
  <dcterms:created xsi:type="dcterms:W3CDTF">2024-10-15T09:59:10Z</dcterms:created>
  <dcterms:modified xsi:type="dcterms:W3CDTF">2024-10-15T11:40:40Z</dcterms:modified>
</cp:coreProperties>
</file>