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5"/>
    <p:restoredTop sz="94649"/>
  </p:normalViewPr>
  <p:slideViewPr>
    <p:cSldViewPr snapToGrid="0">
      <p:cViewPr varScale="1">
        <p:scale>
          <a:sx n="77" d="100"/>
          <a:sy n="77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3E38-0EDF-B565-A782-F6735468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DAA4-5CFD-5316-5F1A-FED53E483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3CB2-4D95-9645-DC36-5132DC69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EB8D-284E-2CA5-CCD5-AE36AF50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8B66-8368-0E29-4283-3A43EC8D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8785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BFA8-79F7-E4C5-34AF-A37A38B9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FB9FF-BF68-707F-0B95-A6F6511B2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D263-4334-D1AC-0FEA-D9AE148A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1EB5-F36E-9393-5049-15B3FBA7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AD3A-1E54-E93B-2A8A-BE43B4ED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7774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9A01E-BE45-0BF9-8625-7DA833BD2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B94E5-8B15-E3E8-0122-87813556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6E5B-324C-492B-8EAB-EA624FC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F23A-26C3-C815-FF1A-D0FFB577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FEED-87F1-681D-9F5A-FD3C2B5A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3470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9C9-613C-389B-8385-40226A50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2BCD-B889-E345-18DD-783F6CB5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588F-CCA9-5635-673E-7A99065B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E841-0484-9952-D26D-09BF43BE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8970-4033-83EA-B34F-3CA9E89C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7664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295F-E303-E474-587B-64F3162F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270C1-D542-FDA0-EC9C-5FEC15C7A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6B7C-B1A1-F88F-E1A0-9EFC0B82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CAC7-8C8A-912D-B0D0-73146391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3F7E-604C-360D-E888-32CA6358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767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BC3B-6A24-A524-046F-18280D43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4439-0714-C80A-82AB-B4099D6D1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EDF8-0E96-889E-1E00-F643612A3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F8E2-6AFB-7193-C284-E2CCBEB9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4F11F-62EF-89E5-654A-D4CA605D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17D42-BEF9-3E94-1F15-B4291BCE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301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206F-1922-B5BC-696C-F5A4B05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4A2C1-A18E-34A2-DF76-5F269DD5B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0E3AA-DB6B-48DC-3D2D-A23EFAEC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05029-C10E-3028-4F0E-8EFCDE2F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98CE-E336-5815-164F-D8FAEBE24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1AB6A-6863-D8A8-5FE5-25D556BF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F5B5C-C230-99B4-AB2F-0486D9A4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AA408-0466-4656-950F-452427D3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0312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BAA-0876-B835-EDE5-20A0BCB6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92967-99F2-515D-9E34-44740C2C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1B5BF-9522-C1F7-1F88-731196FC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51C21-7036-4A88-FDC7-E89E1670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9670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57BCE-F764-8F12-7702-1EEF31AC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E0767-47FA-3F54-4DCB-C552AC1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8A0B-113F-4793-690D-5B5B7BA7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7808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90BA-A225-5FDB-CFFE-ECCC29EC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CBC6-C508-A18A-4ACF-6F8846F9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EB204-0CF4-455C-2956-6028DB3E9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05F8-F5FB-C154-6CD7-03775475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E04B8-24CA-5235-D42F-3F567E4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718A7-E1D8-3248-A8CF-841190F2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9315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0ADD-D3E5-C302-1906-8551F223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23022-950B-358B-F024-42D96AA50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765CC-9FC7-7AC9-209B-4C9E3C12B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C416-344C-2A74-5C66-BDD0334C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2A68-0C6B-20CF-F45A-6F8B7962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778A8-ACB4-1F09-B4E6-82322A2C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675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2F2F0-7CD6-BFEB-553C-F8EF449C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B94F7-E380-7BFD-B7C8-6AF1C236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B3B1-9357-F45A-605F-458D84953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CEFC2-3331-684E-ABF4-8DE33B6FA57C}" type="datetimeFigureOut">
              <a:rPr lang="en-NO" smtClean="0"/>
              <a:t>01/10/2024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8482-E1F7-7469-F54C-A06220F98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4BD3-D9B0-54B1-147B-94463E08E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D9835-35E2-7343-AB6C-A258BF6284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6308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E424-3F0F-10D0-D247-F0DAC1F68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Prosjektoppdatering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B3CDB-6BEE-ED76-A845-6626DCDE2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01.10.2024</a:t>
            </a:r>
          </a:p>
        </p:txBody>
      </p:sp>
    </p:spTree>
    <p:extLst>
      <p:ext uri="{BB962C8B-B14F-4D97-AF65-F5344CB8AC3E}">
        <p14:creationId xmlns:p14="http://schemas.microsoft.com/office/powerpoint/2010/main" val="32777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9501-3221-7712-0F37-D7C58B1B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Tilpasse simuleringen til eksperimentelt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E65A-AC7F-5479-DD35-75E36F17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Doble-layer capicitance kommer fra å definere ”options: surface differential” i simuleringsmodellen </a:t>
            </a:r>
            <a:r>
              <a:rPr lang="en-NO" dirty="0">
                <a:sym typeface="Wingdings" pitchFamily="2" charset="2"/>
              </a:rPr>
              <a:t> gir semisirkel</a:t>
            </a:r>
            <a:endParaRPr lang="en-NO" dirty="0"/>
          </a:p>
          <a:p>
            <a:r>
              <a:rPr lang="en-NO" dirty="0"/>
              <a:t>Parametre </a:t>
            </a:r>
            <a:r>
              <a:rPr lang="en-GB" dirty="0"/>
              <a:t>i</a:t>
            </a:r>
            <a:r>
              <a:rPr lang="en-NO" dirty="0"/>
              <a:t> simuleringen som påvirker størrelse og form på semisirkelen er </a:t>
            </a:r>
          </a:p>
          <a:p>
            <a:pPr lvl="1"/>
            <a:r>
              <a:rPr lang="en-GB" dirty="0"/>
              <a:t>P</a:t>
            </a:r>
            <a:r>
              <a:rPr lang="en-NO" dirty="0"/>
              <a:t>ositive electrode double-layer capacity [F.m-2] </a:t>
            </a:r>
          </a:p>
          <a:p>
            <a:pPr lvl="1"/>
            <a:r>
              <a:rPr lang="en-NO" dirty="0"/>
              <a:t>Negative electrode double-layer capacity [F.m-2]</a:t>
            </a:r>
          </a:p>
          <a:p>
            <a:r>
              <a:rPr lang="en-NO" dirty="0">
                <a:highlight>
                  <a:srgbClr val="FFFF00"/>
                </a:highlight>
              </a:rPr>
              <a:t>Scipy.minimize </a:t>
            </a:r>
            <a:r>
              <a:rPr lang="en-NO" dirty="0"/>
              <a:t>“sum of square difference” </a:t>
            </a:r>
            <a:r>
              <a:rPr lang="en-GB" dirty="0" err="1"/>
              <a:t>mellom</a:t>
            </a:r>
            <a:r>
              <a:rPr lang="en-GB" dirty="0"/>
              <a:t> </a:t>
            </a:r>
            <a:r>
              <a:rPr lang="en-GB" dirty="0" err="1"/>
              <a:t>punktene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den </a:t>
            </a:r>
            <a:r>
              <a:rPr lang="en-GB" dirty="0" err="1"/>
              <a:t>simulerte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eksperimentelle</a:t>
            </a:r>
            <a:r>
              <a:rPr lang="en-GB" dirty="0"/>
              <a:t> </a:t>
            </a:r>
            <a:r>
              <a:rPr lang="en-GB" dirty="0" err="1"/>
              <a:t>grafen</a:t>
            </a:r>
            <a:r>
              <a:rPr lang="en-GB" dirty="0"/>
              <a:t> er </a:t>
            </a:r>
            <a:r>
              <a:rPr lang="en-GB" dirty="0" err="1"/>
              <a:t>ekstremt</a:t>
            </a:r>
            <a:r>
              <a:rPr lang="en-GB" dirty="0"/>
              <a:t> </a:t>
            </a:r>
            <a:r>
              <a:rPr lang="en-GB" dirty="0" err="1"/>
              <a:t>sensitiv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initielle</a:t>
            </a:r>
            <a:r>
              <a:rPr lang="en-GB" dirty="0"/>
              <a:t> </a:t>
            </a:r>
            <a:r>
              <a:rPr lang="en-GB" dirty="0" err="1"/>
              <a:t>parametre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Tror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komme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locale minima</a:t>
            </a:r>
            <a:endParaRPr lang="en-NO" dirty="0"/>
          </a:p>
          <a:p>
            <a:r>
              <a:rPr lang="en-NO" dirty="0"/>
              <a:t>Bruker </a:t>
            </a:r>
            <a:r>
              <a:rPr lang="en-NO" dirty="0">
                <a:highlight>
                  <a:srgbClr val="FFFF00"/>
                </a:highlight>
              </a:rPr>
              <a:t>particle swarm optimization (PSO)</a:t>
            </a:r>
            <a:r>
              <a:rPr lang="en-NO" dirty="0"/>
              <a:t> istedet! (pyswarms) </a:t>
            </a:r>
          </a:p>
          <a:p>
            <a:pPr lvl="1"/>
            <a:r>
              <a:rPr lang="en-NO" dirty="0"/>
              <a:t>Ikke gradient-basert! (slipper problem med locale minima)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2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C39E-3F56-1C8C-18F8-769E18B4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Pyswarms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ACA7-DE6A-39AE-B22C-44B420EA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Basert på ”flokk med fugler” eller “sverm av fisker” – eller “samling av partikler”</a:t>
            </a:r>
          </a:p>
          <a:p>
            <a:r>
              <a:rPr lang="en-NO" dirty="0"/>
              <a:t>Hver “partikkel” representerer et sett med parametre </a:t>
            </a:r>
          </a:p>
          <a:p>
            <a:pPr lvl="1"/>
            <a:r>
              <a:rPr lang="en-NO" dirty="0"/>
              <a:t>Partiklene har en fart og en posisjon og beveger seg rundt </a:t>
            </a:r>
            <a:r>
              <a:rPr lang="en-GB" dirty="0" err="1"/>
              <a:t>i</a:t>
            </a:r>
            <a:r>
              <a:rPr lang="en-GB" dirty="0"/>
              <a:t> et “</a:t>
            </a:r>
            <a:r>
              <a:rPr lang="en-GB" dirty="0" err="1"/>
              <a:t>løsningsrom</a:t>
            </a:r>
            <a:r>
              <a:rPr lang="en-GB" dirty="0"/>
              <a:t>” for </a:t>
            </a:r>
            <a:r>
              <a:rPr lang="en-GB" dirty="0" err="1"/>
              <a:t>å</a:t>
            </a:r>
            <a:r>
              <a:rPr lang="en-GB" dirty="0"/>
              <a:t> </a:t>
            </a:r>
            <a:r>
              <a:rPr lang="en-GB" dirty="0" err="1"/>
              <a:t>finne</a:t>
            </a:r>
            <a:r>
              <a:rPr lang="en-GB" dirty="0"/>
              <a:t> </a:t>
            </a:r>
            <a:r>
              <a:rPr lang="en-GB" dirty="0" err="1"/>
              <a:t>posisjonen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den </a:t>
            </a:r>
            <a:r>
              <a:rPr lang="en-GB" dirty="0" err="1"/>
              <a:t>optimiserte</a:t>
            </a:r>
            <a:r>
              <a:rPr lang="en-GB" dirty="0"/>
              <a:t> </a:t>
            </a:r>
            <a:r>
              <a:rPr lang="en-GB" dirty="0" err="1"/>
              <a:t>løsningen</a:t>
            </a:r>
            <a:r>
              <a:rPr lang="en-GB" dirty="0"/>
              <a:t> 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Hvordan</a:t>
            </a:r>
            <a:r>
              <a:rPr lang="en-GB" dirty="0"/>
              <a:t> </a:t>
            </a:r>
            <a:r>
              <a:rPr lang="en-GB" dirty="0" err="1"/>
              <a:t>partiklene</a:t>
            </a:r>
            <a:r>
              <a:rPr lang="en-GB" dirty="0"/>
              <a:t> </a:t>
            </a:r>
            <a:r>
              <a:rPr lang="en-GB" dirty="0" err="1"/>
              <a:t>forflytter</a:t>
            </a:r>
            <a:r>
              <a:rPr lang="en-GB" dirty="0"/>
              <a:t> seg </a:t>
            </a:r>
            <a:r>
              <a:rPr lang="en-GB" dirty="0" err="1"/>
              <a:t>avhenger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</a:p>
          <a:p>
            <a:pPr lvl="2"/>
            <a:r>
              <a:rPr lang="en-GB" dirty="0">
                <a:highlight>
                  <a:srgbClr val="FFFF00"/>
                </a:highlight>
              </a:rPr>
              <a:t>1) </a:t>
            </a:r>
            <a:r>
              <a:rPr lang="en-GB" dirty="0" err="1">
                <a:highlight>
                  <a:srgbClr val="FFFF00"/>
                </a:highlight>
              </a:rPr>
              <a:t>ønske</a:t>
            </a:r>
            <a:r>
              <a:rPr lang="en-GB" dirty="0">
                <a:highlight>
                  <a:srgbClr val="FFFF00"/>
                </a:highlight>
              </a:rPr>
              <a:t> om </a:t>
            </a:r>
            <a:r>
              <a:rPr lang="en-GB" dirty="0" err="1">
                <a:highlight>
                  <a:srgbClr val="FFFF00"/>
                </a:highlight>
              </a:rPr>
              <a:t>å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søke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etter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løsningen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individuelt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GB" dirty="0">
                <a:highlight>
                  <a:srgbClr val="FFFF00"/>
                </a:highlight>
              </a:rPr>
              <a:t>2) </a:t>
            </a:r>
            <a:r>
              <a:rPr lang="en-GB" dirty="0" err="1">
                <a:highlight>
                  <a:srgbClr val="FFFF00"/>
                </a:highlight>
              </a:rPr>
              <a:t>påvirkning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fra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gruppa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i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helhet</a:t>
            </a:r>
            <a:r>
              <a:rPr lang="en-GB" dirty="0">
                <a:highlight>
                  <a:srgbClr val="FFFF00"/>
                </a:highlight>
              </a:rPr>
              <a:t> om </a:t>
            </a:r>
            <a:r>
              <a:rPr lang="en-GB" dirty="0" err="1">
                <a:highlight>
                  <a:srgbClr val="FFFF00"/>
                </a:highlight>
              </a:rPr>
              <a:t>å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nærme</a:t>
            </a:r>
            <a:r>
              <a:rPr lang="en-GB" dirty="0">
                <a:highlight>
                  <a:srgbClr val="FFFF00"/>
                </a:highlight>
              </a:rPr>
              <a:t> seg </a:t>
            </a:r>
            <a:r>
              <a:rPr lang="en-GB" dirty="0" err="1">
                <a:highlight>
                  <a:srgbClr val="FFFF00"/>
                </a:highlight>
              </a:rPr>
              <a:t>løsningen</a:t>
            </a:r>
            <a:r>
              <a:rPr lang="en-GB" dirty="0">
                <a:highlight>
                  <a:srgbClr val="FFFF00"/>
                </a:highlight>
              </a:rPr>
              <a:t> (global best) </a:t>
            </a:r>
          </a:p>
          <a:p>
            <a:pPr lvl="2"/>
            <a:r>
              <a:rPr lang="en-GB" dirty="0"/>
              <a:t>( 3) </a:t>
            </a:r>
            <a:r>
              <a:rPr lang="en-GB" dirty="0" err="1"/>
              <a:t>hvor</a:t>
            </a:r>
            <a:r>
              <a:rPr lang="en-GB" dirty="0"/>
              <a:t> </a:t>
            </a:r>
            <a:r>
              <a:rPr lang="en-GB" dirty="0" err="1"/>
              <a:t>mye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farten</a:t>
            </a:r>
            <a:r>
              <a:rPr lang="en-GB" dirty="0"/>
              <a:t> </a:t>
            </a:r>
            <a:r>
              <a:rPr lang="en-GB" dirty="0" err="1"/>
              <a:t>partikkelen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beholde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den </a:t>
            </a:r>
            <a:r>
              <a:rPr lang="en-GB" dirty="0" err="1"/>
              <a:t>søker</a:t>
            </a:r>
            <a:r>
              <a:rPr lang="en-GB" dirty="0"/>
              <a:t>) </a:t>
            </a:r>
          </a:p>
          <a:p>
            <a:r>
              <a:rPr lang="en-GB" dirty="0" err="1"/>
              <a:t>Observasjon</a:t>
            </a:r>
            <a:r>
              <a:rPr lang="en-GB" dirty="0"/>
              <a:t>: </a:t>
            </a:r>
            <a:r>
              <a:rPr lang="en-GB" dirty="0" err="1"/>
              <a:t>ikke</a:t>
            </a:r>
            <a:r>
              <a:rPr lang="en-GB" dirty="0"/>
              <a:t> sensitive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initielle</a:t>
            </a:r>
            <a:r>
              <a:rPr lang="en-GB" dirty="0"/>
              <a:t> </a:t>
            </a:r>
            <a:r>
              <a:rPr lang="en-GB" dirty="0" err="1"/>
              <a:t>parametre</a:t>
            </a:r>
            <a:r>
              <a:rPr lang="en-GB" dirty="0"/>
              <a:t> </a:t>
            </a:r>
            <a:r>
              <a:rPr lang="en-GB" dirty="0" err="1"/>
              <a:t>slik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scipy.minimize</a:t>
            </a:r>
            <a:r>
              <a:rPr lang="en-GB" dirty="0">
                <a:sym typeface="Wingdings" pitchFamily="2" charset="2"/>
              </a:rPr>
              <a:t></a:t>
            </a:r>
            <a:endParaRPr lang="en-NO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576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696E-B0C5-B7AF-9E6A-798B89BA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Results</a:t>
            </a:r>
          </a:p>
        </p:txBody>
      </p:sp>
      <p:pic>
        <p:nvPicPr>
          <p:cNvPr id="5" name="Content Placeholder 4" descr="A graph of a graph with a red line and blue dots&#10;&#10;Description automatically generated with medium confidence">
            <a:extLst>
              <a:ext uri="{FF2B5EF4-FFF2-40B4-BE49-F238E27FC236}">
                <a16:creationId xmlns:a16="http://schemas.microsoft.com/office/drawing/2014/main" id="{678C88ED-5702-8AEE-7B4A-B8DF3B735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110" y="1298165"/>
            <a:ext cx="9985779" cy="46088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4B661-29E6-EFBB-234C-AF47E1C26141}"/>
              </a:ext>
            </a:extLst>
          </p:cNvPr>
          <p:cNvSpPr txBox="1"/>
          <p:nvPr/>
        </p:nvSpPr>
        <p:spPr>
          <a:xfrm>
            <a:off x="2011680" y="5906986"/>
            <a:ext cx="783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Comments: Its much better, however the semicircle is in much need of tuning </a:t>
            </a:r>
          </a:p>
        </p:txBody>
      </p:sp>
    </p:spTree>
    <p:extLst>
      <p:ext uri="{BB962C8B-B14F-4D97-AF65-F5344CB8AC3E}">
        <p14:creationId xmlns:p14="http://schemas.microsoft.com/office/powerpoint/2010/main" val="253124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D71A-94A1-0AD5-CDD5-D60E7464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ECM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2681-442D-9F9D-3C78-B5BCBD41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Verktøy for å finne et bedre estimat på double-layer capicitance </a:t>
            </a:r>
            <a:r>
              <a:rPr lang="en-NO" dirty="0">
                <a:sym typeface="Wingdings" pitchFamily="2" charset="2"/>
              </a:rPr>
              <a:t> forbedre semisirkelen </a:t>
            </a:r>
            <a:r>
              <a:rPr lang="en-GB" dirty="0" err="1">
                <a:sym typeface="Wingdings" pitchFamily="2" charset="2"/>
              </a:rPr>
              <a:t>i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modellen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Setter </a:t>
            </a:r>
            <a:r>
              <a:rPr lang="en-GB" dirty="0" err="1">
                <a:sym typeface="Wingdings" pitchFamily="2" charset="2"/>
              </a:rPr>
              <a:t>hver</a:t>
            </a:r>
            <a:r>
              <a:rPr lang="en-GB" dirty="0">
                <a:sym typeface="Wingdings" pitchFamily="2" charset="2"/>
              </a:rPr>
              <a:t> “effect” </a:t>
            </a:r>
            <a:r>
              <a:rPr lang="en-GB" dirty="0" err="1">
                <a:sym typeface="Wingdings" pitchFamily="2" charset="2"/>
              </a:rPr>
              <a:t>i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batteriet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lik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en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fysisk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komponent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i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en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ekvivalent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krets</a:t>
            </a:r>
            <a:r>
              <a:rPr lang="en-GB" dirty="0">
                <a:sym typeface="Wingdings" pitchFamily="2" charset="2"/>
              </a:rPr>
              <a:t>.  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23012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265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Prosjektoppdatering</vt:lpstr>
      <vt:lpstr>Tilpasse simuleringen til eksperimentelt </vt:lpstr>
      <vt:lpstr>Pyswarms </vt:lpstr>
      <vt:lpstr>Results</vt:lpstr>
      <vt:lpstr>ECM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Synne Andrea Ulrica Mård - synneandrea.mard@studio.unibo.it</dc:creator>
  <cp:lastModifiedBy>Synne Andrea Ulrica Mård - synneandrea.mard@studio.unibo.it</cp:lastModifiedBy>
  <cp:revision>7</cp:revision>
  <dcterms:created xsi:type="dcterms:W3CDTF">2024-10-01T08:14:15Z</dcterms:created>
  <dcterms:modified xsi:type="dcterms:W3CDTF">2024-10-01T09:48:45Z</dcterms:modified>
</cp:coreProperties>
</file>