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7"/>
    <p:restoredTop sz="94656"/>
  </p:normalViewPr>
  <p:slideViewPr>
    <p:cSldViewPr snapToGrid="0">
      <p:cViewPr varScale="1">
        <p:scale>
          <a:sx n="100" d="100"/>
          <a:sy n="100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5D59-1EC8-7603-354D-6CDB2714A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61FC-B3A7-994A-61D8-AAB5EF348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550D1-4C52-97C4-25ED-BCD856A7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9A57-B218-5F96-8A67-21C2CF4E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8AB1-A102-C633-1576-92383DC4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71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CD35-0741-CB76-D216-FC401E65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16AD9-64BE-8DBC-C2D9-8BF27CA25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32CA-321B-D12B-D025-41CB42A2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C7DF-3132-F7E8-7226-AA585B34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702E-7BEA-0CE7-D09D-52266B56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735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826A0-C80F-9A9B-9B55-5956BC64F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409C6-7990-A9FA-B36A-E08FDBB5A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337C-AEC0-444D-48AA-D8591DBC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232C-8F61-621E-A0A5-1A94B6E0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5EF7-DE65-083F-5331-7464B222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280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733B-6BC4-42A0-B60B-02212DF1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6961-C6A3-477D-6961-44DA756F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865A-3566-1641-8EB6-367EED9F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32F3-A002-A708-2F5B-FF1E5802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BCA4-9E91-8E03-2E92-E894BD3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667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2593-169E-EF41-8CB5-31E03D5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64C8-3F32-2900-E397-C9EE3046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9399-72BC-196C-4E4E-FBC5F125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A294-7F78-6F1D-366F-FCA255DC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92FD-03C0-A73D-81B6-13525E61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086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2BCB-B40B-6596-5A01-1CDD9B81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C7A6-2CD9-46EC-A9B5-28094AD2F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B72BB-6D79-2FC1-6764-6F6C00321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54A74-FE52-75E7-6FF1-CF07591D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7AD28-6F16-3397-3E0A-A73039D2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963FA-63E5-0DFD-6A7B-C9669105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454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E7E7-BF6E-3519-5E5F-0A538D08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7DE1B-F9B4-EA01-8193-822D1EC57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EED57-EC58-C8C5-F7EA-B1694373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A27AA-AC8A-D136-18F2-7820AE56F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096DC-F6D1-AA95-A1FB-1DD15A262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218D3-1383-E7A2-62A7-55392E42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9CEAC-A584-B4F0-84CF-CEFC4866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31B6E-8878-C463-E742-E64B0D83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4993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1685-7522-1DEE-C187-E735F3CF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9E1E6-D7DE-DFFD-29C1-ED42D0EA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E155E-ACCE-D466-77AB-A142344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FCFBB-2D96-E868-A7EC-862E439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66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CEFC3-50C0-AFBE-BF24-591B9A32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21F36-3B07-90CA-2679-7AF21062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E49AC-1F8A-AF54-9310-1BEA295D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75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D846-F1A6-8351-D3A3-A49E32E4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713E-50AB-1924-6248-5EB05844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4316F-D442-648F-6C95-D4C825339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EBA51-E6BD-040E-FC79-6AEDD954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5ABD6-7751-0194-0163-6DFEC1F2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AC7C1-4191-2956-FD1D-A4432335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7391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8DF4-997C-E0F4-F961-29CA01DE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5C2A4-2A58-6D44-5235-ECDE522E7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65DA1-F0B1-4BEA-BCEE-C07F7D47D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23FC0-62DE-4177-8F1B-53F5DC0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FB09-03BD-0305-6708-503CE49D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97CB-5AAA-B9A1-624A-97288D1C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285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308BD-289C-BE43-FED9-9434F1B0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C8755-5BA2-1D41-E6ED-28D37819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1158-78E0-A9A4-97A1-547C943E4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478F8-E3C4-F649-9D7B-51AAABE86001}" type="datetimeFigureOut">
              <a:rPr lang="en-NO" smtClean="0"/>
              <a:t>24/09/2024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B097-05D4-708B-0600-EB1863723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D3D4-0434-F4D9-7BF5-582F05EDF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4DC71-F398-1842-B35C-13A83AFF453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51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F7E8-4940-68F2-0802-36BCD892B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Prosjektoppdatering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98347-291C-0A3B-0D99-05513B4BB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24.09.2024</a:t>
            </a:r>
          </a:p>
        </p:txBody>
      </p:sp>
    </p:spTree>
    <p:extLst>
      <p:ext uri="{BB962C8B-B14F-4D97-AF65-F5344CB8AC3E}">
        <p14:creationId xmlns:p14="http://schemas.microsoft.com/office/powerpoint/2010/main" val="389458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725E-A1B8-0424-92CA-0B70AB9D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61EFA9-3433-0BDE-9FC4-DF7974674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3" y="186598"/>
            <a:ext cx="11149013" cy="6306277"/>
          </a:xfrm>
        </p:spPr>
      </p:pic>
    </p:spTree>
    <p:extLst>
      <p:ext uri="{BB962C8B-B14F-4D97-AF65-F5344CB8AC3E}">
        <p14:creationId xmlns:p14="http://schemas.microsoft.com/office/powerpoint/2010/main" val="16333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2B8A-E531-E0E0-2ECD-E822D342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Kommentar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CD76-45FB-917C-B875-747A30A8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O" dirty="0"/>
              <a:t>Flere parametre </a:t>
            </a:r>
            <a:r>
              <a:rPr lang="en-GB" dirty="0" err="1"/>
              <a:t>i</a:t>
            </a:r>
            <a:r>
              <a:rPr lang="en-GB" dirty="0"/>
              <a:t> listen</a:t>
            </a:r>
            <a:r>
              <a:rPr lang="en-NO" dirty="0"/>
              <a:t>, men disse er funksjoner som avhenger av de konstante parametrene. </a:t>
            </a:r>
          </a:p>
          <a:p>
            <a:r>
              <a:rPr lang="en-NO" dirty="0"/>
              <a:t>Skulle prøve å endre:</a:t>
            </a:r>
          </a:p>
          <a:p>
            <a:pPr lvl="1"/>
            <a:r>
              <a:rPr lang="en-NO" dirty="0"/>
              <a:t>surface area between electrode and electrolyte </a:t>
            </a:r>
          </a:p>
          <a:p>
            <a:pPr lvl="1"/>
            <a:r>
              <a:rPr lang="en-GB" dirty="0"/>
              <a:t>E</a:t>
            </a:r>
            <a:r>
              <a:rPr lang="en-NO" dirty="0"/>
              <a:t>lectrolyte conductivity </a:t>
            </a:r>
          </a:p>
          <a:p>
            <a:r>
              <a:rPr lang="en-NO" dirty="0"/>
              <a:t>DFN/PyBamm (?) beskriver ikke disse parametrene, men jeg prøvde å endre 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N</a:t>
            </a:r>
            <a:r>
              <a:rPr lang="en-NO" dirty="0">
                <a:highlight>
                  <a:srgbClr val="FFFF00"/>
                </a:highlight>
              </a:rPr>
              <a:t>egative electrode thickness </a:t>
            </a:r>
            <a:r>
              <a:rPr lang="en-NO" dirty="0"/>
              <a:t>– raising charge transfer resistance? </a:t>
            </a:r>
          </a:p>
          <a:p>
            <a:pPr lvl="1"/>
            <a:r>
              <a:rPr lang="en-NO" dirty="0">
                <a:highlight>
                  <a:srgbClr val="FFFF00"/>
                </a:highlight>
              </a:rPr>
              <a:t>Separator thickness </a:t>
            </a:r>
            <a:r>
              <a:rPr lang="en-NO" dirty="0"/>
              <a:t>– raising overall impedance? </a:t>
            </a:r>
          </a:p>
          <a:p>
            <a:pPr lvl="1"/>
            <a:r>
              <a:rPr lang="en-NO" dirty="0">
                <a:highlight>
                  <a:srgbClr val="FFFF00"/>
                </a:highlight>
              </a:rPr>
              <a:t>Bruggemann coefficient </a:t>
            </a:r>
            <a:r>
              <a:rPr lang="en-NO" dirty="0"/>
              <a:t>– lower value – more tortous path for ion transport – increased impedance – larger semicircle due to higher charge transfer resistance? </a:t>
            </a:r>
          </a:p>
          <a:p>
            <a:pPr lvl="1"/>
            <a:r>
              <a:rPr lang="en-NO" dirty="0">
                <a:highlight>
                  <a:srgbClr val="FFFF00"/>
                </a:highlight>
              </a:rPr>
              <a:t>Nominal cell capacity </a:t>
            </a:r>
            <a:r>
              <a:rPr lang="en-NO" dirty="0"/>
              <a:t>– amount of electric charge the battery can store and deliver- påvirkning på halvsirkelen? </a:t>
            </a:r>
          </a:p>
        </p:txBody>
      </p:sp>
    </p:spTree>
    <p:extLst>
      <p:ext uri="{BB962C8B-B14F-4D97-AF65-F5344CB8AC3E}">
        <p14:creationId xmlns:p14="http://schemas.microsoft.com/office/powerpoint/2010/main" val="381595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EE3F-1178-3A58-A132-E6C8B0C5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Kommentar 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D669-262A-0B59-1E99-FFF7B26F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(Må gjøre mer detaljert research på parametrene, men) endret bare disse 4 for å teste ut optimiseringskoden</a:t>
            </a:r>
          </a:p>
          <a:p>
            <a:pPr lvl="1"/>
            <a:r>
              <a:rPr lang="en-NO" dirty="0"/>
              <a:t>Koden: minimerer ”sum of square difference” mellom den eksperimentelle og simulerte grafen ved å variere nevnte parametre</a:t>
            </a:r>
          </a:p>
          <a:p>
            <a:pPr lvl="1"/>
            <a:r>
              <a:rPr lang="en-NO" dirty="0"/>
              <a:t>Tar lang tid (noen minutter), med flere parametre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optimiseringen</a:t>
            </a:r>
            <a:r>
              <a:rPr lang="en-GB" dirty="0"/>
              <a:t>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jeg</a:t>
            </a:r>
            <a:r>
              <a:rPr lang="en-GB" dirty="0"/>
              <a:t> </a:t>
            </a:r>
            <a:r>
              <a:rPr lang="en-GB" dirty="0" err="1"/>
              <a:t>gjøre</a:t>
            </a:r>
            <a:r>
              <a:rPr lang="en-GB" dirty="0"/>
              <a:t> om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koden</a:t>
            </a:r>
            <a:r>
              <a:rPr lang="en-GB" dirty="0"/>
              <a:t> (</a:t>
            </a:r>
            <a:r>
              <a:rPr lang="en-GB" dirty="0" err="1"/>
              <a:t>kjøre</a:t>
            </a:r>
            <a:r>
              <a:rPr lang="en-GB" dirty="0"/>
              <a:t> </a:t>
            </a:r>
            <a:r>
              <a:rPr lang="en-GB" dirty="0" err="1"/>
              <a:t>parallellisering</a:t>
            </a:r>
            <a:r>
              <a:rPr lang="en-GB" dirty="0"/>
              <a:t> </a:t>
            </a:r>
            <a:r>
              <a:rPr lang="en-GB" dirty="0" err="1"/>
              <a:t>elns</a:t>
            </a:r>
            <a:r>
              <a:rPr lang="en-GB" dirty="0"/>
              <a:t>)</a:t>
            </a:r>
          </a:p>
          <a:p>
            <a:r>
              <a:rPr lang="en-GB" dirty="0" err="1"/>
              <a:t>Jeg</a:t>
            </a:r>
            <a:r>
              <a:rPr lang="en-GB" dirty="0"/>
              <a:t> </a:t>
            </a:r>
            <a:r>
              <a:rPr lang="en-GB" dirty="0" err="1"/>
              <a:t>brukte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frekvensrange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den </a:t>
            </a:r>
            <a:r>
              <a:rPr lang="en-GB" dirty="0" err="1"/>
              <a:t>eksperimentelle</a:t>
            </a:r>
            <a:r>
              <a:rPr lang="en-GB" dirty="0"/>
              <a:t> </a:t>
            </a:r>
            <a:r>
              <a:rPr lang="en-GB" dirty="0" err="1"/>
              <a:t>dataen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simuleringen</a:t>
            </a:r>
            <a:r>
              <a:rPr lang="en-GB" dirty="0"/>
              <a:t>, men </a:t>
            </a:r>
            <a:r>
              <a:rPr lang="en-GB" dirty="0" err="1"/>
              <a:t>fjernet</a:t>
            </a:r>
            <a:r>
              <a:rPr lang="en-GB" dirty="0"/>
              <a:t> 4.kvadrant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grafen</a:t>
            </a:r>
            <a:r>
              <a:rPr lang="en-GB" dirty="0"/>
              <a:t> (de </a:t>
            </a:r>
            <a:r>
              <a:rPr lang="en-GB" dirty="0" err="1"/>
              <a:t>høye</a:t>
            </a:r>
            <a:r>
              <a:rPr lang="en-GB" dirty="0"/>
              <a:t> </a:t>
            </a:r>
            <a:r>
              <a:rPr lang="en-GB" dirty="0" err="1"/>
              <a:t>frekvensene</a:t>
            </a:r>
            <a:r>
              <a:rPr lang="en-GB" dirty="0"/>
              <a:t>) </a:t>
            </a:r>
            <a:r>
              <a:rPr lang="en-GB" dirty="0" err="1"/>
              <a:t>ettersom</a:t>
            </a:r>
            <a:r>
              <a:rPr lang="en-GB" dirty="0"/>
              <a:t> </a:t>
            </a:r>
            <a:r>
              <a:rPr lang="en-GB" dirty="0" err="1"/>
              <a:t>simuleringen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får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negative y-</a:t>
            </a:r>
            <a:r>
              <a:rPr lang="en-GB" dirty="0" err="1"/>
              <a:t>verdier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Nyquist-</a:t>
            </a:r>
            <a:r>
              <a:rPr lang="en-GB" dirty="0" err="1"/>
              <a:t>plottet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5652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32D8-5445-9184-52C4-44953899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Sammenlikning – med halvsirkel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simuleringen</a:t>
            </a:r>
            <a:r>
              <a:rPr lang="en-NO" dirty="0"/>
              <a:t> 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3F8064B-964C-9107-868A-72D831136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838" y="1690688"/>
            <a:ext cx="8599141" cy="4616807"/>
          </a:xfrm>
        </p:spPr>
      </p:pic>
    </p:spTree>
    <p:extLst>
      <p:ext uri="{BB962C8B-B14F-4D97-AF65-F5344CB8AC3E}">
        <p14:creationId xmlns:p14="http://schemas.microsoft.com/office/powerpoint/2010/main" val="138770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0B53-C67E-859D-E456-83F39392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Bode plot (med halvsirkel)</a:t>
            </a:r>
          </a:p>
        </p:txBody>
      </p:sp>
      <p:pic>
        <p:nvPicPr>
          <p:cNvPr id="5" name="Content Placeholder 4" descr="A graph of a red and blue line&#10;&#10;Description automatically generated">
            <a:extLst>
              <a:ext uri="{FF2B5EF4-FFF2-40B4-BE49-F238E27FC236}">
                <a16:creationId xmlns:a16="http://schemas.microsoft.com/office/drawing/2014/main" id="{CC56300C-D0E0-12DA-10CF-7701C11ED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366044"/>
            <a:ext cx="4648200" cy="4432391"/>
          </a:xfrm>
        </p:spPr>
      </p:pic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559E357C-F8E2-3F3B-B068-4ECEC1C3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366043"/>
            <a:ext cx="4648200" cy="4432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03186-2171-4F20-B916-F9C0811E4981}"/>
              </a:ext>
            </a:extLst>
          </p:cNvPr>
          <p:cNvSpPr txBox="1"/>
          <p:nvPr/>
        </p:nvSpPr>
        <p:spPr>
          <a:xfrm flipH="1">
            <a:off x="579016" y="5599023"/>
            <a:ext cx="864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Kommentar: </a:t>
            </a:r>
          </a:p>
          <a:p>
            <a:pPr marL="285750" indent="-285750">
              <a:buFontTx/>
              <a:buChar char="-"/>
            </a:pPr>
            <a:r>
              <a:rPr lang="en-NO" dirty="0"/>
              <a:t>Phase difference: delay between input signal and output signal at different freq? </a:t>
            </a:r>
          </a:p>
          <a:p>
            <a:pPr marL="742950" lvl="1" indent="-285750">
              <a:buFontTx/>
              <a:buChar char="-"/>
            </a:pPr>
            <a:r>
              <a:rPr lang="en-NO" dirty="0"/>
              <a:t>Betyr dette at simuleringen responderer fortere ved de lave frekvensene, men den faktiske cella responderer fortere ved de høyere frekvensene?  </a:t>
            </a:r>
          </a:p>
        </p:txBody>
      </p:sp>
    </p:spTree>
    <p:extLst>
      <p:ext uri="{BB962C8B-B14F-4D97-AF65-F5344CB8AC3E}">
        <p14:creationId xmlns:p14="http://schemas.microsoft.com/office/powerpoint/2010/main" val="350674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EA9F-9A72-755C-F066-8993EA77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Sammenlikning – uten halvsirkel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simuleringen</a:t>
            </a:r>
            <a:endParaRPr lang="en-NO" dirty="0"/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D6A97CF-4F38-9947-0FD7-2E381A5CA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441" y="1929824"/>
            <a:ext cx="8180259" cy="4563051"/>
          </a:xfrm>
        </p:spPr>
      </p:pic>
    </p:spTree>
    <p:extLst>
      <p:ext uri="{BB962C8B-B14F-4D97-AF65-F5344CB8AC3E}">
        <p14:creationId xmlns:p14="http://schemas.microsoft.com/office/powerpoint/2010/main" val="213982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CBC-DBC3-25CB-9C43-2A7C4ECB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Bode plot (uten halvsirkel)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A8128B57-62F9-8B59-4F08-930A28866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6622"/>
            <a:ext cx="4533900" cy="4174315"/>
          </a:xfrm>
        </p:spPr>
      </p:pic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27726274-7FF5-A119-9BD1-967CB80A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1616622"/>
            <a:ext cx="4445000" cy="4238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0DD5F-8E60-1736-CF4B-6E55558EBADF}"/>
              </a:ext>
            </a:extLst>
          </p:cNvPr>
          <p:cNvSpPr txBox="1"/>
          <p:nvPr/>
        </p:nvSpPr>
        <p:spPr>
          <a:xfrm>
            <a:off x="1079500" y="5855247"/>
            <a:ext cx="593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Kommentar: </a:t>
            </a:r>
          </a:p>
          <a:p>
            <a:r>
              <a:rPr lang="en-NO" dirty="0"/>
              <a:t>- Hjelp til tolkning; hvorfor er de simulerte grafene så flate? </a:t>
            </a:r>
          </a:p>
        </p:txBody>
      </p:sp>
    </p:spTree>
    <p:extLst>
      <p:ext uri="{BB962C8B-B14F-4D97-AF65-F5344CB8AC3E}">
        <p14:creationId xmlns:p14="http://schemas.microsoft.com/office/powerpoint/2010/main" val="32862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283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Prosjektoppdatering</vt:lpstr>
      <vt:lpstr>PowerPoint Presentation</vt:lpstr>
      <vt:lpstr>Kommentar </vt:lpstr>
      <vt:lpstr>Kommentar del 2</vt:lpstr>
      <vt:lpstr>Sammenlikning – med halvsirkel i simuleringen </vt:lpstr>
      <vt:lpstr>Bode plot (med halvsirkel)</vt:lpstr>
      <vt:lpstr>Sammenlikning – uten halvsirkel i simuleringen</vt:lpstr>
      <vt:lpstr>Bode plot (uten halvsirkel)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Synne Andrea Ulrica Mård - synneandrea.mard@studio.unibo.it</dc:creator>
  <cp:lastModifiedBy>Synne Andrea Ulrica Mård - synneandrea.mard@studio.unibo.it</cp:lastModifiedBy>
  <cp:revision>4</cp:revision>
  <dcterms:created xsi:type="dcterms:W3CDTF">2024-09-24T07:46:51Z</dcterms:created>
  <dcterms:modified xsi:type="dcterms:W3CDTF">2024-09-24T09:06:06Z</dcterms:modified>
</cp:coreProperties>
</file>