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Roboto Bold" charset="1" panose="02000000000000000000"/>
      <p:regular r:id="rId23"/>
    </p:embeddedFont>
    <p:embeddedFont>
      <p:font typeface="Roboto" charset="1" panose="02000000000000000000"/>
      <p:regular r:id="rId24"/>
    </p:embeddedFont>
    <p:embeddedFont>
      <p:font typeface="Arial Italics" charset="1" panose="020B0502020202090204"/>
      <p:regular r:id="rId25"/>
    </p:embeddedFont>
    <p:embeddedFont>
      <p:font typeface="DejaVu Sans Light" charset="1" panose="020B0603030804020204"/>
      <p:regular r:id="rId26"/>
    </p:embeddedFont>
    <p:embeddedFont>
      <p:font typeface="Rosario" charset="1" panose="02000503040000020003"/>
      <p:regular r:id="rId27"/>
    </p:embeddedFont>
    <p:embeddedFont>
      <p:font typeface="Liberation Sans" charset="1" panose="020B0604020202020204"/>
      <p:regular r:id="rId28"/>
    </p:embeddedFont>
    <p:embeddedFont>
      <p:font typeface="Arial Nova Bold" charset="1" panose="020B0804020202020204"/>
      <p:regular r:id="rId29"/>
    </p:embeddedFont>
    <p:embeddedFont>
      <p:font typeface="Gill Sans Bold" charset="1" panose="020B0802020104020203"/>
      <p:regular r:id="rId30"/>
    </p:embeddedFont>
    <p:embeddedFont>
      <p:font typeface="DejaVu Sans Bold" charset="1" panose="020B0803030604020204"/>
      <p:regular r:id="rId31"/>
    </p:embeddedFont>
    <p:embeddedFont>
      <p:font typeface="League Spartan" charset="1" panose="000008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8.png" Type="http://schemas.openxmlformats.org/officeDocument/2006/relationships/image"/><Relationship Id="rId11" Target="../media/image69.png" Type="http://schemas.openxmlformats.org/officeDocument/2006/relationships/image"/><Relationship Id="rId12" Target="../media/image70.png" Type="http://schemas.openxmlformats.org/officeDocument/2006/relationships/image"/><Relationship Id="rId2" Target="../media/image60.png" Type="http://schemas.openxmlformats.org/officeDocument/2006/relationships/image"/><Relationship Id="rId3" Target="../media/image61.png" Type="http://schemas.openxmlformats.org/officeDocument/2006/relationships/image"/><Relationship Id="rId4" Target="../media/image62.png" Type="http://schemas.openxmlformats.org/officeDocument/2006/relationships/image"/><Relationship Id="rId5" Target="../media/image63.png" Type="http://schemas.openxmlformats.org/officeDocument/2006/relationships/image"/><Relationship Id="rId6" Target="../media/image64.svg" Type="http://schemas.openxmlformats.org/officeDocument/2006/relationships/image"/><Relationship Id="rId7" Target="../media/image65.png" Type="http://schemas.openxmlformats.org/officeDocument/2006/relationships/image"/><Relationship Id="rId8" Target="../media/image66.png" Type="http://schemas.openxmlformats.org/officeDocument/2006/relationships/image"/><Relationship Id="rId9" Target="../media/image6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1.png" Type="http://schemas.openxmlformats.org/officeDocument/2006/relationships/image"/><Relationship Id="rId3" Target="../media/image61.png" Type="http://schemas.openxmlformats.org/officeDocument/2006/relationships/image"/><Relationship Id="rId4" Target="../media/image72.png" Type="http://schemas.openxmlformats.org/officeDocument/2006/relationships/image"/><Relationship Id="rId5" Target="../media/image73.png" Type="http://schemas.openxmlformats.org/officeDocument/2006/relationships/image"/><Relationship Id="rId6" Target="../media/image74.png" Type="http://schemas.openxmlformats.org/officeDocument/2006/relationships/image"/><Relationship Id="rId7" Target="../media/image16.png" Type="http://schemas.openxmlformats.org/officeDocument/2006/relationships/image"/><Relationship Id="rId8" Target="../media/image7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svg" Type="http://schemas.openxmlformats.org/officeDocument/2006/relationships/image"/><Relationship Id="rId13" Target="../media/image85.png" Type="http://schemas.openxmlformats.org/officeDocument/2006/relationships/image"/><Relationship Id="rId14" Target="../media/image86.svg" Type="http://schemas.openxmlformats.org/officeDocument/2006/relationships/image"/><Relationship Id="rId15" Target="../media/image87.png" Type="http://schemas.openxmlformats.org/officeDocument/2006/relationships/image"/><Relationship Id="rId16" Target="../media/image88.svg" Type="http://schemas.openxmlformats.org/officeDocument/2006/relationships/image"/><Relationship Id="rId17" Target="../media/image70.png" Type="http://schemas.openxmlformats.org/officeDocument/2006/relationships/image"/><Relationship Id="rId2" Target="../media/image76.png" Type="http://schemas.openxmlformats.org/officeDocument/2006/relationships/image"/><Relationship Id="rId3" Target="../media/image77.png" Type="http://schemas.openxmlformats.org/officeDocument/2006/relationships/image"/><Relationship Id="rId4" Target="../media/image78.svg" Type="http://schemas.openxmlformats.org/officeDocument/2006/relationships/image"/><Relationship Id="rId5" Target="../media/image79.png" Type="http://schemas.openxmlformats.org/officeDocument/2006/relationships/image"/><Relationship Id="rId6" Target="../media/image80.png" Type="http://schemas.openxmlformats.org/officeDocument/2006/relationships/image"/><Relationship Id="rId7" Target="../media/image81.png" Type="http://schemas.openxmlformats.org/officeDocument/2006/relationships/image"/><Relationship Id="rId8" Target="../media/image4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7.png" Type="http://schemas.openxmlformats.org/officeDocument/2006/relationships/image"/><Relationship Id="rId11" Target="../media/image98.png" Type="http://schemas.openxmlformats.org/officeDocument/2006/relationships/image"/><Relationship Id="rId12" Target="../media/image99.svg" Type="http://schemas.openxmlformats.org/officeDocument/2006/relationships/image"/><Relationship Id="rId13" Target="../media/image100.png" Type="http://schemas.openxmlformats.org/officeDocument/2006/relationships/image"/><Relationship Id="rId14" Target="../media/image101.svg" Type="http://schemas.openxmlformats.org/officeDocument/2006/relationships/image"/><Relationship Id="rId15" Target="../media/image102.png" Type="http://schemas.openxmlformats.org/officeDocument/2006/relationships/image"/><Relationship Id="rId16" Target="../media/image103.svg" Type="http://schemas.openxmlformats.org/officeDocument/2006/relationships/image"/><Relationship Id="rId17" Target="../media/image104.png" Type="http://schemas.openxmlformats.org/officeDocument/2006/relationships/image"/><Relationship Id="rId18" Target="../media/image105.svg" Type="http://schemas.openxmlformats.org/officeDocument/2006/relationships/image"/><Relationship Id="rId19" Target="../media/image70.png" Type="http://schemas.openxmlformats.org/officeDocument/2006/relationships/image"/><Relationship Id="rId2" Target="../media/image89.png" Type="http://schemas.openxmlformats.org/officeDocument/2006/relationships/image"/><Relationship Id="rId3" Target="../media/image90.png" Type="http://schemas.openxmlformats.org/officeDocument/2006/relationships/image"/><Relationship Id="rId4" Target="../media/image91.svg" Type="http://schemas.openxmlformats.org/officeDocument/2006/relationships/image"/><Relationship Id="rId5" Target="../media/image92.png" Type="http://schemas.openxmlformats.org/officeDocument/2006/relationships/image"/><Relationship Id="rId6" Target="../media/image93.png" Type="http://schemas.openxmlformats.org/officeDocument/2006/relationships/image"/><Relationship Id="rId7" Target="../media/image94.png" Type="http://schemas.openxmlformats.org/officeDocument/2006/relationships/image"/><Relationship Id="rId8" Target="../media/image95.png" Type="http://schemas.openxmlformats.org/officeDocument/2006/relationships/image"/><Relationship Id="rId9" Target="../media/image9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3.png" Type="http://schemas.openxmlformats.org/officeDocument/2006/relationships/image"/><Relationship Id="rId2" Target="../media/image106.png" Type="http://schemas.openxmlformats.org/officeDocument/2006/relationships/image"/><Relationship Id="rId3" Target="../media/image107.png" Type="http://schemas.openxmlformats.org/officeDocument/2006/relationships/image"/><Relationship Id="rId4" Target="../media/image108.svg" Type="http://schemas.openxmlformats.org/officeDocument/2006/relationships/image"/><Relationship Id="rId5" Target="../media/image109.png" Type="http://schemas.openxmlformats.org/officeDocument/2006/relationships/image"/><Relationship Id="rId6" Target="../media/image16.png" Type="http://schemas.openxmlformats.org/officeDocument/2006/relationships/image"/><Relationship Id="rId7" Target="../media/image110.png" Type="http://schemas.openxmlformats.org/officeDocument/2006/relationships/image"/><Relationship Id="rId8" Target="../media/image111.svg" Type="http://schemas.openxmlformats.org/officeDocument/2006/relationships/image"/><Relationship Id="rId9" Target="../media/image1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2.svg" Type="http://schemas.openxmlformats.org/officeDocument/2006/relationships/image"/><Relationship Id="rId11" Target="../media/image123.png" Type="http://schemas.openxmlformats.org/officeDocument/2006/relationships/image"/><Relationship Id="rId12" Target="../media/image124.png" Type="http://schemas.openxmlformats.org/officeDocument/2006/relationships/image"/><Relationship Id="rId2" Target="../media/image114.png" Type="http://schemas.openxmlformats.org/officeDocument/2006/relationships/image"/><Relationship Id="rId3" Target="../media/image115.svg" Type="http://schemas.openxmlformats.org/officeDocument/2006/relationships/image"/><Relationship Id="rId4" Target="../media/image116.png" Type="http://schemas.openxmlformats.org/officeDocument/2006/relationships/image"/><Relationship Id="rId5" Target="../media/image117.png" Type="http://schemas.openxmlformats.org/officeDocument/2006/relationships/image"/><Relationship Id="rId6" Target="../media/image118.png" Type="http://schemas.openxmlformats.org/officeDocument/2006/relationships/image"/><Relationship Id="rId7" Target="../media/image119.svg" Type="http://schemas.openxmlformats.org/officeDocument/2006/relationships/image"/><Relationship Id="rId8" Target="../media/image120.png" Type="http://schemas.openxmlformats.org/officeDocument/2006/relationships/image"/><Relationship Id="rId9" Target="../media/image1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4.png" Type="http://schemas.openxmlformats.org/officeDocument/2006/relationships/image"/><Relationship Id="rId3" Target="../media/image115.svg" Type="http://schemas.openxmlformats.org/officeDocument/2006/relationships/image"/><Relationship Id="rId4" Target="../media/image125.png" Type="http://schemas.openxmlformats.org/officeDocument/2006/relationships/image"/><Relationship Id="rId5" Target="../media/image126.png" Type="http://schemas.openxmlformats.org/officeDocument/2006/relationships/image"/><Relationship Id="rId6" Target="../media/image127.png" Type="http://schemas.openxmlformats.org/officeDocument/2006/relationships/image"/><Relationship Id="rId7" Target="../media/image128.png" Type="http://schemas.openxmlformats.org/officeDocument/2006/relationships/image"/><Relationship Id="rId8" Target="../media/image12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png" Type="http://schemas.openxmlformats.org/officeDocument/2006/relationships/image"/><Relationship Id="rId13" Target="../media/image23.png" Type="http://schemas.openxmlformats.org/officeDocument/2006/relationships/image"/><Relationship Id="rId2" Target="../media/image8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35.png" Type="http://schemas.openxmlformats.org/officeDocument/2006/relationships/image"/><Relationship Id="rId14" Target="../media/image36.svg" Type="http://schemas.openxmlformats.org/officeDocument/2006/relationships/image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25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Relationship Id="rId8" Target="../media/image4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56.png" Type="http://schemas.openxmlformats.org/officeDocument/2006/relationships/image"/><Relationship Id="rId5" Target="../media/image5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286998"/>
            <a:chOff x="0" y="0"/>
            <a:chExt cx="24383998" cy="1371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1430000"/>
              <a:ext cx="22860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286000">
                  <a:moveTo>
                    <a:pt x="2286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0" y="22860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60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286000">
                  <a:moveTo>
                    <a:pt x="2286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0" y="22860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098000" y="11430000"/>
              <a:ext cx="22860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286000">
                  <a:moveTo>
                    <a:pt x="2286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0" y="22860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098000" y="0"/>
              <a:ext cx="22860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286000">
                  <a:moveTo>
                    <a:pt x="2286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0" y="22860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828780" y="1543048"/>
            <a:ext cx="14787562" cy="6686550"/>
          </a:xfrm>
          <a:custGeom>
            <a:avLst/>
            <a:gdLst/>
            <a:ahLst/>
            <a:cxnLst/>
            <a:rect r="r" b="b" t="t" l="l"/>
            <a:pathLst>
              <a:path h="6686550" w="14787562">
                <a:moveTo>
                  <a:pt x="0" y="0"/>
                </a:moveTo>
                <a:lnTo>
                  <a:pt x="14787563" y="0"/>
                </a:lnTo>
                <a:lnTo>
                  <a:pt x="14787563" y="6686550"/>
                </a:lnTo>
                <a:lnTo>
                  <a:pt x="0" y="66865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572498" y="4200524"/>
            <a:ext cx="1143000" cy="57150"/>
            <a:chOff x="0" y="0"/>
            <a:chExt cx="1524000" cy="76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4000" cy="76200"/>
            </a:xfrm>
            <a:custGeom>
              <a:avLst/>
              <a:gdLst/>
              <a:ahLst/>
              <a:cxnLst/>
              <a:rect r="r" b="b" t="t" l="l"/>
              <a:pathLst>
                <a:path h="76200" w="1524000">
                  <a:moveTo>
                    <a:pt x="15240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62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6457930" y="6500812"/>
            <a:ext cx="5236843" cy="428625"/>
          </a:xfrm>
          <a:custGeom>
            <a:avLst/>
            <a:gdLst/>
            <a:ahLst/>
            <a:cxnLst/>
            <a:rect r="r" b="b" t="t" l="l"/>
            <a:pathLst>
              <a:path h="428625" w="5236843">
                <a:moveTo>
                  <a:pt x="0" y="0"/>
                </a:moveTo>
                <a:lnTo>
                  <a:pt x="5236844" y="0"/>
                </a:lnTo>
                <a:lnTo>
                  <a:pt x="5236844" y="428626"/>
                </a:lnTo>
                <a:lnTo>
                  <a:pt x="0" y="428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82435" y="6535826"/>
            <a:ext cx="407695" cy="393611"/>
          </a:xfrm>
          <a:custGeom>
            <a:avLst/>
            <a:gdLst/>
            <a:ahLst/>
            <a:cxnLst/>
            <a:rect r="r" b="b" t="t" l="l"/>
            <a:pathLst>
              <a:path h="393611" w="407695">
                <a:moveTo>
                  <a:pt x="0" y="0"/>
                </a:moveTo>
                <a:lnTo>
                  <a:pt x="407695" y="0"/>
                </a:lnTo>
                <a:lnTo>
                  <a:pt x="407695" y="393612"/>
                </a:lnTo>
                <a:lnTo>
                  <a:pt x="0" y="3936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77060" y="2052478"/>
            <a:ext cx="9134475" cy="190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5"/>
              </a:lnSpc>
            </a:pPr>
            <a:r>
              <a:rPr lang="en-US" b="true" sz="6975" spc="-360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Smart Career Guidance &amp; Recruitment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16944" y="4375244"/>
            <a:ext cx="10254614" cy="152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</a:pPr>
            <a:r>
              <a:rPr lang="en-US" sz="3000" spc="-157">
                <a:solidFill>
                  <a:srgbClr val="4A5467"/>
                </a:solidFill>
                <a:latin typeface="Roboto"/>
                <a:ea typeface="Roboto"/>
                <a:cs typeface="Roboto"/>
                <a:sym typeface="Roboto"/>
              </a:rPr>
              <a:t>An intelligent system using AI, NLP, and Machine Learning to match students with optimal career paths and job opportunities through automated CV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13648" y="7031074"/>
            <a:ext cx="1021080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AI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53560" y="7031074"/>
            <a:ext cx="1459228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NLP Processing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31920" y="7031074"/>
            <a:ext cx="1029652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ML Models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80762" y="7031074"/>
            <a:ext cx="1093470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CV Analysis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39547" y="7031074"/>
            <a:ext cx="1093470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Dep</a:t>
            </a: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loyment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4158911"/>
            <a:chOff x="0" y="0"/>
            <a:chExt cx="24383998" cy="18878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8878550"/>
            </a:xfrm>
            <a:custGeom>
              <a:avLst/>
              <a:gdLst/>
              <a:ahLst/>
              <a:cxnLst/>
              <a:rect r="r" b="b" t="t" l="l"/>
              <a:pathLst>
                <a:path h="188785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8878550"/>
                  </a:lnTo>
                  <a:lnTo>
                    <a:pt x="0" y="18878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4158912"/>
            <a:chOff x="0" y="0"/>
            <a:chExt cx="24384000" cy="188785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73545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173545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66750" y="652938"/>
            <a:ext cx="6676072" cy="79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47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Machine Learning Models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07230" y="3328986"/>
            <a:ext cx="7980045" cy="3386137"/>
            <a:chOff x="0" y="0"/>
            <a:chExt cx="10640060" cy="45148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0"/>
              <a:ext cx="10639298" cy="4514977"/>
            </a:xfrm>
            <a:custGeom>
              <a:avLst/>
              <a:gdLst/>
              <a:ahLst/>
              <a:cxnLst/>
              <a:rect r="r" b="b" t="t" l="l"/>
              <a:pathLst>
                <a:path h="4514977" w="10639298">
                  <a:moveTo>
                    <a:pt x="10496931" y="4514850"/>
                  </a:moveTo>
                  <a:lnTo>
                    <a:pt x="115570" y="4514850"/>
                  </a:lnTo>
                  <a:lnTo>
                    <a:pt x="107569" y="4513834"/>
                  </a:lnTo>
                  <a:lnTo>
                    <a:pt x="30480" y="4463034"/>
                  </a:lnTo>
                  <a:lnTo>
                    <a:pt x="762" y="4382262"/>
                  </a:lnTo>
                  <a:lnTo>
                    <a:pt x="0" y="4372356"/>
                  </a:lnTo>
                  <a:lnTo>
                    <a:pt x="0" y="4362323"/>
                  </a:lnTo>
                  <a:lnTo>
                    <a:pt x="0" y="142367"/>
                  </a:lnTo>
                  <a:lnTo>
                    <a:pt x="25273" y="59436"/>
                  </a:lnTo>
                  <a:lnTo>
                    <a:pt x="83820" y="7747"/>
                  </a:lnTo>
                  <a:lnTo>
                    <a:pt x="115570" y="0"/>
                  </a:lnTo>
                  <a:lnTo>
                    <a:pt x="10496931" y="0"/>
                  </a:lnTo>
                  <a:lnTo>
                    <a:pt x="10579862" y="31242"/>
                  </a:lnTo>
                  <a:lnTo>
                    <a:pt x="10631550" y="103378"/>
                  </a:lnTo>
                  <a:lnTo>
                    <a:pt x="10639298" y="142494"/>
                  </a:lnTo>
                  <a:lnTo>
                    <a:pt x="10639298" y="4372483"/>
                  </a:lnTo>
                  <a:lnTo>
                    <a:pt x="10608056" y="4455414"/>
                  </a:lnTo>
                  <a:lnTo>
                    <a:pt x="10535920" y="4507103"/>
                  </a:lnTo>
                  <a:lnTo>
                    <a:pt x="10506710" y="4513961"/>
                  </a:lnTo>
                  <a:lnTo>
                    <a:pt x="10496804" y="451497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85799" y="3329553"/>
            <a:ext cx="103823" cy="3385185"/>
            <a:chOff x="0" y="0"/>
            <a:chExt cx="138430" cy="45135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414" cy="4513453"/>
            </a:xfrm>
            <a:custGeom>
              <a:avLst/>
              <a:gdLst/>
              <a:ahLst/>
              <a:cxnLst/>
              <a:rect r="r" b="b" t="t" l="l"/>
              <a:pathLst>
                <a:path h="4513453" w="137414">
                  <a:moveTo>
                    <a:pt x="137414" y="4513326"/>
                  </a:moveTo>
                  <a:lnTo>
                    <a:pt x="55753" y="4479544"/>
                  </a:lnTo>
                  <a:lnTo>
                    <a:pt x="6477" y="4405884"/>
                  </a:lnTo>
                  <a:lnTo>
                    <a:pt x="0" y="4361688"/>
                  </a:lnTo>
                  <a:lnTo>
                    <a:pt x="0" y="151638"/>
                  </a:lnTo>
                  <a:lnTo>
                    <a:pt x="25654" y="66929"/>
                  </a:lnTo>
                  <a:lnTo>
                    <a:pt x="94107" y="10795"/>
                  </a:lnTo>
                  <a:lnTo>
                    <a:pt x="137414" y="0"/>
                  </a:lnTo>
                  <a:lnTo>
                    <a:pt x="127635" y="3048"/>
                  </a:lnTo>
                  <a:lnTo>
                    <a:pt x="104267" y="18542"/>
                  </a:lnTo>
                  <a:lnTo>
                    <a:pt x="64389" y="93345"/>
                  </a:lnTo>
                  <a:lnTo>
                    <a:pt x="57150" y="151638"/>
                  </a:lnTo>
                  <a:lnTo>
                    <a:pt x="57150" y="4361688"/>
                  </a:lnTo>
                  <a:lnTo>
                    <a:pt x="73152" y="4446397"/>
                  </a:lnTo>
                  <a:lnTo>
                    <a:pt x="127635" y="4510278"/>
                  </a:lnTo>
                  <a:lnTo>
                    <a:pt x="137414" y="4513453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7230" y="6943723"/>
            <a:ext cx="7980045" cy="3386138"/>
            <a:chOff x="0" y="0"/>
            <a:chExt cx="10640060" cy="45148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0"/>
              <a:ext cx="10639298" cy="4514977"/>
            </a:xfrm>
            <a:custGeom>
              <a:avLst/>
              <a:gdLst/>
              <a:ahLst/>
              <a:cxnLst/>
              <a:rect r="r" b="b" t="t" l="l"/>
              <a:pathLst>
                <a:path h="4514977" w="10639298">
                  <a:moveTo>
                    <a:pt x="10496931" y="4514850"/>
                  </a:moveTo>
                  <a:lnTo>
                    <a:pt x="115570" y="4514850"/>
                  </a:lnTo>
                  <a:lnTo>
                    <a:pt x="107569" y="4513834"/>
                  </a:lnTo>
                  <a:lnTo>
                    <a:pt x="30480" y="4463161"/>
                  </a:lnTo>
                  <a:lnTo>
                    <a:pt x="762" y="4382389"/>
                  </a:lnTo>
                  <a:lnTo>
                    <a:pt x="0" y="4372483"/>
                  </a:lnTo>
                  <a:lnTo>
                    <a:pt x="0" y="4362450"/>
                  </a:lnTo>
                  <a:lnTo>
                    <a:pt x="0" y="142367"/>
                  </a:lnTo>
                  <a:lnTo>
                    <a:pt x="25273" y="59436"/>
                  </a:lnTo>
                  <a:lnTo>
                    <a:pt x="83820" y="7747"/>
                  </a:lnTo>
                  <a:lnTo>
                    <a:pt x="115570" y="0"/>
                  </a:lnTo>
                  <a:lnTo>
                    <a:pt x="10496931" y="0"/>
                  </a:lnTo>
                  <a:lnTo>
                    <a:pt x="10579862" y="31242"/>
                  </a:lnTo>
                  <a:lnTo>
                    <a:pt x="10631550" y="103378"/>
                  </a:lnTo>
                  <a:lnTo>
                    <a:pt x="10639298" y="142494"/>
                  </a:lnTo>
                  <a:lnTo>
                    <a:pt x="10639298" y="4372483"/>
                  </a:lnTo>
                  <a:lnTo>
                    <a:pt x="10608056" y="4455414"/>
                  </a:lnTo>
                  <a:lnTo>
                    <a:pt x="10535920" y="4507103"/>
                  </a:lnTo>
                  <a:lnTo>
                    <a:pt x="10506710" y="4513961"/>
                  </a:lnTo>
                  <a:lnTo>
                    <a:pt x="10496804" y="451497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85799" y="6944289"/>
            <a:ext cx="103823" cy="3385185"/>
            <a:chOff x="0" y="0"/>
            <a:chExt cx="138430" cy="45135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7414" cy="4513453"/>
            </a:xfrm>
            <a:custGeom>
              <a:avLst/>
              <a:gdLst/>
              <a:ahLst/>
              <a:cxnLst/>
              <a:rect r="r" b="b" t="t" l="l"/>
              <a:pathLst>
                <a:path h="4513453" w="137414">
                  <a:moveTo>
                    <a:pt x="137414" y="4513326"/>
                  </a:moveTo>
                  <a:lnTo>
                    <a:pt x="55753" y="4479544"/>
                  </a:lnTo>
                  <a:lnTo>
                    <a:pt x="6477" y="4405884"/>
                  </a:lnTo>
                  <a:lnTo>
                    <a:pt x="0" y="4361688"/>
                  </a:lnTo>
                  <a:lnTo>
                    <a:pt x="0" y="151638"/>
                  </a:lnTo>
                  <a:lnTo>
                    <a:pt x="25654" y="66929"/>
                  </a:lnTo>
                  <a:lnTo>
                    <a:pt x="94107" y="10795"/>
                  </a:lnTo>
                  <a:lnTo>
                    <a:pt x="137414" y="0"/>
                  </a:lnTo>
                  <a:lnTo>
                    <a:pt x="127635" y="3048"/>
                  </a:lnTo>
                  <a:lnTo>
                    <a:pt x="104267" y="18542"/>
                  </a:lnTo>
                  <a:lnTo>
                    <a:pt x="64389" y="93345"/>
                  </a:lnTo>
                  <a:lnTo>
                    <a:pt x="57150" y="151638"/>
                  </a:lnTo>
                  <a:lnTo>
                    <a:pt x="57150" y="4361688"/>
                  </a:lnTo>
                  <a:lnTo>
                    <a:pt x="73152" y="4446397"/>
                  </a:lnTo>
                  <a:lnTo>
                    <a:pt x="127635" y="4510278"/>
                  </a:lnTo>
                  <a:lnTo>
                    <a:pt x="137414" y="4513453"/>
                  </a:lnTo>
                  <a:close/>
                </a:path>
              </a:pathLst>
            </a:custGeom>
            <a:solidFill>
              <a:srgbClr val="0FB981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57261" y="3645098"/>
            <a:ext cx="289321" cy="225027"/>
            <a:chOff x="0" y="0"/>
            <a:chExt cx="385762" cy="30003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85699" cy="299974"/>
            </a:xfrm>
            <a:custGeom>
              <a:avLst/>
              <a:gdLst/>
              <a:ahLst/>
              <a:cxnLst/>
              <a:rect r="r" b="b" t="t" l="l"/>
              <a:pathLst>
                <a:path h="299974" w="385699">
                  <a:moveTo>
                    <a:pt x="0" y="0"/>
                  </a:moveTo>
                  <a:lnTo>
                    <a:pt x="385699" y="0"/>
                  </a:lnTo>
                  <a:lnTo>
                    <a:pt x="385699" y="299974"/>
                  </a:lnTo>
                  <a:lnTo>
                    <a:pt x="0" y="299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9" r="-16" b="-1449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66750" y="1967292"/>
            <a:ext cx="7517130" cy="1102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50" spc="-67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Our system utilizes two powerful machine learning models for career path prediction, with TF-IDF vectorization to convert resume text to numerical features: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1834" y="3531829"/>
            <a:ext cx="3611880" cy="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12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Support Vector Machine (SVM)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56012" y="4222530"/>
            <a:ext cx="177483" cy="127476"/>
            <a:chOff x="0" y="0"/>
            <a:chExt cx="236644" cy="16996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6601" cy="169926"/>
            </a:xfrm>
            <a:custGeom>
              <a:avLst/>
              <a:gdLst/>
              <a:ahLst/>
              <a:cxnLst/>
              <a:rect r="r" b="b" t="t" l="l"/>
              <a:pathLst>
                <a:path h="169926" w="236601">
                  <a:moveTo>
                    <a:pt x="0" y="0"/>
                  </a:moveTo>
                  <a:lnTo>
                    <a:pt x="236601" y="0"/>
                  </a:lnTo>
                  <a:lnTo>
                    <a:pt x="236601" y="169926"/>
                  </a:lnTo>
                  <a:lnTo>
                    <a:pt x="0" y="16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2" r="-18" b="-147"/>
              </a:stretch>
            </a:blip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56012" y="4836892"/>
            <a:ext cx="177483" cy="127476"/>
            <a:chOff x="0" y="0"/>
            <a:chExt cx="236644" cy="16996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6601" cy="169926"/>
            </a:xfrm>
            <a:custGeom>
              <a:avLst/>
              <a:gdLst/>
              <a:ahLst/>
              <a:cxnLst/>
              <a:rect r="r" b="b" t="t" l="l"/>
              <a:pathLst>
                <a:path h="169926" w="236601">
                  <a:moveTo>
                    <a:pt x="0" y="0"/>
                  </a:moveTo>
                  <a:lnTo>
                    <a:pt x="236601" y="0"/>
                  </a:lnTo>
                  <a:lnTo>
                    <a:pt x="236601" y="169926"/>
                  </a:lnTo>
                  <a:lnTo>
                    <a:pt x="0" y="16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2" r="-18" b="-147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956012" y="5451255"/>
            <a:ext cx="177483" cy="127476"/>
            <a:chOff x="0" y="0"/>
            <a:chExt cx="236644" cy="16996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36601" cy="169926"/>
            </a:xfrm>
            <a:custGeom>
              <a:avLst/>
              <a:gdLst/>
              <a:ahLst/>
              <a:cxnLst/>
              <a:rect r="r" b="b" t="t" l="l"/>
              <a:pathLst>
                <a:path h="169926" w="236601">
                  <a:moveTo>
                    <a:pt x="0" y="0"/>
                  </a:moveTo>
                  <a:lnTo>
                    <a:pt x="236601" y="0"/>
                  </a:lnTo>
                  <a:lnTo>
                    <a:pt x="236601" y="169926"/>
                  </a:lnTo>
                  <a:lnTo>
                    <a:pt x="0" y="16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2" r="-18" b="-147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214434" y="5798871"/>
            <a:ext cx="4885137" cy="372201"/>
          </a:xfrm>
          <a:custGeom>
            <a:avLst/>
            <a:gdLst/>
            <a:ahLst/>
            <a:cxnLst/>
            <a:rect r="r" b="b" t="t" l="l"/>
            <a:pathLst>
              <a:path h="372201" w="4885137">
                <a:moveTo>
                  <a:pt x="0" y="0"/>
                </a:moveTo>
                <a:lnTo>
                  <a:pt x="4885137" y="0"/>
                </a:lnTo>
                <a:lnTo>
                  <a:pt x="4885137" y="372201"/>
                </a:lnTo>
                <a:lnTo>
                  <a:pt x="0" y="3722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256109" y="4087851"/>
            <a:ext cx="6116003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Linear kernel with probability output for confidence scoring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070"/>
              </a:lnSpc>
            </a:pPr>
            <a:r>
              <a:rPr lang="en-US" sz="1725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Decision boundaries optimize for maximum margin between classes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8874" y="5383887"/>
            <a:ext cx="6163948" cy="746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3"/>
              </a:lnSpc>
            </a:pPr>
            <a:r>
              <a:rPr lang="en-US" sz="1569" spc="-68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Handles high-dimensional sparse data effectively (ideal for TF-IDF)</a:t>
            </a:r>
          </a:p>
          <a:p>
            <a:pPr algn="l">
              <a:lnSpc>
                <a:spcPts val="1883"/>
              </a:lnSpc>
            </a:pPr>
          </a:p>
          <a:p>
            <a:pPr algn="l">
              <a:lnSpc>
                <a:spcPts val="2129"/>
              </a:lnSpc>
            </a:pPr>
            <a:r>
              <a:rPr lang="en-US" sz="1774" spc="-7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Accuracy: 99.48%   F1 Score: 0.99	    Precision: 0.83~1</a:t>
            </a:r>
          </a:p>
        </p:txBody>
      </p: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957261" y="7259835"/>
            <a:ext cx="257174" cy="225027"/>
            <a:chOff x="0" y="0"/>
            <a:chExt cx="342898" cy="30003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42900" cy="299974"/>
            </a:xfrm>
            <a:custGeom>
              <a:avLst/>
              <a:gdLst/>
              <a:ahLst/>
              <a:cxnLst/>
              <a:rect r="r" b="b" t="t" l="l"/>
              <a:pathLst>
                <a:path h="299974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299974"/>
                  </a:lnTo>
                  <a:lnTo>
                    <a:pt x="0" y="299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793" r="0" b="-814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956012" y="7837267"/>
            <a:ext cx="177483" cy="127476"/>
            <a:chOff x="0" y="0"/>
            <a:chExt cx="236644" cy="16996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36601" cy="169926"/>
            </a:xfrm>
            <a:custGeom>
              <a:avLst/>
              <a:gdLst/>
              <a:ahLst/>
              <a:cxnLst/>
              <a:rect r="r" b="b" t="t" l="l"/>
              <a:pathLst>
                <a:path h="169926" w="236601">
                  <a:moveTo>
                    <a:pt x="0" y="0"/>
                  </a:moveTo>
                  <a:lnTo>
                    <a:pt x="236601" y="0"/>
                  </a:lnTo>
                  <a:lnTo>
                    <a:pt x="236601" y="169926"/>
                  </a:lnTo>
                  <a:lnTo>
                    <a:pt x="0" y="16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2" r="-18" b="-147"/>
              </a:stretch>
            </a:blip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956012" y="8451630"/>
            <a:ext cx="177483" cy="127476"/>
            <a:chOff x="0" y="0"/>
            <a:chExt cx="236644" cy="16996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36601" cy="169926"/>
            </a:xfrm>
            <a:custGeom>
              <a:avLst/>
              <a:gdLst/>
              <a:ahLst/>
              <a:cxnLst/>
              <a:rect r="r" b="b" t="t" l="l"/>
              <a:pathLst>
                <a:path h="169926" w="236601">
                  <a:moveTo>
                    <a:pt x="0" y="0"/>
                  </a:moveTo>
                  <a:lnTo>
                    <a:pt x="236601" y="0"/>
                  </a:lnTo>
                  <a:lnTo>
                    <a:pt x="236601" y="169926"/>
                  </a:lnTo>
                  <a:lnTo>
                    <a:pt x="0" y="16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2" r="-18" b="-147"/>
              </a:stretch>
            </a:blipFill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956012" y="9065992"/>
            <a:ext cx="177483" cy="127476"/>
            <a:chOff x="0" y="0"/>
            <a:chExt cx="236644" cy="16996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36601" cy="169926"/>
            </a:xfrm>
            <a:custGeom>
              <a:avLst/>
              <a:gdLst/>
              <a:ahLst/>
              <a:cxnLst/>
              <a:rect r="r" b="b" t="t" l="l"/>
              <a:pathLst>
                <a:path h="169926" w="236601">
                  <a:moveTo>
                    <a:pt x="0" y="0"/>
                  </a:moveTo>
                  <a:lnTo>
                    <a:pt x="236601" y="0"/>
                  </a:lnTo>
                  <a:lnTo>
                    <a:pt x="236601" y="169926"/>
                  </a:lnTo>
                  <a:lnTo>
                    <a:pt x="0" y="16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2" r="-18" b="-147"/>
              </a:stretch>
            </a:blipFill>
          </p:spPr>
        </p:sp>
      </p:grpSp>
      <p:sp>
        <p:nvSpPr>
          <p:cNvPr name="Freeform 41" id="41"/>
          <p:cNvSpPr/>
          <p:nvPr/>
        </p:nvSpPr>
        <p:spPr>
          <a:xfrm flipH="false" flipV="false" rot="0">
            <a:off x="1216723" y="9389148"/>
            <a:ext cx="5033762" cy="383525"/>
          </a:xfrm>
          <a:custGeom>
            <a:avLst/>
            <a:gdLst/>
            <a:ahLst/>
            <a:cxnLst/>
            <a:rect r="r" b="b" t="t" l="l"/>
            <a:pathLst>
              <a:path h="383525" w="5033762">
                <a:moveTo>
                  <a:pt x="0" y="0"/>
                </a:moveTo>
                <a:lnTo>
                  <a:pt x="5033762" y="0"/>
                </a:lnTo>
                <a:lnTo>
                  <a:pt x="5033762" y="383525"/>
                </a:lnTo>
                <a:lnTo>
                  <a:pt x="0" y="383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309688" y="7146566"/>
            <a:ext cx="2307908" cy="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12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56109" y="7702587"/>
            <a:ext cx="5571172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Balanced class weights to handle uneven category distribution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56109" y="8316950"/>
            <a:ext cx="4843462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L2 regularization to prevent overfitting on training data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56109" y="8998623"/>
            <a:ext cx="6041491" cy="731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6"/>
              </a:lnSpc>
            </a:pPr>
            <a:r>
              <a:rPr lang="en-US" sz="1538" spc="-73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Computationally efficient with large datasets (4000 max iterations)</a:t>
            </a:r>
          </a:p>
          <a:p>
            <a:pPr algn="l">
              <a:lnSpc>
                <a:spcPts val="1846"/>
              </a:lnSpc>
            </a:pPr>
          </a:p>
          <a:p>
            <a:pPr algn="l">
              <a:lnSpc>
                <a:spcPts val="2087"/>
              </a:lnSpc>
            </a:pPr>
            <a:r>
              <a:rPr lang="en-US" sz="1739" spc="-7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Accuracy: 99.48%	F1 Score: 0.99	        Precision: 0.83~1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167517" y="2045929"/>
            <a:ext cx="2868930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04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ML Pipeline Architecture</a:t>
            </a:r>
          </a:p>
        </p:txBody>
      </p:sp>
      <p:grpSp>
        <p:nvGrpSpPr>
          <p:cNvPr name="Group 47" id="47"/>
          <p:cNvGrpSpPr>
            <a:grpSpLocks noChangeAspect="true"/>
          </p:cNvGrpSpPr>
          <p:nvPr/>
        </p:nvGrpSpPr>
        <p:grpSpPr>
          <a:xfrm rot="0">
            <a:off x="9601197" y="2700336"/>
            <a:ext cx="8001000" cy="7486648"/>
            <a:chOff x="0" y="0"/>
            <a:chExt cx="10668000" cy="998219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0668000" cy="9982200"/>
            </a:xfrm>
            <a:custGeom>
              <a:avLst/>
              <a:gdLst/>
              <a:ahLst/>
              <a:cxnLst/>
              <a:rect r="r" b="b" t="t" l="l"/>
              <a:pathLst>
                <a:path h="9982200" w="10668000">
                  <a:moveTo>
                    <a:pt x="0" y="0"/>
                  </a:moveTo>
                  <a:lnTo>
                    <a:pt x="10668000" y="0"/>
                  </a:lnTo>
                  <a:lnTo>
                    <a:pt x="10668000" y="9982200"/>
                  </a:lnTo>
                  <a:lnTo>
                    <a:pt x="0" y="9982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2919397" y="3563301"/>
            <a:ext cx="1364932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0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Resume Text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171759" y="5210681"/>
            <a:ext cx="2860357" cy="6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0"/>
              </a:lnSpc>
            </a:pPr>
            <a:r>
              <a:rPr lang="en-US" sz="1950" spc="-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TF-IDF Vectorization</a:t>
            </a:r>
          </a:p>
          <a:p>
            <a:pPr algn="ctr">
              <a:lnSpc>
                <a:spcPts val="1800"/>
              </a:lnSpc>
            </a:pPr>
            <a:r>
              <a:rPr lang="en-US" sz="1500" spc="-82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Converting text to numerical features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630272" y="7222044"/>
            <a:ext cx="1542098" cy="60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0"/>
              </a:lnSpc>
            </a:pPr>
            <a:r>
              <a:rPr lang="en-US" sz="1950" spc="-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SVM Classifier</a:t>
            </a:r>
          </a:p>
          <a:p>
            <a:pPr algn="ctr">
              <a:lnSpc>
                <a:spcPts val="1800"/>
              </a:lnSpc>
            </a:pPr>
            <a:r>
              <a:rPr lang="en-US" sz="1500" spc="-1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High accuracy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433523" y="7118748"/>
            <a:ext cx="336231" cy="32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62">
                <a:solidFill>
                  <a:srgbClr val="9CA2AF"/>
                </a:solidFill>
                <a:latin typeface="Rosario"/>
                <a:ea typeface="Rosario"/>
                <a:cs typeface="Rosario"/>
                <a:sym typeface="Rosario"/>
              </a:rPr>
              <a:t>OR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774540" y="7222044"/>
            <a:ext cx="2055495" cy="60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0"/>
              </a:lnSpc>
            </a:pPr>
            <a:r>
              <a:rPr lang="en-US" sz="1950" spc="-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algn="ctr">
              <a:lnSpc>
                <a:spcPts val="1800"/>
              </a:lnSpc>
            </a:pPr>
            <a:r>
              <a:rPr lang="en-US" sz="1500" spc="-1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Balanced performance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429379" y="9096881"/>
            <a:ext cx="2345055" cy="6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0"/>
              </a:lnSpc>
            </a:pPr>
            <a:r>
              <a:rPr lang="en-US" sz="1950" spc="-5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Career Path Prediction</a:t>
            </a:r>
          </a:p>
          <a:p>
            <a:pPr algn="ctr">
              <a:lnSpc>
                <a:spcPts val="1800"/>
              </a:lnSpc>
            </a:pPr>
            <a:r>
              <a:rPr lang="en-US" sz="1500" spc="-89">
                <a:solidFill>
                  <a:srgbClr val="DAE9FE"/>
                </a:solidFill>
                <a:latin typeface="Roboto"/>
                <a:ea typeface="Roboto"/>
                <a:cs typeface="Roboto"/>
                <a:sym typeface="Roboto"/>
              </a:rPr>
              <a:t>With confidence scores</a:t>
            </a:r>
          </a:p>
        </p:txBody>
      </p:sp>
      <p:grpSp>
        <p:nvGrpSpPr>
          <p:cNvPr name="Group 55" id="55"/>
          <p:cNvGrpSpPr>
            <a:grpSpLocks noChangeAspect="true"/>
          </p:cNvGrpSpPr>
          <p:nvPr/>
        </p:nvGrpSpPr>
        <p:grpSpPr>
          <a:xfrm rot="0">
            <a:off x="9601200" y="10529888"/>
            <a:ext cx="8000998" cy="2857498"/>
            <a:chOff x="0" y="0"/>
            <a:chExt cx="10667998" cy="380999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0668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10668000">
                  <a:moveTo>
                    <a:pt x="0" y="0"/>
                  </a:moveTo>
                  <a:lnTo>
                    <a:pt x="10668000" y="0"/>
                  </a:lnTo>
                  <a:lnTo>
                    <a:pt x="10668000" y="3810000"/>
                  </a:lnTo>
                  <a:lnTo>
                    <a:pt x="0" y="381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5816261" y="13401674"/>
            <a:ext cx="2185988" cy="485775"/>
            <a:chOff x="0" y="0"/>
            <a:chExt cx="2914650" cy="6477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914650" cy="647700"/>
            </a:xfrm>
            <a:custGeom>
              <a:avLst/>
              <a:gdLst/>
              <a:ahLst/>
              <a:cxnLst/>
              <a:rect r="r" b="b" t="t" l="l"/>
              <a:pathLst>
                <a:path h="647700" w="2914650">
                  <a:moveTo>
                    <a:pt x="2848610" y="647700"/>
                  </a:moveTo>
                  <a:lnTo>
                    <a:pt x="66040" y="647700"/>
                  </a:lnTo>
                  <a:lnTo>
                    <a:pt x="56261" y="645795"/>
                  </a:lnTo>
                  <a:lnTo>
                    <a:pt x="1905" y="591312"/>
                  </a:lnTo>
                  <a:lnTo>
                    <a:pt x="0" y="581660"/>
                  </a:lnTo>
                  <a:lnTo>
                    <a:pt x="0" y="5715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2848610" y="0"/>
                  </a:lnTo>
                  <a:lnTo>
                    <a:pt x="2912745" y="56388"/>
                  </a:lnTo>
                  <a:lnTo>
                    <a:pt x="2914650" y="66167"/>
                  </a:lnTo>
                  <a:lnTo>
                    <a:pt x="2914650" y="581660"/>
                  </a:lnTo>
                  <a:lnTo>
                    <a:pt x="2858262" y="645795"/>
                  </a:lnTo>
                  <a:lnTo>
                    <a:pt x="2848483" y="64770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15987711" y="13544549"/>
            <a:ext cx="200023" cy="200023"/>
            <a:chOff x="0" y="0"/>
            <a:chExt cx="266698" cy="26669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16249500" y="13573125"/>
            <a:ext cx="1600200" cy="18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2"/>
              </a:lnSpc>
            </a:pPr>
            <a:r>
              <a:rPr lang="en-US" sz="1500" spc="-7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Made with Genspark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615611"/>
            <a:chOff x="0" y="0"/>
            <a:chExt cx="24383998" cy="141541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154150"/>
            </a:xfrm>
            <a:custGeom>
              <a:avLst/>
              <a:gdLst/>
              <a:ahLst/>
              <a:cxnLst/>
              <a:rect r="r" b="b" t="t" l="l"/>
              <a:pathLst>
                <a:path h="141541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154150"/>
                  </a:lnTo>
                  <a:lnTo>
                    <a:pt x="0" y="14154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615612"/>
            <a:chOff x="0" y="0"/>
            <a:chExt cx="24384000" cy="14154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6301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126301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66750" y="652722"/>
            <a:ext cx="10706100" cy="79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32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Resume Clustering Analysis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85800" y="3287910"/>
            <a:ext cx="289322" cy="225027"/>
            <a:chOff x="0" y="0"/>
            <a:chExt cx="385762" cy="3000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5699" cy="299974"/>
            </a:xfrm>
            <a:custGeom>
              <a:avLst/>
              <a:gdLst/>
              <a:ahLst/>
              <a:cxnLst/>
              <a:rect r="r" b="b" t="t" l="l"/>
              <a:pathLst>
                <a:path h="299974" w="385699">
                  <a:moveTo>
                    <a:pt x="0" y="0"/>
                  </a:moveTo>
                  <a:lnTo>
                    <a:pt x="385699" y="0"/>
                  </a:lnTo>
                  <a:lnTo>
                    <a:pt x="385699" y="299974"/>
                  </a:lnTo>
                  <a:lnTo>
                    <a:pt x="0" y="299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9" r="-16" b="-1449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85800" y="4129088"/>
            <a:ext cx="257224" cy="257174"/>
            <a:chOff x="0" y="0"/>
            <a:chExt cx="342966" cy="3428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3027" cy="342900"/>
            </a:xfrm>
            <a:custGeom>
              <a:avLst/>
              <a:gdLst/>
              <a:ahLst/>
              <a:cxnLst/>
              <a:rect r="r" b="b" t="t" l="l"/>
              <a:pathLst>
                <a:path h="342900" w="343027">
                  <a:moveTo>
                    <a:pt x="0" y="0"/>
                  </a:moveTo>
                  <a:lnTo>
                    <a:pt x="343027" y="0"/>
                  </a:lnTo>
                  <a:lnTo>
                    <a:pt x="343027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" r="17" b="-9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685800" y="5280123"/>
            <a:ext cx="257174" cy="241101"/>
            <a:chOff x="0" y="0"/>
            <a:chExt cx="342898" cy="3214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2900" cy="321437"/>
            </a:xfrm>
            <a:custGeom>
              <a:avLst/>
              <a:gdLst/>
              <a:ahLst/>
              <a:cxnLst/>
              <a:rect r="r" b="b" t="t" l="l"/>
              <a:pathLst>
                <a:path h="321437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21437"/>
                  </a:lnTo>
                  <a:lnTo>
                    <a:pt x="0" y="321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70" r="0" b="-379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98946" y="2227897"/>
            <a:ext cx="8004810" cy="345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50" spc="-97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Our system employs unsupervised learning to group similar resumes, revealing patterns and enhancing job recommendations: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K-means Clustering</a:t>
            </a:r>
          </a:p>
          <a:p>
            <a:pPr algn="l">
              <a:lnSpc>
                <a:spcPts val="2070"/>
              </a:lnSpc>
            </a:pPr>
            <a:r>
              <a:rPr lang="en-US" sz="1725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Groups similar resumes based on TF-IDF vectorized text features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9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Dimensionality Reduction</a:t>
            </a:r>
          </a:p>
          <a:p>
            <a:pPr algn="l">
              <a:lnSpc>
                <a:spcPts val="2250"/>
              </a:lnSpc>
            </a:pPr>
            <a:r>
              <a:rPr lang="en-US" sz="1725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TruncatedSVD reduces feature space to 100 components while preserving semantic relationships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Optimal Cluster Selection</a:t>
            </a:r>
          </a:p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Silhouette scoring determines the optimal number of clusters (k=15)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701872" y="6128482"/>
            <a:ext cx="257174" cy="258882"/>
            <a:chOff x="0" y="0"/>
            <a:chExt cx="342898" cy="3451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42900" cy="345186"/>
            </a:xfrm>
            <a:custGeom>
              <a:avLst/>
              <a:gdLst/>
              <a:ahLst/>
              <a:cxnLst/>
              <a:rect r="r" b="b" t="t" l="l"/>
              <a:pathLst>
                <a:path h="345186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45186"/>
                  </a:lnTo>
                  <a:lnTo>
                    <a:pt x="0" y="345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32" t="0" r="-331" b="2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693836" y="6986586"/>
            <a:ext cx="176797" cy="257173"/>
            <a:chOff x="0" y="0"/>
            <a:chExt cx="235730" cy="34289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5712" cy="342900"/>
            </a:xfrm>
            <a:custGeom>
              <a:avLst/>
              <a:gdLst/>
              <a:ahLst/>
              <a:cxnLst/>
              <a:rect r="r" b="b" t="t" l="l"/>
              <a:pathLst>
                <a:path h="342900" w="235712">
                  <a:moveTo>
                    <a:pt x="0" y="0"/>
                  </a:moveTo>
                  <a:lnTo>
                    <a:pt x="235712" y="0"/>
                  </a:lnTo>
                  <a:lnTo>
                    <a:pt x="235712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507" t="0" r="-515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622629" y="6415086"/>
            <a:ext cx="7980045" cy="971550"/>
            <a:chOff x="0" y="0"/>
            <a:chExt cx="10640060" cy="1295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639425" cy="1295400"/>
            </a:xfrm>
            <a:custGeom>
              <a:avLst/>
              <a:gdLst/>
              <a:ahLst/>
              <a:cxnLst/>
              <a:rect r="r" b="b" t="t" l="l"/>
              <a:pathLst>
                <a:path h="1295400" w="10639425">
                  <a:moveTo>
                    <a:pt x="10497058" y="1295400"/>
                  </a:moveTo>
                  <a:lnTo>
                    <a:pt x="115697" y="1295400"/>
                  </a:lnTo>
                  <a:lnTo>
                    <a:pt x="107696" y="1294384"/>
                  </a:lnTo>
                  <a:lnTo>
                    <a:pt x="30607" y="1243584"/>
                  </a:lnTo>
                  <a:lnTo>
                    <a:pt x="762" y="1162939"/>
                  </a:lnTo>
                  <a:lnTo>
                    <a:pt x="0" y="1153033"/>
                  </a:lnTo>
                  <a:lnTo>
                    <a:pt x="0" y="1143000"/>
                  </a:lnTo>
                  <a:lnTo>
                    <a:pt x="0" y="142367"/>
                  </a:lnTo>
                  <a:lnTo>
                    <a:pt x="25400" y="59436"/>
                  </a:lnTo>
                  <a:lnTo>
                    <a:pt x="83947" y="7747"/>
                  </a:lnTo>
                  <a:lnTo>
                    <a:pt x="115697" y="0"/>
                  </a:lnTo>
                  <a:lnTo>
                    <a:pt x="10497058" y="0"/>
                  </a:lnTo>
                  <a:lnTo>
                    <a:pt x="10579989" y="31242"/>
                  </a:lnTo>
                  <a:lnTo>
                    <a:pt x="10631677" y="103378"/>
                  </a:lnTo>
                  <a:lnTo>
                    <a:pt x="10639425" y="142494"/>
                  </a:lnTo>
                  <a:lnTo>
                    <a:pt x="10639425" y="1153033"/>
                  </a:lnTo>
                  <a:lnTo>
                    <a:pt x="10608183" y="1235964"/>
                  </a:lnTo>
                  <a:lnTo>
                    <a:pt x="10536047" y="1287653"/>
                  </a:lnTo>
                  <a:lnTo>
                    <a:pt x="10506837" y="1294384"/>
                  </a:lnTo>
                  <a:lnTo>
                    <a:pt x="10496931" y="129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601198" y="6415653"/>
            <a:ext cx="103822" cy="970597"/>
            <a:chOff x="0" y="0"/>
            <a:chExt cx="138430" cy="129413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7414" cy="1294003"/>
            </a:xfrm>
            <a:custGeom>
              <a:avLst/>
              <a:gdLst/>
              <a:ahLst/>
              <a:cxnLst/>
              <a:rect r="r" b="b" t="t" l="l"/>
              <a:pathLst>
                <a:path h="1294003" w="137414">
                  <a:moveTo>
                    <a:pt x="137414" y="1293876"/>
                  </a:moveTo>
                  <a:lnTo>
                    <a:pt x="55753" y="1260094"/>
                  </a:lnTo>
                  <a:lnTo>
                    <a:pt x="6477" y="1186434"/>
                  </a:lnTo>
                  <a:lnTo>
                    <a:pt x="0" y="1142238"/>
                  </a:lnTo>
                  <a:lnTo>
                    <a:pt x="0" y="151638"/>
                  </a:lnTo>
                  <a:lnTo>
                    <a:pt x="25654" y="66929"/>
                  </a:lnTo>
                  <a:lnTo>
                    <a:pt x="94107" y="10795"/>
                  </a:lnTo>
                  <a:lnTo>
                    <a:pt x="137414" y="0"/>
                  </a:lnTo>
                  <a:lnTo>
                    <a:pt x="127635" y="3048"/>
                  </a:lnTo>
                  <a:lnTo>
                    <a:pt x="104267" y="18542"/>
                  </a:lnTo>
                  <a:lnTo>
                    <a:pt x="64389" y="93345"/>
                  </a:lnTo>
                  <a:lnTo>
                    <a:pt x="57150" y="151638"/>
                  </a:lnTo>
                  <a:lnTo>
                    <a:pt x="57150" y="1142238"/>
                  </a:lnTo>
                  <a:lnTo>
                    <a:pt x="73152" y="1226947"/>
                  </a:lnTo>
                  <a:lnTo>
                    <a:pt x="127635" y="1290828"/>
                  </a:lnTo>
                  <a:lnTo>
                    <a:pt x="137414" y="1294003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622629" y="7558086"/>
            <a:ext cx="7980045" cy="971550"/>
            <a:chOff x="0" y="0"/>
            <a:chExt cx="10640060" cy="1295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639425" cy="1295527"/>
            </a:xfrm>
            <a:custGeom>
              <a:avLst/>
              <a:gdLst/>
              <a:ahLst/>
              <a:cxnLst/>
              <a:rect r="r" b="b" t="t" l="l"/>
              <a:pathLst>
                <a:path h="1295527" w="10639425">
                  <a:moveTo>
                    <a:pt x="10497058" y="1295400"/>
                  </a:moveTo>
                  <a:lnTo>
                    <a:pt x="115697" y="1295400"/>
                  </a:lnTo>
                  <a:lnTo>
                    <a:pt x="107696" y="1294384"/>
                  </a:lnTo>
                  <a:lnTo>
                    <a:pt x="30607" y="1243584"/>
                  </a:lnTo>
                  <a:lnTo>
                    <a:pt x="762" y="1162939"/>
                  </a:lnTo>
                  <a:lnTo>
                    <a:pt x="0" y="1153033"/>
                  </a:lnTo>
                  <a:lnTo>
                    <a:pt x="0" y="1143000"/>
                  </a:lnTo>
                  <a:lnTo>
                    <a:pt x="0" y="142367"/>
                  </a:lnTo>
                  <a:lnTo>
                    <a:pt x="25400" y="59436"/>
                  </a:lnTo>
                  <a:lnTo>
                    <a:pt x="83947" y="7747"/>
                  </a:lnTo>
                  <a:lnTo>
                    <a:pt x="115697" y="0"/>
                  </a:lnTo>
                  <a:lnTo>
                    <a:pt x="10497058" y="0"/>
                  </a:lnTo>
                  <a:lnTo>
                    <a:pt x="10579989" y="31242"/>
                  </a:lnTo>
                  <a:lnTo>
                    <a:pt x="10631677" y="103378"/>
                  </a:lnTo>
                  <a:lnTo>
                    <a:pt x="10639425" y="142494"/>
                  </a:lnTo>
                  <a:lnTo>
                    <a:pt x="10639425" y="1153033"/>
                  </a:lnTo>
                  <a:lnTo>
                    <a:pt x="10608183" y="1235964"/>
                  </a:lnTo>
                  <a:lnTo>
                    <a:pt x="10536047" y="1287653"/>
                  </a:lnTo>
                  <a:lnTo>
                    <a:pt x="10506837" y="1294511"/>
                  </a:lnTo>
                  <a:lnTo>
                    <a:pt x="10496931" y="129552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9601198" y="7558653"/>
            <a:ext cx="103822" cy="970597"/>
            <a:chOff x="0" y="0"/>
            <a:chExt cx="138430" cy="129413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7414" cy="1294003"/>
            </a:xfrm>
            <a:custGeom>
              <a:avLst/>
              <a:gdLst/>
              <a:ahLst/>
              <a:cxnLst/>
              <a:rect r="r" b="b" t="t" l="l"/>
              <a:pathLst>
                <a:path h="1294003" w="137414">
                  <a:moveTo>
                    <a:pt x="137414" y="1293876"/>
                  </a:moveTo>
                  <a:lnTo>
                    <a:pt x="55753" y="1260094"/>
                  </a:lnTo>
                  <a:lnTo>
                    <a:pt x="6477" y="1186434"/>
                  </a:lnTo>
                  <a:lnTo>
                    <a:pt x="0" y="1142238"/>
                  </a:lnTo>
                  <a:lnTo>
                    <a:pt x="0" y="151638"/>
                  </a:lnTo>
                  <a:lnTo>
                    <a:pt x="25654" y="66929"/>
                  </a:lnTo>
                  <a:lnTo>
                    <a:pt x="94107" y="10795"/>
                  </a:lnTo>
                  <a:lnTo>
                    <a:pt x="137414" y="0"/>
                  </a:lnTo>
                  <a:lnTo>
                    <a:pt x="127635" y="3048"/>
                  </a:lnTo>
                  <a:lnTo>
                    <a:pt x="104267" y="18542"/>
                  </a:lnTo>
                  <a:lnTo>
                    <a:pt x="64389" y="93345"/>
                  </a:lnTo>
                  <a:lnTo>
                    <a:pt x="57150" y="151638"/>
                  </a:lnTo>
                  <a:lnTo>
                    <a:pt x="57150" y="1142238"/>
                  </a:lnTo>
                  <a:lnTo>
                    <a:pt x="73152" y="1226947"/>
                  </a:lnTo>
                  <a:lnTo>
                    <a:pt x="127635" y="1290828"/>
                  </a:lnTo>
                  <a:lnTo>
                    <a:pt x="137414" y="1294003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9622629" y="8701088"/>
            <a:ext cx="7980045" cy="971550"/>
            <a:chOff x="0" y="0"/>
            <a:chExt cx="10640060" cy="1295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639425" cy="1295527"/>
            </a:xfrm>
            <a:custGeom>
              <a:avLst/>
              <a:gdLst/>
              <a:ahLst/>
              <a:cxnLst/>
              <a:rect r="r" b="b" t="t" l="l"/>
              <a:pathLst>
                <a:path h="1295527" w="10639425">
                  <a:moveTo>
                    <a:pt x="10497058" y="1295400"/>
                  </a:moveTo>
                  <a:lnTo>
                    <a:pt x="115697" y="1295400"/>
                  </a:lnTo>
                  <a:lnTo>
                    <a:pt x="107696" y="1294384"/>
                  </a:lnTo>
                  <a:lnTo>
                    <a:pt x="30480" y="1243711"/>
                  </a:lnTo>
                  <a:lnTo>
                    <a:pt x="762" y="1162939"/>
                  </a:lnTo>
                  <a:lnTo>
                    <a:pt x="0" y="1153033"/>
                  </a:lnTo>
                  <a:lnTo>
                    <a:pt x="0" y="1143000"/>
                  </a:lnTo>
                  <a:lnTo>
                    <a:pt x="0" y="142367"/>
                  </a:lnTo>
                  <a:lnTo>
                    <a:pt x="25400" y="59436"/>
                  </a:lnTo>
                  <a:lnTo>
                    <a:pt x="83947" y="7747"/>
                  </a:lnTo>
                  <a:lnTo>
                    <a:pt x="115697" y="0"/>
                  </a:lnTo>
                  <a:lnTo>
                    <a:pt x="10497058" y="0"/>
                  </a:lnTo>
                  <a:lnTo>
                    <a:pt x="10579989" y="31242"/>
                  </a:lnTo>
                  <a:lnTo>
                    <a:pt x="10631677" y="103378"/>
                  </a:lnTo>
                  <a:lnTo>
                    <a:pt x="10639425" y="142494"/>
                  </a:lnTo>
                  <a:lnTo>
                    <a:pt x="10639425" y="1153033"/>
                  </a:lnTo>
                  <a:lnTo>
                    <a:pt x="10608183" y="1235964"/>
                  </a:lnTo>
                  <a:lnTo>
                    <a:pt x="10536047" y="1287653"/>
                  </a:lnTo>
                  <a:lnTo>
                    <a:pt x="10506837" y="1294511"/>
                  </a:lnTo>
                  <a:lnTo>
                    <a:pt x="10496931" y="129552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9601198" y="8701653"/>
            <a:ext cx="103822" cy="970597"/>
            <a:chOff x="0" y="0"/>
            <a:chExt cx="138430" cy="129413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7414" cy="1294003"/>
            </a:xfrm>
            <a:custGeom>
              <a:avLst/>
              <a:gdLst/>
              <a:ahLst/>
              <a:cxnLst/>
              <a:rect r="r" b="b" t="t" l="l"/>
              <a:pathLst>
                <a:path h="1294003" w="137414">
                  <a:moveTo>
                    <a:pt x="137414" y="1293876"/>
                  </a:moveTo>
                  <a:lnTo>
                    <a:pt x="55753" y="1260094"/>
                  </a:lnTo>
                  <a:lnTo>
                    <a:pt x="6477" y="1186434"/>
                  </a:lnTo>
                  <a:lnTo>
                    <a:pt x="0" y="1142238"/>
                  </a:lnTo>
                  <a:lnTo>
                    <a:pt x="0" y="151638"/>
                  </a:lnTo>
                  <a:lnTo>
                    <a:pt x="25654" y="66929"/>
                  </a:lnTo>
                  <a:lnTo>
                    <a:pt x="94107" y="10795"/>
                  </a:lnTo>
                  <a:lnTo>
                    <a:pt x="137414" y="0"/>
                  </a:lnTo>
                  <a:lnTo>
                    <a:pt x="127635" y="3048"/>
                  </a:lnTo>
                  <a:lnTo>
                    <a:pt x="104267" y="18542"/>
                  </a:lnTo>
                  <a:lnTo>
                    <a:pt x="64389" y="93345"/>
                  </a:lnTo>
                  <a:lnTo>
                    <a:pt x="57150" y="151638"/>
                  </a:lnTo>
                  <a:lnTo>
                    <a:pt x="57150" y="1142238"/>
                  </a:lnTo>
                  <a:lnTo>
                    <a:pt x="73152" y="1226947"/>
                  </a:lnTo>
                  <a:lnTo>
                    <a:pt x="127635" y="1290828"/>
                  </a:lnTo>
                  <a:lnTo>
                    <a:pt x="137414" y="1294003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098946" y="6033661"/>
            <a:ext cx="5114925" cy="65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Top Terms Extraction</a:t>
            </a:r>
          </a:p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Identifies key skills and keywords that define each cluster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02506" y="6890911"/>
            <a:ext cx="7549515" cy="65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Business Applications</a:t>
            </a:r>
          </a:p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Enables targeted career recommendations, trend analysis, and skill gap identification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582148" y="5817829"/>
            <a:ext cx="4118610" cy="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27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Sample Clusters &amp; Dominant Terms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796462" y="6563676"/>
            <a:ext cx="2409825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67">
                <a:solidFill>
                  <a:srgbClr val="1C4ED8"/>
                </a:solidFill>
                <a:latin typeface="Roboto"/>
                <a:ea typeface="Roboto"/>
                <a:cs typeface="Roboto"/>
                <a:sym typeface="Roboto"/>
              </a:rPr>
              <a:t>Cluster 0: Data Science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796462" y="6916774"/>
            <a:ext cx="6242685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python, data, machine learning, pandas, analysis, visualization, sklearn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796462" y="7691011"/>
            <a:ext cx="6297930" cy="180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Cluster 1: Web Development</a:t>
            </a:r>
          </a:p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javascript, html, css, react, node, api, frontend, development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6D28D9"/>
                </a:solidFill>
                <a:latin typeface="Roboto"/>
                <a:ea typeface="Roboto"/>
                <a:cs typeface="Roboto"/>
                <a:sym typeface="Roboto"/>
              </a:rPr>
              <a:t>Cluster 2: Management</a:t>
            </a:r>
          </a:p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project, management, team, leadership, strategy, business, stakeholder</a:t>
            </a:r>
          </a:p>
        </p:txBody>
      </p:sp>
      <p:grpSp>
        <p:nvGrpSpPr>
          <p:cNvPr name="Group 41" id="41"/>
          <p:cNvGrpSpPr>
            <a:grpSpLocks noChangeAspect="true"/>
          </p:cNvGrpSpPr>
          <p:nvPr/>
        </p:nvGrpSpPr>
        <p:grpSpPr>
          <a:xfrm rot="0">
            <a:off x="9601200" y="2185988"/>
            <a:ext cx="8000998" cy="3428998"/>
            <a:chOff x="0" y="0"/>
            <a:chExt cx="10667998" cy="457199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668000" cy="4572000"/>
            </a:xfrm>
            <a:custGeom>
              <a:avLst/>
              <a:gdLst/>
              <a:ahLst/>
              <a:cxnLst/>
              <a:rect r="r" b="b" t="t" l="l"/>
              <a:pathLst>
                <a:path h="4572000" w="10668000">
                  <a:moveTo>
                    <a:pt x="0" y="0"/>
                  </a:moveTo>
                  <a:lnTo>
                    <a:pt x="10668000" y="0"/>
                  </a:lnTo>
                  <a:lnTo>
                    <a:pt x="10668000" y="4572000"/>
                  </a:lnTo>
                  <a:lnTo>
                    <a:pt x="0" y="4572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2844461"/>
            <a:chOff x="0" y="0"/>
            <a:chExt cx="24383998" cy="171259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7125950"/>
            </a:xfrm>
            <a:custGeom>
              <a:avLst/>
              <a:gdLst/>
              <a:ahLst/>
              <a:cxnLst/>
              <a:rect r="r" b="b" t="t" l="l"/>
              <a:pathLst>
                <a:path h="171259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7125950"/>
                  </a:lnTo>
                  <a:lnTo>
                    <a:pt x="0" y="17125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2844462"/>
            <a:chOff x="0" y="0"/>
            <a:chExt cx="24384000" cy="171259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56019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156019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66750" y="652938"/>
            <a:ext cx="7745730" cy="79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85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Job Recommendation System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92943" y="7622379"/>
            <a:ext cx="7986712" cy="1042988"/>
            <a:chOff x="0" y="0"/>
            <a:chExt cx="10648950" cy="13906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48823" cy="1390650"/>
            </a:xfrm>
            <a:custGeom>
              <a:avLst/>
              <a:gdLst/>
              <a:ahLst/>
              <a:cxnLst/>
              <a:rect r="r" b="b" t="t" l="l"/>
              <a:pathLst>
                <a:path h="1390650" w="10648823">
                  <a:moveTo>
                    <a:pt x="10551033" y="1390650"/>
                  </a:moveTo>
                  <a:lnTo>
                    <a:pt x="97917" y="1390650"/>
                  </a:lnTo>
                  <a:lnTo>
                    <a:pt x="91059" y="1390015"/>
                  </a:lnTo>
                  <a:lnTo>
                    <a:pt x="21463" y="1349883"/>
                  </a:lnTo>
                  <a:lnTo>
                    <a:pt x="0" y="1292733"/>
                  </a:lnTo>
                  <a:lnTo>
                    <a:pt x="0" y="1285875"/>
                  </a:lnTo>
                  <a:lnTo>
                    <a:pt x="0" y="97917"/>
                  </a:lnTo>
                  <a:lnTo>
                    <a:pt x="35560" y="25781"/>
                  </a:lnTo>
                  <a:lnTo>
                    <a:pt x="97917" y="0"/>
                  </a:lnTo>
                  <a:lnTo>
                    <a:pt x="10551033" y="0"/>
                  </a:lnTo>
                  <a:lnTo>
                    <a:pt x="10623042" y="35560"/>
                  </a:lnTo>
                  <a:lnTo>
                    <a:pt x="10648823" y="97917"/>
                  </a:lnTo>
                  <a:lnTo>
                    <a:pt x="10648823" y="1292733"/>
                  </a:lnTo>
                  <a:lnTo>
                    <a:pt x="10613263" y="1364742"/>
                  </a:lnTo>
                  <a:lnTo>
                    <a:pt x="10557764" y="1389888"/>
                  </a:lnTo>
                  <a:lnTo>
                    <a:pt x="10550906" y="1390523"/>
                  </a:lnTo>
                  <a:close/>
                </a:path>
              </a:pathLst>
            </a:custGeom>
            <a:solidFill>
              <a:srgbClr val="EFF5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85800" y="7615236"/>
            <a:ext cx="8000998" cy="1057274"/>
          </a:xfrm>
          <a:custGeom>
            <a:avLst/>
            <a:gdLst/>
            <a:ahLst/>
            <a:cxnLst/>
            <a:rect r="r" b="b" t="t" l="l"/>
            <a:pathLst>
              <a:path h="1057274" w="8000998">
                <a:moveTo>
                  <a:pt x="0" y="0"/>
                </a:moveTo>
                <a:lnTo>
                  <a:pt x="8000998" y="0"/>
                </a:lnTo>
                <a:lnTo>
                  <a:pt x="8000998" y="1057274"/>
                </a:lnTo>
                <a:lnTo>
                  <a:pt x="0" y="105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85799" y="3271836"/>
            <a:ext cx="257224" cy="254713"/>
            <a:chOff x="0" y="0"/>
            <a:chExt cx="342966" cy="3396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3027" cy="339598"/>
            </a:xfrm>
            <a:custGeom>
              <a:avLst/>
              <a:gdLst/>
              <a:ahLst/>
              <a:cxnLst/>
              <a:rect r="r" b="b" t="t" l="l"/>
              <a:pathLst>
                <a:path h="339598" w="343027">
                  <a:moveTo>
                    <a:pt x="0" y="0"/>
                  </a:moveTo>
                  <a:lnTo>
                    <a:pt x="343027" y="0"/>
                  </a:lnTo>
                  <a:lnTo>
                    <a:pt x="343027" y="339598"/>
                  </a:lnTo>
                  <a:lnTo>
                    <a:pt x="0" y="339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926" t="0" r="-908" b="-5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84192" y="4159626"/>
            <a:ext cx="196046" cy="196046"/>
            <a:chOff x="0" y="0"/>
            <a:chExt cx="261394" cy="2613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1366" cy="261366"/>
            </a:xfrm>
            <a:custGeom>
              <a:avLst/>
              <a:gdLst/>
              <a:ahLst/>
              <a:cxnLst/>
              <a:rect r="r" b="b" t="t" l="l"/>
              <a:pathLst>
                <a:path h="261366" w="261366">
                  <a:moveTo>
                    <a:pt x="0" y="0"/>
                  </a:moveTo>
                  <a:lnTo>
                    <a:pt x="261366" y="0"/>
                  </a:lnTo>
                  <a:lnTo>
                    <a:pt x="261366" y="261366"/>
                  </a:lnTo>
                  <a:lnTo>
                    <a:pt x="0" y="2613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10" b="-1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85799" y="5002410"/>
            <a:ext cx="225027" cy="225027"/>
            <a:chOff x="0" y="0"/>
            <a:chExt cx="300036" cy="3000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9974" cy="299974"/>
            </a:xfrm>
            <a:custGeom>
              <a:avLst/>
              <a:gdLst/>
              <a:ahLst/>
              <a:cxnLst/>
              <a:rect r="r" b="b" t="t" l="l"/>
              <a:pathLst>
                <a:path h="299974" w="299974">
                  <a:moveTo>
                    <a:pt x="0" y="0"/>
                  </a:moveTo>
                  <a:lnTo>
                    <a:pt x="299974" y="0"/>
                  </a:lnTo>
                  <a:lnTo>
                    <a:pt x="299974" y="299974"/>
                  </a:lnTo>
                  <a:lnTo>
                    <a:pt x="0" y="299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20" b="-2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684393" y="5859660"/>
            <a:ext cx="259936" cy="226032"/>
            <a:chOff x="0" y="0"/>
            <a:chExt cx="346582" cy="3013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46583" cy="301371"/>
            </a:xfrm>
            <a:custGeom>
              <a:avLst/>
              <a:gdLst/>
              <a:ahLst/>
              <a:cxnLst/>
              <a:rect r="r" b="b" t="t" l="l"/>
              <a:pathLst>
                <a:path h="301371" w="346583">
                  <a:moveTo>
                    <a:pt x="0" y="0"/>
                  </a:moveTo>
                  <a:lnTo>
                    <a:pt x="346583" y="0"/>
                  </a:lnTo>
                  <a:lnTo>
                    <a:pt x="346583" y="301371"/>
                  </a:lnTo>
                  <a:lnTo>
                    <a:pt x="0" y="301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111" r="0" b="-1112"/>
              </a:stretch>
            </a:blip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693836" y="6700836"/>
            <a:ext cx="176797" cy="257173"/>
            <a:chOff x="0" y="0"/>
            <a:chExt cx="235730" cy="34289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35712" cy="342900"/>
            </a:xfrm>
            <a:custGeom>
              <a:avLst/>
              <a:gdLst/>
              <a:ahLst/>
              <a:cxnLst/>
              <a:rect r="r" b="b" t="t" l="l"/>
              <a:pathLst>
                <a:path h="342900" w="235712">
                  <a:moveTo>
                    <a:pt x="0" y="0"/>
                  </a:moveTo>
                  <a:lnTo>
                    <a:pt x="235712" y="0"/>
                  </a:lnTo>
                  <a:lnTo>
                    <a:pt x="235712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507" t="0" r="-515" b="0"/>
              </a:stretch>
            </a:blip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926956" y="7998933"/>
            <a:ext cx="360647" cy="289880"/>
            <a:chOff x="0" y="0"/>
            <a:chExt cx="480862" cy="38650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80822" cy="386461"/>
            </a:xfrm>
            <a:custGeom>
              <a:avLst/>
              <a:gdLst/>
              <a:ahLst/>
              <a:cxnLst/>
              <a:rect r="r" b="b" t="t" l="l"/>
              <a:pathLst>
                <a:path h="386461" w="480822">
                  <a:moveTo>
                    <a:pt x="0" y="0"/>
                  </a:moveTo>
                  <a:lnTo>
                    <a:pt x="480822" y="0"/>
                  </a:lnTo>
                  <a:lnTo>
                    <a:pt x="480822" y="386461"/>
                  </a:lnTo>
                  <a:lnTo>
                    <a:pt x="0" y="386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009" r="-8" b="-102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666750" y="2081592"/>
            <a:ext cx="7883843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50" spc="-75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Our intelligent system matches students with job opportunities using multiple similarity metrics and personalized scoring: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66798" y="3191826"/>
            <a:ext cx="2382202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Personalized Matching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66798" y="3544926"/>
            <a:ext cx="6904673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Uses student skills, experiences, and preferences to find best-fit opportunities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02506" y="4033411"/>
            <a:ext cx="6270306" cy="65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82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Probability Scoring</a:t>
            </a:r>
          </a:p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Provides confidence scores for each career category recommendation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34652" y="4890661"/>
            <a:ext cx="7332345" cy="65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Vector Similarity</a:t>
            </a:r>
          </a:p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Uses cosine similarity to find matching patterns between CVs and job descriptions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66798" y="5747909"/>
            <a:ext cx="5649278" cy="65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Multi-format Support</a:t>
            </a:r>
          </a:p>
          <a:p>
            <a:pPr algn="l">
              <a:lnSpc>
                <a:spcPts val="2070"/>
              </a:lnSpc>
            </a:pPr>
            <a:r>
              <a:rPr lang="en-US" sz="1725" spc="-9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Processes PDF, DOCX, TXT, and even image-based CVs via OCR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02506" y="6620826"/>
            <a:ext cx="3191828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Explainable Recommendations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02506" y="6973924"/>
            <a:ext cx="5723572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Highlights specific skills and experiences that led to each match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8275" y="7758430"/>
            <a:ext cx="4599622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1575" spc="-15">
                <a:solidFill>
                  <a:srgbClr val="000000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recommend_jobs(student_text, top_n=10, only_top_category=False)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9601198" y="7615236"/>
            <a:ext cx="8001476" cy="4229100"/>
          </a:xfrm>
          <a:custGeom>
            <a:avLst/>
            <a:gdLst/>
            <a:ahLst/>
            <a:cxnLst/>
            <a:rect r="r" b="b" t="t" l="l"/>
            <a:pathLst>
              <a:path h="4229100" w="8001476">
                <a:moveTo>
                  <a:pt x="0" y="0"/>
                </a:moveTo>
                <a:lnTo>
                  <a:pt x="8001476" y="0"/>
                </a:lnTo>
                <a:lnTo>
                  <a:pt x="8001476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9582148" y="7017979"/>
            <a:ext cx="1747838" cy="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12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Sample Output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53612" y="7878126"/>
            <a:ext cx="1461135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Scientist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6016283" y="7843836"/>
            <a:ext cx="1357312" cy="457200"/>
            <a:chOff x="0" y="0"/>
            <a:chExt cx="1809750" cy="6096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09750" cy="609600"/>
            </a:xfrm>
            <a:custGeom>
              <a:avLst/>
              <a:gdLst/>
              <a:ahLst/>
              <a:cxnLst/>
              <a:rect r="r" b="b" t="t" l="l"/>
              <a:pathLst>
                <a:path h="609600" w="1809750">
                  <a:moveTo>
                    <a:pt x="1596136" y="609600"/>
                  </a:moveTo>
                  <a:lnTo>
                    <a:pt x="213614" y="609600"/>
                  </a:lnTo>
                  <a:lnTo>
                    <a:pt x="198755" y="608076"/>
                  </a:lnTo>
                  <a:lnTo>
                    <a:pt x="114046" y="579374"/>
                  </a:lnTo>
                  <a:lnTo>
                    <a:pt x="46863" y="520446"/>
                  </a:lnTo>
                  <a:lnTo>
                    <a:pt x="7366" y="440309"/>
                  </a:lnTo>
                  <a:lnTo>
                    <a:pt x="0" y="395986"/>
                  </a:lnTo>
                  <a:lnTo>
                    <a:pt x="0" y="381000"/>
                  </a:lnTo>
                  <a:lnTo>
                    <a:pt x="0" y="213614"/>
                  </a:lnTo>
                  <a:lnTo>
                    <a:pt x="23114" y="127254"/>
                  </a:lnTo>
                  <a:lnTo>
                    <a:pt x="77597" y="56388"/>
                  </a:lnTo>
                  <a:lnTo>
                    <a:pt x="154940" y="11684"/>
                  </a:lnTo>
                  <a:lnTo>
                    <a:pt x="213614" y="0"/>
                  </a:lnTo>
                  <a:lnTo>
                    <a:pt x="1596136" y="0"/>
                  </a:lnTo>
                  <a:lnTo>
                    <a:pt x="1682496" y="23114"/>
                  </a:lnTo>
                  <a:lnTo>
                    <a:pt x="1753362" y="77597"/>
                  </a:lnTo>
                  <a:lnTo>
                    <a:pt x="1798066" y="155067"/>
                  </a:lnTo>
                  <a:lnTo>
                    <a:pt x="1809750" y="213614"/>
                  </a:lnTo>
                  <a:lnTo>
                    <a:pt x="1809750" y="395986"/>
                  </a:lnTo>
                  <a:lnTo>
                    <a:pt x="1786636" y="482346"/>
                  </a:lnTo>
                  <a:lnTo>
                    <a:pt x="1732153" y="553212"/>
                  </a:lnTo>
                  <a:lnTo>
                    <a:pt x="1654683" y="597916"/>
                  </a:lnTo>
                  <a:lnTo>
                    <a:pt x="1610995" y="608076"/>
                  </a:lnTo>
                  <a:lnTo>
                    <a:pt x="1596136" y="609600"/>
                  </a:lnTo>
                  <a:close/>
                </a:path>
              </a:pathLst>
            </a:custGeom>
            <a:solidFill>
              <a:srgbClr val="D0FAE4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16105062" y="7878126"/>
            <a:ext cx="1173480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82">
                <a:solidFill>
                  <a:srgbClr val="055E45"/>
                </a:solidFill>
                <a:latin typeface="Roboto Bold"/>
                <a:ea typeface="Roboto Bold"/>
                <a:cs typeface="Roboto Bold"/>
                <a:sym typeface="Roboto Bold"/>
              </a:rPr>
              <a:t>92% Match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853612" y="8370648"/>
            <a:ext cx="4392930" cy="274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-67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Matching skills: Python, ML pipelines, pandas, scikit-learn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53612" y="9364026"/>
            <a:ext cx="1316354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7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 Engineer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6016283" y="9329738"/>
            <a:ext cx="1357312" cy="457200"/>
            <a:chOff x="0" y="0"/>
            <a:chExt cx="1809750" cy="6096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809750" cy="609600"/>
            </a:xfrm>
            <a:custGeom>
              <a:avLst/>
              <a:gdLst/>
              <a:ahLst/>
              <a:cxnLst/>
              <a:rect r="r" b="b" t="t" l="l"/>
              <a:pathLst>
                <a:path h="609600" w="1809750">
                  <a:moveTo>
                    <a:pt x="1596136" y="609600"/>
                  </a:moveTo>
                  <a:lnTo>
                    <a:pt x="213614" y="609600"/>
                  </a:lnTo>
                  <a:lnTo>
                    <a:pt x="198755" y="608076"/>
                  </a:lnTo>
                  <a:lnTo>
                    <a:pt x="114046" y="579374"/>
                  </a:lnTo>
                  <a:lnTo>
                    <a:pt x="46863" y="520446"/>
                  </a:lnTo>
                  <a:lnTo>
                    <a:pt x="7366" y="440309"/>
                  </a:lnTo>
                  <a:lnTo>
                    <a:pt x="0" y="395986"/>
                  </a:lnTo>
                  <a:lnTo>
                    <a:pt x="0" y="381000"/>
                  </a:lnTo>
                  <a:lnTo>
                    <a:pt x="0" y="213614"/>
                  </a:lnTo>
                  <a:lnTo>
                    <a:pt x="23114" y="127254"/>
                  </a:lnTo>
                  <a:lnTo>
                    <a:pt x="77597" y="56388"/>
                  </a:lnTo>
                  <a:lnTo>
                    <a:pt x="154940" y="11684"/>
                  </a:lnTo>
                  <a:lnTo>
                    <a:pt x="213614" y="0"/>
                  </a:lnTo>
                  <a:lnTo>
                    <a:pt x="1596136" y="0"/>
                  </a:lnTo>
                  <a:lnTo>
                    <a:pt x="1682496" y="23114"/>
                  </a:lnTo>
                  <a:lnTo>
                    <a:pt x="1753362" y="77597"/>
                  </a:lnTo>
                  <a:lnTo>
                    <a:pt x="1798066" y="155067"/>
                  </a:lnTo>
                  <a:lnTo>
                    <a:pt x="1809750" y="213614"/>
                  </a:lnTo>
                  <a:lnTo>
                    <a:pt x="1809750" y="395986"/>
                  </a:lnTo>
                  <a:lnTo>
                    <a:pt x="1786636" y="482346"/>
                  </a:lnTo>
                  <a:lnTo>
                    <a:pt x="1732153" y="553212"/>
                  </a:lnTo>
                  <a:lnTo>
                    <a:pt x="1654683" y="597916"/>
                  </a:lnTo>
                  <a:lnTo>
                    <a:pt x="1610995" y="608076"/>
                  </a:lnTo>
                  <a:lnTo>
                    <a:pt x="1596136" y="609600"/>
                  </a:lnTo>
                  <a:close/>
                </a:path>
              </a:pathLst>
            </a:custGeom>
            <a:solidFill>
              <a:srgbClr val="D0FAE4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6105062" y="9364026"/>
            <a:ext cx="1173480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82">
                <a:solidFill>
                  <a:srgbClr val="055E45"/>
                </a:solidFill>
                <a:latin typeface="Roboto Bold"/>
                <a:ea typeface="Roboto Bold"/>
                <a:cs typeface="Roboto Bold"/>
                <a:sym typeface="Roboto Bold"/>
              </a:rPr>
              <a:t>87% Match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853612" y="9856549"/>
            <a:ext cx="4218623" cy="27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-89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Matching skills: Python, NLP, TF-IDF, model deployment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853612" y="10849926"/>
            <a:ext cx="1791652" cy="336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Business Analyst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16016283" y="10815636"/>
            <a:ext cx="1357312" cy="457200"/>
            <a:chOff x="0" y="0"/>
            <a:chExt cx="1809750" cy="6096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809750" cy="609600"/>
            </a:xfrm>
            <a:custGeom>
              <a:avLst/>
              <a:gdLst/>
              <a:ahLst/>
              <a:cxnLst/>
              <a:rect r="r" b="b" t="t" l="l"/>
              <a:pathLst>
                <a:path h="609600" w="1809750">
                  <a:moveTo>
                    <a:pt x="1596136" y="609600"/>
                  </a:moveTo>
                  <a:lnTo>
                    <a:pt x="213614" y="609600"/>
                  </a:lnTo>
                  <a:lnTo>
                    <a:pt x="198755" y="608076"/>
                  </a:lnTo>
                  <a:lnTo>
                    <a:pt x="114046" y="579374"/>
                  </a:lnTo>
                  <a:lnTo>
                    <a:pt x="46863" y="520446"/>
                  </a:lnTo>
                  <a:lnTo>
                    <a:pt x="7366" y="440309"/>
                  </a:lnTo>
                  <a:lnTo>
                    <a:pt x="0" y="395986"/>
                  </a:lnTo>
                  <a:lnTo>
                    <a:pt x="0" y="381000"/>
                  </a:lnTo>
                  <a:lnTo>
                    <a:pt x="0" y="213614"/>
                  </a:lnTo>
                  <a:lnTo>
                    <a:pt x="23114" y="127254"/>
                  </a:lnTo>
                  <a:lnTo>
                    <a:pt x="77597" y="56388"/>
                  </a:lnTo>
                  <a:lnTo>
                    <a:pt x="154940" y="11684"/>
                  </a:lnTo>
                  <a:lnTo>
                    <a:pt x="213614" y="0"/>
                  </a:lnTo>
                  <a:lnTo>
                    <a:pt x="1596136" y="0"/>
                  </a:lnTo>
                  <a:lnTo>
                    <a:pt x="1682496" y="23114"/>
                  </a:lnTo>
                  <a:lnTo>
                    <a:pt x="1753362" y="77597"/>
                  </a:lnTo>
                  <a:lnTo>
                    <a:pt x="1798066" y="155067"/>
                  </a:lnTo>
                  <a:lnTo>
                    <a:pt x="1809750" y="213614"/>
                  </a:lnTo>
                  <a:lnTo>
                    <a:pt x="1809750" y="395986"/>
                  </a:lnTo>
                  <a:lnTo>
                    <a:pt x="1786636" y="482346"/>
                  </a:lnTo>
                  <a:lnTo>
                    <a:pt x="1732153" y="553212"/>
                  </a:lnTo>
                  <a:lnTo>
                    <a:pt x="1654683" y="597916"/>
                  </a:lnTo>
                  <a:lnTo>
                    <a:pt x="1610995" y="608076"/>
                  </a:lnTo>
                  <a:lnTo>
                    <a:pt x="1596136" y="609600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6105062" y="10849926"/>
            <a:ext cx="1173480" cy="336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82">
                <a:solidFill>
                  <a:srgbClr val="1D40AF"/>
                </a:solidFill>
                <a:latin typeface="Roboto Bold"/>
                <a:ea typeface="Roboto Bold"/>
                <a:cs typeface="Roboto Bold"/>
                <a:sym typeface="Roboto Bold"/>
              </a:rPr>
              <a:t>75% Match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853612" y="11342449"/>
            <a:ext cx="3687127" cy="27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-52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Matching skills: Data visualization, SQL, insights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153650" y="2445979"/>
            <a:ext cx="1980248" cy="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2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Input Processing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153650" y="2973426"/>
            <a:ext cx="4761548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Student CV/profile is processed through NLP pipeline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9858374" y="2471736"/>
            <a:ext cx="28575" cy="800100"/>
            <a:chOff x="0" y="0"/>
            <a:chExt cx="38100" cy="1066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38100" cy="1066800"/>
            </a:xfrm>
            <a:custGeom>
              <a:avLst/>
              <a:gdLst/>
              <a:ahLst/>
              <a:cxnLst/>
              <a:rect r="r" b="b" t="t" l="l"/>
              <a:pathLst>
                <a:path h="1066800" w="38100">
                  <a:moveTo>
                    <a:pt x="381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10668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10153650" y="3588979"/>
            <a:ext cx="2318385" cy="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04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Category Prediction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153650" y="4116426"/>
            <a:ext cx="6096952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ML models predict suitable career categories with probability scores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9858374" y="3614736"/>
            <a:ext cx="28575" cy="800100"/>
            <a:chOff x="0" y="0"/>
            <a:chExt cx="38100" cy="1066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38100" cy="1066800"/>
            </a:xfrm>
            <a:custGeom>
              <a:avLst/>
              <a:gdLst/>
              <a:ahLst/>
              <a:cxnLst/>
              <a:rect r="r" b="b" t="t" l="l"/>
              <a:pathLst>
                <a:path h="1066800" w="38100">
                  <a:moveTo>
                    <a:pt x="381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10668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10153650" y="4731979"/>
            <a:ext cx="2265998" cy="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04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Similarity Matching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0153650" y="5259424"/>
            <a:ext cx="4565332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Vector representations find similar job descriptions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9858374" y="4757736"/>
            <a:ext cx="28575" cy="800100"/>
            <a:chOff x="0" y="0"/>
            <a:chExt cx="38100" cy="1066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38100" cy="1066800"/>
            </a:xfrm>
            <a:custGeom>
              <a:avLst/>
              <a:gdLst/>
              <a:ahLst/>
              <a:cxnLst/>
              <a:rect r="r" b="b" t="t" l="l"/>
              <a:pathLst>
                <a:path h="1066800" w="38100">
                  <a:moveTo>
                    <a:pt x="38100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10668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65" id="65"/>
          <p:cNvSpPr txBox="true"/>
          <p:nvPr/>
        </p:nvSpPr>
        <p:spPr>
          <a:xfrm rot="0">
            <a:off x="10153650" y="5874979"/>
            <a:ext cx="2453640" cy="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27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Personalized Results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153650" y="6402424"/>
            <a:ext cx="5101590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Top recommendations are returned with similarity scores</a:t>
            </a:r>
          </a:p>
        </p:txBody>
      </p:sp>
      <p:sp>
        <p:nvSpPr>
          <p:cNvPr name="Freeform 67" id="67"/>
          <p:cNvSpPr/>
          <p:nvPr/>
        </p:nvSpPr>
        <p:spPr>
          <a:xfrm flipH="false" flipV="false" rot="0">
            <a:off x="9601181" y="2471736"/>
            <a:ext cx="514350" cy="3829050"/>
          </a:xfrm>
          <a:custGeom>
            <a:avLst/>
            <a:gdLst/>
            <a:ahLst/>
            <a:cxnLst/>
            <a:rect r="r" b="b" t="t" l="l"/>
            <a:pathLst>
              <a:path h="3829050" w="514350">
                <a:moveTo>
                  <a:pt x="0" y="0"/>
                </a:moveTo>
                <a:lnTo>
                  <a:pt x="514350" y="0"/>
                </a:lnTo>
                <a:lnTo>
                  <a:pt x="514350" y="3829050"/>
                </a:lnTo>
                <a:lnTo>
                  <a:pt x="0" y="38290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8" id="68"/>
          <p:cNvSpPr txBox="true"/>
          <p:nvPr/>
        </p:nvSpPr>
        <p:spPr>
          <a:xfrm rot="0">
            <a:off x="9773691" y="2546663"/>
            <a:ext cx="169545" cy="32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75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1</a:t>
            </a:r>
          </a:p>
        </p:txBody>
      </p:sp>
      <p:sp>
        <p:nvSpPr>
          <p:cNvPr name="Freeform 69" id="69"/>
          <p:cNvSpPr/>
          <p:nvPr/>
        </p:nvSpPr>
        <p:spPr>
          <a:xfrm flipH="false" flipV="false" rot="0">
            <a:off x="9601198" y="3614736"/>
            <a:ext cx="514350" cy="514350"/>
          </a:xfrm>
          <a:custGeom>
            <a:avLst/>
            <a:gdLst/>
            <a:ahLst/>
            <a:cxnLst/>
            <a:rect r="r" b="b" t="t" l="l"/>
            <a:pathLst>
              <a:path h="514350" w="514350">
                <a:moveTo>
                  <a:pt x="0" y="0"/>
                </a:moveTo>
                <a:lnTo>
                  <a:pt x="514350" y="0"/>
                </a:lnTo>
                <a:lnTo>
                  <a:pt x="514350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0" id="70"/>
          <p:cNvSpPr txBox="true"/>
          <p:nvPr/>
        </p:nvSpPr>
        <p:spPr>
          <a:xfrm rot="0">
            <a:off x="9773691" y="3689663"/>
            <a:ext cx="169545" cy="32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75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2</a:t>
            </a:r>
          </a:p>
        </p:txBody>
      </p:sp>
      <p:sp>
        <p:nvSpPr>
          <p:cNvPr name="Freeform 71" id="71"/>
          <p:cNvSpPr/>
          <p:nvPr/>
        </p:nvSpPr>
        <p:spPr>
          <a:xfrm flipH="false" flipV="false" rot="0">
            <a:off x="9601198" y="4757736"/>
            <a:ext cx="514350" cy="514350"/>
          </a:xfrm>
          <a:custGeom>
            <a:avLst/>
            <a:gdLst/>
            <a:ahLst/>
            <a:cxnLst/>
            <a:rect r="r" b="b" t="t" l="l"/>
            <a:pathLst>
              <a:path h="514350" w="514350">
                <a:moveTo>
                  <a:pt x="0" y="0"/>
                </a:moveTo>
                <a:lnTo>
                  <a:pt x="514350" y="0"/>
                </a:lnTo>
                <a:lnTo>
                  <a:pt x="514350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9773691" y="4832662"/>
            <a:ext cx="169545" cy="322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75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3</a:t>
            </a:r>
          </a:p>
        </p:txBody>
      </p:sp>
      <p:sp>
        <p:nvSpPr>
          <p:cNvPr name="Freeform 73" id="73"/>
          <p:cNvSpPr/>
          <p:nvPr/>
        </p:nvSpPr>
        <p:spPr>
          <a:xfrm flipH="false" flipV="false" rot="0">
            <a:off x="9601198" y="5900736"/>
            <a:ext cx="514350" cy="514350"/>
          </a:xfrm>
          <a:custGeom>
            <a:avLst/>
            <a:gdLst/>
            <a:ahLst/>
            <a:cxnLst/>
            <a:rect r="r" b="b" t="t" l="l"/>
            <a:pathLst>
              <a:path h="514350" w="514350">
                <a:moveTo>
                  <a:pt x="0" y="0"/>
                </a:moveTo>
                <a:lnTo>
                  <a:pt x="514350" y="0"/>
                </a:lnTo>
                <a:lnTo>
                  <a:pt x="514350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4" id="74"/>
          <p:cNvSpPr txBox="true"/>
          <p:nvPr/>
        </p:nvSpPr>
        <p:spPr>
          <a:xfrm rot="0">
            <a:off x="9773691" y="5975662"/>
            <a:ext cx="169545" cy="32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75">
                <a:solidFill>
                  <a:srgbClr val="FFFFFF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5816261" y="12087224"/>
            <a:ext cx="2185988" cy="485775"/>
            <a:chOff x="0" y="0"/>
            <a:chExt cx="2914650" cy="6477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2914650" cy="647700"/>
            </a:xfrm>
            <a:custGeom>
              <a:avLst/>
              <a:gdLst/>
              <a:ahLst/>
              <a:cxnLst/>
              <a:rect r="r" b="b" t="t" l="l"/>
              <a:pathLst>
                <a:path h="647700" w="2914650">
                  <a:moveTo>
                    <a:pt x="2848610" y="647700"/>
                  </a:moveTo>
                  <a:lnTo>
                    <a:pt x="66040" y="647700"/>
                  </a:lnTo>
                  <a:lnTo>
                    <a:pt x="56261" y="645795"/>
                  </a:lnTo>
                  <a:lnTo>
                    <a:pt x="1905" y="591312"/>
                  </a:lnTo>
                  <a:lnTo>
                    <a:pt x="0" y="581660"/>
                  </a:lnTo>
                  <a:lnTo>
                    <a:pt x="0" y="5715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2848610" y="0"/>
                  </a:lnTo>
                  <a:lnTo>
                    <a:pt x="2912745" y="56388"/>
                  </a:lnTo>
                  <a:lnTo>
                    <a:pt x="2914650" y="66167"/>
                  </a:lnTo>
                  <a:lnTo>
                    <a:pt x="2914650" y="581660"/>
                  </a:lnTo>
                  <a:lnTo>
                    <a:pt x="2858262" y="645795"/>
                  </a:lnTo>
                  <a:lnTo>
                    <a:pt x="2848483" y="64770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77" id="77"/>
          <p:cNvGrpSpPr>
            <a:grpSpLocks noChangeAspect="true"/>
          </p:cNvGrpSpPr>
          <p:nvPr/>
        </p:nvGrpSpPr>
        <p:grpSpPr>
          <a:xfrm rot="0">
            <a:off x="15987711" y="12230098"/>
            <a:ext cx="200023" cy="200023"/>
            <a:chOff x="0" y="0"/>
            <a:chExt cx="266698" cy="266698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</p:grpSp>
      <p:sp>
        <p:nvSpPr>
          <p:cNvPr name="TextBox 79" id="79"/>
          <p:cNvSpPr txBox="true"/>
          <p:nvPr/>
        </p:nvSpPr>
        <p:spPr>
          <a:xfrm rot="0">
            <a:off x="16249500" y="12258674"/>
            <a:ext cx="1600200" cy="18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2"/>
              </a:lnSpc>
            </a:pPr>
            <a:r>
              <a:rPr lang="en-US" sz="1500" spc="-7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Made with Genspark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4044611"/>
            <a:chOff x="0" y="0"/>
            <a:chExt cx="24383998" cy="187261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8726150"/>
            </a:xfrm>
            <a:custGeom>
              <a:avLst/>
              <a:gdLst/>
              <a:ahLst/>
              <a:cxnLst/>
              <a:rect r="r" b="b" t="t" l="l"/>
              <a:pathLst>
                <a:path h="187261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8726150"/>
                  </a:lnTo>
                  <a:lnTo>
                    <a:pt x="0" y="18726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4044612"/>
            <a:chOff x="0" y="0"/>
            <a:chExt cx="24384000" cy="18726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72021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172021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66750" y="652722"/>
            <a:ext cx="10706100" cy="79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32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Technical Implementation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85780" y="2700336"/>
            <a:ext cx="8001000" cy="6686550"/>
          </a:xfrm>
          <a:custGeom>
            <a:avLst/>
            <a:gdLst/>
            <a:ahLst/>
            <a:cxnLst/>
            <a:rect r="r" b="b" t="t" l="l"/>
            <a:pathLst>
              <a:path h="6686550" w="8001000">
                <a:moveTo>
                  <a:pt x="0" y="0"/>
                </a:moveTo>
                <a:lnTo>
                  <a:pt x="8001000" y="0"/>
                </a:lnTo>
                <a:lnTo>
                  <a:pt x="8001000" y="6686550"/>
                </a:lnTo>
                <a:lnTo>
                  <a:pt x="0" y="66865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57249" y="2900361"/>
            <a:ext cx="571500" cy="571500"/>
            <a:chOff x="0" y="0"/>
            <a:chExt cx="762000" cy="762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62000" cy="762000"/>
            </a:xfrm>
            <a:custGeom>
              <a:avLst/>
              <a:gdLst/>
              <a:ahLst/>
              <a:cxnLst/>
              <a:rect r="r" b="b" t="t" l="l"/>
              <a:pathLst>
                <a:path h="762000" w="762000">
                  <a:moveTo>
                    <a:pt x="6196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619633" y="0"/>
                  </a:lnTo>
                  <a:lnTo>
                    <a:pt x="702564" y="31242"/>
                  </a:lnTo>
                  <a:lnTo>
                    <a:pt x="754253" y="103378"/>
                  </a:lnTo>
                  <a:lnTo>
                    <a:pt x="762000" y="142494"/>
                  </a:lnTo>
                  <a:lnTo>
                    <a:pt x="762000" y="619633"/>
                  </a:lnTo>
                  <a:lnTo>
                    <a:pt x="730758" y="702564"/>
                  </a:lnTo>
                  <a:lnTo>
                    <a:pt x="658622" y="754253"/>
                  </a:lnTo>
                  <a:lnTo>
                    <a:pt x="629412" y="760984"/>
                  </a:lnTo>
                  <a:lnTo>
                    <a:pt x="619506" y="762000"/>
                  </a:lnTo>
                  <a:close/>
                </a:path>
              </a:pathLst>
            </a:custGeom>
            <a:solidFill>
              <a:srgbClr val="EDF1FF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014438" y="3061096"/>
            <a:ext cx="249804" cy="250030"/>
            <a:chOff x="0" y="0"/>
            <a:chExt cx="333072" cy="3333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3121" cy="333375"/>
            </a:xfrm>
            <a:custGeom>
              <a:avLst/>
              <a:gdLst/>
              <a:ahLst/>
              <a:cxnLst/>
              <a:rect r="r" b="b" t="t" l="l"/>
              <a:pathLst>
                <a:path h="333375" w="333121">
                  <a:moveTo>
                    <a:pt x="0" y="0"/>
                  </a:moveTo>
                  <a:lnTo>
                    <a:pt x="333121" y="0"/>
                  </a:lnTo>
                  <a:lnTo>
                    <a:pt x="333121" y="333375"/>
                  </a:lnTo>
                  <a:lnTo>
                    <a:pt x="0" y="333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45" t="0" r="-3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57249" y="4043361"/>
            <a:ext cx="571500" cy="571500"/>
            <a:chOff x="0" y="0"/>
            <a:chExt cx="762000" cy="762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62000" cy="762000"/>
            </a:xfrm>
            <a:custGeom>
              <a:avLst/>
              <a:gdLst/>
              <a:ahLst/>
              <a:cxnLst/>
              <a:rect r="r" b="b" t="t" l="l"/>
              <a:pathLst>
                <a:path h="762000" w="762000">
                  <a:moveTo>
                    <a:pt x="6196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619633" y="0"/>
                  </a:lnTo>
                  <a:lnTo>
                    <a:pt x="702564" y="31242"/>
                  </a:lnTo>
                  <a:lnTo>
                    <a:pt x="754253" y="103378"/>
                  </a:lnTo>
                  <a:lnTo>
                    <a:pt x="762000" y="142494"/>
                  </a:lnTo>
                  <a:lnTo>
                    <a:pt x="762000" y="619633"/>
                  </a:lnTo>
                  <a:lnTo>
                    <a:pt x="730758" y="702564"/>
                  </a:lnTo>
                  <a:lnTo>
                    <a:pt x="658622" y="754253"/>
                  </a:lnTo>
                  <a:lnTo>
                    <a:pt x="629412" y="760984"/>
                  </a:lnTo>
                  <a:lnTo>
                    <a:pt x="619506" y="762000"/>
                  </a:lnTo>
                  <a:close/>
                </a:path>
              </a:pathLst>
            </a:custGeom>
            <a:solidFill>
              <a:srgbClr val="EDF1FF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971549" y="4221956"/>
            <a:ext cx="357186" cy="214311"/>
            <a:chOff x="0" y="0"/>
            <a:chExt cx="476248" cy="2857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6250" cy="285750"/>
            </a:xfrm>
            <a:custGeom>
              <a:avLst/>
              <a:gdLst/>
              <a:ahLst/>
              <a:cxnLst/>
              <a:rect r="r" b="b" t="t" l="l"/>
              <a:pathLst>
                <a:path h="285750" w="476250">
                  <a:moveTo>
                    <a:pt x="0" y="0"/>
                  </a:moveTo>
                  <a:lnTo>
                    <a:pt x="476250" y="0"/>
                  </a:lnTo>
                  <a:lnTo>
                    <a:pt x="476250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857249" y="5186361"/>
            <a:ext cx="571500" cy="571500"/>
            <a:chOff x="0" y="0"/>
            <a:chExt cx="762000" cy="762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62000" cy="762127"/>
            </a:xfrm>
            <a:custGeom>
              <a:avLst/>
              <a:gdLst/>
              <a:ahLst/>
              <a:cxnLst/>
              <a:rect r="r" b="b" t="t" l="l"/>
              <a:pathLst>
                <a:path h="762127" w="762000">
                  <a:moveTo>
                    <a:pt x="6196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619633" y="0"/>
                  </a:lnTo>
                  <a:lnTo>
                    <a:pt x="702564" y="31242"/>
                  </a:lnTo>
                  <a:lnTo>
                    <a:pt x="754253" y="103378"/>
                  </a:lnTo>
                  <a:lnTo>
                    <a:pt x="762000" y="142494"/>
                  </a:lnTo>
                  <a:lnTo>
                    <a:pt x="762000" y="619633"/>
                  </a:lnTo>
                  <a:lnTo>
                    <a:pt x="730758" y="702564"/>
                  </a:lnTo>
                  <a:lnTo>
                    <a:pt x="658622" y="754253"/>
                  </a:lnTo>
                  <a:lnTo>
                    <a:pt x="629412" y="761111"/>
                  </a:lnTo>
                  <a:lnTo>
                    <a:pt x="619506" y="762127"/>
                  </a:lnTo>
                  <a:close/>
                </a:path>
              </a:pathLst>
            </a:custGeom>
            <a:solidFill>
              <a:srgbClr val="EDF1FF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000124" y="5329236"/>
            <a:ext cx="285749" cy="285748"/>
            <a:chOff x="0" y="0"/>
            <a:chExt cx="380998" cy="38099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81000" cy="381000"/>
            </a:xfrm>
            <a:custGeom>
              <a:avLst/>
              <a:gdLst/>
              <a:ahLst/>
              <a:cxnLst/>
              <a:rect r="r" b="b" t="t" l="l"/>
              <a:pathLst>
                <a:path h="381000" w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57249" y="6329361"/>
            <a:ext cx="571500" cy="571500"/>
            <a:chOff x="0" y="0"/>
            <a:chExt cx="762000" cy="762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2000" cy="762127"/>
            </a:xfrm>
            <a:custGeom>
              <a:avLst/>
              <a:gdLst/>
              <a:ahLst/>
              <a:cxnLst/>
              <a:rect r="r" b="b" t="t" l="l"/>
              <a:pathLst>
                <a:path h="762127" w="762000">
                  <a:moveTo>
                    <a:pt x="6196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619633" y="0"/>
                  </a:lnTo>
                  <a:lnTo>
                    <a:pt x="702564" y="31242"/>
                  </a:lnTo>
                  <a:lnTo>
                    <a:pt x="754253" y="103378"/>
                  </a:lnTo>
                  <a:lnTo>
                    <a:pt x="762000" y="142494"/>
                  </a:lnTo>
                  <a:lnTo>
                    <a:pt x="762000" y="619633"/>
                  </a:lnTo>
                  <a:lnTo>
                    <a:pt x="730758" y="702564"/>
                  </a:lnTo>
                  <a:lnTo>
                    <a:pt x="658622" y="754253"/>
                  </a:lnTo>
                  <a:lnTo>
                    <a:pt x="629412" y="761111"/>
                  </a:lnTo>
                  <a:lnTo>
                    <a:pt x="619506" y="762127"/>
                  </a:lnTo>
                  <a:close/>
                </a:path>
              </a:pathLst>
            </a:custGeom>
            <a:solidFill>
              <a:srgbClr val="EDF1FF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014411" y="6472236"/>
            <a:ext cx="250031" cy="285748"/>
            <a:chOff x="0" y="0"/>
            <a:chExt cx="333374" cy="38099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33375" cy="381000"/>
            </a:xfrm>
            <a:custGeom>
              <a:avLst/>
              <a:gdLst/>
              <a:ahLst/>
              <a:cxnLst/>
              <a:rect r="r" b="b" t="t" l="l"/>
              <a:pathLst>
                <a:path h="381000" w="333375">
                  <a:moveTo>
                    <a:pt x="0" y="0"/>
                  </a:moveTo>
                  <a:lnTo>
                    <a:pt x="333375" y="0"/>
                  </a:lnTo>
                  <a:lnTo>
                    <a:pt x="333375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857249" y="7472361"/>
            <a:ext cx="571500" cy="571500"/>
            <a:chOff x="0" y="0"/>
            <a:chExt cx="762000" cy="762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62000" cy="762127"/>
            </a:xfrm>
            <a:custGeom>
              <a:avLst/>
              <a:gdLst/>
              <a:ahLst/>
              <a:cxnLst/>
              <a:rect r="r" b="b" t="t" l="l"/>
              <a:pathLst>
                <a:path h="762127" w="762000">
                  <a:moveTo>
                    <a:pt x="6196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619633" y="0"/>
                  </a:lnTo>
                  <a:lnTo>
                    <a:pt x="702564" y="31242"/>
                  </a:lnTo>
                  <a:lnTo>
                    <a:pt x="754253" y="103378"/>
                  </a:lnTo>
                  <a:lnTo>
                    <a:pt x="762000" y="142494"/>
                  </a:lnTo>
                  <a:lnTo>
                    <a:pt x="762000" y="619633"/>
                  </a:lnTo>
                  <a:lnTo>
                    <a:pt x="730758" y="702564"/>
                  </a:lnTo>
                  <a:lnTo>
                    <a:pt x="658622" y="754253"/>
                  </a:lnTo>
                  <a:lnTo>
                    <a:pt x="629412" y="761111"/>
                  </a:lnTo>
                  <a:lnTo>
                    <a:pt x="619506" y="762127"/>
                  </a:lnTo>
                  <a:close/>
                </a:path>
              </a:pathLst>
            </a:custGeom>
            <a:solidFill>
              <a:srgbClr val="EDF1FF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00124" y="7615236"/>
            <a:ext cx="276819" cy="285748"/>
            <a:chOff x="0" y="0"/>
            <a:chExt cx="369092" cy="3809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69062" cy="381000"/>
            </a:xfrm>
            <a:custGeom>
              <a:avLst/>
              <a:gdLst/>
              <a:ahLst/>
              <a:cxnLst/>
              <a:rect r="r" b="b" t="t" l="l"/>
              <a:pathLst>
                <a:path h="381000" w="369062">
                  <a:moveTo>
                    <a:pt x="0" y="0"/>
                  </a:moveTo>
                  <a:lnTo>
                    <a:pt x="369062" y="0"/>
                  </a:lnTo>
                  <a:lnTo>
                    <a:pt x="369062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322" t="0" r="-330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857249" y="8615361"/>
            <a:ext cx="571500" cy="571500"/>
            <a:chOff x="0" y="0"/>
            <a:chExt cx="762000" cy="762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62000" cy="762127"/>
            </a:xfrm>
            <a:custGeom>
              <a:avLst/>
              <a:gdLst/>
              <a:ahLst/>
              <a:cxnLst/>
              <a:rect r="r" b="b" t="t" l="l"/>
              <a:pathLst>
                <a:path h="762127" w="762000">
                  <a:moveTo>
                    <a:pt x="6196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619633" y="0"/>
                  </a:lnTo>
                  <a:lnTo>
                    <a:pt x="702564" y="31242"/>
                  </a:lnTo>
                  <a:lnTo>
                    <a:pt x="754253" y="103378"/>
                  </a:lnTo>
                  <a:lnTo>
                    <a:pt x="762000" y="142494"/>
                  </a:lnTo>
                  <a:lnTo>
                    <a:pt x="762000" y="619633"/>
                  </a:lnTo>
                  <a:lnTo>
                    <a:pt x="730758" y="702564"/>
                  </a:lnTo>
                  <a:lnTo>
                    <a:pt x="658622" y="754253"/>
                  </a:lnTo>
                  <a:lnTo>
                    <a:pt x="629412" y="761111"/>
                  </a:lnTo>
                  <a:lnTo>
                    <a:pt x="619506" y="762127"/>
                  </a:lnTo>
                  <a:close/>
                </a:path>
              </a:pathLst>
            </a:custGeom>
            <a:solidFill>
              <a:srgbClr val="EDF1FF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985390" y="8776096"/>
            <a:ext cx="322416" cy="250030"/>
            <a:chOff x="0" y="0"/>
            <a:chExt cx="429888" cy="33337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9895" cy="333375"/>
            </a:xfrm>
            <a:custGeom>
              <a:avLst/>
              <a:gdLst/>
              <a:ahLst/>
              <a:cxnLst/>
              <a:rect r="r" b="b" t="t" l="l"/>
              <a:pathLst>
                <a:path h="333375" w="429895">
                  <a:moveTo>
                    <a:pt x="0" y="0"/>
                  </a:moveTo>
                  <a:lnTo>
                    <a:pt x="429895" y="0"/>
                  </a:lnTo>
                  <a:lnTo>
                    <a:pt x="429895" y="333375"/>
                  </a:lnTo>
                  <a:lnTo>
                    <a:pt x="0" y="333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47" r="1" b="-147"/>
              </a:stretch>
            </a:blip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428749" y="2312192"/>
            <a:ext cx="6263316" cy="690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sz="2620" spc="-142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Technology Stack</a:t>
            </a: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477"/>
              </a:lnSpc>
            </a:pPr>
            <a:r>
              <a:rPr lang="en-US" sz="2064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</a:p>
          <a:p>
            <a:pPr algn="l">
              <a:lnSpc>
                <a:spcPts val="2191"/>
              </a:lnSpc>
            </a:pPr>
            <a:r>
              <a:rPr lang="en-US" sz="1826" spc="-103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Core programming language</a:t>
            </a: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477"/>
              </a:lnSpc>
            </a:pPr>
            <a:r>
              <a:rPr lang="en-US" sz="2064" spc="-31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NLTK</a:t>
            </a:r>
          </a:p>
          <a:p>
            <a:pPr algn="l">
              <a:lnSpc>
                <a:spcPts val="2191"/>
              </a:lnSpc>
            </a:pPr>
            <a:r>
              <a:rPr lang="en-US" sz="1826" spc="-8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Natural Language Processing toolkit for text analysis</a:t>
            </a: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477"/>
              </a:lnSpc>
            </a:pPr>
            <a:r>
              <a:rPr lang="en-US" sz="2064" spc="-7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scikit-learn</a:t>
            </a:r>
          </a:p>
          <a:p>
            <a:pPr algn="l">
              <a:lnSpc>
                <a:spcPts val="2191"/>
              </a:lnSpc>
            </a:pPr>
            <a:r>
              <a:rPr lang="en-US" sz="1826" spc="-71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Machine learning library for classification and clustering</a:t>
            </a: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477"/>
              </a:lnSpc>
            </a:pPr>
            <a:r>
              <a:rPr lang="en-US" sz="2064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Streamlit</a:t>
            </a:r>
          </a:p>
          <a:p>
            <a:pPr algn="l">
              <a:lnSpc>
                <a:spcPts val="2191"/>
              </a:lnSpc>
            </a:pPr>
            <a:r>
              <a:rPr lang="en-US" sz="1826" spc="-79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Web framework for application deployment</a:t>
            </a: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477"/>
              </a:lnSpc>
            </a:pPr>
            <a:r>
              <a:rPr lang="en-US" sz="2064" spc="-111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PyPDF2 &amp; DOCX</a:t>
            </a:r>
          </a:p>
          <a:p>
            <a:pPr algn="l">
              <a:lnSpc>
                <a:spcPts val="2191"/>
              </a:lnSpc>
            </a:pPr>
            <a:r>
              <a:rPr lang="en-US" sz="1826" spc="-1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Document parsing libraries</a:t>
            </a: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191"/>
              </a:lnSpc>
            </a:pPr>
          </a:p>
          <a:p>
            <a:pPr algn="l">
              <a:lnSpc>
                <a:spcPts val="2477"/>
              </a:lnSpc>
            </a:pPr>
            <a:r>
              <a:rPr lang="en-US" sz="2064" spc="-103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Tesseract OCR</a:t>
            </a:r>
          </a:p>
          <a:p>
            <a:pPr algn="l">
              <a:lnSpc>
                <a:spcPts val="2191"/>
              </a:lnSpc>
            </a:pPr>
            <a:r>
              <a:rPr lang="en-US" sz="1826" spc="-8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Optical Character Recognition for image processing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685780" y="10186988"/>
            <a:ext cx="2228850" cy="371475"/>
          </a:xfrm>
          <a:custGeom>
            <a:avLst/>
            <a:gdLst/>
            <a:ahLst/>
            <a:cxnLst/>
            <a:rect r="r" b="b" t="t" l="l"/>
            <a:pathLst>
              <a:path h="371475" w="2228850">
                <a:moveTo>
                  <a:pt x="0" y="0"/>
                </a:moveTo>
                <a:lnTo>
                  <a:pt x="2228851" y="0"/>
                </a:lnTo>
                <a:lnTo>
                  <a:pt x="2228851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3057524" y="10186986"/>
            <a:ext cx="1085850" cy="371475"/>
            <a:chOff x="0" y="0"/>
            <a:chExt cx="1447800" cy="4953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447800" cy="495300"/>
            </a:xfrm>
            <a:custGeom>
              <a:avLst/>
              <a:gdLst/>
              <a:ahLst/>
              <a:cxnLst/>
              <a:rect r="r" b="b" t="t" l="l"/>
              <a:pathLst>
                <a:path h="495300" w="1447800">
                  <a:moveTo>
                    <a:pt x="1381760" y="495300"/>
                  </a:moveTo>
                  <a:lnTo>
                    <a:pt x="66040" y="495300"/>
                  </a:lnTo>
                  <a:lnTo>
                    <a:pt x="56261" y="493395"/>
                  </a:lnTo>
                  <a:lnTo>
                    <a:pt x="1905" y="438912"/>
                  </a:lnTo>
                  <a:lnTo>
                    <a:pt x="0" y="429260"/>
                  </a:lnTo>
                  <a:lnTo>
                    <a:pt x="0" y="4191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1381760" y="0"/>
                  </a:lnTo>
                  <a:lnTo>
                    <a:pt x="1445895" y="56388"/>
                  </a:lnTo>
                  <a:lnTo>
                    <a:pt x="1447800" y="66167"/>
                  </a:lnTo>
                  <a:lnTo>
                    <a:pt x="1447800" y="429260"/>
                  </a:lnTo>
                  <a:lnTo>
                    <a:pt x="1391412" y="493395"/>
                  </a:lnTo>
                  <a:lnTo>
                    <a:pt x="1381633" y="495300"/>
                  </a:lnTo>
                  <a:close/>
                </a:path>
              </a:pathLst>
            </a:custGeom>
            <a:solidFill>
              <a:srgbClr val="DFF1FE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3177554" y="10231541"/>
            <a:ext cx="844867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425" spc="-52">
                <a:solidFill>
                  <a:srgbClr val="0369A1"/>
                </a:solidFill>
                <a:latin typeface="Roboto"/>
                <a:ea typeface="Roboto"/>
                <a:cs typeface="Roboto"/>
                <a:sym typeface="Roboto"/>
              </a:rPr>
              <a:t>JPG/JPEG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4286248" y="10186986"/>
            <a:ext cx="642937" cy="371475"/>
            <a:chOff x="0" y="0"/>
            <a:chExt cx="857250" cy="4953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57250" cy="495300"/>
            </a:xfrm>
            <a:custGeom>
              <a:avLst/>
              <a:gdLst/>
              <a:ahLst/>
              <a:cxnLst/>
              <a:rect r="r" b="b" t="t" l="l"/>
              <a:pathLst>
                <a:path h="495300" w="857250">
                  <a:moveTo>
                    <a:pt x="791210" y="495300"/>
                  </a:moveTo>
                  <a:lnTo>
                    <a:pt x="66040" y="495300"/>
                  </a:lnTo>
                  <a:lnTo>
                    <a:pt x="56261" y="493395"/>
                  </a:lnTo>
                  <a:lnTo>
                    <a:pt x="1905" y="438912"/>
                  </a:lnTo>
                  <a:lnTo>
                    <a:pt x="0" y="429260"/>
                  </a:lnTo>
                  <a:lnTo>
                    <a:pt x="0" y="4191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791210" y="0"/>
                  </a:lnTo>
                  <a:lnTo>
                    <a:pt x="855345" y="56388"/>
                  </a:lnTo>
                  <a:lnTo>
                    <a:pt x="857250" y="66167"/>
                  </a:lnTo>
                  <a:lnTo>
                    <a:pt x="857250" y="429260"/>
                  </a:lnTo>
                  <a:lnTo>
                    <a:pt x="800862" y="493395"/>
                  </a:lnTo>
                  <a:lnTo>
                    <a:pt x="791083" y="495300"/>
                  </a:lnTo>
                  <a:close/>
                </a:path>
              </a:pathLst>
            </a:custGeom>
            <a:solidFill>
              <a:srgbClr val="DFF1FE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4412530" y="10231541"/>
            <a:ext cx="386715" cy="2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425" spc="-37">
                <a:solidFill>
                  <a:srgbClr val="0369A1"/>
                </a:solidFill>
                <a:latin typeface="Roboto"/>
                <a:ea typeface="Roboto"/>
                <a:cs typeface="Roboto"/>
                <a:sym typeface="Roboto"/>
              </a:rPr>
              <a:t>PNG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9601197" y="2700336"/>
            <a:ext cx="8001000" cy="2057400"/>
          </a:xfrm>
          <a:custGeom>
            <a:avLst/>
            <a:gdLst/>
            <a:ahLst/>
            <a:cxnLst/>
            <a:rect r="r" b="b" t="t" l="l"/>
            <a:pathLst>
              <a:path h="2057400" w="8001000">
                <a:moveTo>
                  <a:pt x="0" y="0"/>
                </a:moveTo>
                <a:lnTo>
                  <a:pt x="8001000" y="0"/>
                </a:lnTo>
                <a:lnTo>
                  <a:pt x="80010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9582148" y="2040432"/>
            <a:ext cx="4823460" cy="248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475" spc="-127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Implementation Pipeline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C4ED8"/>
                </a:solidFill>
                <a:latin typeface="Roboto"/>
                <a:ea typeface="Roboto"/>
                <a:cs typeface="Roboto"/>
                <a:sym typeface="Roboto"/>
              </a:rPr>
              <a:t>1. Data Ingestion</a:t>
            </a:r>
          </a:p>
          <a:p>
            <a:pPr algn="l">
              <a:lnSpc>
                <a:spcPts val="2070"/>
              </a:lnSpc>
            </a:pPr>
            <a:r>
              <a:rPr lang="en-US" sz="1725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Multi-format CV processing via file upload interface</a:t>
            </a:r>
          </a:p>
          <a:p>
            <a:pPr algn="l">
              <a:lnSpc>
                <a:spcPts val="225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Extract text from various document formats OCR for image-based documents</a:t>
            </a:r>
          </a:p>
          <a:p>
            <a:pPr algn="l">
              <a:lnSpc>
                <a:spcPts val="2070"/>
              </a:lnSpc>
            </a:pPr>
            <a:r>
              <a:rPr lang="en-US" sz="1725" spc="-1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Text normalization and standardization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9601197" y="4757736"/>
            <a:ext cx="8001000" cy="2571750"/>
          </a:xfrm>
          <a:custGeom>
            <a:avLst/>
            <a:gdLst/>
            <a:ahLst/>
            <a:cxnLst/>
            <a:rect r="r" b="b" t="t" l="l"/>
            <a:pathLst>
              <a:path h="2571750" w="8001000">
                <a:moveTo>
                  <a:pt x="0" y="0"/>
                </a:moveTo>
                <a:lnTo>
                  <a:pt x="8001000" y="0"/>
                </a:lnTo>
                <a:lnTo>
                  <a:pt x="800100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9810750" y="5462161"/>
            <a:ext cx="3215640" cy="163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0">
                <a:solidFill>
                  <a:srgbClr val="1C4ED8"/>
                </a:solidFill>
                <a:latin typeface="Roboto"/>
                <a:ea typeface="Roboto"/>
                <a:cs typeface="Roboto"/>
                <a:sym typeface="Roboto"/>
              </a:rPr>
              <a:t>2. Processing Pipeline</a:t>
            </a:r>
          </a:p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Text cleaning and feature extraction</a:t>
            </a:r>
          </a:p>
          <a:p>
            <a:pPr algn="l">
              <a:lnSpc>
                <a:spcPts val="2250"/>
              </a:lnSpc>
            </a:pPr>
            <a:r>
              <a:rPr lang="en-US" sz="1725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NLP processing with NLTK TF-IDF vectorization</a:t>
            </a:r>
          </a:p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Feature dimensionality reduction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9601197" y="7329486"/>
            <a:ext cx="8001000" cy="2571750"/>
          </a:xfrm>
          <a:custGeom>
            <a:avLst/>
            <a:gdLst/>
            <a:ahLst/>
            <a:cxnLst/>
            <a:rect r="r" b="b" t="t" l="l"/>
            <a:pathLst>
              <a:path h="2571750" w="8001000">
                <a:moveTo>
                  <a:pt x="0" y="0"/>
                </a:moveTo>
                <a:lnTo>
                  <a:pt x="8001000" y="0"/>
                </a:lnTo>
                <a:lnTo>
                  <a:pt x="800100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9810750" y="8033909"/>
            <a:ext cx="3894773" cy="1630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C4ED8"/>
                </a:solidFill>
                <a:latin typeface="Roboto"/>
                <a:ea typeface="Roboto"/>
                <a:cs typeface="Roboto"/>
                <a:sym typeface="Roboto"/>
              </a:rPr>
              <a:t>3. Model Inference</a:t>
            </a:r>
          </a:p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Prediction and recommendation generation</a:t>
            </a:r>
          </a:p>
          <a:p>
            <a:pPr algn="l">
              <a:lnSpc>
                <a:spcPts val="225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Career path classification (SVM/LogReg) Resume clustering for insights</a:t>
            </a:r>
          </a:p>
          <a:p>
            <a:pPr algn="l">
              <a:lnSpc>
                <a:spcPts val="2070"/>
              </a:lnSpc>
            </a:pPr>
            <a:r>
              <a:rPr lang="en-US" sz="1725" spc="-1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Job matching with cosine similarity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9601197" y="9901238"/>
            <a:ext cx="8001000" cy="2857498"/>
          </a:xfrm>
          <a:custGeom>
            <a:avLst/>
            <a:gdLst/>
            <a:ahLst/>
            <a:cxnLst/>
            <a:rect r="r" b="b" t="t" l="l"/>
            <a:pathLst>
              <a:path h="2857498" w="8001000">
                <a:moveTo>
                  <a:pt x="0" y="0"/>
                </a:moveTo>
                <a:lnTo>
                  <a:pt x="8001000" y="0"/>
                </a:lnTo>
                <a:lnTo>
                  <a:pt x="8001000" y="2857498"/>
                </a:lnTo>
                <a:lnTo>
                  <a:pt x="0" y="285749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9810750" y="10605661"/>
            <a:ext cx="3476625" cy="191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C4ED8"/>
                </a:solidFill>
                <a:latin typeface="Roboto"/>
                <a:ea typeface="Roboto"/>
                <a:cs typeface="Roboto"/>
                <a:sym typeface="Roboto"/>
              </a:rPr>
              <a:t>4. Web Interface</a:t>
            </a:r>
          </a:p>
          <a:p>
            <a:pPr algn="l">
              <a:lnSpc>
                <a:spcPts val="2070"/>
              </a:lnSpc>
            </a:pPr>
            <a:r>
              <a:rPr lang="en-US" sz="1725" spc="-1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Flask application for user interaction</a:t>
            </a:r>
          </a:p>
          <a:p>
            <a:pPr algn="l">
              <a:lnSpc>
                <a:spcPts val="2070"/>
              </a:lnSpc>
            </a:pPr>
            <a:r>
              <a:rPr lang="en-US" sz="1725" spc="-1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CV upload interface</a:t>
            </a:r>
          </a:p>
          <a:p>
            <a:pPr algn="l">
              <a:lnSpc>
                <a:spcPts val="225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Interactive career recommendations Job matching visualization</a:t>
            </a:r>
          </a:p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Result explanations and insights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5816261" y="13287375"/>
            <a:ext cx="2185988" cy="485775"/>
            <a:chOff x="0" y="0"/>
            <a:chExt cx="2914650" cy="6477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914650" cy="647700"/>
            </a:xfrm>
            <a:custGeom>
              <a:avLst/>
              <a:gdLst/>
              <a:ahLst/>
              <a:cxnLst/>
              <a:rect r="r" b="b" t="t" l="l"/>
              <a:pathLst>
                <a:path h="647700" w="2914650">
                  <a:moveTo>
                    <a:pt x="2848610" y="647700"/>
                  </a:moveTo>
                  <a:lnTo>
                    <a:pt x="66040" y="647700"/>
                  </a:lnTo>
                  <a:lnTo>
                    <a:pt x="56261" y="645795"/>
                  </a:lnTo>
                  <a:lnTo>
                    <a:pt x="1905" y="591312"/>
                  </a:lnTo>
                  <a:lnTo>
                    <a:pt x="0" y="581660"/>
                  </a:lnTo>
                  <a:lnTo>
                    <a:pt x="0" y="5715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2848610" y="0"/>
                  </a:lnTo>
                  <a:lnTo>
                    <a:pt x="2912745" y="56388"/>
                  </a:lnTo>
                  <a:lnTo>
                    <a:pt x="2914650" y="66167"/>
                  </a:lnTo>
                  <a:lnTo>
                    <a:pt x="2914650" y="581660"/>
                  </a:lnTo>
                  <a:lnTo>
                    <a:pt x="2858262" y="645795"/>
                  </a:lnTo>
                  <a:lnTo>
                    <a:pt x="2848483" y="64770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55" id="55"/>
          <p:cNvGrpSpPr>
            <a:grpSpLocks noChangeAspect="true"/>
          </p:cNvGrpSpPr>
          <p:nvPr/>
        </p:nvGrpSpPr>
        <p:grpSpPr>
          <a:xfrm rot="0">
            <a:off x="15987711" y="13430249"/>
            <a:ext cx="200023" cy="200023"/>
            <a:chOff x="0" y="0"/>
            <a:chExt cx="266698" cy="26669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16249500" y="13458825"/>
            <a:ext cx="1600200" cy="18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2"/>
              </a:lnSpc>
            </a:pPr>
            <a:r>
              <a:rPr lang="en-US" sz="1500" spc="-7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Made with Genspark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1187111"/>
            <a:chOff x="0" y="0"/>
            <a:chExt cx="24383998" cy="149161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916150"/>
            </a:xfrm>
            <a:custGeom>
              <a:avLst/>
              <a:gdLst/>
              <a:ahLst/>
              <a:cxnLst/>
              <a:rect r="r" b="b" t="t" l="l"/>
              <a:pathLst>
                <a:path h="149161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916150"/>
                  </a:lnTo>
                  <a:lnTo>
                    <a:pt x="0" y="14916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1187112"/>
            <a:chOff x="0" y="0"/>
            <a:chExt cx="24384000" cy="14916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33921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133921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66750" y="652722"/>
            <a:ext cx="10706100" cy="79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17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Results &amp; Evaluation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85799" y="2700336"/>
            <a:ext cx="8001477" cy="5772150"/>
          </a:xfrm>
          <a:custGeom>
            <a:avLst/>
            <a:gdLst/>
            <a:ahLst/>
            <a:cxnLst/>
            <a:rect r="r" b="b" t="t" l="l"/>
            <a:pathLst>
              <a:path h="5772150" w="8001477">
                <a:moveTo>
                  <a:pt x="0" y="0"/>
                </a:moveTo>
                <a:lnTo>
                  <a:pt x="8001477" y="0"/>
                </a:lnTo>
                <a:lnTo>
                  <a:pt x="8001477" y="5772150"/>
                </a:lnTo>
                <a:lnTo>
                  <a:pt x="0" y="5772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66750" y="2048501"/>
            <a:ext cx="3282315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82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Key Performance Metrics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9636" y="2877501"/>
            <a:ext cx="1683067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7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Model Accuracy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9636" y="3373476"/>
            <a:ext cx="1336358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SVM Classifier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38852" y="3308621"/>
            <a:ext cx="84842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75">
                <a:solidFill>
                  <a:srgbClr val="049569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99.48</a:t>
            </a:r>
            <a:r>
              <a:rPr lang="en-US" b="true" sz="1950" spc="-75">
                <a:solidFill>
                  <a:srgbClr val="049569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%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28686" y="3757611"/>
            <a:ext cx="7558088" cy="114300"/>
            <a:chOff x="0" y="0"/>
            <a:chExt cx="10077450" cy="152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077450" cy="152400"/>
            </a:xfrm>
            <a:custGeom>
              <a:avLst/>
              <a:gdLst/>
              <a:ahLst/>
              <a:cxnLst/>
              <a:rect r="r" b="b" t="t" l="l"/>
              <a:pathLst>
                <a:path h="152400" w="10077450">
                  <a:moveTo>
                    <a:pt x="10011410" y="152400"/>
                  </a:moveTo>
                  <a:lnTo>
                    <a:pt x="66040" y="152400"/>
                  </a:lnTo>
                  <a:lnTo>
                    <a:pt x="56261" y="150495"/>
                  </a:lnTo>
                  <a:lnTo>
                    <a:pt x="1905" y="96012"/>
                  </a:lnTo>
                  <a:lnTo>
                    <a:pt x="0" y="86360"/>
                  </a:lnTo>
                  <a:lnTo>
                    <a:pt x="0" y="762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10011410" y="0"/>
                  </a:lnTo>
                  <a:lnTo>
                    <a:pt x="10075545" y="56388"/>
                  </a:lnTo>
                  <a:lnTo>
                    <a:pt x="10077450" y="66167"/>
                  </a:lnTo>
                  <a:lnTo>
                    <a:pt x="10077450" y="86360"/>
                  </a:lnTo>
                  <a:lnTo>
                    <a:pt x="10021062" y="150495"/>
                  </a:lnTo>
                  <a:lnTo>
                    <a:pt x="10011283" y="152400"/>
                  </a:lnTo>
                  <a:close/>
                </a:path>
              </a:pathLst>
            </a:custGeom>
            <a:solidFill>
              <a:srgbClr val="E4E7EB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28686" y="3751921"/>
            <a:ext cx="7334378" cy="119990"/>
            <a:chOff x="0" y="0"/>
            <a:chExt cx="9315450" cy="152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315450" cy="152400"/>
            </a:xfrm>
            <a:custGeom>
              <a:avLst/>
              <a:gdLst/>
              <a:ahLst/>
              <a:cxnLst/>
              <a:rect r="r" b="b" t="t" l="l"/>
              <a:pathLst>
                <a:path h="152400" w="9315450">
                  <a:moveTo>
                    <a:pt x="9249410" y="152400"/>
                  </a:moveTo>
                  <a:lnTo>
                    <a:pt x="66040" y="152400"/>
                  </a:lnTo>
                  <a:lnTo>
                    <a:pt x="56261" y="150495"/>
                  </a:lnTo>
                  <a:lnTo>
                    <a:pt x="1905" y="96012"/>
                  </a:lnTo>
                  <a:lnTo>
                    <a:pt x="0" y="86360"/>
                  </a:lnTo>
                  <a:lnTo>
                    <a:pt x="0" y="762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9249410" y="0"/>
                  </a:lnTo>
                  <a:lnTo>
                    <a:pt x="9313545" y="56388"/>
                  </a:lnTo>
                  <a:lnTo>
                    <a:pt x="9315450" y="66167"/>
                  </a:lnTo>
                  <a:lnTo>
                    <a:pt x="9315450" y="86360"/>
                  </a:lnTo>
                  <a:lnTo>
                    <a:pt x="9259062" y="150495"/>
                  </a:lnTo>
                  <a:lnTo>
                    <a:pt x="9249283" y="152400"/>
                  </a:lnTo>
                  <a:close/>
                </a:path>
              </a:pathLst>
            </a:custGeom>
            <a:solidFill>
              <a:srgbClr val="0FB98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28686" y="4386261"/>
            <a:ext cx="7558088" cy="114300"/>
            <a:chOff x="0" y="0"/>
            <a:chExt cx="10077450" cy="152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077450" cy="152400"/>
            </a:xfrm>
            <a:custGeom>
              <a:avLst/>
              <a:gdLst/>
              <a:ahLst/>
              <a:cxnLst/>
              <a:rect r="r" b="b" t="t" l="l"/>
              <a:pathLst>
                <a:path h="152400" w="10077450">
                  <a:moveTo>
                    <a:pt x="10011410" y="152400"/>
                  </a:moveTo>
                  <a:lnTo>
                    <a:pt x="66040" y="152400"/>
                  </a:lnTo>
                  <a:lnTo>
                    <a:pt x="56261" y="150495"/>
                  </a:lnTo>
                  <a:lnTo>
                    <a:pt x="1905" y="96012"/>
                  </a:lnTo>
                  <a:lnTo>
                    <a:pt x="0" y="86360"/>
                  </a:lnTo>
                  <a:lnTo>
                    <a:pt x="0" y="762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10011410" y="0"/>
                  </a:lnTo>
                  <a:lnTo>
                    <a:pt x="10075545" y="56388"/>
                  </a:lnTo>
                  <a:lnTo>
                    <a:pt x="10077450" y="66167"/>
                  </a:lnTo>
                  <a:lnTo>
                    <a:pt x="10077450" y="86360"/>
                  </a:lnTo>
                  <a:lnTo>
                    <a:pt x="10021062" y="150495"/>
                  </a:lnTo>
                  <a:lnTo>
                    <a:pt x="10011283" y="152400"/>
                  </a:lnTo>
                  <a:close/>
                </a:path>
              </a:pathLst>
            </a:custGeom>
            <a:solidFill>
              <a:srgbClr val="E4E7E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28686" y="4377035"/>
            <a:ext cx="7334377" cy="123526"/>
            <a:chOff x="0" y="0"/>
            <a:chExt cx="9048750" cy="152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048750" cy="152400"/>
            </a:xfrm>
            <a:custGeom>
              <a:avLst/>
              <a:gdLst/>
              <a:ahLst/>
              <a:cxnLst/>
              <a:rect r="r" b="b" t="t" l="l"/>
              <a:pathLst>
                <a:path h="152400" w="9048750">
                  <a:moveTo>
                    <a:pt x="8982710" y="152400"/>
                  </a:moveTo>
                  <a:lnTo>
                    <a:pt x="66040" y="152400"/>
                  </a:lnTo>
                  <a:lnTo>
                    <a:pt x="56261" y="150495"/>
                  </a:lnTo>
                  <a:lnTo>
                    <a:pt x="1905" y="96012"/>
                  </a:lnTo>
                  <a:lnTo>
                    <a:pt x="0" y="86360"/>
                  </a:lnTo>
                  <a:lnTo>
                    <a:pt x="0" y="762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8982710" y="0"/>
                  </a:lnTo>
                  <a:lnTo>
                    <a:pt x="9046845" y="56388"/>
                  </a:lnTo>
                  <a:lnTo>
                    <a:pt x="9048750" y="66167"/>
                  </a:lnTo>
                  <a:lnTo>
                    <a:pt x="9048750" y="86360"/>
                  </a:lnTo>
                  <a:lnTo>
                    <a:pt x="8992362" y="150495"/>
                  </a:lnTo>
                  <a:lnTo>
                    <a:pt x="8982583" y="1524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28686" y="5986461"/>
            <a:ext cx="7558088" cy="114300"/>
            <a:chOff x="0" y="0"/>
            <a:chExt cx="10077450" cy="152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077450" cy="152400"/>
            </a:xfrm>
            <a:custGeom>
              <a:avLst/>
              <a:gdLst/>
              <a:ahLst/>
              <a:cxnLst/>
              <a:rect r="r" b="b" t="t" l="l"/>
              <a:pathLst>
                <a:path h="152400" w="10077450">
                  <a:moveTo>
                    <a:pt x="10011410" y="152400"/>
                  </a:moveTo>
                  <a:lnTo>
                    <a:pt x="66040" y="152400"/>
                  </a:lnTo>
                  <a:lnTo>
                    <a:pt x="56261" y="150495"/>
                  </a:lnTo>
                  <a:lnTo>
                    <a:pt x="1905" y="96012"/>
                  </a:lnTo>
                  <a:lnTo>
                    <a:pt x="0" y="86360"/>
                  </a:lnTo>
                  <a:lnTo>
                    <a:pt x="0" y="762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10011410" y="0"/>
                  </a:lnTo>
                  <a:lnTo>
                    <a:pt x="10075545" y="56388"/>
                  </a:lnTo>
                  <a:lnTo>
                    <a:pt x="10077450" y="66167"/>
                  </a:lnTo>
                  <a:lnTo>
                    <a:pt x="10077450" y="86360"/>
                  </a:lnTo>
                  <a:lnTo>
                    <a:pt x="10021062" y="150495"/>
                  </a:lnTo>
                  <a:lnTo>
                    <a:pt x="10011283" y="152400"/>
                  </a:lnTo>
                  <a:close/>
                </a:path>
              </a:pathLst>
            </a:custGeom>
            <a:solidFill>
              <a:srgbClr val="E4E7EB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28686" y="5976186"/>
            <a:ext cx="7334378" cy="124575"/>
            <a:chOff x="0" y="0"/>
            <a:chExt cx="8972550" cy="152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972550" cy="152400"/>
            </a:xfrm>
            <a:custGeom>
              <a:avLst/>
              <a:gdLst/>
              <a:ahLst/>
              <a:cxnLst/>
              <a:rect r="r" b="b" t="t" l="l"/>
              <a:pathLst>
                <a:path h="152400" w="8972550">
                  <a:moveTo>
                    <a:pt x="8906510" y="152400"/>
                  </a:moveTo>
                  <a:lnTo>
                    <a:pt x="66040" y="152400"/>
                  </a:lnTo>
                  <a:lnTo>
                    <a:pt x="56261" y="150495"/>
                  </a:lnTo>
                  <a:lnTo>
                    <a:pt x="1905" y="96012"/>
                  </a:lnTo>
                  <a:lnTo>
                    <a:pt x="0" y="86360"/>
                  </a:lnTo>
                  <a:lnTo>
                    <a:pt x="0" y="762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8906510" y="0"/>
                  </a:lnTo>
                  <a:lnTo>
                    <a:pt x="8970645" y="56388"/>
                  </a:lnTo>
                  <a:lnTo>
                    <a:pt x="8972550" y="66167"/>
                  </a:lnTo>
                  <a:lnTo>
                    <a:pt x="8972550" y="86360"/>
                  </a:lnTo>
                  <a:lnTo>
                    <a:pt x="8916162" y="150495"/>
                  </a:lnTo>
                  <a:lnTo>
                    <a:pt x="8906383" y="152400"/>
                  </a:lnTo>
                  <a:close/>
                </a:path>
              </a:pathLst>
            </a:custGeom>
            <a:solidFill>
              <a:srgbClr val="0FB981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928686" y="6615111"/>
            <a:ext cx="7558088" cy="114300"/>
            <a:chOff x="0" y="0"/>
            <a:chExt cx="10077450" cy="152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077450" cy="152400"/>
            </a:xfrm>
            <a:custGeom>
              <a:avLst/>
              <a:gdLst/>
              <a:ahLst/>
              <a:cxnLst/>
              <a:rect r="r" b="b" t="t" l="l"/>
              <a:pathLst>
                <a:path h="152400" w="10077450">
                  <a:moveTo>
                    <a:pt x="10011410" y="152400"/>
                  </a:moveTo>
                  <a:lnTo>
                    <a:pt x="66040" y="152400"/>
                  </a:lnTo>
                  <a:lnTo>
                    <a:pt x="56261" y="150495"/>
                  </a:lnTo>
                  <a:lnTo>
                    <a:pt x="1905" y="96012"/>
                  </a:lnTo>
                  <a:lnTo>
                    <a:pt x="0" y="86360"/>
                  </a:lnTo>
                  <a:lnTo>
                    <a:pt x="0" y="762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10011410" y="0"/>
                  </a:lnTo>
                  <a:lnTo>
                    <a:pt x="10075545" y="56388"/>
                  </a:lnTo>
                  <a:lnTo>
                    <a:pt x="10077450" y="66167"/>
                  </a:lnTo>
                  <a:lnTo>
                    <a:pt x="10077450" y="86360"/>
                  </a:lnTo>
                  <a:lnTo>
                    <a:pt x="10021062" y="150495"/>
                  </a:lnTo>
                  <a:lnTo>
                    <a:pt x="10011283" y="152400"/>
                  </a:lnTo>
                  <a:close/>
                </a:path>
              </a:pathLst>
            </a:custGeom>
            <a:solidFill>
              <a:srgbClr val="E4E7EB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928686" y="6601963"/>
            <a:ext cx="7328237" cy="127448"/>
            <a:chOff x="0" y="0"/>
            <a:chExt cx="8763000" cy="152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763000" cy="152400"/>
            </a:xfrm>
            <a:custGeom>
              <a:avLst/>
              <a:gdLst/>
              <a:ahLst/>
              <a:cxnLst/>
              <a:rect r="r" b="b" t="t" l="l"/>
              <a:pathLst>
                <a:path h="152400" w="8763000">
                  <a:moveTo>
                    <a:pt x="8696960" y="152400"/>
                  </a:moveTo>
                  <a:lnTo>
                    <a:pt x="66040" y="152400"/>
                  </a:lnTo>
                  <a:lnTo>
                    <a:pt x="56261" y="150495"/>
                  </a:lnTo>
                  <a:lnTo>
                    <a:pt x="1905" y="96012"/>
                  </a:lnTo>
                  <a:lnTo>
                    <a:pt x="0" y="86360"/>
                  </a:lnTo>
                  <a:lnTo>
                    <a:pt x="0" y="762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8696960" y="0"/>
                  </a:lnTo>
                  <a:lnTo>
                    <a:pt x="8761095" y="56388"/>
                  </a:lnTo>
                  <a:lnTo>
                    <a:pt x="8763000" y="66167"/>
                  </a:lnTo>
                  <a:lnTo>
                    <a:pt x="8763000" y="86360"/>
                  </a:lnTo>
                  <a:lnTo>
                    <a:pt x="8706612" y="150495"/>
                  </a:lnTo>
                  <a:lnTo>
                    <a:pt x="8696833" y="1524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928686" y="8158161"/>
            <a:ext cx="7558088" cy="114300"/>
            <a:chOff x="0" y="0"/>
            <a:chExt cx="10077450" cy="1524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077450" cy="152400"/>
            </a:xfrm>
            <a:custGeom>
              <a:avLst/>
              <a:gdLst/>
              <a:ahLst/>
              <a:cxnLst/>
              <a:rect r="r" b="b" t="t" l="l"/>
              <a:pathLst>
                <a:path h="152400" w="10077450">
                  <a:moveTo>
                    <a:pt x="10011410" y="152400"/>
                  </a:moveTo>
                  <a:lnTo>
                    <a:pt x="66040" y="152400"/>
                  </a:lnTo>
                  <a:lnTo>
                    <a:pt x="56261" y="150495"/>
                  </a:lnTo>
                  <a:lnTo>
                    <a:pt x="1905" y="96012"/>
                  </a:lnTo>
                  <a:lnTo>
                    <a:pt x="0" y="86360"/>
                  </a:lnTo>
                  <a:lnTo>
                    <a:pt x="0" y="762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10011410" y="0"/>
                  </a:lnTo>
                  <a:lnTo>
                    <a:pt x="10075545" y="56388"/>
                  </a:lnTo>
                  <a:lnTo>
                    <a:pt x="10077450" y="66167"/>
                  </a:lnTo>
                  <a:lnTo>
                    <a:pt x="10077450" y="86360"/>
                  </a:lnTo>
                  <a:lnTo>
                    <a:pt x="10021062" y="150495"/>
                  </a:lnTo>
                  <a:lnTo>
                    <a:pt x="10011283" y="152400"/>
                  </a:lnTo>
                  <a:close/>
                </a:path>
              </a:pathLst>
            </a:custGeom>
            <a:solidFill>
              <a:srgbClr val="E4E7EB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685800" y="8758236"/>
            <a:ext cx="257174" cy="257173"/>
            <a:chOff x="0" y="0"/>
            <a:chExt cx="342898" cy="34289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42900" cy="342900"/>
            </a:xfrm>
            <a:custGeom>
              <a:avLst/>
              <a:gdLst/>
              <a:ahLst/>
              <a:cxnLst/>
              <a:rect r="r" b="b" t="t" l="l"/>
              <a:pathLst>
                <a:path h="34290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693836" y="9615486"/>
            <a:ext cx="176797" cy="257173"/>
            <a:chOff x="0" y="0"/>
            <a:chExt cx="235730" cy="34289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35712" cy="342900"/>
            </a:xfrm>
            <a:custGeom>
              <a:avLst/>
              <a:gdLst/>
              <a:ahLst/>
              <a:cxnLst/>
              <a:rect r="r" b="b" t="t" l="l"/>
              <a:pathLst>
                <a:path h="342900" w="235712">
                  <a:moveTo>
                    <a:pt x="0" y="0"/>
                  </a:moveTo>
                  <a:lnTo>
                    <a:pt x="235712" y="0"/>
                  </a:lnTo>
                  <a:lnTo>
                    <a:pt x="235712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07" t="0" r="-515" b="0"/>
              </a:stretch>
            </a:blip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9486881" y="2871786"/>
            <a:ext cx="8115300" cy="6515100"/>
          </a:xfrm>
          <a:custGeom>
            <a:avLst/>
            <a:gdLst/>
            <a:ahLst/>
            <a:cxnLst/>
            <a:rect r="r" b="b" t="t" l="l"/>
            <a:pathLst>
              <a:path h="6515100" w="8115300">
                <a:moveTo>
                  <a:pt x="0" y="0"/>
                </a:moveTo>
                <a:lnTo>
                  <a:pt x="8115299" y="0"/>
                </a:lnTo>
                <a:lnTo>
                  <a:pt x="8115299" y="6515100"/>
                </a:lnTo>
                <a:lnTo>
                  <a:pt x="0" y="6515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909636" y="4002126"/>
            <a:ext cx="1785938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838852" y="3937271"/>
            <a:ext cx="848424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75">
                <a:solidFill>
                  <a:srgbClr val="2562E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99.48</a:t>
            </a:r>
            <a:r>
              <a:rPr lang="en-US" b="true" sz="1950" spc="-75">
                <a:solidFill>
                  <a:srgbClr val="2562E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%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09636" y="5106351"/>
            <a:ext cx="1923098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67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F1 Scores (Macro)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09636" y="5602326"/>
            <a:ext cx="1336358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SVM Classifier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007844" y="5537470"/>
            <a:ext cx="49815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67">
                <a:solidFill>
                  <a:srgbClr val="049569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0.99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909636" y="6230974"/>
            <a:ext cx="1785938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007844" y="6166120"/>
            <a:ext cx="49815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67">
                <a:solidFill>
                  <a:srgbClr val="2562E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0.99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09636" y="7286969"/>
            <a:ext cx="24745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82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Clustering Performance</a:t>
            </a:r>
          </a:p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Silhouette Score (k=15)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007844" y="7747312"/>
            <a:ext cx="888778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b="true" sz="1950" spc="-52">
                <a:solidFill>
                  <a:srgbClr val="7C3AEC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0.1175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02506" y="8662561"/>
            <a:ext cx="5397818" cy="151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CV Format Support</a:t>
            </a:r>
          </a:p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100% compatibility with PDF, DOCX, TXT and image formats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Top Career Category Prediction</a:t>
            </a:r>
          </a:p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Provides 3 most likely career paths with probability scores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639298" y="3030576"/>
            <a:ext cx="2578418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82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Career Category Distribution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9658350" y="3443288"/>
            <a:ext cx="7772398" cy="2800348"/>
            <a:chOff x="0" y="0"/>
            <a:chExt cx="10363198" cy="373379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363200" cy="3733800"/>
            </a:xfrm>
            <a:custGeom>
              <a:avLst/>
              <a:gdLst/>
              <a:ahLst/>
              <a:cxnLst/>
              <a:rect r="r" b="b" t="t" l="l"/>
              <a:pathLst>
                <a:path h="3733800" w="10363200">
                  <a:moveTo>
                    <a:pt x="0" y="0"/>
                  </a:moveTo>
                  <a:lnTo>
                    <a:pt x="10363200" y="0"/>
                  </a:lnTo>
                  <a:lnTo>
                    <a:pt x="10363200" y="3733800"/>
                  </a:lnTo>
                  <a:lnTo>
                    <a:pt x="0" y="3733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53" id="53"/>
          <p:cNvGrpSpPr>
            <a:grpSpLocks noChangeAspect="true"/>
          </p:cNvGrpSpPr>
          <p:nvPr/>
        </p:nvGrpSpPr>
        <p:grpSpPr>
          <a:xfrm rot="0">
            <a:off x="9658350" y="6815138"/>
            <a:ext cx="7772398" cy="2800348"/>
            <a:chOff x="0" y="0"/>
            <a:chExt cx="10363198" cy="373379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0363200" cy="3733800"/>
            </a:xfrm>
            <a:custGeom>
              <a:avLst/>
              <a:gdLst/>
              <a:ahLst/>
              <a:cxnLst/>
              <a:rect r="r" b="b" t="t" l="l"/>
              <a:pathLst>
                <a:path h="3733800" w="10363200">
                  <a:moveTo>
                    <a:pt x="0" y="0"/>
                  </a:moveTo>
                  <a:lnTo>
                    <a:pt x="10363200" y="0"/>
                  </a:lnTo>
                  <a:lnTo>
                    <a:pt x="10363200" y="3733800"/>
                  </a:lnTo>
                  <a:lnTo>
                    <a:pt x="0" y="3733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55" id="55"/>
          <p:cNvSpPr txBox="true"/>
          <p:nvPr/>
        </p:nvSpPr>
        <p:spPr>
          <a:xfrm rot="0">
            <a:off x="9639298" y="6402424"/>
            <a:ext cx="3707130" cy="29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Model Comparison: Classification Report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0099" y="1785936"/>
            <a:ext cx="12958762" cy="42862"/>
            <a:chOff x="0" y="0"/>
            <a:chExt cx="172783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78350" cy="57150"/>
            </a:xfrm>
            <a:custGeom>
              <a:avLst/>
              <a:gdLst/>
              <a:ahLst/>
              <a:cxnLst/>
              <a:rect r="r" b="b" t="t" l="l"/>
              <a:pathLst>
                <a:path h="57150" w="17278350">
                  <a:moveTo>
                    <a:pt x="1727835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7278350" y="0"/>
                  </a:lnTo>
                  <a:lnTo>
                    <a:pt x="1727835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28674" y="2628899"/>
            <a:ext cx="6443662" cy="1628775"/>
            <a:chOff x="0" y="0"/>
            <a:chExt cx="8591550" cy="217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91550" cy="2171700"/>
            </a:xfrm>
            <a:custGeom>
              <a:avLst/>
              <a:gdLst/>
              <a:ahLst/>
              <a:cxnLst/>
              <a:rect r="r" b="b" t="t" l="l"/>
              <a:pathLst>
                <a:path h="2171700" w="8591550">
                  <a:moveTo>
                    <a:pt x="8449183" y="2171700"/>
                  </a:moveTo>
                  <a:lnTo>
                    <a:pt x="0" y="2171700"/>
                  </a:lnTo>
                  <a:lnTo>
                    <a:pt x="0" y="0"/>
                  </a:lnTo>
                  <a:lnTo>
                    <a:pt x="8449183" y="0"/>
                  </a:lnTo>
                  <a:lnTo>
                    <a:pt x="8459089" y="1016"/>
                  </a:lnTo>
                  <a:lnTo>
                    <a:pt x="8532114" y="31242"/>
                  </a:lnTo>
                  <a:lnTo>
                    <a:pt x="8583802" y="103378"/>
                  </a:lnTo>
                  <a:lnTo>
                    <a:pt x="8591550" y="142494"/>
                  </a:lnTo>
                  <a:lnTo>
                    <a:pt x="8591550" y="2029333"/>
                  </a:lnTo>
                  <a:lnTo>
                    <a:pt x="8560308" y="2112264"/>
                  </a:lnTo>
                  <a:lnTo>
                    <a:pt x="8488172" y="2163953"/>
                  </a:lnTo>
                  <a:lnTo>
                    <a:pt x="8449056" y="21717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00099" y="2628899"/>
            <a:ext cx="57150" cy="1628775"/>
            <a:chOff x="0" y="0"/>
            <a:chExt cx="76200" cy="21717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6200" cy="2171700"/>
            </a:xfrm>
            <a:custGeom>
              <a:avLst/>
              <a:gdLst/>
              <a:ahLst/>
              <a:cxnLst/>
              <a:rect r="r" b="b" t="t" l="l"/>
              <a:pathLst>
                <a:path h="2171700" w="76200">
                  <a:moveTo>
                    <a:pt x="76200" y="2171700"/>
                  </a:moveTo>
                  <a:lnTo>
                    <a:pt x="0" y="21717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21717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85848" y="2857499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1" y="0"/>
                </a:lnTo>
                <a:lnTo>
                  <a:pt x="571501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257298" y="3027566"/>
            <a:ext cx="228599" cy="229983"/>
            <a:chOff x="0" y="0"/>
            <a:chExt cx="304798" cy="3066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4800" cy="306705"/>
            </a:xfrm>
            <a:custGeom>
              <a:avLst/>
              <a:gdLst/>
              <a:ahLst/>
              <a:cxnLst/>
              <a:rect r="r" b="b" t="t" l="l"/>
              <a:pathLst>
                <a:path h="306705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6705"/>
                  </a:lnTo>
                  <a:lnTo>
                    <a:pt x="0" y="3067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02" t="0" r="-302" b="19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00099" y="4471986"/>
            <a:ext cx="57150" cy="1628775"/>
            <a:chOff x="0" y="0"/>
            <a:chExt cx="76200" cy="21717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00" cy="2171700"/>
            </a:xfrm>
            <a:custGeom>
              <a:avLst/>
              <a:gdLst/>
              <a:ahLst/>
              <a:cxnLst/>
              <a:rect r="r" b="b" t="t" l="l"/>
              <a:pathLst>
                <a:path h="2171700" w="76200">
                  <a:moveTo>
                    <a:pt x="76200" y="2171700"/>
                  </a:moveTo>
                  <a:lnTo>
                    <a:pt x="0" y="21717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21717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28674" y="4371973"/>
            <a:ext cx="6443662" cy="1628775"/>
            <a:chOff x="0" y="0"/>
            <a:chExt cx="8591550" cy="21717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91550" cy="2171700"/>
            </a:xfrm>
            <a:custGeom>
              <a:avLst/>
              <a:gdLst/>
              <a:ahLst/>
              <a:cxnLst/>
              <a:rect r="r" b="b" t="t" l="l"/>
              <a:pathLst>
                <a:path h="2171700" w="8591550">
                  <a:moveTo>
                    <a:pt x="8449183" y="2171700"/>
                  </a:moveTo>
                  <a:lnTo>
                    <a:pt x="0" y="2171700"/>
                  </a:lnTo>
                  <a:lnTo>
                    <a:pt x="0" y="0"/>
                  </a:lnTo>
                  <a:lnTo>
                    <a:pt x="8449183" y="0"/>
                  </a:lnTo>
                  <a:lnTo>
                    <a:pt x="8459089" y="1016"/>
                  </a:lnTo>
                  <a:lnTo>
                    <a:pt x="8532114" y="31242"/>
                  </a:lnTo>
                  <a:lnTo>
                    <a:pt x="8583802" y="103378"/>
                  </a:lnTo>
                  <a:lnTo>
                    <a:pt x="8591550" y="142494"/>
                  </a:lnTo>
                  <a:lnTo>
                    <a:pt x="8591550" y="2029333"/>
                  </a:lnTo>
                  <a:lnTo>
                    <a:pt x="8560308" y="2112264"/>
                  </a:lnTo>
                  <a:lnTo>
                    <a:pt x="8488172" y="2163953"/>
                  </a:lnTo>
                  <a:lnTo>
                    <a:pt x="8449056" y="21717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85848" y="4543424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1" y="0"/>
                </a:lnTo>
                <a:lnTo>
                  <a:pt x="571501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257298" y="4713646"/>
            <a:ext cx="231056" cy="231055"/>
            <a:chOff x="0" y="0"/>
            <a:chExt cx="308074" cy="3080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8102" cy="308102"/>
            </a:xfrm>
            <a:custGeom>
              <a:avLst/>
              <a:gdLst/>
              <a:ahLst/>
              <a:cxnLst/>
              <a:rect r="r" b="b" t="t" l="l"/>
              <a:pathLst>
                <a:path h="308102" w="308102">
                  <a:moveTo>
                    <a:pt x="0" y="0"/>
                  </a:moveTo>
                  <a:lnTo>
                    <a:pt x="308102" y="0"/>
                  </a:lnTo>
                  <a:lnTo>
                    <a:pt x="308102" y="308102"/>
                  </a:lnTo>
                  <a:lnTo>
                    <a:pt x="0" y="3081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9" b="9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0099" y="6215061"/>
            <a:ext cx="6443662" cy="1614488"/>
            <a:chOff x="0" y="0"/>
            <a:chExt cx="8591550" cy="21526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91550" cy="2152650"/>
            </a:xfrm>
            <a:custGeom>
              <a:avLst/>
              <a:gdLst/>
              <a:ahLst/>
              <a:cxnLst/>
              <a:rect r="r" b="b" t="t" l="l"/>
              <a:pathLst>
                <a:path h="2152650" w="8591550">
                  <a:moveTo>
                    <a:pt x="8449183" y="2152650"/>
                  </a:moveTo>
                  <a:lnTo>
                    <a:pt x="0" y="2152650"/>
                  </a:lnTo>
                  <a:lnTo>
                    <a:pt x="0" y="0"/>
                  </a:lnTo>
                  <a:lnTo>
                    <a:pt x="8449183" y="0"/>
                  </a:lnTo>
                  <a:lnTo>
                    <a:pt x="8459089" y="1016"/>
                  </a:lnTo>
                  <a:lnTo>
                    <a:pt x="8532114" y="31242"/>
                  </a:lnTo>
                  <a:lnTo>
                    <a:pt x="8583802" y="103378"/>
                  </a:lnTo>
                  <a:lnTo>
                    <a:pt x="8591550" y="142494"/>
                  </a:lnTo>
                  <a:lnTo>
                    <a:pt x="8591550" y="2010283"/>
                  </a:lnTo>
                  <a:lnTo>
                    <a:pt x="8560308" y="2093214"/>
                  </a:lnTo>
                  <a:lnTo>
                    <a:pt x="8488172" y="2144903"/>
                  </a:lnTo>
                  <a:lnTo>
                    <a:pt x="8449056" y="215265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57249" y="6222205"/>
            <a:ext cx="57150" cy="1614488"/>
            <a:chOff x="0" y="0"/>
            <a:chExt cx="76200" cy="21526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6200" cy="2152650"/>
            </a:xfrm>
            <a:custGeom>
              <a:avLst/>
              <a:gdLst/>
              <a:ahLst/>
              <a:cxnLst/>
              <a:rect r="r" b="b" t="t" l="l"/>
              <a:pathLst>
                <a:path h="2152650" w="76200">
                  <a:moveTo>
                    <a:pt x="76200" y="2152650"/>
                  </a:moveTo>
                  <a:lnTo>
                    <a:pt x="0" y="215265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21526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085848" y="6457948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1" y="0"/>
                </a:lnTo>
                <a:lnTo>
                  <a:pt x="571501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57298" y="6526426"/>
            <a:ext cx="228599" cy="214311"/>
            <a:chOff x="0" y="0"/>
            <a:chExt cx="304798" cy="2857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04800" cy="285750"/>
            </a:xfrm>
            <a:custGeom>
              <a:avLst/>
              <a:gdLst/>
              <a:ahLst/>
              <a:cxnLst/>
              <a:rect r="r" b="b" t="t" l="l"/>
              <a:pathLst>
                <a:path h="28575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8391994" y="2461960"/>
            <a:ext cx="6615110" cy="7520490"/>
          </a:xfrm>
          <a:custGeom>
            <a:avLst/>
            <a:gdLst/>
            <a:ahLst/>
            <a:cxnLst/>
            <a:rect r="r" b="b" t="t" l="l"/>
            <a:pathLst>
              <a:path h="7520490" w="6615110">
                <a:moveTo>
                  <a:pt x="0" y="0"/>
                </a:moveTo>
                <a:lnTo>
                  <a:pt x="6615110" y="0"/>
                </a:lnTo>
                <a:lnTo>
                  <a:pt x="6615110" y="7520490"/>
                </a:lnTo>
                <a:lnTo>
                  <a:pt x="0" y="75204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6" id="26"/>
          <p:cNvGrpSpPr/>
          <p:nvPr/>
        </p:nvGrpSpPr>
        <p:grpSpPr>
          <a:xfrm rot="0">
            <a:off x="0" y="0"/>
            <a:ext cx="285750" cy="11415712"/>
            <a:chOff x="0" y="0"/>
            <a:chExt cx="381000" cy="15220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81000" cy="15220950"/>
            </a:xfrm>
            <a:custGeom>
              <a:avLst/>
              <a:gdLst/>
              <a:ahLst/>
              <a:cxnLst/>
              <a:rect r="r" b="b" t="t" l="l"/>
              <a:pathLst>
                <a:path h="15220950" w="381000">
                  <a:moveTo>
                    <a:pt x="381000" y="15220950"/>
                  </a:moveTo>
                  <a:lnTo>
                    <a:pt x="0" y="1522095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152209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8353663" y="2035746"/>
            <a:ext cx="8035836" cy="3672110"/>
          </a:xfrm>
          <a:custGeom>
            <a:avLst/>
            <a:gdLst/>
            <a:ahLst/>
            <a:cxnLst/>
            <a:rect r="r" b="b" t="t" l="l"/>
            <a:pathLst>
              <a:path h="3672110" w="8035836">
                <a:moveTo>
                  <a:pt x="0" y="0"/>
                </a:moveTo>
                <a:lnTo>
                  <a:pt x="8035836" y="0"/>
                </a:lnTo>
                <a:lnTo>
                  <a:pt x="8035836" y="3672110"/>
                </a:lnTo>
                <a:lnTo>
                  <a:pt x="0" y="367211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0042" r="0" b="-10042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430325" y="5917406"/>
            <a:ext cx="7959174" cy="3094374"/>
          </a:xfrm>
          <a:custGeom>
            <a:avLst/>
            <a:gdLst/>
            <a:ahLst/>
            <a:cxnLst/>
            <a:rect r="r" b="b" t="t" l="l"/>
            <a:pathLst>
              <a:path h="3094374" w="7959174">
                <a:moveTo>
                  <a:pt x="0" y="0"/>
                </a:moveTo>
                <a:lnTo>
                  <a:pt x="7959174" y="0"/>
                </a:lnTo>
                <a:lnTo>
                  <a:pt x="7959174" y="3094374"/>
                </a:lnTo>
                <a:lnTo>
                  <a:pt x="0" y="309437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431" t="-16664" r="-11890" b="-4727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781050" y="721677"/>
            <a:ext cx="1389030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30"/>
              </a:lnSpc>
              <a:spcBef>
                <a:spcPct val="0"/>
              </a:spcBef>
            </a:pPr>
            <a:r>
              <a:rPr lang="en-US" b="true" sz="5025" strike="noStrike" u="none">
                <a:solidFill>
                  <a:srgbClr val="333333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Streamlit Web Application Interface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852611" y="2730932"/>
            <a:ext cx="4699635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1800" spc="-12" strike="noStrike" u="none">
                <a:solidFill>
                  <a:srgbClr val="4A5462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CV Upload</a:t>
            </a:r>
          </a:p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1800" spc="-12" strike="noStrike" u="none">
                <a:solidFill>
                  <a:srgbClr val="4A5462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Support for PDF, DOCX, and TXT formats with text extraction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52611" y="4494170"/>
            <a:ext cx="479679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4A5462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Skills Gap Detection</a:t>
            </a:r>
          </a:p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4A5462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Identifies missing skills needed for career advancement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52611" y="6440701"/>
            <a:ext cx="5093969" cy="1077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4A5462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Job Role Recommendations Suggests suitable job positions based on CV analysis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28674" y="4386261"/>
            <a:ext cx="57150" cy="1614488"/>
            <a:chOff x="0" y="0"/>
            <a:chExt cx="76200" cy="215265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6200" cy="2152650"/>
            </a:xfrm>
            <a:custGeom>
              <a:avLst/>
              <a:gdLst/>
              <a:ahLst/>
              <a:cxnLst/>
              <a:rect r="r" b="b" t="t" l="l"/>
              <a:pathLst>
                <a:path h="2152650" w="76200">
                  <a:moveTo>
                    <a:pt x="76200" y="2152650"/>
                  </a:moveTo>
                  <a:lnTo>
                    <a:pt x="0" y="215265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21526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85750" cy="11415712"/>
            <a:chOff x="0" y="0"/>
            <a:chExt cx="381000" cy="15220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1000" cy="15220950"/>
            </a:xfrm>
            <a:custGeom>
              <a:avLst/>
              <a:gdLst/>
              <a:ahLst/>
              <a:cxnLst/>
              <a:rect r="r" b="b" t="t" l="l"/>
              <a:pathLst>
                <a:path h="15220950" w="381000">
                  <a:moveTo>
                    <a:pt x="381000" y="15220950"/>
                  </a:moveTo>
                  <a:lnTo>
                    <a:pt x="0" y="1522095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152209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86739" y="2257323"/>
            <a:ext cx="6443662" cy="1628775"/>
            <a:chOff x="0" y="0"/>
            <a:chExt cx="8591550" cy="2171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91550" cy="2171700"/>
            </a:xfrm>
            <a:custGeom>
              <a:avLst/>
              <a:gdLst/>
              <a:ahLst/>
              <a:cxnLst/>
              <a:rect r="r" b="b" t="t" l="l"/>
              <a:pathLst>
                <a:path h="2171700" w="8591550">
                  <a:moveTo>
                    <a:pt x="8449183" y="2171700"/>
                  </a:moveTo>
                  <a:lnTo>
                    <a:pt x="0" y="2171700"/>
                  </a:lnTo>
                  <a:lnTo>
                    <a:pt x="0" y="0"/>
                  </a:lnTo>
                  <a:lnTo>
                    <a:pt x="8449183" y="0"/>
                  </a:lnTo>
                  <a:lnTo>
                    <a:pt x="8532114" y="31242"/>
                  </a:lnTo>
                  <a:lnTo>
                    <a:pt x="8583802" y="103378"/>
                  </a:lnTo>
                  <a:lnTo>
                    <a:pt x="8591550" y="142494"/>
                  </a:lnTo>
                  <a:lnTo>
                    <a:pt x="8591550" y="2029333"/>
                  </a:lnTo>
                  <a:lnTo>
                    <a:pt x="8560308" y="2112264"/>
                  </a:lnTo>
                  <a:lnTo>
                    <a:pt x="8488172" y="2163953"/>
                  </a:lnTo>
                  <a:lnTo>
                    <a:pt x="8449056" y="21717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500211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203948" y="2671661"/>
            <a:ext cx="228599" cy="228599"/>
            <a:chOff x="0" y="0"/>
            <a:chExt cx="304798" cy="3047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247688" y="1868140"/>
            <a:ext cx="7864304" cy="3800375"/>
          </a:xfrm>
          <a:custGeom>
            <a:avLst/>
            <a:gdLst/>
            <a:ahLst/>
            <a:cxnLst/>
            <a:rect r="r" b="b" t="t" l="l"/>
            <a:pathLst>
              <a:path h="3800375" w="7864304">
                <a:moveTo>
                  <a:pt x="0" y="0"/>
                </a:moveTo>
                <a:lnTo>
                  <a:pt x="7864304" y="0"/>
                </a:lnTo>
                <a:lnTo>
                  <a:pt x="7864304" y="3800375"/>
                </a:lnTo>
                <a:lnTo>
                  <a:pt x="0" y="38003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777" r="0" b="-6777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28650" y="2257323"/>
            <a:ext cx="57150" cy="1628775"/>
            <a:chOff x="0" y="0"/>
            <a:chExt cx="76200" cy="21717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6200" cy="2171700"/>
            </a:xfrm>
            <a:custGeom>
              <a:avLst/>
              <a:gdLst/>
              <a:ahLst/>
              <a:cxnLst/>
              <a:rect r="r" b="b" t="t" l="l"/>
              <a:pathLst>
                <a:path h="2171700" w="76200">
                  <a:moveTo>
                    <a:pt x="76200" y="2171700"/>
                  </a:moveTo>
                  <a:lnTo>
                    <a:pt x="0" y="21717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21717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8731302" y="5586311"/>
            <a:ext cx="8800931" cy="3379005"/>
          </a:xfrm>
          <a:custGeom>
            <a:avLst/>
            <a:gdLst/>
            <a:ahLst/>
            <a:cxnLst/>
            <a:rect r="r" b="b" t="t" l="l"/>
            <a:pathLst>
              <a:path h="3379005" w="8800931">
                <a:moveTo>
                  <a:pt x="0" y="0"/>
                </a:moveTo>
                <a:lnTo>
                  <a:pt x="8800930" y="0"/>
                </a:lnTo>
                <a:lnTo>
                  <a:pt x="8800930" y="3379004"/>
                </a:lnTo>
                <a:lnTo>
                  <a:pt x="0" y="33790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62" t="-11972" r="-14367" b="-5410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86739" y="5057673"/>
            <a:ext cx="6443662" cy="1628775"/>
            <a:chOff x="0" y="0"/>
            <a:chExt cx="8591550" cy="21717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91550" cy="2171700"/>
            </a:xfrm>
            <a:custGeom>
              <a:avLst/>
              <a:gdLst/>
              <a:ahLst/>
              <a:cxnLst/>
              <a:rect r="r" b="b" t="t" l="l"/>
              <a:pathLst>
                <a:path h="2171700" w="8591550">
                  <a:moveTo>
                    <a:pt x="8449183" y="2171700"/>
                  </a:moveTo>
                  <a:lnTo>
                    <a:pt x="0" y="2171700"/>
                  </a:lnTo>
                  <a:lnTo>
                    <a:pt x="0" y="0"/>
                  </a:lnTo>
                  <a:lnTo>
                    <a:pt x="8449183" y="0"/>
                  </a:lnTo>
                  <a:lnTo>
                    <a:pt x="8532114" y="31242"/>
                  </a:lnTo>
                  <a:lnTo>
                    <a:pt x="8583802" y="103378"/>
                  </a:lnTo>
                  <a:lnTo>
                    <a:pt x="8591550" y="142494"/>
                  </a:lnTo>
                  <a:lnTo>
                    <a:pt x="8591550" y="2029333"/>
                  </a:lnTo>
                  <a:lnTo>
                    <a:pt x="8560308" y="2112264"/>
                  </a:lnTo>
                  <a:lnTo>
                    <a:pt x="8488172" y="2163953"/>
                  </a:lnTo>
                  <a:lnTo>
                    <a:pt x="8449056" y="21717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5300561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00151" y="5472011"/>
            <a:ext cx="228598" cy="228598"/>
          </a:xfrm>
          <a:custGeom>
            <a:avLst/>
            <a:gdLst/>
            <a:ahLst/>
            <a:cxnLst/>
            <a:rect r="r" b="b" t="t" l="l"/>
            <a:pathLst>
              <a:path h="228598" w="228598">
                <a:moveTo>
                  <a:pt x="0" y="0"/>
                </a:moveTo>
                <a:lnTo>
                  <a:pt x="228598" y="0"/>
                </a:lnTo>
                <a:lnTo>
                  <a:pt x="22859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81050" y="721677"/>
            <a:ext cx="1389030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30"/>
              </a:lnSpc>
              <a:spcBef>
                <a:spcPct val="0"/>
              </a:spcBef>
            </a:pPr>
            <a:r>
              <a:rPr lang="en-US" b="true" sz="5025" strike="noStrike" u="none">
                <a:solidFill>
                  <a:srgbClr val="333333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Streamlit Web Application Interface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50745" y="2524976"/>
            <a:ext cx="3911917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4A5462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Career Path Analysis</a:t>
            </a:r>
          </a:p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4A5462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AI-powered career prediction with confidence score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43150" y="5076825"/>
            <a:ext cx="3911917" cy="171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 b="true">
                <a:solidFill>
                  <a:srgbClr val="4A5462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About this App:</a:t>
            </a:r>
          </a:p>
          <a:p>
            <a:pPr algn="l" marL="0" indent="0" lvl="0">
              <a:lnSpc>
                <a:spcPts val="2700"/>
              </a:lnSpc>
              <a:spcBef>
                <a:spcPct val="0"/>
              </a:spcBef>
            </a:pPr>
            <a:r>
              <a:rPr lang="en-US" b="true" sz="1800">
                <a:solidFill>
                  <a:srgbClr val="4A5462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This tab provides an overview of the project, explaining its purpose, features, and how it helps users.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00098" y="1785936"/>
            <a:ext cx="12958762" cy="42862"/>
            <a:chOff x="0" y="0"/>
            <a:chExt cx="17278350" cy="571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278350" cy="57150"/>
            </a:xfrm>
            <a:custGeom>
              <a:avLst/>
              <a:gdLst/>
              <a:ahLst/>
              <a:cxnLst/>
              <a:rect r="r" b="b" t="t" l="l"/>
              <a:pathLst>
                <a:path h="57150" w="17278350">
                  <a:moveTo>
                    <a:pt x="1727835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7278350" y="0"/>
                  </a:lnTo>
                  <a:lnTo>
                    <a:pt x="1727835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616825" y="6705600"/>
            <a:ext cx="3054350" cy="761278"/>
            <a:chOff x="0" y="0"/>
            <a:chExt cx="804438" cy="200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4438" cy="200501"/>
            </a:xfrm>
            <a:custGeom>
              <a:avLst/>
              <a:gdLst/>
              <a:ahLst/>
              <a:cxnLst/>
              <a:rect r="r" b="b" t="t" l="l"/>
              <a:pathLst>
                <a:path h="200501" w="804438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04438" cy="248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387011"/>
            <a:chOff x="0" y="0"/>
            <a:chExt cx="24383998" cy="138493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849350"/>
            </a:xfrm>
            <a:custGeom>
              <a:avLst/>
              <a:gdLst/>
              <a:ahLst/>
              <a:cxnLst/>
              <a:rect r="r" b="b" t="t" l="l"/>
              <a:pathLst>
                <a:path h="138493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849350"/>
                  </a:lnTo>
                  <a:lnTo>
                    <a:pt x="0" y="13849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387012"/>
            <a:chOff x="0" y="0"/>
            <a:chExt cx="24384000" cy="138493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66750" y="652722"/>
            <a:ext cx="10706100" cy="79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17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Problem Statement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85799" y="3271838"/>
            <a:ext cx="257174" cy="257174"/>
            <a:chOff x="0" y="0"/>
            <a:chExt cx="342898" cy="3428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2900" cy="342900"/>
            </a:xfrm>
            <a:custGeom>
              <a:avLst/>
              <a:gdLst/>
              <a:ahLst/>
              <a:cxnLst/>
              <a:rect r="r" b="b" t="t" l="l"/>
              <a:pathLst>
                <a:path h="34290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85799" y="4129088"/>
            <a:ext cx="258732" cy="258781"/>
            <a:chOff x="0" y="0"/>
            <a:chExt cx="344976" cy="3450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4932" cy="345059"/>
            </a:xfrm>
            <a:custGeom>
              <a:avLst/>
              <a:gdLst/>
              <a:ahLst/>
              <a:cxnLst/>
              <a:rect r="r" b="b" t="t" l="l"/>
              <a:pathLst>
                <a:path h="345059" w="344932">
                  <a:moveTo>
                    <a:pt x="0" y="0"/>
                  </a:moveTo>
                  <a:lnTo>
                    <a:pt x="344932" y="0"/>
                  </a:lnTo>
                  <a:lnTo>
                    <a:pt x="344932" y="345059"/>
                  </a:lnTo>
                  <a:lnTo>
                    <a:pt x="0" y="345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" t="0" r="-22" b="4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685448" y="4986286"/>
            <a:ext cx="225380" cy="257224"/>
            <a:chOff x="0" y="0"/>
            <a:chExt cx="300506" cy="3429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0482" cy="343027"/>
            </a:xfrm>
            <a:custGeom>
              <a:avLst/>
              <a:gdLst/>
              <a:ahLst/>
              <a:cxnLst/>
              <a:rect r="r" b="b" t="t" l="l"/>
              <a:pathLst>
                <a:path h="343027" w="300482">
                  <a:moveTo>
                    <a:pt x="0" y="0"/>
                  </a:moveTo>
                  <a:lnTo>
                    <a:pt x="300482" y="0"/>
                  </a:lnTo>
                  <a:lnTo>
                    <a:pt x="300482" y="343027"/>
                  </a:lnTo>
                  <a:lnTo>
                    <a:pt x="0" y="3430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75" r="-7" b="-858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685799" y="5859660"/>
            <a:ext cx="257174" cy="225027"/>
            <a:chOff x="0" y="0"/>
            <a:chExt cx="342898" cy="3000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2900" cy="299974"/>
            </a:xfrm>
            <a:custGeom>
              <a:avLst/>
              <a:gdLst/>
              <a:ahLst/>
              <a:cxnLst/>
              <a:rect r="r" b="b" t="t" l="l"/>
              <a:pathLst>
                <a:path h="299974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299974"/>
                  </a:lnTo>
                  <a:lnTo>
                    <a:pt x="0" y="299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93" r="0" b="-814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85799" y="6700838"/>
            <a:ext cx="321468" cy="257173"/>
            <a:chOff x="0" y="0"/>
            <a:chExt cx="428624" cy="3428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8625" cy="342900"/>
            </a:xfrm>
            <a:custGeom>
              <a:avLst/>
              <a:gdLst/>
              <a:ahLst/>
              <a:cxnLst/>
              <a:rect r="r" b="b" t="t" l="l"/>
              <a:pathLst>
                <a:path h="342900" w="428625">
                  <a:moveTo>
                    <a:pt x="0" y="0"/>
                  </a:moveTo>
                  <a:lnTo>
                    <a:pt x="428625" y="0"/>
                  </a:lnTo>
                  <a:lnTo>
                    <a:pt x="428625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2338814"/>
            <a:ext cx="7620953" cy="518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50" spc="-90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Students and job seekers face significant challenges in today's competitive employment landscape: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Career Path Confusion</a:t>
            </a:r>
          </a:p>
          <a:p>
            <a:pPr algn="l">
              <a:lnSpc>
                <a:spcPts val="2070"/>
              </a:lnSpc>
            </a:pPr>
            <a:r>
              <a:rPr lang="en-US" sz="1725" spc="-6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Difficulty identifying suitable career paths aligned with skills and interests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82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Information Overload</a:t>
            </a:r>
          </a:p>
          <a:p>
            <a:pPr algn="l">
              <a:lnSpc>
                <a:spcPts val="2070"/>
              </a:lnSpc>
            </a:pPr>
            <a:r>
              <a:rPr lang="en-US" sz="1725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Overwhelming number of job options and requirements to navigate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Skills Mismatch</a:t>
            </a:r>
          </a:p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Gap between academic knowledge and industry-required skills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Increasing Competition</a:t>
            </a:r>
          </a:p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Rising number of qualified candidates for limited positions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82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Manual Recruitment Processes</a:t>
            </a:r>
          </a:p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Traditional CV screening methods are time-consuming and often subjective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387011"/>
            <a:chOff x="0" y="0"/>
            <a:chExt cx="24383998" cy="138493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849350"/>
            </a:xfrm>
            <a:custGeom>
              <a:avLst/>
              <a:gdLst/>
              <a:ahLst/>
              <a:cxnLst/>
              <a:rect r="r" b="b" t="t" l="l"/>
              <a:pathLst>
                <a:path h="138493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849350"/>
                  </a:lnTo>
                  <a:lnTo>
                    <a:pt x="0" y="13849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387012"/>
            <a:chOff x="0" y="0"/>
            <a:chExt cx="24384000" cy="138493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66750" y="652722"/>
            <a:ext cx="10706100" cy="79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195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Proposed Solution Overview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85800" y="3271838"/>
            <a:ext cx="321468" cy="257174"/>
            <a:chOff x="0" y="0"/>
            <a:chExt cx="428624" cy="3428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8625" cy="342900"/>
            </a:xfrm>
            <a:custGeom>
              <a:avLst/>
              <a:gdLst/>
              <a:ahLst/>
              <a:cxnLst/>
              <a:rect r="r" b="b" t="t" l="l"/>
              <a:pathLst>
                <a:path h="342900" w="428625">
                  <a:moveTo>
                    <a:pt x="0" y="0"/>
                  </a:moveTo>
                  <a:lnTo>
                    <a:pt x="428625" y="0"/>
                  </a:lnTo>
                  <a:lnTo>
                    <a:pt x="428625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85800" y="4414836"/>
            <a:ext cx="257174" cy="257676"/>
            <a:chOff x="0" y="0"/>
            <a:chExt cx="342898" cy="3435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2900" cy="343535"/>
            </a:xfrm>
            <a:custGeom>
              <a:avLst/>
              <a:gdLst/>
              <a:ahLst/>
              <a:cxnLst/>
              <a:rect r="r" b="b" t="t" l="l"/>
              <a:pathLst>
                <a:path h="343535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43535"/>
                  </a:lnTo>
                  <a:lnTo>
                    <a:pt x="0" y="343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7" t="0" r="-97" b="-9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685800" y="5573910"/>
            <a:ext cx="289322" cy="225027"/>
            <a:chOff x="0" y="0"/>
            <a:chExt cx="385762" cy="3000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5699" cy="299974"/>
            </a:xfrm>
            <a:custGeom>
              <a:avLst/>
              <a:gdLst/>
              <a:ahLst/>
              <a:cxnLst/>
              <a:rect r="r" b="b" t="t" l="l"/>
              <a:pathLst>
                <a:path h="299974" w="385699">
                  <a:moveTo>
                    <a:pt x="0" y="0"/>
                  </a:moveTo>
                  <a:lnTo>
                    <a:pt x="385699" y="0"/>
                  </a:lnTo>
                  <a:lnTo>
                    <a:pt x="385699" y="299974"/>
                  </a:lnTo>
                  <a:lnTo>
                    <a:pt x="0" y="299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429" r="-16" b="-1449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693836" y="6700838"/>
            <a:ext cx="176797" cy="257173"/>
            <a:chOff x="0" y="0"/>
            <a:chExt cx="235730" cy="3428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712" cy="342900"/>
            </a:xfrm>
            <a:custGeom>
              <a:avLst/>
              <a:gdLst/>
              <a:ahLst/>
              <a:cxnLst/>
              <a:rect r="r" b="b" t="t" l="l"/>
              <a:pathLst>
                <a:path h="342900" w="235712">
                  <a:moveTo>
                    <a:pt x="0" y="0"/>
                  </a:moveTo>
                  <a:lnTo>
                    <a:pt x="235712" y="0"/>
                  </a:lnTo>
                  <a:lnTo>
                    <a:pt x="235712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07" t="0" r="-515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85800" y="7843836"/>
            <a:ext cx="289322" cy="257173"/>
            <a:chOff x="0" y="0"/>
            <a:chExt cx="385762" cy="3428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85699" cy="342900"/>
            </a:xfrm>
            <a:custGeom>
              <a:avLst/>
              <a:gdLst/>
              <a:ahLst/>
              <a:cxnLst/>
              <a:rect r="r" b="b" t="t" l="l"/>
              <a:pathLst>
                <a:path h="342900" w="385699">
                  <a:moveTo>
                    <a:pt x="0" y="0"/>
                  </a:moveTo>
                  <a:lnTo>
                    <a:pt x="385699" y="0"/>
                  </a:lnTo>
                  <a:lnTo>
                    <a:pt x="385699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625" r="-16" b="-624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2243970"/>
            <a:ext cx="7694295" cy="631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50" spc="-82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The Smart Career Guidance &amp; Recruitment System leverages advanced technologies to create personalized career recommendations: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AI-Powered Analysis</a:t>
            </a:r>
          </a:p>
          <a:p>
            <a:pPr algn="l">
              <a:lnSpc>
                <a:spcPts val="225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Intelligent processing of resumes and job descriptions using machine learning algorithms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Natural Language Processing</a:t>
            </a:r>
          </a:p>
          <a:p>
            <a:pPr algn="l">
              <a:lnSpc>
                <a:spcPts val="225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Advanced text analysis to extract skills, experiences, and qualifications from unstructured documents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Multi-Model Architecture</a:t>
            </a:r>
          </a:p>
          <a:p>
            <a:pPr algn="l">
              <a:lnSpc>
                <a:spcPts val="225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Classification, clustering, and similarity matching techniques working together for optimal results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Smart Recommendations</a:t>
            </a:r>
          </a:p>
          <a:p>
            <a:pPr algn="l">
              <a:lnSpc>
                <a:spcPts val="225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Data-driven career path suggestions and job opportunity matching with confidence scores</a:t>
            </a:r>
          </a:p>
          <a:p>
            <a:pPr algn="l">
              <a:lnSpc>
                <a:spcPts val="207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7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Interactive Web Platform</a:t>
            </a:r>
          </a:p>
          <a:p>
            <a:pPr algn="l">
              <a:lnSpc>
                <a:spcPts val="225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User-friendly-Streamlit-based application for resume upload, analysis, and recommendation review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3178042" y="2782490"/>
            <a:ext cx="842010" cy="668655"/>
          </a:xfrm>
          <a:custGeom>
            <a:avLst/>
            <a:gdLst/>
            <a:ahLst/>
            <a:cxnLst/>
            <a:rect r="r" b="b" t="t" l="l"/>
            <a:pathLst>
              <a:path h="668655" w="842010">
                <a:moveTo>
                  <a:pt x="0" y="0"/>
                </a:moveTo>
                <a:lnTo>
                  <a:pt x="842010" y="0"/>
                </a:lnTo>
                <a:lnTo>
                  <a:pt x="842010" y="668654"/>
                </a:lnTo>
                <a:lnTo>
                  <a:pt x="0" y="668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9601197" y="4386261"/>
            <a:ext cx="8001000" cy="942975"/>
            <a:chOff x="0" y="0"/>
            <a:chExt cx="10668000" cy="12573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668000" cy="1257300"/>
            </a:xfrm>
            <a:custGeom>
              <a:avLst/>
              <a:gdLst/>
              <a:ahLst/>
              <a:cxnLst/>
              <a:rect r="r" b="b" t="t" l="l"/>
              <a:pathLst>
                <a:path h="1257300" w="10668000">
                  <a:moveTo>
                    <a:pt x="10525633" y="1257300"/>
                  </a:moveTo>
                  <a:lnTo>
                    <a:pt x="142367" y="1257300"/>
                  </a:lnTo>
                  <a:lnTo>
                    <a:pt x="132461" y="1256284"/>
                  </a:lnTo>
                  <a:lnTo>
                    <a:pt x="59436" y="1226058"/>
                  </a:lnTo>
                  <a:lnTo>
                    <a:pt x="7747" y="1153922"/>
                  </a:lnTo>
                  <a:lnTo>
                    <a:pt x="0" y="1114933"/>
                  </a:lnTo>
                  <a:lnTo>
                    <a:pt x="0" y="11049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10525633" y="0"/>
                  </a:lnTo>
                  <a:lnTo>
                    <a:pt x="10608564" y="31242"/>
                  </a:lnTo>
                  <a:lnTo>
                    <a:pt x="10660252" y="103378"/>
                  </a:lnTo>
                  <a:lnTo>
                    <a:pt x="10668000" y="142494"/>
                  </a:lnTo>
                  <a:lnTo>
                    <a:pt x="10668000" y="1114933"/>
                  </a:lnTo>
                  <a:lnTo>
                    <a:pt x="10636758" y="1197864"/>
                  </a:lnTo>
                  <a:lnTo>
                    <a:pt x="10564622" y="1249553"/>
                  </a:lnTo>
                  <a:lnTo>
                    <a:pt x="10535412" y="1256284"/>
                  </a:lnTo>
                  <a:lnTo>
                    <a:pt x="10525506" y="1257300"/>
                  </a:lnTo>
                  <a:close/>
                </a:path>
              </a:pathLst>
            </a:custGeom>
            <a:solidFill>
              <a:srgbClr val="0E4B81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272961" y="4600686"/>
            <a:ext cx="154036" cy="205382"/>
            <a:chOff x="0" y="0"/>
            <a:chExt cx="205382" cy="27384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5359" cy="273812"/>
            </a:xfrm>
            <a:custGeom>
              <a:avLst/>
              <a:gdLst/>
              <a:ahLst/>
              <a:cxnLst/>
              <a:rect r="r" b="b" t="t" l="l"/>
              <a:pathLst>
                <a:path h="273812" w="205359">
                  <a:moveTo>
                    <a:pt x="0" y="0"/>
                  </a:moveTo>
                  <a:lnTo>
                    <a:pt x="205359" y="0"/>
                  </a:lnTo>
                  <a:lnTo>
                    <a:pt x="205359" y="273812"/>
                  </a:lnTo>
                  <a:lnTo>
                    <a:pt x="0" y="273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574" t="0" r="-585" b="-1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601181" y="5329238"/>
            <a:ext cx="8001000" cy="1028700"/>
            <a:chOff x="0" y="0"/>
            <a:chExt cx="10668000" cy="1371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6680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10668000">
                  <a:moveTo>
                    <a:pt x="10668000" y="256667"/>
                  </a:moveTo>
                  <a:lnTo>
                    <a:pt x="10636758" y="173609"/>
                  </a:lnTo>
                  <a:lnTo>
                    <a:pt x="10564622" y="121920"/>
                  </a:lnTo>
                  <a:lnTo>
                    <a:pt x="10525633" y="114300"/>
                  </a:lnTo>
                  <a:lnTo>
                    <a:pt x="5394960" y="114300"/>
                  </a:lnTo>
                  <a:lnTo>
                    <a:pt x="5486400" y="0"/>
                  </a:lnTo>
                  <a:lnTo>
                    <a:pt x="5181600" y="0"/>
                  </a:lnTo>
                  <a:lnTo>
                    <a:pt x="5273040" y="114300"/>
                  </a:lnTo>
                  <a:lnTo>
                    <a:pt x="142367" y="114300"/>
                  </a:lnTo>
                  <a:lnTo>
                    <a:pt x="59436" y="145542"/>
                  </a:lnTo>
                  <a:lnTo>
                    <a:pt x="7747" y="217678"/>
                  </a:lnTo>
                  <a:lnTo>
                    <a:pt x="0" y="256667"/>
                  </a:lnTo>
                  <a:lnTo>
                    <a:pt x="0" y="1219200"/>
                  </a:lnTo>
                  <a:lnTo>
                    <a:pt x="0" y="1229233"/>
                  </a:lnTo>
                  <a:lnTo>
                    <a:pt x="31242" y="1312164"/>
                  </a:lnTo>
                  <a:lnTo>
                    <a:pt x="103378" y="1363853"/>
                  </a:lnTo>
                  <a:lnTo>
                    <a:pt x="142494" y="1371600"/>
                  </a:lnTo>
                  <a:lnTo>
                    <a:pt x="10525633" y="1371600"/>
                  </a:lnTo>
                  <a:lnTo>
                    <a:pt x="10608564" y="1340358"/>
                  </a:lnTo>
                  <a:lnTo>
                    <a:pt x="10660252" y="1268349"/>
                  </a:lnTo>
                  <a:lnTo>
                    <a:pt x="10668000" y="1229233"/>
                  </a:lnTo>
                  <a:lnTo>
                    <a:pt x="10668000" y="256667"/>
                  </a:lnTo>
                  <a:close/>
                </a:path>
              </a:pathLst>
            </a:custGeom>
            <a:solidFill>
              <a:srgbClr val="0E4B81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2000373" y="5627836"/>
            <a:ext cx="207814" cy="180708"/>
            <a:chOff x="0" y="0"/>
            <a:chExt cx="277086" cy="24094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77114" cy="240919"/>
            </a:xfrm>
            <a:custGeom>
              <a:avLst/>
              <a:gdLst/>
              <a:ahLst/>
              <a:cxnLst/>
              <a:rect r="r" b="b" t="t" l="l"/>
              <a:pathLst>
                <a:path h="240919" w="277114">
                  <a:moveTo>
                    <a:pt x="0" y="0"/>
                  </a:moveTo>
                  <a:lnTo>
                    <a:pt x="277114" y="0"/>
                  </a:lnTo>
                  <a:lnTo>
                    <a:pt x="277114" y="240919"/>
                  </a:lnTo>
                  <a:lnTo>
                    <a:pt x="0" y="240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434" t="0" r="-424" b="-1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9601181" y="6357938"/>
            <a:ext cx="8001000" cy="1014412"/>
            <a:chOff x="0" y="0"/>
            <a:chExt cx="10668000" cy="13525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668000" cy="1352550"/>
            </a:xfrm>
            <a:custGeom>
              <a:avLst/>
              <a:gdLst/>
              <a:ahLst/>
              <a:cxnLst/>
              <a:rect r="r" b="b" t="t" l="l"/>
              <a:pathLst>
                <a:path h="1352550" w="10668000">
                  <a:moveTo>
                    <a:pt x="10668000" y="256667"/>
                  </a:moveTo>
                  <a:lnTo>
                    <a:pt x="10636758" y="173736"/>
                  </a:lnTo>
                  <a:lnTo>
                    <a:pt x="10564622" y="122047"/>
                  </a:lnTo>
                  <a:lnTo>
                    <a:pt x="10525633" y="114300"/>
                  </a:lnTo>
                  <a:lnTo>
                    <a:pt x="5394960" y="114300"/>
                  </a:lnTo>
                  <a:lnTo>
                    <a:pt x="5486400" y="0"/>
                  </a:lnTo>
                  <a:lnTo>
                    <a:pt x="5181600" y="0"/>
                  </a:lnTo>
                  <a:lnTo>
                    <a:pt x="5273040" y="114300"/>
                  </a:lnTo>
                  <a:lnTo>
                    <a:pt x="142367" y="114300"/>
                  </a:lnTo>
                  <a:lnTo>
                    <a:pt x="59436" y="145542"/>
                  </a:lnTo>
                  <a:lnTo>
                    <a:pt x="7747" y="217678"/>
                  </a:lnTo>
                  <a:lnTo>
                    <a:pt x="0" y="256667"/>
                  </a:lnTo>
                  <a:lnTo>
                    <a:pt x="0" y="1200150"/>
                  </a:lnTo>
                  <a:lnTo>
                    <a:pt x="0" y="1210183"/>
                  </a:lnTo>
                  <a:lnTo>
                    <a:pt x="31242" y="1293114"/>
                  </a:lnTo>
                  <a:lnTo>
                    <a:pt x="103378" y="1344803"/>
                  </a:lnTo>
                  <a:lnTo>
                    <a:pt x="142494" y="1352550"/>
                  </a:lnTo>
                  <a:lnTo>
                    <a:pt x="10525633" y="1352550"/>
                  </a:lnTo>
                  <a:lnTo>
                    <a:pt x="10608564" y="1321308"/>
                  </a:lnTo>
                  <a:lnTo>
                    <a:pt x="10660252" y="1249299"/>
                  </a:lnTo>
                  <a:lnTo>
                    <a:pt x="10668000" y="1210183"/>
                  </a:lnTo>
                  <a:lnTo>
                    <a:pt x="10668000" y="256667"/>
                  </a:lnTo>
                  <a:close/>
                </a:path>
              </a:pathLst>
            </a:custGeom>
            <a:solidFill>
              <a:srgbClr val="0E4B81"/>
            </a:solid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1401424" y="6643686"/>
            <a:ext cx="205605" cy="205605"/>
            <a:chOff x="0" y="0"/>
            <a:chExt cx="274140" cy="27414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74193" cy="274193"/>
            </a:xfrm>
            <a:custGeom>
              <a:avLst/>
              <a:gdLst/>
              <a:ahLst/>
              <a:cxnLst/>
              <a:rect r="r" b="b" t="t" l="l"/>
              <a:pathLst>
                <a:path h="274193" w="274193">
                  <a:moveTo>
                    <a:pt x="0" y="0"/>
                  </a:moveTo>
                  <a:lnTo>
                    <a:pt x="274193" y="0"/>
                  </a:lnTo>
                  <a:lnTo>
                    <a:pt x="274193" y="274193"/>
                  </a:lnTo>
                  <a:lnTo>
                    <a:pt x="0" y="274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19" b="19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601181" y="7372350"/>
            <a:ext cx="8001000" cy="1028700"/>
            <a:chOff x="0" y="0"/>
            <a:chExt cx="10668000" cy="13716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6680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10668000">
                  <a:moveTo>
                    <a:pt x="10668000" y="256667"/>
                  </a:moveTo>
                  <a:lnTo>
                    <a:pt x="10636758" y="173609"/>
                  </a:lnTo>
                  <a:lnTo>
                    <a:pt x="10564622" y="121920"/>
                  </a:lnTo>
                  <a:lnTo>
                    <a:pt x="10525633" y="114300"/>
                  </a:lnTo>
                  <a:lnTo>
                    <a:pt x="5394960" y="114300"/>
                  </a:lnTo>
                  <a:lnTo>
                    <a:pt x="5486400" y="0"/>
                  </a:lnTo>
                  <a:lnTo>
                    <a:pt x="5181600" y="0"/>
                  </a:lnTo>
                  <a:lnTo>
                    <a:pt x="5273040" y="114300"/>
                  </a:lnTo>
                  <a:lnTo>
                    <a:pt x="142367" y="114300"/>
                  </a:lnTo>
                  <a:lnTo>
                    <a:pt x="59436" y="145542"/>
                  </a:lnTo>
                  <a:lnTo>
                    <a:pt x="7747" y="217678"/>
                  </a:lnTo>
                  <a:lnTo>
                    <a:pt x="0" y="256667"/>
                  </a:lnTo>
                  <a:lnTo>
                    <a:pt x="0" y="1219200"/>
                  </a:lnTo>
                  <a:lnTo>
                    <a:pt x="0" y="1229233"/>
                  </a:lnTo>
                  <a:lnTo>
                    <a:pt x="31242" y="1312164"/>
                  </a:lnTo>
                  <a:lnTo>
                    <a:pt x="103378" y="1363853"/>
                  </a:lnTo>
                  <a:lnTo>
                    <a:pt x="142494" y="1371600"/>
                  </a:lnTo>
                  <a:lnTo>
                    <a:pt x="10525633" y="1371600"/>
                  </a:lnTo>
                  <a:lnTo>
                    <a:pt x="10608564" y="1340358"/>
                  </a:lnTo>
                  <a:lnTo>
                    <a:pt x="10660252" y="1268349"/>
                  </a:lnTo>
                  <a:lnTo>
                    <a:pt x="10668000" y="1229233"/>
                  </a:lnTo>
                  <a:lnTo>
                    <a:pt x="10668000" y="256667"/>
                  </a:lnTo>
                  <a:close/>
                </a:path>
              </a:pathLst>
            </a:custGeom>
            <a:solidFill>
              <a:srgbClr val="0E4B81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2301536" y="7685237"/>
            <a:ext cx="205605" cy="179904"/>
            <a:chOff x="0" y="0"/>
            <a:chExt cx="274140" cy="23987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74193" cy="239903"/>
            </a:xfrm>
            <a:custGeom>
              <a:avLst/>
              <a:gdLst/>
              <a:ahLst/>
              <a:cxnLst/>
              <a:rect r="r" b="b" t="t" l="l"/>
              <a:pathLst>
                <a:path h="239903" w="274193">
                  <a:moveTo>
                    <a:pt x="0" y="0"/>
                  </a:moveTo>
                  <a:lnTo>
                    <a:pt x="274193" y="0"/>
                  </a:lnTo>
                  <a:lnTo>
                    <a:pt x="274193" y="239903"/>
                  </a:lnTo>
                  <a:lnTo>
                    <a:pt x="0" y="239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749" t="0" r="-730" b="12"/>
              </a:stretch>
            </a:blip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12384732" y="3636325"/>
            <a:ext cx="2434590" cy="36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2175" spc="-8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System Components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943023" y="4662987"/>
            <a:ext cx="7550468" cy="453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1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Multi-Format CV Ingestion</a:t>
            </a:r>
          </a:p>
          <a:p>
            <a:pPr algn="ctr">
              <a:lnSpc>
                <a:spcPts val="1800"/>
              </a:lnSpc>
            </a:pPr>
            <a:r>
              <a:rPr lang="en-US" sz="1500" spc="-97">
                <a:solidFill>
                  <a:srgbClr val="DAE9FE"/>
                </a:solidFill>
                <a:latin typeface="Roboto"/>
                <a:ea typeface="Roboto"/>
                <a:cs typeface="Roboto"/>
                <a:sym typeface="Roboto"/>
              </a:rPr>
              <a:t>PDF, DOCX, TXT, Images via OCR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  <a:r>
              <a:rPr lang="en-US" sz="1800" spc="-10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NLP Text Processing &amp; Analysis</a:t>
            </a:r>
          </a:p>
          <a:p>
            <a:pPr algn="ctr">
              <a:lnSpc>
                <a:spcPts val="1800"/>
              </a:lnSpc>
            </a:pPr>
            <a:r>
              <a:rPr lang="en-US" sz="1500" spc="-82">
                <a:solidFill>
                  <a:srgbClr val="DAE9FE"/>
                </a:solidFill>
                <a:latin typeface="Roboto"/>
                <a:ea typeface="Roboto"/>
                <a:cs typeface="Roboto"/>
                <a:sym typeface="Roboto"/>
              </a:rPr>
              <a:t>Tokenization, Lemmatization, TF-IDF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  <a:r>
              <a:rPr lang="en-US" sz="1800" spc="-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Classification &amp; Clustering</a:t>
            </a:r>
          </a:p>
          <a:p>
            <a:pPr algn="ctr">
              <a:lnSpc>
                <a:spcPts val="1800"/>
              </a:lnSpc>
            </a:pPr>
            <a:r>
              <a:rPr lang="en-US" sz="1500" spc="-75">
                <a:solidFill>
                  <a:srgbClr val="DAE9FE"/>
                </a:solidFill>
                <a:latin typeface="Roboto"/>
                <a:ea typeface="Roboto"/>
                <a:cs typeface="Roboto"/>
                <a:sym typeface="Roboto"/>
              </a:rPr>
              <a:t>SVM, Logistic Regression, K-means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  <a:r>
              <a:rPr lang="en-US" sz="1800" spc="-1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 Engine</a:t>
            </a:r>
          </a:p>
          <a:p>
            <a:pPr algn="ctr">
              <a:lnSpc>
                <a:spcPts val="1800"/>
              </a:lnSpc>
            </a:pPr>
            <a:r>
              <a:rPr lang="en-US" sz="1500" spc="-15">
                <a:solidFill>
                  <a:srgbClr val="DAE9FE"/>
                </a:solidFill>
                <a:latin typeface="Roboto"/>
                <a:ea typeface="Roboto"/>
                <a:cs typeface="Roboto"/>
                <a:sym typeface="Roboto"/>
              </a:rPr>
              <a:t>Similarity Matching, Career Path Prediction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  <a:r>
              <a:rPr lang="en-US" sz="1800" i="true" spc="-97">
                <a:solidFill>
                  <a:srgbClr val="6A7280"/>
                </a:solidFill>
                <a:latin typeface="Arial Italics"/>
                <a:ea typeface="Arial Italics"/>
                <a:cs typeface="Arial Italics"/>
                <a:sym typeface="Arial Italics"/>
              </a:rPr>
              <a:t>Engineered to bridge the gap between student capabilities and industry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286998"/>
            <a:chOff x="0" y="0"/>
            <a:chExt cx="24383998" cy="13715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19200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85800" y="2757486"/>
            <a:ext cx="257174" cy="257174"/>
            <a:chOff x="0" y="0"/>
            <a:chExt cx="342898" cy="3428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42900" cy="342900"/>
            </a:xfrm>
            <a:custGeom>
              <a:avLst/>
              <a:gdLst/>
              <a:ahLst/>
              <a:cxnLst/>
              <a:rect r="r" b="b" t="t" l="l"/>
              <a:pathLst>
                <a:path h="34290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85800" y="3898880"/>
            <a:ext cx="290879" cy="258781"/>
            <a:chOff x="0" y="0"/>
            <a:chExt cx="387838" cy="34504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7858" cy="345059"/>
            </a:xfrm>
            <a:custGeom>
              <a:avLst/>
              <a:gdLst/>
              <a:ahLst/>
              <a:cxnLst/>
              <a:rect r="r" b="b" t="t" l="l"/>
              <a:pathLst>
                <a:path h="345059" w="387858">
                  <a:moveTo>
                    <a:pt x="0" y="0"/>
                  </a:moveTo>
                  <a:lnTo>
                    <a:pt x="387858" y="0"/>
                  </a:lnTo>
                  <a:lnTo>
                    <a:pt x="387858" y="345059"/>
                  </a:lnTo>
                  <a:lnTo>
                    <a:pt x="0" y="345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0" t="0" r="-655" b="4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85800" y="5075634"/>
            <a:ext cx="321468" cy="192880"/>
            <a:chOff x="0" y="0"/>
            <a:chExt cx="428624" cy="2571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" cy="257175"/>
            </a:xfrm>
            <a:custGeom>
              <a:avLst/>
              <a:gdLst/>
              <a:ahLst/>
              <a:cxnLst/>
              <a:rect r="r" b="b" t="t" l="l"/>
              <a:pathLst>
                <a:path h="257175" w="428625">
                  <a:moveTo>
                    <a:pt x="0" y="0"/>
                  </a:moveTo>
                  <a:lnTo>
                    <a:pt x="428625" y="0"/>
                  </a:lnTo>
                  <a:lnTo>
                    <a:pt x="428625" y="257175"/>
                  </a:lnTo>
                  <a:lnTo>
                    <a:pt x="0" y="257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685800" y="6186486"/>
            <a:ext cx="257174" cy="257173"/>
            <a:chOff x="0" y="0"/>
            <a:chExt cx="342898" cy="3428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2900" cy="342900"/>
            </a:xfrm>
            <a:custGeom>
              <a:avLst/>
              <a:gdLst/>
              <a:ahLst/>
              <a:cxnLst/>
              <a:rect r="r" b="b" t="t" l="l"/>
              <a:pathLst>
                <a:path h="34290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685800" y="7057650"/>
            <a:ext cx="257174" cy="227187"/>
            <a:chOff x="0" y="0"/>
            <a:chExt cx="342898" cy="3029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2900" cy="302895"/>
            </a:xfrm>
            <a:custGeom>
              <a:avLst/>
              <a:gdLst/>
              <a:ahLst/>
              <a:cxnLst/>
              <a:rect r="r" b="b" t="t" l="l"/>
              <a:pathLst>
                <a:path h="302895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02895"/>
                  </a:lnTo>
                  <a:lnTo>
                    <a:pt x="0" y="3028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310" r="0" b="-317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85800" y="7900986"/>
            <a:ext cx="257174" cy="257173"/>
            <a:chOff x="0" y="0"/>
            <a:chExt cx="342898" cy="3428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2900" cy="342900"/>
            </a:xfrm>
            <a:custGeom>
              <a:avLst/>
              <a:gdLst/>
              <a:ahLst/>
              <a:cxnLst/>
              <a:rect r="r" b="b" t="t" l="l"/>
              <a:pathLst>
                <a:path h="34290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0575606" y="2074226"/>
            <a:ext cx="2725176" cy="1488627"/>
          </a:xfrm>
          <a:custGeom>
            <a:avLst/>
            <a:gdLst/>
            <a:ahLst/>
            <a:cxnLst/>
            <a:rect r="r" b="b" t="t" l="l"/>
            <a:pathLst>
              <a:path h="1488627" w="2725176">
                <a:moveTo>
                  <a:pt x="0" y="0"/>
                </a:moveTo>
                <a:lnTo>
                  <a:pt x="2725176" y="0"/>
                </a:lnTo>
                <a:lnTo>
                  <a:pt x="2725176" y="1488627"/>
                </a:lnTo>
                <a:lnTo>
                  <a:pt x="0" y="14886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430870" y="4226238"/>
            <a:ext cx="3396184" cy="1303864"/>
          </a:xfrm>
          <a:custGeom>
            <a:avLst/>
            <a:gdLst/>
            <a:ahLst/>
            <a:cxnLst/>
            <a:rect r="r" b="b" t="t" l="l"/>
            <a:pathLst>
              <a:path h="1303864" w="3396184">
                <a:moveTo>
                  <a:pt x="0" y="0"/>
                </a:moveTo>
                <a:lnTo>
                  <a:pt x="3396184" y="0"/>
                </a:lnTo>
                <a:lnTo>
                  <a:pt x="3396184" y="1303864"/>
                </a:lnTo>
                <a:lnTo>
                  <a:pt x="0" y="13038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0445" r="0" b="-31836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705233" y="6315073"/>
            <a:ext cx="4847459" cy="1047750"/>
          </a:xfrm>
          <a:custGeom>
            <a:avLst/>
            <a:gdLst/>
            <a:ahLst/>
            <a:cxnLst/>
            <a:rect r="r" b="b" t="t" l="l"/>
            <a:pathLst>
              <a:path h="1047750" w="4847459">
                <a:moveTo>
                  <a:pt x="0" y="0"/>
                </a:moveTo>
                <a:lnTo>
                  <a:pt x="4847459" y="0"/>
                </a:lnTo>
                <a:lnTo>
                  <a:pt x="4847459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0465" r="0" b="-63102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320634" y="7900986"/>
            <a:ext cx="3353774" cy="850457"/>
          </a:xfrm>
          <a:custGeom>
            <a:avLst/>
            <a:gdLst/>
            <a:ahLst/>
            <a:cxnLst/>
            <a:rect r="r" b="b" t="t" l="l"/>
            <a:pathLst>
              <a:path h="850457" w="3353774">
                <a:moveTo>
                  <a:pt x="0" y="0"/>
                </a:moveTo>
                <a:lnTo>
                  <a:pt x="3353774" y="0"/>
                </a:lnTo>
                <a:lnTo>
                  <a:pt x="3353774" y="850457"/>
                </a:lnTo>
                <a:lnTo>
                  <a:pt x="0" y="8504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7320" t="-40465" r="0" b="-63102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736962" y="7954932"/>
            <a:ext cx="3075569" cy="850457"/>
          </a:xfrm>
          <a:custGeom>
            <a:avLst/>
            <a:gdLst/>
            <a:ahLst/>
            <a:cxnLst/>
            <a:rect r="r" b="b" t="t" l="l"/>
            <a:pathLst>
              <a:path h="850457" w="3075569">
                <a:moveTo>
                  <a:pt x="0" y="0"/>
                </a:moveTo>
                <a:lnTo>
                  <a:pt x="3075570" y="0"/>
                </a:lnTo>
                <a:lnTo>
                  <a:pt x="3075570" y="850457"/>
                </a:lnTo>
                <a:lnTo>
                  <a:pt x="0" y="8504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7933" t="-40465" r="0" b="-63102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605555" y="9258300"/>
            <a:ext cx="3448512" cy="850457"/>
          </a:xfrm>
          <a:custGeom>
            <a:avLst/>
            <a:gdLst/>
            <a:ahLst/>
            <a:cxnLst/>
            <a:rect r="r" b="b" t="t" l="l"/>
            <a:pathLst>
              <a:path h="850457" w="3448512">
                <a:moveTo>
                  <a:pt x="0" y="0"/>
                </a:moveTo>
                <a:lnTo>
                  <a:pt x="3448512" y="0"/>
                </a:lnTo>
                <a:lnTo>
                  <a:pt x="3448512" y="850457"/>
                </a:lnTo>
                <a:lnTo>
                  <a:pt x="0" y="8504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097" t="-40465" r="0" b="-63102"/>
            </a:stretch>
          </a:blipFill>
        </p:spPr>
      </p:sp>
      <p:sp>
        <p:nvSpPr>
          <p:cNvPr name="AutoShape 28" id="28"/>
          <p:cNvSpPr/>
          <p:nvPr/>
        </p:nvSpPr>
        <p:spPr>
          <a:xfrm flipH="true">
            <a:off x="11919144" y="3662581"/>
            <a:ext cx="0" cy="5636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 flipH="true">
            <a:off x="11938194" y="5701552"/>
            <a:ext cx="0" cy="5636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H="true">
            <a:off x="11900094" y="7619157"/>
            <a:ext cx="0" cy="5636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H="true">
            <a:off x="11957244" y="8976471"/>
            <a:ext cx="0" cy="5636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1573462" y="2099310"/>
            <a:ext cx="458358" cy="520862"/>
          </a:xfrm>
          <a:custGeom>
            <a:avLst/>
            <a:gdLst/>
            <a:ahLst/>
            <a:cxnLst/>
            <a:rect r="r" b="b" t="t" l="l"/>
            <a:pathLst>
              <a:path h="520862" w="458358">
                <a:moveTo>
                  <a:pt x="0" y="0"/>
                </a:moveTo>
                <a:lnTo>
                  <a:pt x="458358" y="0"/>
                </a:lnTo>
                <a:lnTo>
                  <a:pt x="458358" y="520862"/>
                </a:lnTo>
                <a:lnTo>
                  <a:pt x="0" y="5208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736962" y="8020461"/>
            <a:ext cx="366395" cy="366395"/>
          </a:xfrm>
          <a:custGeom>
            <a:avLst/>
            <a:gdLst/>
            <a:ahLst/>
            <a:cxnLst/>
            <a:rect r="r" b="b" t="t" l="l"/>
            <a:pathLst>
              <a:path h="366395" w="366395">
                <a:moveTo>
                  <a:pt x="0" y="0"/>
                </a:moveTo>
                <a:lnTo>
                  <a:pt x="366396" y="0"/>
                </a:lnTo>
                <a:lnTo>
                  <a:pt x="366396" y="366396"/>
                </a:lnTo>
                <a:lnTo>
                  <a:pt x="0" y="3663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666750" y="652722"/>
            <a:ext cx="10706100" cy="79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17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System Architecture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66750" y="2064701"/>
            <a:ext cx="1994535" cy="36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2175" spc="-8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Key Components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66798" y="2661764"/>
            <a:ext cx="4930140" cy="9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7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CV Ingestion Layer</a:t>
            </a:r>
          </a:p>
          <a:p>
            <a:pPr algn="l">
              <a:lnSpc>
                <a:spcPts val="2250"/>
              </a:lnSpc>
            </a:pPr>
            <a:r>
              <a:rPr lang="en-US" sz="1725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Supports multiple file formats (PDF, DOCX, TXT, images with OCR)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98946" y="3804764"/>
            <a:ext cx="3745230" cy="9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Preprocessing Engine</a:t>
            </a:r>
          </a:p>
          <a:p>
            <a:pPr algn="l">
              <a:lnSpc>
                <a:spcPts val="225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Text cleaning, normalization, tokenization, lemmatization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31093" y="4947765"/>
            <a:ext cx="4420553" cy="945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7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NLP Analysis Module</a:t>
            </a:r>
          </a:p>
          <a:p>
            <a:pPr algn="l">
              <a:lnSpc>
                <a:spcPts val="225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Feature extraction, TF-IDF vectorization, semantic analysis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66798" y="6090764"/>
            <a:ext cx="4575810" cy="65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3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ML Model Stack</a:t>
            </a:r>
          </a:p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Classification (SVM, LogReg), Clustering (K-means)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66798" y="6948014"/>
            <a:ext cx="4430078" cy="65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7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Recommendation Engine</a:t>
            </a:r>
          </a:p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Cosine similarity matching, career path prediction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66798" y="7805264"/>
            <a:ext cx="393954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Web Interface</a:t>
            </a:r>
          </a:p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Streamlit</a:t>
            </a: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 application with interactive dashboard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172086" y="2763047"/>
            <a:ext cx="1261110" cy="752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0"/>
              </a:lnSpc>
            </a:pPr>
            <a:r>
              <a:rPr lang="en-US" sz="1650" spc="-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Resume/CV</a:t>
            </a:r>
          </a:p>
          <a:p>
            <a:pPr algn="ctr">
              <a:lnSpc>
                <a:spcPts val="1709"/>
              </a:lnSpc>
            </a:pPr>
            <a:r>
              <a:rPr lang="en-US" sz="1425" spc="-60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PDF, DOCX, TXT,</a:t>
            </a:r>
          </a:p>
          <a:p>
            <a:pPr algn="ctr">
              <a:lnSpc>
                <a:spcPts val="1709"/>
              </a:lnSpc>
            </a:pPr>
            <a:r>
              <a:rPr lang="en-US" sz="1425" spc="-15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935457" y="6480999"/>
            <a:ext cx="4118610" cy="6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Preprocessing Engine</a:t>
            </a:r>
          </a:p>
          <a:p>
            <a:pPr algn="l">
              <a:lnSpc>
                <a:spcPts val="1800"/>
              </a:lnSpc>
            </a:pPr>
            <a:r>
              <a:rPr lang="en-US" sz="1500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Cleaning, Normalization, Tokenization, Lemmatization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672215" y="4620147"/>
            <a:ext cx="3133725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7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CV Ingestion &amp; Parser</a:t>
            </a:r>
          </a:p>
          <a:p>
            <a:pPr algn="l">
              <a:lnSpc>
                <a:spcPts val="1800"/>
              </a:lnSpc>
            </a:pPr>
            <a:r>
              <a:rPr lang="en-US" sz="1500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Multi-format support with OCR capability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144000" y="7958799"/>
            <a:ext cx="2255341" cy="84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2"/>
              </a:lnSpc>
            </a:pPr>
            <a:r>
              <a:rPr lang="en-US" sz="1793" spc="-1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NLP Module</a:t>
            </a:r>
          </a:p>
          <a:p>
            <a:pPr algn="l">
              <a:lnSpc>
                <a:spcPts val="1655"/>
              </a:lnSpc>
            </a:pPr>
            <a:r>
              <a:rPr lang="en-US" sz="1379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Feature Extraction, TF-IDF, Word Frequencies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230145" y="8029958"/>
            <a:ext cx="2645093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 Processing</a:t>
            </a:r>
          </a:p>
          <a:p>
            <a:pPr algn="l">
              <a:lnSpc>
                <a:spcPts val="1800"/>
              </a:lnSpc>
            </a:pPr>
            <a:r>
              <a:rPr lang="en-US" sz="1500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Classification &amp; Clustering Models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768825" y="9576914"/>
            <a:ext cx="3037116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Streamlit Web Application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1015661"/>
            <a:chOff x="0" y="0"/>
            <a:chExt cx="24383998" cy="14687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4687550"/>
            </a:xfrm>
            <a:custGeom>
              <a:avLst/>
              <a:gdLst/>
              <a:ahLst/>
              <a:cxnLst/>
              <a:rect r="r" b="b" t="t" l="l"/>
              <a:pathLst>
                <a:path h="146875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4687550"/>
                  </a:lnTo>
                  <a:lnTo>
                    <a:pt x="0" y="1468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1015662"/>
            <a:chOff x="0" y="0"/>
            <a:chExt cx="24384000" cy="146875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31635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66750" y="652722"/>
            <a:ext cx="10706100" cy="79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62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Data Processing &amp; Cleaning Workflow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85799" y="7843836"/>
            <a:ext cx="8001000" cy="1200150"/>
            <a:chOff x="0" y="0"/>
            <a:chExt cx="10668000" cy="1600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68000" cy="1600327"/>
            </a:xfrm>
            <a:custGeom>
              <a:avLst/>
              <a:gdLst/>
              <a:ahLst/>
              <a:cxnLst/>
              <a:rect r="r" b="b" t="t" l="l"/>
              <a:pathLst>
                <a:path h="1600327" w="10668000">
                  <a:moveTo>
                    <a:pt x="10525633" y="1600200"/>
                  </a:moveTo>
                  <a:lnTo>
                    <a:pt x="142367" y="1600200"/>
                  </a:lnTo>
                  <a:lnTo>
                    <a:pt x="132461" y="1599184"/>
                  </a:lnTo>
                  <a:lnTo>
                    <a:pt x="59436" y="1568958"/>
                  </a:lnTo>
                  <a:lnTo>
                    <a:pt x="7747" y="1496822"/>
                  </a:lnTo>
                  <a:lnTo>
                    <a:pt x="0" y="1457833"/>
                  </a:lnTo>
                  <a:lnTo>
                    <a:pt x="0" y="14478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10525633" y="0"/>
                  </a:lnTo>
                  <a:lnTo>
                    <a:pt x="10608564" y="31242"/>
                  </a:lnTo>
                  <a:lnTo>
                    <a:pt x="10660252" y="103378"/>
                  </a:lnTo>
                  <a:lnTo>
                    <a:pt x="10668000" y="142494"/>
                  </a:lnTo>
                  <a:lnTo>
                    <a:pt x="10668000" y="1457833"/>
                  </a:lnTo>
                  <a:lnTo>
                    <a:pt x="10636758" y="1540764"/>
                  </a:lnTo>
                  <a:lnTo>
                    <a:pt x="10564622" y="1592453"/>
                  </a:lnTo>
                  <a:lnTo>
                    <a:pt x="10535412" y="1599311"/>
                  </a:lnTo>
                  <a:lnTo>
                    <a:pt x="10525506" y="1600327"/>
                  </a:lnTo>
                  <a:close/>
                </a:path>
              </a:pathLst>
            </a:custGeom>
            <a:solidFill>
              <a:srgbClr val="EFF5F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85799" y="3271836"/>
            <a:ext cx="257174" cy="257174"/>
            <a:chOff x="0" y="0"/>
            <a:chExt cx="342898" cy="3428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2900" cy="342900"/>
            </a:xfrm>
            <a:custGeom>
              <a:avLst/>
              <a:gdLst/>
              <a:ahLst/>
              <a:cxnLst/>
              <a:rect r="r" b="b" t="t" l="l"/>
              <a:pathLst>
                <a:path h="34290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85799" y="4145160"/>
            <a:ext cx="225027" cy="225027"/>
            <a:chOff x="0" y="0"/>
            <a:chExt cx="300036" cy="3000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9974" cy="299974"/>
            </a:xfrm>
            <a:custGeom>
              <a:avLst/>
              <a:gdLst/>
              <a:ahLst/>
              <a:cxnLst/>
              <a:rect r="r" b="b" t="t" l="l"/>
              <a:pathLst>
                <a:path h="299974" w="299974">
                  <a:moveTo>
                    <a:pt x="0" y="0"/>
                  </a:moveTo>
                  <a:lnTo>
                    <a:pt x="299974" y="0"/>
                  </a:lnTo>
                  <a:lnTo>
                    <a:pt x="299974" y="299974"/>
                  </a:lnTo>
                  <a:lnTo>
                    <a:pt x="0" y="299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0" b="-20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85799" y="5272086"/>
            <a:ext cx="254312" cy="257173"/>
            <a:chOff x="0" y="0"/>
            <a:chExt cx="339082" cy="3428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9090" cy="342900"/>
            </a:xfrm>
            <a:custGeom>
              <a:avLst/>
              <a:gdLst/>
              <a:ahLst/>
              <a:cxnLst/>
              <a:rect r="r" b="b" t="t" l="l"/>
              <a:pathLst>
                <a:path h="342900" w="339090">
                  <a:moveTo>
                    <a:pt x="0" y="0"/>
                  </a:moveTo>
                  <a:lnTo>
                    <a:pt x="339090" y="0"/>
                  </a:lnTo>
                  <a:lnTo>
                    <a:pt x="33909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562" t="0" r="-560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85799" y="6145410"/>
            <a:ext cx="289322" cy="225027"/>
            <a:chOff x="0" y="0"/>
            <a:chExt cx="385762" cy="3000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85699" cy="299974"/>
            </a:xfrm>
            <a:custGeom>
              <a:avLst/>
              <a:gdLst/>
              <a:ahLst/>
              <a:cxnLst/>
              <a:rect r="r" b="b" t="t" l="l"/>
              <a:pathLst>
                <a:path h="299974" w="385699">
                  <a:moveTo>
                    <a:pt x="0" y="0"/>
                  </a:moveTo>
                  <a:lnTo>
                    <a:pt x="385699" y="0"/>
                  </a:lnTo>
                  <a:lnTo>
                    <a:pt x="385699" y="299974"/>
                  </a:lnTo>
                  <a:lnTo>
                    <a:pt x="0" y="299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79" t="0" r="-195" b="-2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685799" y="7002660"/>
            <a:ext cx="257174" cy="225027"/>
            <a:chOff x="0" y="0"/>
            <a:chExt cx="342898" cy="30003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42900" cy="299974"/>
            </a:xfrm>
            <a:custGeom>
              <a:avLst/>
              <a:gdLst/>
              <a:ahLst/>
              <a:cxnLst/>
              <a:rect r="r" b="b" t="t" l="l"/>
              <a:pathLst>
                <a:path h="299974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299974"/>
                  </a:lnTo>
                  <a:lnTo>
                    <a:pt x="0" y="299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06" t="0" r="-805" b="-2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8700" y="2352280"/>
            <a:ext cx="8111371" cy="690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985" spc="-83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Our system implements a comprehensive text preprocessing pipeline to extract meaningful features from unstructured CV data:</a:t>
            </a:r>
          </a:p>
          <a:p>
            <a:pPr algn="l">
              <a:lnSpc>
                <a:spcPts val="2107"/>
              </a:lnSpc>
            </a:pPr>
          </a:p>
          <a:p>
            <a:pPr algn="l">
              <a:lnSpc>
                <a:spcPts val="2382"/>
              </a:lnSpc>
            </a:pPr>
            <a:r>
              <a:rPr lang="en-US" sz="1985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Data Ingestion</a:t>
            </a:r>
          </a:p>
          <a:p>
            <a:pPr algn="l">
              <a:lnSpc>
                <a:spcPts val="2107"/>
              </a:lnSpc>
            </a:pPr>
            <a:r>
              <a:rPr lang="en-US" sz="1756" spc="-83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Support for multiple file formats (PDF, DOCX, TXT) and OCR for image-based CVs</a:t>
            </a:r>
          </a:p>
          <a:p>
            <a:pPr algn="l">
              <a:lnSpc>
                <a:spcPts val="2107"/>
              </a:lnSpc>
            </a:pPr>
          </a:p>
          <a:p>
            <a:pPr algn="l">
              <a:lnSpc>
                <a:spcPts val="2382"/>
              </a:lnSpc>
            </a:pPr>
            <a:r>
              <a:rPr lang="en-US" sz="1985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Text Normalization</a:t>
            </a:r>
          </a:p>
          <a:p>
            <a:pPr algn="l">
              <a:lnSpc>
                <a:spcPts val="2290"/>
              </a:lnSpc>
            </a:pPr>
            <a:r>
              <a:rPr lang="en-US" sz="1756" spc="-76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Converting to lowercase, removing URLs, mentions, special characters, and excessive whitespace</a:t>
            </a:r>
          </a:p>
          <a:p>
            <a:pPr algn="l">
              <a:lnSpc>
                <a:spcPts val="2107"/>
              </a:lnSpc>
            </a:pPr>
          </a:p>
          <a:p>
            <a:pPr algn="l">
              <a:lnSpc>
                <a:spcPts val="2382"/>
              </a:lnSpc>
            </a:pPr>
            <a:r>
              <a:rPr lang="en-US" sz="1985" spc="-9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Tokenization &amp; Stopword Removal</a:t>
            </a:r>
          </a:p>
          <a:p>
            <a:pPr algn="l">
              <a:lnSpc>
                <a:spcPts val="2107"/>
              </a:lnSpc>
            </a:pPr>
            <a:r>
              <a:rPr lang="en-US" sz="1756" spc="-76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Breaking text into tokens and filtering common words that don't add meaning</a:t>
            </a:r>
          </a:p>
          <a:p>
            <a:pPr algn="l">
              <a:lnSpc>
                <a:spcPts val="2107"/>
              </a:lnSpc>
            </a:pPr>
          </a:p>
          <a:p>
            <a:pPr algn="l">
              <a:lnSpc>
                <a:spcPts val="2382"/>
              </a:lnSpc>
            </a:pPr>
            <a:r>
              <a:rPr lang="en-US" sz="1985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Lemmatization</a:t>
            </a:r>
          </a:p>
          <a:p>
            <a:pPr algn="l">
              <a:lnSpc>
                <a:spcPts val="2107"/>
              </a:lnSpc>
            </a:pPr>
            <a:r>
              <a:rPr lang="en-US" sz="1756" spc="-1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Converting words to their base form using WordNetLemmatizer</a:t>
            </a:r>
          </a:p>
          <a:p>
            <a:pPr algn="l">
              <a:lnSpc>
                <a:spcPts val="2107"/>
              </a:lnSpc>
            </a:pPr>
          </a:p>
          <a:p>
            <a:pPr algn="l">
              <a:lnSpc>
                <a:spcPts val="2382"/>
              </a:lnSpc>
            </a:pPr>
            <a:r>
              <a:rPr lang="en-US" sz="1985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Vectorization</a:t>
            </a:r>
          </a:p>
          <a:p>
            <a:pPr algn="l">
              <a:lnSpc>
                <a:spcPts val="2107"/>
              </a:lnSpc>
            </a:pPr>
            <a:r>
              <a:rPr lang="en-US" sz="1756" spc="-76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Converting clean text into TF-IDF numeric features for model input</a:t>
            </a:r>
          </a:p>
          <a:p>
            <a:pPr algn="l">
              <a:lnSpc>
                <a:spcPts val="2107"/>
              </a:lnSpc>
            </a:pPr>
          </a:p>
          <a:p>
            <a:pPr algn="l">
              <a:lnSpc>
                <a:spcPts val="2290"/>
              </a:lnSpc>
            </a:pPr>
            <a:r>
              <a:rPr lang="en-US" b="true" sz="1756" spc="-83">
                <a:solidFill>
                  <a:srgbClr val="374050"/>
                </a:solidFill>
                <a:latin typeface="Roboto Bold"/>
                <a:ea typeface="Roboto Bold"/>
                <a:cs typeface="Roboto Bold"/>
                <a:sym typeface="Roboto Bold"/>
              </a:rPr>
              <a:t>Why it matters: </a:t>
            </a:r>
            <a:r>
              <a:rPr lang="en-US" sz="1756" spc="-83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Quality preprocessing ensures accurate skill extraction, relevant feature representation, and improved model performance for career path recommendations.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333806" y="1986152"/>
            <a:ext cx="8515894" cy="8543543"/>
            <a:chOff x="0" y="0"/>
            <a:chExt cx="11734798" cy="1177289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7348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1734800">
                  <a:moveTo>
                    <a:pt x="0" y="0"/>
                  </a:moveTo>
                  <a:lnTo>
                    <a:pt x="11734800" y="0"/>
                  </a:lnTo>
                  <a:lnTo>
                    <a:pt x="11734800" y="11772900"/>
                  </a:lnTo>
                  <a:lnTo>
                    <a:pt x="0" y="1177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9725024" y="2334074"/>
            <a:ext cx="5876505" cy="4290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5"/>
              </a:lnSpc>
            </a:pPr>
            <a:r>
              <a:rPr lang="en-US" sz="2071" spc="-1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Raw Resume Text</a:t>
            </a:r>
          </a:p>
          <a:p>
            <a:pPr algn="l">
              <a:lnSpc>
                <a:spcPts val="1912"/>
              </a:lnSpc>
            </a:pPr>
            <a:r>
              <a:rPr lang="en-US" sz="1593" spc="-95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Unprocessed text with varied formats, URLs, special characters</a:t>
            </a:r>
          </a:p>
          <a:p>
            <a:pPr algn="l">
              <a:lnSpc>
                <a:spcPts val="1912"/>
              </a:lnSpc>
            </a:pPr>
          </a:p>
          <a:p>
            <a:pPr algn="l">
              <a:lnSpc>
                <a:spcPts val="1912"/>
              </a:lnSpc>
            </a:pPr>
          </a:p>
          <a:p>
            <a:pPr algn="l">
              <a:lnSpc>
                <a:spcPts val="2485"/>
              </a:lnSpc>
            </a:pPr>
            <a:r>
              <a:rPr lang="en-US" sz="2071" spc="-15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Text Cleaning</a:t>
            </a:r>
          </a:p>
          <a:p>
            <a:pPr algn="l">
              <a:lnSpc>
                <a:spcPts val="1912"/>
              </a:lnSpc>
            </a:pPr>
            <a:r>
              <a:rPr lang="en-US" sz="1593" spc="-15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Regex patterns for standardization</a:t>
            </a:r>
          </a:p>
          <a:p>
            <a:pPr algn="l">
              <a:lnSpc>
                <a:spcPts val="1912"/>
              </a:lnSpc>
            </a:pPr>
          </a:p>
          <a:p>
            <a:pPr algn="l">
              <a:lnSpc>
                <a:spcPts val="1912"/>
              </a:lnSpc>
            </a:pPr>
            <a:r>
              <a:rPr lang="en-US" sz="1593" spc="-15">
                <a:solidFill>
                  <a:srgbClr val="334054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cleantxt = re.sub(r'http\S+\s', ' ', cleantxt)</a:t>
            </a:r>
          </a:p>
          <a:p>
            <a:pPr algn="l">
              <a:lnSpc>
                <a:spcPts val="1912"/>
              </a:lnSpc>
            </a:pPr>
          </a:p>
          <a:p>
            <a:pPr algn="l">
              <a:lnSpc>
                <a:spcPts val="1912"/>
              </a:lnSpc>
            </a:pPr>
          </a:p>
          <a:p>
            <a:pPr algn="l">
              <a:lnSpc>
                <a:spcPts val="2485"/>
              </a:lnSpc>
            </a:pPr>
            <a:r>
              <a:rPr lang="en-US" sz="2071" spc="-103">
                <a:solidFill>
                  <a:srgbClr val="334054"/>
                </a:solidFill>
                <a:latin typeface="Roboto"/>
                <a:ea typeface="Roboto"/>
                <a:cs typeface="Roboto"/>
                <a:sym typeface="Roboto"/>
              </a:rPr>
              <a:t>Tokenization &amp; Filtering</a:t>
            </a:r>
          </a:p>
          <a:p>
            <a:pPr algn="l">
              <a:lnSpc>
                <a:spcPts val="1912"/>
              </a:lnSpc>
            </a:pPr>
            <a:r>
              <a:rPr lang="en-US" sz="1593" spc="-87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Breaking text into meaningful units</a:t>
            </a:r>
          </a:p>
          <a:p>
            <a:pPr algn="l">
              <a:lnSpc>
                <a:spcPts val="1912"/>
              </a:lnSpc>
            </a:pPr>
          </a:p>
          <a:p>
            <a:pPr algn="l">
              <a:lnSpc>
                <a:spcPts val="1912"/>
              </a:lnSpc>
            </a:pPr>
            <a:r>
              <a:rPr lang="en-US" sz="1593" spc="-15">
                <a:solidFill>
                  <a:srgbClr val="334054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tokens = nltk.word_tokenize(cleantxt)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249500" y="10429875"/>
            <a:ext cx="1600200" cy="18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2"/>
              </a:lnSpc>
            </a:pPr>
            <a:r>
              <a:rPr lang="en-US" sz="1500" spc="-7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Made with Genspark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25024" y="6878222"/>
            <a:ext cx="2391727" cy="69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Lemmatization</a:t>
            </a:r>
          </a:p>
          <a:p>
            <a:pPr algn="l">
              <a:lnSpc>
                <a:spcPts val="1800"/>
              </a:lnSpc>
            </a:pPr>
            <a:r>
              <a:rPr lang="en-US" sz="1500" spc="-82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Converting words to base form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25024" y="7549417"/>
            <a:ext cx="5414962" cy="1989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334054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lemmatizer.lemmatize(word) for word in tokens</a:t>
            </a:r>
          </a:p>
          <a:p>
            <a:pPr algn="l">
              <a:lnSpc>
                <a:spcPts val="1800"/>
              </a:lnSpc>
            </a:pPr>
          </a:p>
          <a:p>
            <a:pPr algn="l">
              <a:lnSpc>
                <a:spcPts val="180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334054"/>
                </a:solidFill>
                <a:latin typeface="Roboto"/>
                <a:ea typeface="Roboto"/>
                <a:cs typeface="Roboto"/>
                <a:sym typeface="Roboto"/>
              </a:rPr>
              <a:t>TF-IDF Vectorization</a:t>
            </a:r>
          </a:p>
          <a:p>
            <a:pPr algn="l">
              <a:lnSpc>
                <a:spcPts val="1800"/>
              </a:lnSpc>
            </a:pPr>
            <a:r>
              <a:rPr lang="en-US" sz="1500" spc="-82">
                <a:solidFill>
                  <a:srgbClr val="6A7280"/>
                </a:solidFill>
                <a:latin typeface="Roboto"/>
                <a:ea typeface="Roboto"/>
                <a:cs typeface="Roboto"/>
                <a:sym typeface="Roboto"/>
              </a:rPr>
              <a:t>Final feature representation for ML models</a:t>
            </a:r>
          </a:p>
          <a:p>
            <a:pPr algn="l">
              <a:lnSpc>
                <a:spcPts val="1800"/>
              </a:lnSpc>
            </a:pPr>
          </a:p>
          <a:p>
            <a:pPr algn="l">
              <a:lnSpc>
                <a:spcPts val="1800"/>
              </a:lnSpc>
            </a:pPr>
            <a:r>
              <a:rPr lang="en-US" sz="1500" spc="-15">
                <a:solidFill>
                  <a:srgbClr val="334054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X = tfidf.transform(df['cleaned_resume'])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1487148"/>
            <a:chOff x="0" y="0"/>
            <a:chExt cx="24383998" cy="153161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316200"/>
            </a:xfrm>
            <a:custGeom>
              <a:avLst/>
              <a:gdLst/>
              <a:ahLst/>
              <a:cxnLst/>
              <a:rect r="r" b="b" t="t" l="l"/>
              <a:pathLst>
                <a:path h="153162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316200"/>
                  </a:lnTo>
                  <a:lnTo>
                    <a:pt x="0" y="15316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16"/>
            <a:ext cx="18288000" cy="11487150"/>
            <a:chOff x="0" y="0"/>
            <a:chExt cx="24384000" cy="15316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379220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66750" y="652722"/>
            <a:ext cx="10706100" cy="79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32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Natural Language Processing Techniques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2081592"/>
            <a:ext cx="759333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50" spc="-75">
                <a:solidFill>
                  <a:srgbClr val="374050"/>
                </a:solidFill>
                <a:latin typeface="Roboto"/>
                <a:ea typeface="Roboto"/>
                <a:cs typeface="Roboto"/>
                <a:sym typeface="Roboto"/>
              </a:rPr>
              <a:t>Our system employs advanced NLP techniques to extract valuable insights from resumes and job descriptions: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85799" y="3271836"/>
            <a:ext cx="254312" cy="257174"/>
            <a:chOff x="0" y="0"/>
            <a:chExt cx="339082" cy="3428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9090" cy="342900"/>
            </a:xfrm>
            <a:custGeom>
              <a:avLst/>
              <a:gdLst/>
              <a:ahLst/>
              <a:cxnLst/>
              <a:rect r="r" b="b" t="t" l="l"/>
              <a:pathLst>
                <a:path h="342900" w="339090">
                  <a:moveTo>
                    <a:pt x="0" y="0"/>
                  </a:moveTo>
                  <a:lnTo>
                    <a:pt x="339090" y="0"/>
                  </a:lnTo>
                  <a:lnTo>
                    <a:pt x="33909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62" t="0" r="-56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84393" y="4430910"/>
            <a:ext cx="259936" cy="226032"/>
            <a:chOff x="0" y="0"/>
            <a:chExt cx="346582" cy="3013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6583" cy="301371"/>
            </a:xfrm>
            <a:custGeom>
              <a:avLst/>
              <a:gdLst/>
              <a:ahLst/>
              <a:cxnLst/>
              <a:rect r="r" b="b" t="t" l="l"/>
              <a:pathLst>
                <a:path h="301371" w="346583">
                  <a:moveTo>
                    <a:pt x="0" y="0"/>
                  </a:moveTo>
                  <a:lnTo>
                    <a:pt x="346583" y="0"/>
                  </a:lnTo>
                  <a:lnTo>
                    <a:pt x="346583" y="301371"/>
                  </a:lnTo>
                  <a:lnTo>
                    <a:pt x="0" y="301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111" r="0" b="-1112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685799" y="5557836"/>
            <a:ext cx="257174" cy="257173"/>
            <a:chOff x="0" y="0"/>
            <a:chExt cx="342898" cy="3428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2900" cy="342900"/>
            </a:xfrm>
            <a:custGeom>
              <a:avLst/>
              <a:gdLst/>
              <a:ahLst/>
              <a:cxnLst/>
              <a:rect r="r" b="b" t="t" l="l"/>
              <a:pathLst>
                <a:path h="34290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684242" y="6698978"/>
            <a:ext cx="324582" cy="260891"/>
            <a:chOff x="0" y="0"/>
            <a:chExt cx="432776" cy="3478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32816" cy="347853"/>
            </a:xfrm>
            <a:custGeom>
              <a:avLst/>
              <a:gdLst/>
              <a:ahLst/>
              <a:cxnLst/>
              <a:rect r="r" b="b" t="t" l="l"/>
              <a:pathLst>
                <a:path h="347853" w="432816">
                  <a:moveTo>
                    <a:pt x="0" y="0"/>
                  </a:moveTo>
                  <a:lnTo>
                    <a:pt x="432816" y="0"/>
                  </a:lnTo>
                  <a:lnTo>
                    <a:pt x="432816" y="347853"/>
                  </a:lnTo>
                  <a:lnTo>
                    <a:pt x="0" y="347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35" t="0" r="-226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01872" y="7843836"/>
            <a:ext cx="272745" cy="257173"/>
            <a:chOff x="0" y="0"/>
            <a:chExt cx="363660" cy="3428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3601" cy="342900"/>
            </a:xfrm>
            <a:custGeom>
              <a:avLst/>
              <a:gdLst/>
              <a:ahLst/>
              <a:cxnLst/>
              <a:rect r="r" b="b" t="t" l="l"/>
              <a:pathLst>
                <a:path h="342900" w="363601">
                  <a:moveTo>
                    <a:pt x="0" y="0"/>
                  </a:moveTo>
                  <a:lnTo>
                    <a:pt x="363601" y="0"/>
                  </a:lnTo>
                  <a:lnTo>
                    <a:pt x="363601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6" r="-16" b="-235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315949" y="2218134"/>
            <a:ext cx="579120" cy="450532"/>
          </a:xfrm>
          <a:custGeom>
            <a:avLst/>
            <a:gdLst/>
            <a:ahLst/>
            <a:cxnLst/>
            <a:rect r="r" b="b" t="t" l="l"/>
            <a:pathLst>
              <a:path h="450532" w="579120">
                <a:moveTo>
                  <a:pt x="0" y="0"/>
                </a:moveTo>
                <a:lnTo>
                  <a:pt x="579119" y="0"/>
                </a:lnTo>
                <a:lnTo>
                  <a:pt x="579119" y="450532"/>
                </a:lnTo>
                <a:lnTo>
                  <a:pt x="0" y="450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9601198" y="3486149"/>
            <a:ext cx="8686798" cy="8000998"/>
            <a:chOff x="0" y="0"/>
            <a:chExt cx="11582398" cy="1066799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582400" cy="10668000"/>
            </a:xfrm>
            <a:custGeom>
              <a:avLst/>
              <a:gdLst/>
              <a:ahLst/>
              <a:cxnLst/>
              <a:rect r="r" b="b" t="t" l="l"/>
              <a:pathLst>
                <a:path h="10668000" w="11582400">
                  <a:moveTo>
                    <a:pt x="0" y="0"/>
                  </a:moveTo>
                  <a:lnTo>
                    <a:pt x="11582400" y="0"/>
                  </a:lnTo>
                  <a:lnTo>
                    <a:pt x="11582400" y="10668000"/>
                  </a:lnTo>
                  <a:lnTo>
                    <a:pt x="0" y="1066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66798" y="3191778"/>
            <a:ext cx="1840230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Text Tokenization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249500" y="10901362"/>
            <a:ext cx="1600200" cy="18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2"/>
              </a:lnSpc>
            </a:pPr>
            <a:r>
              <a:rPr lang="en-US" sz="1500" spc="-7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Made with Genspark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66798" y="3504620"/>
            <a:ext cx="7015162" cy="61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Converting resume text into individual tokens using NLTK's tokenizer to identify words, phrases, and sentences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66798" y="4319114"/>
            <a:ext cx="6814185" cy="945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97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Stopword Removal</a:t>
            </a:r>
          </a:p>
          <a:p>
            <a:pPr algn="l">
              <a:lnSpc>
                <a:spcPts val="225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Eliminating common words (e.g., "the", "and", "is") that don't carry meaningful information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66798" y="5462114"/>
            <a:ext cx="6836093" cy="945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Lemmatization</a:t>
            </a:r>
          </a:p>
          <a:p>
            <a:pPr algn="l">
              <a:lnSpc>
                <a:spcPts val="2250"/>
              </a:lnSpc>
            </a:pPr>
            <a:r>
              <a:rPr lang="en-US" sz="1725" spc="-97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Reducing words to their base form using WordNetLemmatizer to standardize vocabulary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31093" y="6620778"/>
            <a:ext cx="1624012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7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Regex Cleaning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31093" y="6933620"/>
            <a:ext cx="7191375" cy="61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725" spc="-75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Using regular expressions to remove URLs, mentions, hashtags, punctuation, and special characters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98946" y="7748114"/>
            <a:ext cx="7278053" cy="945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5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</a:p>
          <a:p>
            <a:pPr algn="l">
              <a:lnSpc>
                <a:spcPts val="2250"/>
              </a:lnSpc>
            </a:pPr>
            <a:r>
              <a:rPr lang="en-US" sz="1725" spc="-82">
                <a:solidFill>
                  <a:srgbClr val="4A5462"/>
                </a:solidFill>
                <a:latin typeface="Roboto"/>
                <a:ea typeface="Roboto"/>
                <a:cs typeface="Roboto"/>
                <a:sym typeface="Roboto"/>
              </a:rPr>
              <a:t>Converting processed text into TF-IDF vectors to capture keyword importance and context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69526" y="2831741"/>
            <a:ext cx="2865120" cy="38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250" spc="-127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NLP Processing Pipeline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96462" y="3634691"/>
            <a:ext cx="1800225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11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Raw Text Input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910762" y="4136485"/>
            <a:ext cx="7378065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275">
                <a:solidFill>
                  <a:srgbClr val="334054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"10+ years Python experience, led machine learning projects at Tech Corp. Proficient in SQL, Pandas, scikit-learn. PhD in Computer Science."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796462" y="5363478"/>
            <a:ext cx="2886075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7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Cleaning &amp; Normalization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910762" y="5865272"/>
            <a:ext cx="6473190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275">
                <a:solidFill>
                  <a:srgbClr val="334054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"years python experience led machine learning projects tech corp proficient sql pandas scikit learn phd computer science"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796462" y="7092265"/>
            <a:ext cx="3383280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7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Tokenization &amp; Lemmatization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910762" y="7664545"/>
            <a:ext cx="6774180" cy="74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0"/>
              </a:lnSpc>
            </a:pPr>
            <a:r>
              <a:rPr lang="en-US" sz="1275">
                <a:solidFill>
                  <a:srgbClr val="334054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["year", "python", "experience", "lead", "machine", "learning",</a:t>
            </a:r>
          </a:p>
          <a:p>
            <a:pPr algn="l">
              <a:lnSpc>
                <a:spcPts val="2025"/>
              </a:lnSpc>
            </a:pPr>
            <a:r>
              <a:rPr lang="en-US" sz="1275">
                <a:solidFill>
                  <a:srgbClr val="334054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"project", "tech", "corp", "proficient", "sql", "pandas", "scikit", "learn", "phd", "computer", "science"]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796462" y="9063941"/>
            <a:ext cx="3048952" cy="33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50" spc="-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 Feature Extraction (TF-IDF)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498782" y="9785112"/>
            <a:ext cx="976312" cy="27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-7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python: 0.23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822162" y="9785112"/>
            <a:ext cx="1111568" cy="27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-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machine: 0.19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281273" y="9785112"/>
            <a:ext cx="1067752" cy="27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-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learning: 0.18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696626" y="9785112"/>
            <a:ext cx="684848" cy="27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-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sql: 0.15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728229" y="9785112"/>
            <a:ext cx="1019175" cy="27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-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pandas: 0.14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387012"/>
            <a:chOff x="0" y="0"/>
            <a:chExt cx="24384000" cy="138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286000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955852" y="2277459"/>
            <a:ext cx="7736152" cy="5183222"/>
          </a:xfrm>
          <a:custGeom>
            <a:avLst/>
            <a:gdLst/>
            <a:ahLst/>
            <a:cxnLst/>
            <a:rect r="r" b="b" t="t" l="l"/>
            <a:pathLst>
              <a:path h="5183222" w="7736152">
                <a:moveTo>
                  <a:pt x="0" y="0"/>
                </a:moveTo>
                <a:lnTo>
                  <a:pt x="7736151" y="0"/>
                </a:lnTo>
                <a:lnTo>
                  <a:pt x="7736151" y="5183222"/>
                </a:lnTo>
                <a:lnTo>
                  <a:pt x="0" y="5183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0901024" y="2469203"/>
            <a:ext cx="7581238" cy="5472276"/>
          </a:xfrm>
          <a:custGeom>
            <a:avLst/>
            <a:gdLst/>
            <a:ahLst/>
            <a:cxnLst/>
            <a:rect r="r" b="b" t="t" l="l"/>
            <a:pathLst>
              <a:path h="5472276" w="7581238">
                <a:moveTo>
                  <a:pt x="7581238" y="0"/>
                </a:moveTo>
                <a:lnTo>
                  <a:pt x="7581238" y="5472276"/>
                </a:lnTo>
                <a:lnTo>
                  <a:pt x="0" y="5472276"/>
                </a:lnTo>
                <a:lnTo>
                  <a:pt x="0" y="0"/>
                </a:lnTo>
                <a:lnTo>
                  <a:pt x="7581238" y="0"/>
                </a:lnTo>
                <a:close/>
              </a:path>
            </a:pathLst>
          </a:custGeom>
          <a:blipFill>
            <a:blip r:embed="rId3"/>
            <a:stretch>
              <a:fillRect l="0" t="-9193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6750" y="652722"/>
            <a:ext cx="1070610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32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Exploratory Data Analysis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6750" y="2943225"/>
            <a:ext cx="7860043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795" indent="-312897" lvl="1">
              <a:lnSpc>
                <a:spcPts val="3478"/>
              </a:lnSpc>
              <a:buFont typeface="Arial"/>
              <a:buChar char="•"/>
            </a:pPr>
            <a:r>
              <a:rPr lang="en-US" sz="2898" spc="-159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The word cloud highlights the m</a:t>
            </a:r>
            <a:r>
              <a:rPr lang="en-US" sz="2898" spc="-159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ost frequent terms in the job descriptions.</a:t>
            </a:r>
          </a:p>
          <a:p>
            <a:pPr algn="l" marL="625795" indent="-312897" lvl="1">
              <a:lnSpc>
                <a:spcPts val="3478"/>
              </a:lnSpc>
              <a:buFont typeface="Arial"/>
              <a:buChar char="•"/>
            </a:pPr>
            <a:r>
              <a:rPr lang="en-US" sz="2898" spc="-159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Larger words represent higher frequency.</a:t>
            </a:r>
          </a:p>
          <a:p>
            <a:pPr algn="l" marL="625795" indent="-312897" lvl="1">
              <a:lnSpc>
                <a:spcPts val="3478"/>
              </a:lnSpc>
              <a:buFont typeface="Arial"/>
              <a:buChar char="•"/>
            </a:pPr>
            <a:r>
              <a:rPr lang="en-US" sz="2898" spc="-159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For example, terms like experience, company, detail 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138" y="1911724"/>
            <a:ext cx="767690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b="true" sz="3999" spc="-173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Most</a:t>
            </a:r>
            <a:r>
              <a:rPr lang="en-US" b="true" sz="3999" spc="-173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 Required Skills: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387012"/>
            <a:chOff x="0" y="0"/>
            <a:chExt cx="24384000" cy="138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286000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083891" y="1485900"/>
            <a:ext cx="9681411" cy="7772400"/>
          </a:xfrm>
          <a:custGeom>
            <a:avLst/>
            <a:gdLst/>
            <a:ahLst/>
            <a:cxnLst/>
            <a:rect r="r" b="b" t="t" l="l"/>
            <a:pathLst>
              <a:path h="7772400" w="9681411">
                <a:moveTo>
                  <a:pt x="0" y="0"/>
                </a:moveTo>
                <a:lnTo>
                  <a:pt x="9681410" y="0"/>
                </a:lnTo>
                <a:lnTo>
                  <a:pt x="9681410" y="7772400"/>
                </a:lnTo>
                <a:lnTo>
                  <a:pt x="0" y="7772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26106" y="1028700"/>
            <a:ext cx="8488548" cy="4095724"/>
          </a:xfrm>
          <a:custGeom>
            <a:avLst/>
            <a:gdLst/>
            <a:ahLst/>
            <a:cxnLst/>
            <a:rect r="r" b="b" t="t" l="l"/>
            <a:pathLst>
              <a:path h="4095724" w="8488548">
                <a:moveTo>
                  <a:pt x="0" y="0"/>
                </a:moveTo>
                <a:lnTo>
                  <a:pt x="8488547" y="0"/>
                </a:lnTo>
                <a:lnTo>
                  <a:pt x="8488547" y="4095724"/>
                </a:lnTo>
                <a:lnTo>
                  <a:pt x="0" y="4095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26106" y="5612860"/>
            <a:ext cx="9389843" cy="4108056"/>
          </a:xfrm>
          <a:custGeom>
            <a:avLst/>
            <a:gdLst/>
            <a:ahLst/>
            <a:cxnLst/>
            <a:rect r="r" b="b" t="t" l="l"/>
            <a:pathLst>
              <a:path h="4108056" w="9389843">
                <a:moveTo>
                  <a:pt x="0" y="0"/>
                </a:moveTo>
                <a:lnTo>
                  <a:pt x="9389843" y="0"/>
                </a:lnTo>
                <a:lnTo>
                  <a:pt x="9389843" y="4108056"/>
                </a:lnTo>
                <a:lnTo>
                  <a:pt x="0" y="41080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66750" y="652722"/>
            <a:ext cx="1070610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32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Exploratory Data Analysis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0306" y="1938855"/>
            <a:ext cx="626728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-130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T</a:t>
            </a:r>
            <a:r>
              <a:rPr lang="en-US" b="true" sz="3000" spc="-130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op 20 Most Common Skills: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5799" y="2776562"/>
            <a:ext cx="6338796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5323" indent="-257662" lvl="1">
              <a:lnSpc>
                <a:spcPts val="2864"/>
              </a:lnSpc>
              <a:buFont typeface="Arial"/>
              <a:buChar char="•"/>
            </a:pPr>
            <a:r>
              <a:rPr lang="en-US" sz="2386" spc="-102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The ba</a:t>
            </a:r>
            <a:r>
              <a:rPr lang="en-US" sz="2386" spc="-102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r chart provides a clearer quantitative view of the top 20 most frequent skills.</a:t>
            </a:r>
          </a:p>
          <a:p>
            <a:pPr algn="just" marL="515323" indent="-257662" lvl="1">
              <a:lnSpc>
                <a:spcPts val="2864"/>
              </a:lnSpc>
              <a:buFont typeface="Arial"/>
              <a:buChar char="•"/>
            </a:pPr>
            <a:r>
              <a:rPr lang="en-US" sz="2386" spc="-102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It shows the exact count of each skill, making it easier to compare their importance.</a:t>
            </a:r>
          </a:p>
          <a:p>
            <a:pPr algn="just" marL="515323" indent="-257662" lvl="1">
              <a:lnSpc>
                <a:spcPts val="2864"/>
              </a:lnSpc>
              <a:buFont typeface="Arial"/>
              <a:buChar char="•"/>
            </a:pPr>
            <a:r>
              <a:rPr lang="en-US" sz="2386" spc="-103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The most mentioned skills include project, experience, company, month, detail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0306" y="5938004"/>
            <a:ext cx="6267281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-130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Distributi</a:t>
            </a:r>
            <a:r>
              <a:rPr lang="en-US" b="true" sz="3000" spc="-130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on of Jobs by Category: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799" y="6776204"/>
            <a:ext cx="6338796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323" indent="-257662" lvl="1">
              <a:lnSpc>
                <a:spcPts val="2864"/>
              </a:lnSpc>
              <a:buFont typeface="Arial"/>
              <a:buChar char="•"/>
            </a:pPr>
            <a:r>
              <a:rPr lang="en-US" sz="2386" spc="-102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The bar chart shows the c</a:t>
            </a:r>
            <a:r>
              <a:rPr lang="en-US" sz="2386" spc="-102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ount of resumes in each job category.</a:t>
            </a:r>
          </a:p>
          <a:p>
            <a:pPr algn="l" marL="515323" indent="-257662" lvl="1">
              <a:lnSpc>
                <a:spcPts val="2864"/>
              </a:lnSpc>
              <a:buFont typeface="Arial"/>
              <a:buChar char="•"/>
            </a:pPr>
            <a:r>
              <a:rPr lang="en-US" sz="2386" spc="-102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  It is clear that the highest categories are Java Developer, Testing, DevOps Engineer.</a:t>
            </a:r>
          </a:p>
          <a:p>
            <a:pPr algn="l" marL="515323" indent="-257662" lvl="1">
              <a:lnSpc>
                <a:spcPts val="2864"/>
              </a:lnSpc>
              <a:spcBef>
                <a:spcPct val="0"/>
              </a:spcBef>
              <a:buFont typeface="Arial"/>
              <a:buChar char="•"/>
            </a:pPr>
            <a:r>
              <a:rPr lang="en-US" sz="2386" spc="-102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 This makes it easy to compare which fields have the largest number of resumes.</a:t>
            </a:r>
          </a:p>
          <a:p>
            <a:pPr algn="l">
              <a:lnSpc>
                <a:spcPts val="28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652722"/>
            <a:ext cx="1070610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4950" spc="-232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Exploratory Data Analysis 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387012"/>
            <a:chOff x="0" y="0"/>
            <a:chExt cx="24384000" cy="13849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860000" y="1232535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86000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152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524000" y="1524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3B81F5">
                <a:alpha val="1961"/>
              </a:srgbClr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745971" y="537224"/>
            <a:ext cx="8354623" cy="8354623"/>
          </a:xfrm>
          <a:custGeom>
            <a:avLst/>
            <a:gdLst/>
            <a:ahLst/>
            <a:cxnLst/>
            <a:rect r="r" b="b" t="t" l="l"/>
            <a:pathLst>
              <a:path h="8354623" w="8354623">
                <a:moveTo>
                  <a:pt x="0" y="0"/>
                </a:moveTo>
                <a:lnTo>
                  <a:pt x="8354622" y="0"/>
                </a:lnTo>
                <a:lnTo>
                  <a:pt x="8354622" y="8354623"/>
                </a:lnTo>
                <a:lnTo>
                  <a:pt x="0" y="8354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2045" y="1633791"/>
            <a:ext cx="8286470" cy="6049123"/>
          </a:xfrm>
          <a:custGeom>
            <a:avLst/>
            <a:gdLst/>
            <a:ahLst/>
            <a:cxnLst/>
            <a:rect r="r" b="b" t="t" l="l"/>
            <a:pathLst>
              <a:path h="6049123" w="8286470">
                <a:moveTo>
                  <a:pt x="0" y="0"/>
                </a:moveTo>
                <a:lnTo>
                  <a:pt x="8286470" y="0"/>
                </a:lnTo>
                <a:lnTo>
                  <a:pt x="8286470" y="6049123"/>
                </a:lnTo>
                <a:lnTo>
                  <a:pt x="0" y="6049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3138" y="1911724"/>
            <a:ext cx="767690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b="true" sz="3999" spc="-173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Distributi</a:t>
            </a:r>
            <a:r>
              <a:rPr lang="en-US" b="true" sz="3999" spc="-173">
                <a:solidFill>
                  <a:srgbClr val="0E4B81"/>
                </a:solidFill>
                <a:latin typeface="Roboto Bold"/>
                <a:ea typeface="Roboto Bold"/>
                <a:cs typeface="Roboto Bold"/>
                <a:sym typeface="Roboto Bold"/>
              </a:rPr>
              <a:t>on of Resume Categories: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85799" y="1571624"/>
            <a:ext cx="857250" cy="42862"/>
            <a:chOff x="0" y="0"/>
            <a:chExt cx="1143000" cy="571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43000" cy="57150"/>
            </a:xfrm>
            <a:custGeom>
              <a:avLst/>
              <a:gdLst/>
              <a:ahLst/>
              <a:cxnLst/>
              <a:rect r="r" b="b" t="t" l="l"/>
              <a:pathLst>
                <a:path h="57150" w="1143000">
                  <a:moveTo>
                    <a:pt x="11430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5715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66750" y="3201114"/>
            <a:ext cx="6615518" cy="174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3216" indent="-271608" lvl="1">
              <a:lnSpc>
                <a:spcPts val="3522"/>
              </a:lnSpc>
              <a:buFont typeface="Arial"/>
              <a:buChar char="•"/>
            </a:pPr>
            <a:r>
              <a:rPr lang="en-US" sz="2516" spc="-125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The pie chart sh</a:t>
            </a:r>
            <a:r>
              <a:rPr lang="en-US" sz="2516" spc="-125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ows the same data but in percentage form.</a:t>
            </a:r>
          </a:p>
          <a:p>
            <a:pPr algn="just" marL="543216" indent="-271608" lvl="1">
              <a:lnSpc>
                <a:spcPts val="3522"/>
              </a:lnSpc>
              <a:buFont typeface="Arial"/>
              <a:buChar char="•"/>
            </a:pPr>
            <a:r>
              <a:rPr lang="en-US" sz="2516" spc="-125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It provides a quick overview of the proportion of each job category within</a:t>
            </a:r>
            <a:r>
              <a:rPr lang="en-US" sz="2516" spc="-125">
                <a:solidFill>
                  <a:srgbClr val="0E4B81"/>
                </a:solidFill>
                <a:latin typeface="Roboto"/>
                <a:ea typeface="Roboto"/>
                <a:cs typeface="Roboto"/>
                <a:sym typeface="Roboto"/>
              </a:rPr>
              <a:t> the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DAGxY9zX7r0</dc:identifier>
  <dcterms:modified xsi:type="dcterms:W3CDTF">2011-08-01T06:04:30Z</dcterms:modified>
  <cp:revision>1</cp:revision>
  <dc:title>smart_career_guidance_system_20250828190637.pptx</dc:title>
</cp:coreProperties>
</file>