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311" r:id="rId3"/>
    <p:sldId id="292" r:id="rId4"/>
    <p:sldId id="312" r:id="rId5"/>
    <p:sldId id="272" r:id="rId6"/>
    <p:sldId id="308" r:id="rId7"/>
    <p:sldId id="261" r:id="rId8"/>
    <p:sldId id="310" r:id="rId9"/>
    <p:sldId id="285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unuri Srinidhi" initials="PS" lastIdx="1" clrIdx="0">
    <p:extLst>
      <p:ext uri="{19B8F6BF-5375-455C-9EA6-DF929625EA0E}">
        <p15:presenceInfo xmlns:p15="http://schemas.microsoft.com/office/powerpoint/2012/main" userId="59db079abf0979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7DD6F5"/>
    <a:srgbClr val="FFCC99"/>
    <a:srgbClr val="F0FD75"/>
    <a:srgbClr val="FF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C9111-60C2-4D5A-9001-23935F9D4747}">
  <a:tblStyle styleId="{C54C9111-60C2-4D5A-9001-23935F9D4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559A69-E68B-49A7-A958-843418CE86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64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3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67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556B4-4335-3C00-4132-87BA4BBF17A9}"/>
              </a:ext>
            </a:extLst>
          </p:cNvPr>
          <p:cNvSpPr/>
          <p:nvPr/>
        </p:nvSpPr>
        <p:spPr>
          <a:xfrm>
            <a:off x="-14067" y="2145323"/>
            <a:ext cx="2096086" cy="1111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</a:p>
          <a:p>
            <a:pPr algn="ctr"/>
            <a:r>
              <a:rPr lang="en-IN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1B752-90CA-E817-550A-4CA3BD5B4FC7}"/>
              </a:ext>
            </a:extLst>
          </p:cNvPr>
          <p:cNvSpPr/>
          <p:nvPr/>
        </p:nvSpPr>
        <p:spPr>
          <a:xfrm>
            <a:off x="2221655" y="597318"/>
            <a:ext cx="6366934" cy="19996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PREDICTION OF DRIFTED PERSONNEL OR ASSET</a:t>
            </a:r>
          </a:p>
          <a:p>
            <a:r>
              <a:rPr lang="en-IN" sz="2800" b="1" dirty="0">
                <a:solidFill>
                  <a:schemeClr val="tx1">
                    <a:lumMod val="50000"/>
                  </a:schemeClr>
                </a:solidFill>
              </a:rPr>
              <a:t>(NK825)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F7942-BD1C-EF16-92A2-35882F36A877}"/>
              </a:ext>
            </a:extLst>
          </p:cNvPr>
          <p:cNvSpPr txBox="1"/>
          <p:nvPr/>
        </p:nvSpPr>
        <p:spPr>
          <a:xfrm>
            <a:off x="2221655" y="3644053"/>
            <a:ext cx="4145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Indian National Centre for Ocean Information Services (INCOIS), Ministry of Earth Sciences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montserratregular"/>
              </a:rPr>
              <a:t>(MoES) .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4755D-4E26-8CA2-6884-E4ACBB46573A}"/>
              </a:ext>
            </a:extLst>
          </p:cNvPr>
          <p:cNvSpPr/>
          <p:nvPr/>
        </p:nvSpPr>
        <p:spPr>
          <a:xfrm>
            <a:off x="2330027" y="3256671"/>
            <a:ext cx="1971040" cy="2861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CF08E-13BE-B970-053D-BFAD18173A9F}"/>
              </a:ext>
            </a:extLst>
          </p:cNvPr>
          <p:cNvSpPr/>
          <p:nvPr/>
        </p:nvSpPr>
        <p:spPr>
          <a:xfrm>
            <a:off x="6949440" y="3075093"/>
            <a:ext cx="1971040" cy="1342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u="sng" dirty="0">
                <a:solidFill>
                  <a:schemeClr val="tx1">
                    <a:lumMod val="50000"/>
                  </a:schemeClr>
                </a:solidFill>
              </a:rPr>
              <a:t>TEAM:</a:t>
            </a:r>
          </a:p>
          <a:p>
            <a:pPr algn="ctr"/>
            <a:r>
              <a:rPr lang="en-IN" sz="2000" b="1" i="1" dirty="0">
                <a:solidFill>
                  <a:schemeClr val="tx1">
                    <a:lumMod val="50000"/>
                  </a:schemeClr>
                </a:solidFill>
              </a:rPr>
              <a:t>STAR TECHSI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6DCC9-DF8F-9A2E-C91E-E1125A523323}"/>
              </a:ext>
            </a:extLst>
          </p:cNvPr>
          <p:cNvSpPr/>
          <p:nvPr/>
        </p:nvSpPr>
        <p:spPr>
          <a:xfrm>
            <a:off x="426639" y="1478967"/>
            <a:ext cx="8050924" cy="242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THANK YOU!!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537E6-5F3F-2C9A-ADCE-5C94AFF9FDF2}"/>
              </a:ext>
            </a:extLst>
          </p:cNvPr>
          <p:cNvCxnSpPr/>
          <p:nvPr/>
        </p:nvCxnSpPr>
        <p:spPr>
          <a:xfrm flipV="1">
            <a:off x="630621" y="4134678"/>
            <a:ext cx="6774031" cy="16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556B4-4335-3C00-4132-87BA4BBF17A9}"/>
              </a:ext>
            </a:extLst>
          </p:cNvPr>
          <p:cNvSpPr/>
          <p:nvPr/>
        </p:nvSpPr>
        <p:spPr>
          <a:xfrm>
            <a:off x="-14067" y="2145323"/>
            <a:ext cx="2096086" cy="1111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IN" sz="16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039EA-3B9F-D3ED-2800-DBB7B47D4D1A}"/>
              </a:ext>
            </a:extLst>
          </p:cNvPr>
          <p:cNvSpPr/>
          <p:nvPr/>
        </p:nvSpPr>
        <p:spPr>
          <a:xfrm>
            <a:off x="2201333" y="1002454"/>
            <a:ext cx="4746978" cy="407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2"/>
                </a:solidFill>
                <a:latin typeface="Franklin Gothic" panose="020B0604020202020204" charset="0"/>
              </a:rPr>
              <a:t>Development of SARAT (Search And Rescue Aid Tool) to detect the object 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2"/>
                </a:solidFill>
                <a:latin typeface="Franklin Gothic" panose="020B0604020202020204" charset="0"/>
              </a:rPr>
              <a:t>An effort has been made to make use of modern technology AIML  to improve the p</a:t>
            </a:r>
            <a:r>
              <a:rPr lang="en-US" sz="1800" b="1" i="0" u="none" strike="noStrike" dirty="0">
                <a:solidFill>
                  <a:schemeClr val="bg2"/>
                </a:solidFill>
                <a:effectLst/>
                <a:latin typeface="Franklin Gothic" panose="020B0604020202020204" charset="0"/>
              </a:rPr>
              <a:t>rediction of drifted personnel or asset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2"/>
                </a:solidFill>
                <a:latin typeface="Franklin Gothic" panose="020B0604020202020204" charset="0"/>
              </a:rPr>
              <a:t>We used  Regression (LR) and time series analysis  using Neural networks.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2"/>
                </a:solidFill>
                <a:latin typeface="Franklin Gothic" panose="020B0604020202020204" charset="0"/>
              </a:rPr>
              <a:t>Parameters like latitude , longitude, last known time ,search time and object type are provided as input to predict the final possible location of the personnel or asset.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Franklin Gothic" panose="020B0604020202020204" charset="0"/>
              </a:rPr>
              <a:t> 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IN" sz="18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IN" sz="1400" b="1" dirty="0">
              <a:solidFill>
                <a:srgbClr val="212529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i="0" dirty="0">
              <a:solidFill>
                <a:srgbClr val="212529"/>
              </a:solidFill>
              <a:effectLst/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i="0" dirty="0">
              <a:solidFill>
                <a:schemeClr val="bg2"/>
              </a:solidFill>
              <a:effectLst/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bg2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bg1"/>
              </a:solidFill>
              <a:latin typeface="Franklin Gothic" panose="020B0604020202020204" charset="0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2"/>
              </a:solidFill>
              <a:latin typeface="Franklin Gothic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33B0C1-04F3-EBA7-BAAB-96231286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11" y="146024"/>
            <a:ext cx="2086613" cy="203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8EB8FB-FB67-A959-6EC6-0EA0AE3A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816" y="2709333"/>
            <a:ext cx="2023107" cy="20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E66F81-66FA-EC66-E2FE-43EB00BCFA8C}"/>
              </a:ext>
            </a:extLst>
          </p:cNvPr>
          <p:cNvSpPr/>
          <p:nvPr/>
        </p:nvSpPr>
        <p:spPr>
          <a:xfrm>
            <a:off x="3623734" y="284480"/>
            <a:ext cx="1869440" cy="988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chemeClr val="tx1">
                    <a:lumMod val="50000"/>
                  </a:schemeClr>
                </a:solidFill>
              </a:rPr>
              <a:t>SARAT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0057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FBDE-9BA0-7489-DD8A-4BAFE45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" y="2335931"/>
            <a:ext cx="2011075" cy="857400"/>
          </a:xfrm>
        </p:spPr>
        <p:txBody>
          <a:bodyPr/>
          <a:lstStyle/>
          <a:p>
            <a:r>
              <a:rPr lang="en-IN" sz="2000" dirty="0"/>
              <a:t>IDEA</a:t>
            </a:r>
            <a:br>
              <a:rPr lang="en-IN" sz="2000" dirty="0"/>
            </a:br>
            <a:r>
              <a:rPr lang="en-IN" sz="2000" dirty="0"/>
              <a:t>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D757A-7BA1-3879-FF65-F1F9249B73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854F5-E36D-AF52-0D8C-7FE546BE7A97}"/>
              </a:ext>
            </a:extLst>
          </p:cNvPr>
          <p:cNvSpPr/>
          <p:nvPr/>
        </p:nvSpPr>
        <p:spPr>
          <a:xfrm>
            <a:off x="4267200" y="94827"/>
            <a:ext cx="254677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>
                    <a:lumMod val="10000"/>
                  </a:schemeClr>
                </a:solidFill>
              </a:rPr>
              <a:t>IMPLEMENTATION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4F3C52-CC92-1D63-5D48-F2ABE3E3A919}"/>
              </a:ext>
            </a:extLst>
          </p:cNvPr>
          <p:cNvCxnSpPr>
            <a:cxnSpLocks/>
          </p:cNvCxnSpPr>
          <p:nvPr/>
        </p:nvCxnSpPr>
        <p:spPr>
          <a:xfrm>
            <a:off x="5603770" y="593566"/>
            <a:ext cx="0" cy="40888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457E303-2681-7D8E-4250-460ECB293506}"/>
              </a:ext>
            </a:extLst>
          </p:cNvPr>
          <p:cNvSpPr/>
          <p:nvPr/>
        </p:nvSpPr>
        <p:spPr>
          <a:xfrm>
            <a:off x="2704308" y="1420293"/>
            <a:ext cx="243138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FLUIDS CALCULATION</a:t>
            </a:r>
            <a:endParaRPr lang="en-IN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9CD21-7709-6181-E8A2-A912D61B1930}"/>
              </a:ext>
            </a:extLst>
          </p:cNvPr>
          <p:cNvCxnSpPr>
            <a:cxnSpLocks/>
          </p:cNvCxnSpPr>
          <p:nvPr/>
        </p:nvCxnSpPr>
        <p:spPr>
          <a:xfrm>
            <a:off x="3847253" y="1002453"/>
            <a:ext cx="3955627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9F80B-C68F-80E4-5391-BFE6AB8FAB79}"/>
              </a:ext>
            </a:extLst>
          </p:cNvPr>
          <p:cNvCxnSpPr/>
          <p:nvPr/>
        </p:nvCxnSpPr>
        <p:spPr>
          <a:xfrm>
            <a:off x="3847253" y="1002453"/>
            <a:ext cx="0" cy="3963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2127AD-A568-0255-DBE8-512835092F84}"/>
              </a:ext>
            </a:extLst>
          </p:cNvPr>
          <p:cNvCxnSpPr>
            <a:cxnSpLocks/>
          </p:cNvCxnSpPr>
          <p:nvPr/>
        </p:nvCxnSpPr>
        <p:spPr>
          <a:xfrm>
            <a:off x="7802880" y="1002453"/>
            <a:ext cx="0" cy="3963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37849-ECBE-3C1E-4D6C-22186A284899}"/>
              </a:ext>
            </a:extLst>
          </p:cNvPr>
          <p:cNvSpPr/>
          <p:nvPr/>
        </p:nvSpPr>
        <p:spPr>
          <a:xfrm>
            <a:off x="6177517" y="1420293"/>
            <a:ext cx="243138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dependent on dataset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2AEBE37-A248-83D3-AE94-9CDFBC1264B2}"/>
              </a:ext>
            </a:extLst>
          </p:cNvPr>
          <p:cNvSpPr/>
          <p:nvPr/>
        </p:nvSpPr>
        <p:spPr>
          <a:xfrm>
            <a:off x="5048760" y="2851973"/>
            <a:ext cx="2257514" cy="2196700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IN" sz="11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LINEAR REGRESSION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2.SVG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3.BAYESIAN REGRESSION</a:t>
            </a:r>
          </a:p>
          <a:p>
            <a:pPr algn="ctr"/>
            <a:endParaRPr lang="en-IN" sz="11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100" b="1" dirty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en-IN" sz="11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N" sz="1100" b="1" i="0" dirty="0">
                <a:solidFill>
                  <a:srgbClr val="212529"/>
                </a:solidFill>
                <a:effectLst/>
              </a:rPr>
              <a:t>ROBUSTNESS REGRESSION</a:t>
            </a:r>
            <a:endParaRPr lang="en-US" sz="1100" b="1" i="0" dirty="0">
              <a:solidFill>
                <a:srgbClr val="212529"/>
              </a:solidFill>
              <a:effectLst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68A477-AA26-8D16-F6DC-AD320952AFF1}"/>
              </a:ext>
            </a:extLst>
          </p:cNvPr>
          <p:cNvCxnSpPr/>
          <p:nvPr/>
        </p:nvCxnSpPr>
        <p:spPr>
          <a:xfrm>
            <a:off x="5603770" y="735806"/>
            <a:ext cx="0" cy="1515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3CD91D29-6B1B-DB69-9F35-9822DCA785E8}"/>
              </a:ext>
            </a:extLst>
          </p:cNvPr>
          <p:cNvSpPr/>
          <p:nvPr/>
        </p:nvSpPr>
        <p:spPr>
          <a:xfrm>
            <a:off x="2140613" y="2864638"/>
            <a:ext cx="2431387" cy="1543055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Lagrangian particle tracking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method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20C323-F754-E4D5-603D-39C55041E71B}"/>
              </a:ext>
            </a:extLst>
          </p:cNvPr>
          <p:cNvCxnSpPr/>
          <p:nvPr/>
        </p:nvCxnSpPr>
        <p:spPr>
          <a:xfrm>
            <a:off x="3529013" y="2000250"/>
            <a:ext cx="0" cy="76438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50A3D-A6C8-7C97-F083-E93E455630C7}"/>
              </a:ext>
            </a:extLst>
          </p:cNvPr>
          <p:cNvCxnSpPr>
            <a:cxnSpLocks/>
          </p:cNvCxnSpPr>
          <p:nvPr/>
        </p:nvCxnSpPr>
        <p:spPr>
          <a:xfrm>
            <a:off x="6323349" y="1915628"/>
            <a:ext cx="0" cy="936345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73390-0733-0449-9942-8727D7A78FB9}"/>
              </a:ext>
            </a:extLst>
          </p:cNvPr>
          <p:cNvCxnSpPr>
            <a:cxnSpLocks/>
          </p:cNvCxnSpPr>
          <p:nvPr/>
        </p:nvCxnSpPr>
        <p:spPr>
          <a:xfrm>
            <a:off x="8267011" y="1949762"/>
            <a:ext cx="0" cy="814869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3CB0B0D4-BDAB-20AA-DCA4-177B123A6C0D}"/>
              </a:ext>
            </a:extLst>
          </p:cNvPr>
          <p:cNvSpPr/>
          <p:nvPr/>
        </p:nvSpPr>
        <p:spPr>
          <a:xfrm>
            <a:off x="7306274" y="2786100"/>
            <a:ext cx="1778537" cy="715713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8851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D27-EC74-92CC-ED03-0A2C0ABE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72881-E312-A028-69FD-7F331BCFB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6CC17E-F536-800F-E9AB-B31075178A50}"/>
              </a:ext>
            </a:extLst>
          </p:cNvPr>
          <p:cNvSpPr/>
          <p:nvPr/>
        </p:nvSpPr>
        <p:spPr>
          <a:xfrm>
            <a:off x="4814553" y="2165649"/>
            <a:ext cx="1323998" cy="877191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2DFCF-0FD0-9F1E-D491-36FCEE3B7627}"/>
              </a:ext>
            </a:extLst>
          </p:cNvPr>
          <p:cNvGrpSpPr/>
          <p:nvPr/>
        </p:nvGrpSpPr>
        <p:grpSpPr>
          <a:xfrm rot="-3060000">
            <a:off x="4717596" y="2184830"/>
            <a:ext cx="61728" cy="233208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1E86C4-F1C6-7256-9A69-0E6D8477369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85001D-3611-472D-5EFF-63CA4EA71D8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662C44-2AEA-4D36-BFAA-31272D3FEC6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7448124-C626-1595-1A28-53F4FF6A90AB}"/>
              </a:ext>
            </a:extLst>
          </p:cNvPr>
          <p:cNvSpPr/>
          <p:nvPr/>
        </p:nvSpPr>
        <p:spPr>
          <a:xfrm>
            <a:off x="3556145" y="1472999"/>
            <a:ext cx="1024161" cy="87372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B64D68-E6C2-BBBE-D66C-344C87C9AD9C}"/>
              </a:ext>
            </a:extLst>
          </p:cNvPr>
          <p:cNvSpPr/>
          <p:nvPr/>
        </p:nvSpPr>
        <p:spPr>
          <a:xfrm>
            <a:off x="5025000" y="963267"/>
            <a:ext cx="789382" cy="696771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2945D7-8851-2F88-423A-D0651432FE68}"/>
              </a:ext>
            </a:extLst>
          </p:cNvPr>
          <p:cNvSpPr/>
          <p:nvPr/>
        </p:nvSpPr>
        <p:spPr>
          <a:xfrm>
            <a:off x="3713346" y="2743313"/>
            <a:ext cx="984350" cy="97456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FA1EF5-6099-C571-A513-8556B37D2FE6}"/>
              </a:ext>
            </a:extLst>
          </p:cNvPr>
          <p:cNvSpPr/>
          <p:nvPr/>
        </p:nvSpPr>
        <p:spPr>
          <a:xfrm>
            <a:off x="6508231" y="2782793"/>
            <a:ext cx="760159" cy="65611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35E97C-055D-F195-A02C-43784F8073DC}"/>
              </a:ext>
            </a:extLst>
          </p:cNvPr>
          <p:cNvSpPr/>
          <p:nvPr/>
        </p:nvSpPr>
        <p:spPr>
          <a:xfrm>
            <a:off x="6394185" y="1356804"/>
            <a:ext cx="984350" cy="86873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EF47C4-E47D-4B0F-E374-90D4450E3C07}"/>
              </a:ext>
            </a:extLst>
          </p:cNvPr>
          <p:cNvGrpSpPr/>
          <p:nvPr/>
        </p:nvGrpSpPr>
        <p:grpSpPr>
          <a:xfrm rot="3060000" flipH="1">
            <a:off x="6131861" y="1991529"/>
            <a:ext cx="61728" cy="233208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8DC753-A5F1-1E87-8D8D-353B9AE1FE2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4EB42F-90AE-8888-AFA0-35B264F7F4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EFAFBF-8EC1-8657-AD9A-7F9F7194E7C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87BD19-07B6-8A35-A7FB-AC294FBDC51A}"/>
              </a:ext>
            </a:extLst>
          </p:cNvPr>
          <p:cNvGrpSpPr/>
          <p:nvPr/>
        </p:nvGrpSpPr>
        <p:grpSpPr>
          <a:xfrm flipH="1">
            <a:off x="5408791" y="1817782"/>
            <a:ext cx="63118" cy="22807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F7748F-5F87-0E5D-CDC8-55EC918AB05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F46B6-50DB-9AD2-6E62-D757FB39108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06A5EC-6853-7574-2E40-F4699FB5A3E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71DFB5-DC3E-BBED-D67D-EC746A70DE94}"/>
              </a:ext>
            </a:extLst>
          </p:cNvPr>
          <p:cNvGrpSpPr/>
          <p:nvPr/>
        </p:nvGrpSpPr>
        <p:grpSpPr>
          <a:xfrm rot="2880000">
            <a:off x="4838544" y="2950406"/>
            <a:ext cx="61728" cy="233208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10198-7229-57FE-D61E-37A391C4043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2C7D54-E64A-65A0-595E-1B51F2F5E2A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577CAF-C666-7F73-EBFF-A943F07C55F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4FAF66-9DA5-6B01-BB17-9260E84D8502}"/>
              </a:ext>
            </a:extLst>
          </p:cNvPr>
          <p:cNvGrpSpPr/>
          <p:nvPr/>
        </p:nvGrpSpPr>
        <p:grpSpPr>
          <a:xfrm rot="17999549" flipH="1">
            <a:off x="6306294" y="2712239"/>
            <a:ext cx="61728" cy="233208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39F840-C9DB-1DFF-62A8-AD673401BBC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63FF4F-B2A1-0C6C-099E-C73C34BE879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C28297-2A3E-3CDA-BE2B-0955CA6E3AB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자유형 151">
            <a:extLst>
              <a:ext uri="{FF2B5EF4-FFF2-40B4-BE49-F238E27FC236}">
                <a16:creationId xmlns:a16="http://schemas.microsoft.com/office/drawing/2014/main" id="{37925678-9A29-AAB3-61EA-3286D1430ACB}"/>
              </a:ext>
            </a:extLst>
          </p:cNvPr>
          <p:cNvSpPr/>
          <p:nvPr/>
        </p:nvSpPr>
        <p:spPr>
          <a:xfrm>
            <a:off x="5358969" y="2453007"/>
            <a:ext cx="276414" cy="28372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CC3C9D-C7F0-2FC3-9A2B-DC63564F8A12}"/>
              </a:ext>
            </a:extLst>
          </p:cNvPr>
          <p:cNvSpPr txBox="1"/>
          <p:nvPr/>
        </p:nvSpPr>
        <p:spPr>
          <a:xfrm>
            <a:off x="3000048" y="8571"/>
            <a:ext cx="4839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solidFill>
                  <a:schemeClr val="tx1">
                    <a:lumMod val="50000"/>
                  </a:schemeClr>
                </a:solidFill>
              </a:rPr>
              <a:t>CRUCIAL PARAMETERS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9D12475-06E0-1F38-9A7D-449D01D2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211832" y="1083126"/>
            <a:ext cx="423551" cy="42166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E006023-E8A7-743D-9960-19CF0B87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652391" y="1522215"/>
            <a:ext cx="537915" cy="537915"/>
          </a:xfrm>
          <a:prstGeom prst="rect">
            <a:avLst/>
          </a:prstGeom>
        </p:spPr>
      </p:pic>
      <p:pic>
        <p:nvPicPr>
          <p:cNvPr id="74" name="Graphic 73" descr="Body builder with solid fill">
            <a:extLst>
              <a:ext uri="{FF2B5EF4-FFF2-40B4-BE49-F238E27FC236}">
                <a16:creationId xmlns:a16="http://schemas.microsoft.com/office/drawing/2014/main" id="{E386850D-1AAD-3902-8EF0-0BE586BEF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2101" y="2898171"/>
            <a:ext cx="416494" cy="416494"/>
          </a:xfrm>
          <a:prstGeom prst="rect">
            <a:avLst/>
          </a:prstGeom>
        </p:spPr>
      </p:pic>
      <p:pic>
        <p:nvPicPr>
          <p:cNvPr id="82" name="Graphic 81" descr="Wave with solid fill">
            <a:extLst>
              <a:ext uri="{FF2B5EF4-FFF2-40B4-BE49-F238E27FC236}">
                <a16:creationId xmlns:a16="http://schemas.microsoft.com/office/drawing/2014/main" id="{B7D3B6C9-680C-30A7-D6F7-09FB07FBE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5028" y="1604260"/>
            <a:ext cx="593388" cy="59338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25C30CE-6C03-3A60-5112-3B49C893D3AB}"/>
              </a:ext>
            </a:extLst>
          </p:cNvPr>
          <p:cNvSpPr txBox="1"/>
          <p:nvPr/>
        </p:nvSpPr>
        <p:spPr>
          <a:xfrm>
            <a:off x="2206356" y="1521087"/>
            <a:ext cx="127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speed and direction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BEC0DE-F434-DB94-06B7-EA2FD612CB1E}"/>
              </a:ext>
            </a:extLst>
          </p:cNvPr>
          <p:cNvSpPr txBox="1"/>
          <p:nvPr/>
        </p:nvSpPr>
        <p:spPr>
          <a:xfrm>
            <a:off x="2298195" y="3124112"/>
            <a:ext cx="141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Wave currents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733398-64D1-4200-60E4-107B268C1571}"/>
              </a:ext>
            </a:extLst>
          </p:cNvPr>
          <p:cNvSpPr txBox="1"/>
          <p:nvPr/>
        </p:nvSpPr>
        <p:spPr>
          <a:xfrm>
            <a:off x="4995728" y="600674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Pressure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922BBE-5C9E-A8D6-800B-86424B900204}"/>
              </a:ext>
            </a:extLst>
          </p:cNvPr>
          <p:cNvSpPr txBox="1"/>
          <p:nvPr/>
        </p:nvSpPr>
        <p:spPr>
          <a:xfrm>
            <a:off x="7487933" y="1575639"/>
            <a:ext cx="127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 speed and direction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F0A2B2-7BF3-386E-7D17-F16787B9CAE6}"/>
              </a:ext>
            </a:extLst>
          </p:cNvPr>
          <p:cNvSpPr txBox="1"/>
          <p:nvPr/>
        </p:nvSpPr>
        <p:spPr>
          <a:xfrm>
            <a:off x="7289630" y="1240646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4D358B-B4FB-7945-488A-E25BFD4A001C}"/>
              </a:ext>
            </a:extLst>
          </p:cNvPr>
          <p:cNvSpPr txBox="1"/>
          <p:nvPr/>
        </p:nvSpPr>
        <p:spPr>
          <a:xfrm>
            <a:off x="7378535" y="2768317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 stress</a:t>
            </a:r>
          </a:p>
        </p:txBody>
      </p:sp>
      <p:pic>
        <p:nvPicPr>
          <p:cNvPr id="1026" name="Picture 2" descr="Rip current wave gradient linear vector icon. potential dangerous threat to  surfer. flat spot in waves. surf zone. thin line | CanStock">
            <a:extLst>
              <a:ext uri="{FF2B5EF4-FFF2-40B4-BE49-F238E27FC236}">
                <a16:creationId xmlns:a16="http://schemas.microsoft.com/office/drawing/2014/main" id="{B161FC45-2178-C61A-FC3C-C9F00C254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6" b="6341"/>
          <a:stretch/>
        </p:blipFill>
        <p:spPr bwMode="auto">
          <a:xfrm>
            <a:off x="3868542" y="2946395"/>
            <a:ext cx="685934" cy="5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AC5EAB4-B3D9-8C10-705D-93CBF2571C75}"/>
              </a:ext>
            </a:extLst>
          </p:cNvPr>
          <p:cNvSpPr/>
          <p:nvPr/>
        </p:nvSpPr>
        <p:spPr>
          <a:xfrm>
            <a:off x="5000607" y="3575332"/>
            <a:ext cx="877457" cy="96855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79444-CBDE-6A4D-7BDC-3A21AD223D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099" y="3805020"/>
            <a:ext cx="495018" cy="495018"/>
          </a:xfrm>
          <a:prstGeom prst="rect">
            <a:avLst/>
          </a:prstGeom>
        </p:spPr>
      </p:pic>
      <p:sp>
        <p:nvSpPr>
          <p:cNvPr id="15" name="TextBox 87">
            <a:extLst>
              <a:ext uri="{FF2B5EF4-FFF2-40B4-BE49-F238E27FC236}">
                <a16:creationId xmlns:a16="http://schemas.microsoft.com/office/drawing/2014/main" id="{88F0A2B2-7BF3-386E-7D17-F16787B9CAE6}"/>
              </a:ext>
            </a:extLst>
          </p:cNvPr>
          <p:cNvSpPr txBox="1"/>
          <p:nvPr/>
        </p:nvSpPr>
        <p:spPr>
          <a:xfrm>
            <a:off x="5943232" y="3845782"/>
            <a:ext cx="127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Humidity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3BF9D2-2040-BEF0-D0B2-8601704BFE55}"/>
              </a:ext>
            </a:extLst>
          </p:cNvPr>
          <p:cNvGrpSpPr/>
          <p:nvPr/>
        </p:nvGrpSpPr>
        <p:grpSpPr>
          <a:xfrm>
            <a:off x="5417439" y="3195168"/>
            <a:ext cx="61728" cy="233208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74F403-B6DD-DFB0-7745-570AAF7BC08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504560-469E-5C8F-D49A-0A9FA9CFD2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1F44AB-5F93-ADE7-2197-D6EEBAE5590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0" y="2311374"/>
            <a:ext cx="2133597" cy="1673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br>
              <a:rPr lang="en" dirty="0"/>
            </a:br>
            <a:r>
              <a:rPr lang="en" dirty="0"/>
              <a:t>&amp; DEPENDENCIES</a:t>
            </a:r>
            <a:endParaRPr dirty="0"/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A29E5-0C8E-BF2C-4DC8-A318BC456D31}"/>
              </a:ext>
            </a:extLst>
          </p:cNvPr>
          <p:cNvSpPr/>
          <p:nvPr/>
        </p:nvSpPr>
        <p:spPr>
          <a:xfrm>
            <a:off x="2415818" y="96532"/>
            <a:ext cx="1807200" cy="5017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DATA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12EEC9-340C-61C2-3297-EA946CA65A4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19418" y="598312"/>
            <a:ext cx="0" cy="31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C2ECF0-9F80-CF13-282A-091B69231216}"/>
              </a:ext>
            </a:extLst>
          </p:cNvPr>
          <p:cNvSpPr/>
          <p:nvPr/>
        </p:nvSpPr>
        <p:spPr>
          <a:xfrm>
            <a:off x="2528709" y="831747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REGISTER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30183B-0020-B579-234C-ED777878AB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75863" y="1284034"/>
            <a:ext cx="1" cy="24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A736BA-265F-20BA-D130-216212C7407E}"/>
              </a:ext>
            </a:extLst>
          </p:cNvPr>
          <p:cNvSpPr/>
          <p:nvPr/>
        </p:nvSpPr>
        <p:spPr>
          <a:xfrm>
            <a:off x="2472264" y="1548460"/>
            <a:ext cx="1694309" cy="38512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LAST-TIME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D25E65-054F-695D-2686-930B1B661474}"/>
              </a:ext>
            </a:extLst>
          </p:cNvPr>
          <p:cNvSpPr/>
          <p:nvPr/>
        </p:nvSpPr>
        <p:spPr>
          <a:xfrm>
            <a:off x="2472264" y="2181605"/>
            <a:ext cx="1694309" cy="50178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LAST-DESTINATION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F2632E-9A93-C17E-D747-C6C8544024AA}"/>
              </a:ext>
            </a:extLst>
          </p:cNvPr>
          <p:cNvSpPr/>
          <p:nvPr/>
        </p:nvSpPr>
        <p:spPr>
          <a:xfrm>
            <a:off x="2415818" y="2994704"/>
            <a:ext cx="1807200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DENSITY,WEIGHT,BUOYANCY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C1E021-02C1-8F7D-3510-564DB2533EA6}"/>
              </a:ext>
            </a:extLst>
          </p:cNvPr>
          <p:cNvSpPr/>
          <p:nvPr/>
        </p:nvSpPr>
        <p:spPr>
          <a:xfrm>
            <a:off x="2472265" y="3758310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ALGORITHM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9B1768-EB95-BAFB-B40F-E4A2534BF65C}"/>
              </a:ext>
            </a:extLst>
          </p:cNvPr>
          <p:cNvSpPr/>
          <p:nvPr/>
        </p:nvSpPr>
        <p:spPr>
          <a:xfrm>
            <a:off x="2472264" y="4486234"/>
            <a:ext cx="1694309" cy="45228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206B56-4B29-9B57-3711-7E781FD8476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319419" y="1933589"/>
            <a:ext cx="0" cy="24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20B438-65F4-F099-EBD1-1E6047CE51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319418" y="2683385"/>
            <a:ext cx="1" cy="3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DAE1AA-BD6D-6589-D5DC-24774D946BC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319418" y="3446991"/>
            <a:ext cx="2" cy="3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C12343B-18CD-3507-AD90-533344F316DC}"/>
              </a:ext>
            </a:extLst>
          </p:cNvPr>
          <p:cNvCxnSpPr>
            <a:cxnSpLocks/>
          </p:cNvCxnSpPr>
          <p:nvPr/>
        </p:nvCxnSpPr>
        <p:spPr>
          <a:xfrm flipH="1">
            <a:off x="3319418" y="4210597"/>
            <a:ext cx="1" cy="27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F71F6D-2C9F-01BB-F974-A43F2FF162B0}"/>
              </a:ext>
            </a:extLst>
          </p:cNvPr>
          <p:cNvSpPr txBox="1"/>
          <p:nvPr/>
        </p:nvSpPr>
        <p:spPr>
          <a:xfrm>
            <a:off x="4578072" y="0"/>
            <a:ext cx="41994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INPUTS:</a:t>
            </a:r>
          </a:p>
          <a:p>
            <a:endParaRPr lang="en-IN" sz="1800" dirty="0"/>
          </a:p>
          <a:p>
            <a:r>
              <a:rPr lang="en-IN" sz="1800" dirty="0"/>
              <a:t>1.</a:t>
            </a:r>
            <a:r>
              <a:rPr lang="en-IN" sz="1800" b="1" u="sng" dirty="0"/>
              <a:t>Latitude</a:t>
            </a:r>
            <a:r>
              <a:rPr lang="en-IN" sz="2400" dirty="0"/>
              <a:t>:</a:t>
            </a:r>
            <a:r>
              <a:rPr lang="en-IN" dirty="0"/>
              <a:t>Latitude of the location , where the asset is lost. (Datatype – Float)</a:t>
            </a:r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2.</a:t>
            </a:r>
            <a:r>
              <a:rPr lang="en-IN" sz="1800" b="1" u="sng" dirty="0"/>
              <a:t>Longitude</a:t>
            </a:r>
            <a:r>
              <a:rPr lang="en-IN" sz="2400" dirty="0"/>
              <a:t>: </a:t>
            </a:r>
            <a:r>
              <a:rPr lang="en-IN" dirty="0"/>
              <a:t>Longitude of the location , where the asset is lost. (Datatype –Float)</a:t>
            </a:r>
          </a:p>
          <a:p>
            <a:endParaRPr lang="en-IN" sz="1800" dirty="0"/>
          </a:p>
          <a:p>
            <a:r>
              <a:rPr lang="en-IN" sz="1800" b="1" dirty="0"/>
              <a:t>3.</a:t>
            </a:r>
            <a:r>
              <a:rPr lang="en-IN" sz="1800" b="1" u="sng" dirty="0"/>
              <a:t>Last-known time </a:t>
            </a:r>
            <a:r>
              <a:rPr lang="en-IN" sz="2000" dirty="0"/>
              <a:t>:</a:t>
            </a:r>
            <a:r>
              <a:rPr lang="en-IN" dirty="0"/>
              <a:t>It is the time where the asset is last seen.</a:t>
            </a:r>
          </a:p>
          <a:p>
            <a:endParaRPr lang="en-IN" sz="1200" dirty="0"/>
          </a:p>
          <a:p>
            <a:r>
              <a:rPr lang="en-IN" dirty="0"/>
              <a:t>4.</a:t>
            </a:r>
            <a:r>
              <a:rPr lang="en-IN" sz="1800" b="1" u="sng" dirty="0"/>
              <a:t>Search time</a:t>
            </a:r>
            <a:r>
              <a:rPr lang="en-IN" sz="1800" dirty="0"/>
              <a:t>: </a:t>
            </a:r>
            <a:r>
              <a:rPr lang="en-IN" dirty="0"/>
              <a:t>It is the time at which we approach to search the asset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sz="1800" b="1" u="sng" dirty="0"/>
              <a:t>Object type: </a:t>
            </a:r>
            <a:r>
              <a:rPr lang="en-IN" dirty="0"/>
              <a:t>The type of the object which is lost in the ocean or sea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cture - Volcano Icon Transparent Background - Free Transparent PNG  Clipart Images Download">
            <a:extLst>
              <a:ext uri="{FF2B5EF4-FFF2-40B4-BE49-F238E27FC236}">
                <a16:creationId xmlns:a16="http://schemas.microsoft.com/office/drawing/2014/main" id="{F9673D89-A27F-DC03-1BB1-F30E018A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50" y="2355123"/>
            <a:ext cx="662251" cy="5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Ocean Ocean Current Wind Wave PNG - aqua, area, blue, climate change,  computer icons | Oceans of the world, Ocean current, Wind wave">
            <a:extLst>
              <a:ext uri="{FF2B5EF4-FFF2-40B4-BE49-F238E27FC236}">
                <a16:creationId xmlns:a16="http://schemas.microsoft.com/office/drawing/2014/main" id="{AAEFA940-6F4F-1454-2704-6B3F1E1AE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2570" r="4515" b="18160"/>
          <a:stretch/>
        </p:blipFill>
        <p:spPr bwMode="auto">
          <a:xfrm>
            <a:off x="4532660" y="3046641"/>
            <a:ext cx="530129" cy="3997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waves-icon - cartoon ocean wave PNG image with transparent background |  TOPpng">
            <a:extLst>
              <a:ext uri="{FF2B5EF4-FFF2-40B4-BE49-F238E27FC236}">
                <a16:creationId xmlns:a16="http://schemas.microsoft.com/office/drawing/2014/main" id="{698DCC64-B9D8-1591-4854-7CC8838D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93" y="1619683"/>
            <a:ext cx="626758" cy="6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6" y="604798"/>
            <a:ext cx="8679898" cy="543185"/>
          </a:xfrm>
          <a:prstGeom prst="rect">
            <a:avLst/>
          </a:prstGeo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50000"/>
                  </a:schemeClr>
                </a:solidFill>
              </a:rPr>
              <a:t>Pain Points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5968622" y="1349260"/>
            <a:ext cx="2538293" cy="434985"/>
            <a:chOff x="4965552" y="1768882"/>
            <a:chExt cx="2583556" cy="5799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5871097" y="1804895"/>
            <a:ext cx="2622272" cy="469976"/>
            <a:chOff x="4880076" y="1722227"/>
            <a:chExt cx="2669032" cy="6266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3" y="1979529"/>
              <a:ext cx="2583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880076" y="1722227"/>
              <a:ext cx="25835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Sudden climatic changes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5928700" y="2502395"/>
            <a:ext cx="2564669" cy="307777"/>
            <a:chOff x="4938706" y="1946416"/>
            <a:chExt cx="2610402" cy="4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1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38706" y="1946416"/>
              <a:ext cx="2583556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Ship traffic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 flipH="1" flipV="1">
            <a:off x="2883156" y="2526169"/>
            <a:ext cx="1007043" cy="49067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5232402" y="1933108"/>
            <a:ext cx="661307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5577634" y="2608037"/>
            <a:ext cx="351065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641187" y="3149168"/>
            <a:ext cx="2568100" cy="321339"/>
            <a:chOff x="4940329" y="1920410"/>
            <a:chExt cx="2608779" cy="4284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40329" y="1920410"/>
              <a:ext cx="2583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Fishes Migration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666017" y="3215022"/>
            <a:ext cx="7679471" cy="731638"/>
            <a:chOff x="4965552" y="1311789"/>
            <a:chExt cx="7801115" cy="9755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10183111" y="1311789"/>
              <a:ext cx="258355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Heavy Ocean currents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566070" y="3842081"/>
            <a:ext cx="2643217" cy="673069"/>
            <a:chOff x="4864022" y="1451439"/>
            <a:chExt cx="2685086" cy="8974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1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864022" y="1451439"/>
              <a:ext cx="2583556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Ocean garbage or garbage patch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V="1">
            <a:off x="5178439" y="3302257"/>
            <a:ext cx="1098731" cy="34289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3222509" y="3961916"/>
            <a:ext cx="661307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3180519" y="3266641"/>
            <a:ext cx="351065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242647" y="1742913"/>
            <a:ext cx="2570378" cy="1020701"/>
            <a:chOff x="-77732" y="1911471"/>
            <a:chExt cx="2857383" cy="13745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-77732" y="2871543"/>
              <a:ext cx="2857383" cy="41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During Natural disasters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4764324" y="2608025"/>
            <a:ext cx="44371" cy="3428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5802217" y="4834621"/>
            <a:ext cx="305714" cy="30571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3590876" y="1507245"/>
            <a:ext cx="1937667" cy="2925130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3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25" dirty="0"/>
                </a:p>
              </p:txBody>
            </p:sp>
          </p:grpSp>
        </p:grpSp>
      </p:grpSp>
      <p:sp>
        <p:nvSpPr>
          <p:cNvPr id="54" name="Hexagon 53">
            <a:extLst>
              <a:ext uri="{FF2B5EF4-FFF2-40B4-BE49-F238E27FC236}">
                <a16:creationId xmlns:a16="http://schemas.microsoft.com/office/drawing/2014/main" id="{2E21C420-6388-34C2-9D94-C792A493936D}"/>
              </a:ext>
            </a:extLst>
          </p:cNvPr>
          <p:cNvSpPr/>
          <p:nvPr/>
        </p:nvSpPr>
        <p:spPr>
          <a:xfrm rot="16200000">
            <a:off x="3536613" y="1548047"/>
            <a:ext cx="877208" cy="756213"/>
          </a:xfrm>
          <a:prstGeom prst="hexagon">
            <a:avLst>
              <a:gd name="adj" fmla="val 29070"/>
              <a:gd name="vf" fmla="val 115470"/>
            </a:avLst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5539FC3B-2A4A-EC64-83B0-3FBA6E549D17}"/>
              </a:ext>
            </a:extLst>
          </p:cNvPr>
          <p:cNvSpPr/>
          <p:nvPr/>
        </p:nvSpPr>
        <p:spPr>
          <a:xfrm rot="10800000">
            <a:off x="2491273" y="1637522"/>
            <a:ext cx="1039466" cy="66986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Oval 32">
            <a:extLst>
              <a:ext uri="{FF2B5EF4-FFF2-40B4-BE49-F238E27FC236}">
                <a16:creationId xmlns:a16="http://schemas.microsoft.com/office/drawing/2014/main" id="{323F0B38-A4DD-360C-1963-4B26B000BC9D}"/>
              </a:ext>
            </a:extLst>
          </p:cNvPr>
          <p:cNvSpPr/>
          <p:nvPr/>
        </p:nvSpPr>
        <p:spPr>
          <a:xfrm>
            <a:off x="5008141" y="2366896"/>
            <a:ext cx="340596" cy="40974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rgbClr val="FF0000"/>
              </a:solidFill>
            </a:endParaRPr>
          </a:p>
        </p:txBody>
      </p:sp>
      <p:sp>
        <p:nvSpPr>
          <p:cNvPr id="57" name="Teardrop 17">
            <a:extLst>
              <a:ext uri="{FF2B5EF4-FFF2-40B4-BE49-F238E27FC236}">
                <a16:creationId xmlns:a16="http://schemas.microsoft.com/office/drawing/2014/main" id="{FBDFCD8A-8BAE-DDD5-D5FD-C01CA9F79D9F}"/>
              </a:ext>
            </a:extLst>
          </p:cNvPr>
          <p:cNvSpPr/>
          <p:nvPr/>
        </p:nvSpPr>
        <p:spPr>
          <a:xfrm rot="18900000">
            <a:off x="4610074" y="1731335"/>
            <a:ext cx="355230" cy="36081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90F2E8-FDC0-E82A-3719-A316FCC8FEF0}"/>
              </a:ext>
            </a:extLst>
          </p:cNvPr>
          <p:cNvGrpSpPr/>
          <p:nvPr/>
        </p:nvGrpSpPr>
        <p:grpSpPr>
          <a:xfrm>
            <a:off x="286533" y="868851"/>
            <a:ext cx="2257552" cy="1020701"/>
            <a:chOff x="270024" y="1911471"/>
            <a:chExt cx="2509627" cy="137454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14F54B-87C1-D42F-A094-B9D709B0CE3E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1CEF58-C71B-EE43-9A9A-2FAE4A8BCE6A}"/>
                </a:ext>
              </a:extLst>
            </p:cNvPr>
            <p:cNvSpPr txBox="1"/>
            <p:nvPr/>
          </p:nvSpPr>
          <p:spPr>
            <a:xfrm>
              <a:off x="500067" y="2871543"/>
              <a:ext cx="2279584" cy="41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cs typeface="Arial" pitchFamily="34" charset="0"/>
                </a:rPr>
                <a:t>Rogue waves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30" name="Picture 6" descr="Fish, move icon - Download on Iconfinder on Iconfinder">
            <a:extLst>
              <a:ext uri="{FF2B5EF4-FFF2-40B4-BE49-F238E27FC236}">
                <a16:creationId xmlns:a16="http://schemas.microsoft.com/office/drawing/2014/main" id="{7B758662-FBD9-5638-E56E-5E6C9A64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93" y="2930011"/>
            <a:ext cx="669514" cy="6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FB513-B04A-6186-0812-7AC10D6F0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67" y="2395870"/>
            <a:ext cx="480856" cy="5165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84134-69A7-0C83-9A60-6EFF649A0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383" y="3760606"/>
            <a:ext cx="456256" cy="4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C02F-6826-E35D-0D50-7309682BB669}"/>
              </a:ext>
            </a:extLst>
          </p:cNvPr>
          <p:cNvSpPr/>
          <p:nvPr/>
        </p:nvSpPr>
        <p:spPr>
          <a:xfrm>
            <a:off x="0" y="1954498"/>
            <a:ext cx="2046585" cy="1670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TECHNOLOGY</a:t>
            </a:r>
          </a:p>
          <a:p>
            <a:pPr algn="ctr"/>
            <a:r>
              <a:rPr lang="en-IN" sz="2000" b="1" dirty="0"/>
              <a:t>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0CAFAF-A1A8-2E7F-179C-397E1265FBC9}"/>
              </a:ext>
            </a:extLst>
          </p:cNvPr>
          <p:cNvCxnSpPr/>
          <p:nvPr/>
        </p:nvCxnSpPr>
        <p:spPr>
          <a:xfrm>
            <a:off x="5870222" y="25791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71F3A0-0426-7E7D-EE53-38D6529F8C2B}"/>
              </a:ext>
            </a:extLst>
          </p:cNvPr>
          <p:cNvSpPr/>
          <p:nvPr/>
        </p:nvSpPr>
        <p:spPr>
          <a:xfrm>
            <a:off x="5779911" y="2426350"/>
            <a:ext cx="168201" cy="14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29505-48C3-7728-BC06-07F1E58B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60" y="-1"/>
            <a:ext cx="698834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5431822" y="1791403"/>
            <a:ext cx="297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5431822" y="3055221"/>
            <a:ext cx="2975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1743832" y="1029547"/>
            <a:ext cx="5656336" cy="4043680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44502" y="3876294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60040" y="4581850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7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lang="ko-KR" altLang="en-US" sz="2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25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ko-KR" altLang="en-US" sz="2025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5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15D7BBC-DD55-709E-060D-58D5D83EB6F5}"/>
              </a:ext>
            </a:extLst>
          </p:cNvPr>
          <p:cNvSpPr txBox="1"/>
          <p:nvPr/>
        </p:nvSpPr>
        <p:spPr>
          <a:xfrm>
            <a:off x="3978638" y="1689727"/>
            <a:ext cx="491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4C8A70-B8EB-AA8F-09B3-C2F264C28406}"/>
              </a:ext>
            </a:extLst>
          </p:cNvPr>
          <p:cNvSpPr txBox="1"/>
          <p:nvPr/>
        </p:nvSpPr>
        <p:spPr>
          <a:xfrm>
            <a:off x="1743832" y="3774989"/>
            <a:ext cx="540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EBED2C-E930-73ED-4146-501A7E3D7D6D}"/>
              </a:ext>
            </a:extLst>
          </p:cNvPr>
          <p:cNvSpPr txBox="1"/>
          <p:nvPr/>
        </p:nvSpPr>
        <p:spPr>
          <a:xfrm>
            <a:off x="655818" y="2633122"/>
            <a:ext cx="687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27CD2-0825-BA80-0D13-7B4E9C3B8DEB}"/>
              </a:ext>
            </a:extLst>
          </p:cNvPr>
          <p:cNvSpPr txBox="1"/>
          <p:nvPr/>
        </p:nvSpPr>
        <p:spPr>
          <a:xfrm>
            <a:off x="1480331" y="1513435"/>
            <a:ext cx="6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C86FEC-4327-10FF-37B0-E26126C4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77" y="2553321"/>
            <a:ext cx="1136075" cy="84653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89A3DA3-1BAB-5B12-DC87-C6E0D9FC789F}"/>
              </a:ext>
            </a:extLst>
          </p:cNvPr>
          <p:cNvSpPr/>
          <p:nvPr/>
        </p:nvSpPr>
        <p:spPr>
          <a:xfrm>
            <a:off x="4065136" y="189855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DA75BE-4E8A-A382-CFB8-ADEC1ACC8271}"/>
              </a:ext>
            </a:extLst>
          </p:cNvPr>
          <p:cNvSpPr/>
          <p:nvPr/>
        </p:nvSpPr>
        <p:spPr>
          <a:xfrm>
            <a:off x="54187" y="264159"/>
            <a:ext cx="2384213" cy="474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solidFill>
                  <a:schemeClr val="tx1">
                    <a:lumMod val="50000"/>
                  </a:schemeClr>
                </a:solidFill>
              </a:rPr>
              <a:t>FUTURE DEVELOPMENT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F7D887-73D9-07F9-5F26-1FD18108FEC5}"/>
              </a:ext>
            </a:extLst>
          </p:cNvPr>
          <p:cNvSpPr/>
          <p:nvPr/>
        </p:nvSpPr>
        <p:spPr>
          <a:xfrm>
            <a:off x="189654" y="2566947"/>
            <a:ext cx="1321484" cy="765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Maritime Traffic Integration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7BA2A3-ECFE-C9FD-A0CC-678511F595FA}"/>
              </a:ext>
            </a:extLst>
          </p:cNvPr>
          <p:cNvSpPr/>
          <p:nvPr/>
        </p:nvSpPr>
        <p:spPr>
          <a:xfrm>
            <a:off x="2438400" y="355835"/>
            <a:ext cx="1607121" cy="703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Fish Migration Data Integration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1ED19E-DD92-573E-5357-55D023731348}"/>
              </a:ext>
            </a:extLst>
          </p:cNvPr>
          <p:cNvSpPr/>
          <p:nvPr/>
        </p:nvSpPr>
        <p:spPr>
          <a:xfrm>
            <a:off x="4416213" y="406400"/>
            <a:ext cx="1941925" cy="54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Adding more weather dependencies APIs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ADF0FE-1457-E32D-BC25-EC0531EBBED4}"/>
              </a:ext>
            </a:extLst>
          </p:cNvPr>
          <p:cNvSpPr/>
          <p:nvPr/>
        </p:nvSpPr>
        <p:spPr>
          <a:xfrm>
            <a:off x="7400168" y="1375658"/>
            <a:ext cx="1459218" cy="1026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Thermal Image Star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F3CE21-65CB-736A-5E28-8873DA800687}"/>
              </a:ext>
            </a:extLst>
          </p:cNvPr>
          <p:cNvSpPr/>
          <p:nvPr/>
        </p:nvSpPr>
        <p:spPr>
          <a:xfrm>
            <a:off x="7200056" y="3913735"/>
            <a:ext cx="1347947" cy="1159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Use of commercial Satellite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0F2ACA-194C-C0D5-DE90-8A1347D7137D}"/>
              </a:ext>
            </a:extLst>
          </p:cNvPr>
          <p:cNvSpPr/>
          <p:nvPr/>
        </p:nvSpPr>
        <p:spPr>
          <a:xfrm>
            <a:off x="1253067" y="4190487"/>
            <a:ext cx="2457652" cy="837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Search And Rescue Operation using drones</a:t>
            </a: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3580443" y="3790946"/>
            <a:ext cx="4949435" cy="882142"/>
            <a:chOff x="5029201" y="5156196"/>
            <a:chExt cx="6223517" cy="10605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1060529"/>
              <a:chOff x="-643405" y="2826095"/>
              <a:chExt cx="6223517" cy="106052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1"/>
                <a:ext cx="5545081" cy="77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Deploy drones to find the high value assets in possible trajectories.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Real time image processing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333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4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315" y="306536"/>
            <a:ext cx="8679898" cy="543185"/>
          </a:xfrm>
          <a:prstGeom prst="rect">
            <a:avLst/>
          </a:prstGeom>
        </p:spPr>
        <p:txBody>
          <a:bodyPr/>
          <a:lstStyle/>
          <a:p>
            <a:r>
              <a:rPr lang="en-US" sz="3300" u="sng" dirty="0"/>
              <a:t>To DO’s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652653" y="1394902"/>
            <a:ext cx="2449306" cy="3129140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72802" y="2342345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4" y="3401306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3" y="4646930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89067" y="5800754"/>
              <a:ext cx="1208361" cy="39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Phase 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3850532" y="2053569"/>
            <a:ext cx="4667639" cy="674286"/>
            <a:chOff x="5029200" y="2886863"/>
            <a:chExt cx="6223518" cy="8990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899048"/>
              <a:chOff x="-643406" y="2826095"/>
              <a:chExt cx="6223518" cy="89904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Integration of Maritime operation.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Vessel Traffic Services (VTS)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56723" y="2832590"/>
                <a:ext cx="50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2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2955567" y="1306014"/>
            <a:ext cx="5562604" cy="410264"/>
            <a:chOff x="3835914" y="1752197"/>
            <a:chExt cx="7416805" cy="5470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547019"/>
              <a:chOff x="-1836693" y="2826095"/>
              <a:chExt cx="7416805" cy="54701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 1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4063620" y="2990539"/>
            <a:ext cx="4467912" cy="858953"/>
            <a:chOff x="5295501" y="4021529"/>
            <a:chExt cx="5957216" cy="114527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1145270"/>
              <a:chOff x="-377104" y="2826095"/>
              <a:chExt cx="5957216" cy="1145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Use Satellite service using for high value assets</a:t>
                </a:r>
              </a:p>
              <a:p>
                <a:pPr algn="r"/>
                <a:r>
                  <a:rPr lang="en-IN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In collaboration with domestic and international partners.</a:t>
                </a:r>
              </a:p>
              <a:p>
                <a:pPr algn="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Phase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1901074" y="540856"/>
            <a:ext cx="263764" cy="264416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688529" y="3115497"/>
            <a:ext cx="253798" cy="2549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481009" y="367795"/>
            <a:ext cx="278837" cy="27838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468242" y="4021108"/>
            <a:ext cx="320579" cy="25873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2F1D73-0BDC-88E3-0CE4-203CCE0A6BD8}"/>
              </a:ext>
            </a:extLst>
          </p:cNvPr>
          <p:cNvSpPr/>
          <p:nvPr/>
        </p:nvSpPr>
        <p:spPr>
          <a:xfrm rot="19476037">
            <a:off x="2026162" y="3626618"/>
            <a:ext cx="1003438" cy="296777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bg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634412-7F13-6EA1-998F-67452035CBAC}"/>
              </a:ext>
            </a:extLst>
          </p:cNvPr>
          <p:cNvSpPr txBox="1"/>
          <p:nvPr/>
        </p:nvSpPr>
        <p:spPr>
          <a:xfrm>
            <a:off x="4174303" y="1531741"/>
            <a:ext cx="381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Finding the possible trajectories to find the final destination of the lost asset/person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07755A-E878-4FD5-F226-4B6BE068F276}"/>
              </a:ext>
            </a:extLst>
          </p:cNvPr>
          <p:cNvSpPr/>
          <p:nvPr/>
        </p:nvSpPr>
        <p:spPr>
          <a:xfrm>
            <a:off x="8057584" y="3744269"/>
            <a:ext cx="555021" cy="509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675CA6-240A-02E7-72C8-A2238AF0C28A}"/>
              </a:ext>
            </a:extLst>
          </p:cNvPr>
          <p:cNvSpPr/>
          <p:nvPr/>
        </p:nvSpPr>
        <p:spPr>
          <a:xfrm rot="21375941">
            <a:off x="8056898" y="3878049"/>
            <a:ext cx="556391" cy="282878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bg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760013-4BAB-45C4-05CE-BCCE72221BD7}"/>
              </a:ext>
            </a:extLst>
          </p:cNvPr>
          <p:cNvSpPr/>
          <p:nvPr/>
        </p:nvSpPr>
        <p:spPr>
          <a:xfrm>
            <a:off x="8093910" y="2949715"/>
            <a:ext cx="470408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2050" name="Picture 2" descr="Api - Free ui icons">
            <a:extLst>
              <a:ext uri="{FF2B5EF4-FFF2-40B4-BE49-F238E27FC236}">
                <a16:creationId xmlns:a16="http://schemas.microsoft.com/office/drawing/2014/main" id="{D4319C27-A9E0-E27F-765C-2CB434F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01" y="2008415"/>
            <a:ext cx="491857" cy="4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tellite Icon #106327 - Free Icons Library">
            <a:extLst>
              <a:ext uri="{FF2B5EF4-FFF2-40B4-BE49-F238E27FC236}">
                <a16:creationId xmlns:a16="http://schemas.microsoft.com/office/drawing/2014/main" id="{C46EC718-55D3-F518-EB2F-D2622713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47" y="2941409"/>
            <a:ext cx="594911" cy="5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th icon Royalty Free Vector Image - VectorStock">
            <a:extLst>
              <a:ext uri="{FF2B5EF4-FFF2-40B4-BE49-F238E27FC236}">
                <a16:creationId xmlns:a16="http://schemas.microsoft.com/office/drawing/2014/main" id="{82290A5F-3CA2-D2E3-E180-C637D0483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5" b="17241"/>
          <a:stretch/>
        </p:blipFill>
        <p:spPr bwMode="auto">
          <a:xfrm>
            <a:off x="7960456" y="1100655"/>
            <a:ext cx="907019" cy="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267EAD9-F9DE-E4BA-34DD-CEB603B61403}"/>
              </a:ext>
            </a:extLst>
          </p:cNvPr>
          <p:cNvSpPr txBox="1"/>
          <p:nvPr/>
        </p:nvSpPr>
        <p:spPr>
          <a:xfrm rot="19583471">
            <a:off x="1612120" y="2922737"/>
            <a:ext cx="105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(Satellite)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4F0760-3C8E-E851-B5EF-37D4E8BF3C94}"/>
              </a:ext>
            </a:extLst>
          </p:cNvPr>
          <p:cNvSpPr txBox="1"/>
          <p:nvPr/>
        </p:nvSpPr>
        <p:spPr>
          <a:xfrm rot="19505068">
            <a:off x="872501" y="2303776"/>
            <a:ext cx="13182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(Maritime Traffic)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244D3-F041-AECD-C78D-EBF72FFF7D60}"/>
              </a:ext>
            </a:extLst>
          </p:cNvPr>
          <p:cNvSpPr txBox="1"/>
          <p:nvPr/>
        </p:nvSpPr>
        <p:spPr>
          <a:xfrm rot="19479664" flipH="1">
            <a:off x="554067" y="1610739"/>
            <a:ext cx="89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(Path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000" dirty="0">
                <a:solidFill>
                  <a:schemeClr val="bg1"/>
                </a:solidFill>
              </a:rPr>
              <a:t>Tracking</a:t>
            </a:r>
            <a:r>
              <a:rPr lang="en-IN" sz="1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433</Words>
  <Application>Microsoft Office PowerPoint</Application>
  <PresentationFormat>On-screen Show (16:9)</PresentationFormat>
  <Paragraphs>127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montserratregular</vt:lpstr>
      <vt:lpstr>Montserrat</vt:lpstr>
      <vt:lpstr>Calibri</vt:lpstr>
      <vt:lpstr>Roboto</vt:lpstr>
      <vt:lpstr>Wingdings</vt:lpstr>
      <vt:lpstr>Franklin Gothic</vt:lpstr>
      <vt:lpstr>-apple-system</vt:lpstr>
      <vt:lpstr>Aemelia template</vt:lpstr>
      <vt:lpstr>PowerPoint Presentation</vt:lpstr>
      <vt:lpstr>PowerPoint Presentation</vt:lpstr>
      <vt:lpstr>IDEA APPROACH</vt:lpstr>
      <vt:lpstr> Parameters</vt:lpstr>
      <vt:lpstr>FLOW CHART &amp;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ROOPINI GURRAM</dc:creator>
  <cp:lastModifiedBy>samad mohammed</cp:lastModifiedBy>
  <cp:revision>25</cp:revision>
  <dcterms:modified xsi:type="dcterms:W3CDTF">2023-05-11T07:32:47Z</dcterms:modified>
</cp:coreProperties>
</file>