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7" r:id="rId12"/>
    <p:sldId id="272" r:id="rId13"/>
    <p:sldId id="276" r:id="rId14"/>
    <p:sldId id="278" r:id="rId15"/>
    <p:sldId id="257" r:id="rId16"/>
    <p:sldId id="290" r:id="rId17"/>
    <p:sldId id="281" r:id="rId18"/>
    <p:sldId id="285" r:id="rId19"/>
    <p:sldId id="283" r:id="rId20"/>
    <p:sldId id="286" r:id="rId21"/>
    <p:sldId id="287" r:id="rId22"/>
    <p:sldId id="28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D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7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7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2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645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56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3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68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6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4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9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74EB-2FA6-4B8A-8F13-B7E3D86056E7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D8692D-0C0E-4F05-927E-30005C8E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34A4-5F06-402C-9B43-7BFBC9E7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557890"/>
            <a:ext cx="10515600" cy="531520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latin typeface="+mn-lt"/>
              </a:rPr>
              <a:t>SSA DIGITAL TECHNOLOGY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0A0F-8FF6-46A8-B19E-DF87029B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5" y="1275840"/>
            <a:ext cx="9170633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u="sng" dirty="0"/>
              <a:t>Mahesh</a:t>
            </a:r>
          </a:p>
          <a:p>
            <a:pPr marL="0" indent="0">
              <a:buNone/>
            </a:pPr>
            <a:endParaRPr lang="en-IN" sz="1400" b="1" u="sng" dirty="0"/>
          </a:p>
          <a:p>
            <a:pPr lvl="1"/>
            <a:r>
              <a:rPr lang="en-IN" sz="1600" dirty="0"/>
              <a:t>Salesforce App and Objects creation</a:t>
            </a:r>
          </a:p>
          <a:p>
            <a:pPr lvl="1"/>
            <a:r>
              <a:rPr lang="en-IN" sz="1600" dirty="0"/>
              <a:t>Javascript</a:t>
            </a:r>
          </a:p>
          <a:p>
            <a:pPr lvl="1"/>
            <a:r>
              <a:rPr lang="en-IN" dirty="0"/>
              <a:t>S</a:t>
            </a:r>
            <a:r>
              <a:rPr lang="en-IN" sz="1600" dirty="0"/>
              <a:t>alesforce IoT</a:t>
            </a:r>
          </a:p>
          <a:p>
            <a:pPr lvl="1"/>
            <a:r>
              <a:rPr lang="en-IN" sz="1600" dirty="0"/>
              <a:t>Salesforce Packaging</a:t>
            </a:r>
          </a:p>
          <a:p>
            <a:pPr lvl="1"/>
            <a:r>
              <a:rPr lang="en-IN" sz="1600" dirty="0"/>
              <a:t>Communities</a:t>
            </a:r>
          </a:p>
          <a:p>
            <a:pPr lvl="1"/>
            <a:r>
              <a:rPr lang="en-IN" sz="1600" dirty="0"/>
              <a:t>Reports and Dashboards</a:t>
            </a:r>
          </a:p>
          <a:p>
            <a:pPr lvl="1"/>
            <a:r>
              <a:rPr lang="en-IN" sz="1600" dirty="0"/>
              <a:t>Salesforce Health Cloud</a:t>
            </a:r>
          </a:p>
          <a:p>
            <a:pPr lvl="1"/>
            <a:r>
              <a:rPr lang="en-IN" sz="1600" dirty="0"/>
              <a:t>Data Loader</a:t>
            </a:r>
          </a:p>
          <a:p>
            <a:pPr lvl="1"/>
            <a:r>
              <a:rPr lang="en-IN" sz="1600" dirty="0"/>
              <a:t>Einstein Analytics</a:t>
            </a:r>
          </a:p>
          <a:p>
            <a:pPr lvl="1"/>
            <a:r>
              <a:rPr lang="en-IN" sz="1600" dirty="0"/>
              <a:t>Data Security</a:t>
            </a:r>
          </a:p>
        </p:txBody>
      </p:sp>
    </p:spTree>
    <p:extLst>
      <p:ext uri="{BB962C8B-B14F-4D97-AF65-F5344CB8AC3E}">
        <p14:creationId xmlns:p14="http://schemas.microsoft.com/office/powerpoint/2010/main" val="51528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A041-E0C6-4F9C-9866-EC7C67ED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5" y="343270"/>
            <a:ext cx="8596668" cy="615518"/>
          </a:xfrm>
        </p:spPr>
        <p:txBody>
          <a:bodyPr>
            <a:normAutofit/>
          </a:bodyPr>
          <a:lstStyle/>
          <a:p>
            <a:r>
              <a:rPr lang="en-IN" sz="2800" b="1" dirty="0"/>
              <a:t>Brain storming-(What do we have today)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74C0306-FB99-46C6-9DF8-F90677FAC56A}"/>
              </a:ext>
            </a:extLst>
          </p:cNvPr>
          <p:cNvSpPr/>
          <p:nvPr/>
        </p:nvSpPr>
        <p:spPr>
          <a:xfrm>
            <a:off x="3364635" y="1606858"/>
            <a:ext cx="150032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Azure IoT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7A5D7CBE-7481-4353-A6A6-22DF9050A66C}"/>
              </a:ext>
            </a:extLst>
          </p:cNvPr>
          <p:cNvSpPr/>
          <p:nvPr/>
        </p:nvSpPr>
        <p:spPr>
          <a:xfrm>
            <a:off x="5138296" y="778278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 </a:t>
            </a:r>
            <a:r>
              <a:rPr lang="en-IN" sz="1200" dirty="0" err="1"/>
              <a:t>Bootstrap,HTML,CSS</a:t>
            </a:r>
            <a:endParaRPr lang="en-IN" sz="1200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EFCC686-B7BA-4841-90F5-B866EB592BFC}"/>
              </a:ext>
            </a:extLst>
          </p:cNvPr>
          <p:cNvSpPr/>
          <p:nvPr/>
        </p:nvSpPr>
        <p:spPr>
          <a:xfrm>
            <a:off x="3142892" y="2383378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JavaScript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A53A577-691B-44BA-A902-E9D5D023E58D}"/>
              </a:ext>
            </a:extLst>
          </p:cNvPr>
          <p:cNvSpPr/>
          <p:nvPr/>
        </p:nvSpPr>
        <p:spPr>
          <a:xfrm>
            <a:off x="4613452" y="3192073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MY SQL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0829B0A-BD41-47DC-9DC2-2EA11A999024}"/>
              </a:ext>
            </a:extLst>
          </p:cNvPr>
          <p:cNvSpPr/>
          <p:nvPr/>
        </p:nvSpPr>
        <p:spPr>
          <a:xfrm>
            <a:off x="4295311" y="4586798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Salesforce IoT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27767E6-2298-4A9C-9AC2-F6EFFAE902F7}"/>
              </a:ext>
            </a:extLst>
          </p:cNvPr>
          <p:cNvSpPr/>
          <p:nvPr/>
        </p:nvSpPr>
        <p:spPr>
          <a:xfrm>
            <a:off x="6755511" y="3742854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Python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16BBFEB-E323-4361-A91A-8FBE47C1968F}"/>
              </a:ext>
            </a:extLst>
          </p:cNvPr>
          <p:cNvSpPr/>
          <p:nvPr/>
        </p:nvSpPr>
        <p:spPr>
          <a:xfrm>
            <a:off x="7342548" y="2109927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PHP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0EAA80E-2473-4BB6-B84D-8967DB2FCE65}"/>
              </a:ext>
            </a:extLst>
          </p:cNvPr>
          <p:cNvSpPr/>
          <p:nvPr/>
        </p:nvSpPr>
        <p:spPr>
          <a:xfrm>
            <a:off x="7087527" y="1085294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Power BI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37D6719-5F8A-4068-82D4-CE4A2F51C044}"/>
              </a:ext>
            </a:extLst>
          </p:cNvPr>
          <p:cNvSpPr/>
          <p:nvPr/>
        </p:nvSpPr>
        <p:spPr>
          <a:xfrm>
            <a:off x="1236551" y="1832963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GitHub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AA93FAC3-2AFE-455D-B538-BDB1735565DF}"/>
              </a:ext>
            </a:extLst>
          </p:cNvPr>
          <p:cNvSpPr/>
          <p:nvPr/>
        </p:nvSpPr>
        <p:spPr>
          <a:xfrm>
            <a:off x="1056414" y="2584144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AWS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54686DBF-5C17-43F3-94F4-097FE9F881C2}"/>
              </a:ext>
            </a:extLst>
          </p:cNvPr>
          <p:cNvSpPr/>
          <p:nvPr/>
        </p:nvSpPr>
        <p:spPr>
          <a:xfrm>
            <a:off x="1314258" y="3897287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Cyber security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0A049BF3-A8BB-4B98-B35C-6E95EB677DD3}"/>
              </a:ext>
            </a:extLst>
          </p:cNvPr>
          <p:cNvSpPr/>
          <p:nvPr/>
        </p:nvSpPr>
        <p:spPr>
          <a:xfrm>
            <a:off x="1891062" y="462931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Machine learning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E67F77FA-C97D-4E98-8B4E-3FA883DA0027}"/>
              </a:ext>
            </a:extLst>
          </p:cNvPr>
          <p:cNvSpPr/>
          <p:nvPr/>
        </p:nvSpPr>
        <p:spPr>
          <a:xfrm>
            <a:off x="3351492" y="5111132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Nopde.js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2AE3F667-8233-43DF-8B38-158AE97C8F77}"/>
              </a:ext>
            </a:extLst>
          </p:cNvPr>
          <p:cNvSpPr/>
          <p:nvPr/>
        </p:nvSpPr>
        <p:spPr>
          <a:xfrm>
            <a:off x="686641" y="4884137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Heroku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495959A5-C689-4BB1-B213-C43B5057FF8C}"/>
              </a:ext>
            </a:extLst>
          </p:cNvPr>
          <p:cNvSpPr/>
          <p:nvPr/>
        </p:nvSpPr>
        <p:spPr>
          <a:xfrm>
            <a:off x="309448" y="3405686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Mongo </a:t>
            </a:r>
            <a:r>
              <a:rPr lang="en-IN" sz="1200" dirty="0" err="1"/>
              <a:t>db</a:t>
            </a:r>
            <a:endParaRPr lang="en-IN" sz="1200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E39CD8EB-B00D-40C9-9D52-2A69C7EF110A}"/>
              </a:ext>
            </a:extLst>
          </p:cNvPr>
          <p:cNvSpPr/>
          <p:nvPr/>
        </p:nvSpPr>
        <p:spPr>
          <a:xfrm>
            <a:off x="162750" y="2085141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Admin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DF84C647-B28E-4BD8-BFA8-9E1802027B9F}"/>
              </a:ext>
            </a:extLst>
          </p:cNvPr>
          <p:cNvSpPr/>
          <p:nvPr/>
        </p:nvSpPr>
        <p:spPr>
          <a:xfrm>
            <a:off x="810821" y="1140226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 query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9E08696-9035-48D4-B9FB-A9771C940F62}"/>
              </a:ext>
            </a:extLst>
          </p:cNvPr>
          <p:cNvSpPr/>
          <p:nvPr/>
        </p:nvSpPr>
        <p:spPr>
          <a:xfrm>
            <a:off x="1940502" y="1092506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Auto desk forge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DD1B9843-A651-4CAC-A3AB-B76332461641}"/>
              </a:ext>
            </a:extLst>
          </p:cNvPr>
          <p:cNvSpPr/>
          <p:nvPr/>
        </p:nvSpPr>
        <p:spPr>
          <a:xfrm>
            <a:off x="3095346" y="793071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Power shell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250D1717-8094-4E0D-B7DA-AADB45E9B1AF}"/>
              </a:ext>
            </a:extLst>
          </p:cNvPr>
          <p:cNvSpPr/>
          <p:nvPr/>
        </p:nvSpPr>
        <p:spPr>
          <a:xfrm>
            <a:off x="4092043" y="95134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Agile methodology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829ADF67-5B19-433B-9B69-BAEF5ABB06BF}"/>
              </a:ext>
            </a:extLst>
          </p:cNvPr>
          <p:cNvSpPr/>
          <p:nvPr/>
        </p:nvSpPr>
        <p:spPr>
          <a:xfrm>
            <a:off x="4269624" y="1890317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Virtual machine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1A96F8B1-04F8-43B2-8682-76FB58DB064A}"/>
              </a:ext>
            </a:extLst>
          </p:cNvPr>
          <p:cNvSpPr/>
          <p:nvPr/>
        </p:nvSpPr>
        <p:spPr>
          <a:xfrm>
            <a:off x="2347763" y="1767949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Ajax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386A1C47-5E0A-4A88-8C2C-602D84C3DE5E}"/>
              </a:ext>
            </a:extLst>
          </p:cNvPr>
          <p:cNvSpPr/>
          <p:nvPr/>
        </p:nvSpPr>
        <p:spPr>
          <a:xfrm>
            <a:off x="2080330" y="252754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json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A9D6B6F7-B46F-4D54-8903-F0302098884A}"/>
              </a:ext>
            </a:extLst>
          </p:cNvPr>
          <p:cNvSpPr/>
          <p:nvPr/>
        </p:nvSpPr>
        <p:spPr>
          <a:xfrm>
            <a:off x="2912611" y="4235391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VS ,VSC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84DBE4-0DFF-4F4A-B605-1F9F759E0487}"/>
              </a:ext>
            </a:extLst>
          </p:cNvPr>
          <p:cNvSpPr/>
          <p:nvPr/>
        </p:nvSpPr>
        <p:spPr>
          <a:xfrm>
            <a:off x="8579354" y="2150054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modelling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095CA1-1FDE-4BBF-8483-0C94D58681B5}"/>
              </a:ext>
            </a:extLst>
          </p:cNvPr>
          <p:cNvSpPr/>
          <p:nvPr/>
        </p:nvSpPr>
        <p:spPr>
          <a:xfrm>
            <a:off x="7942116" y="2887461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Artificial intelligence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B65386BE-B798-4FD7-B191-67BF1FDDB35A}"/>
              </a:ext>
            </a:extLst>
          </p:cNvPr>
          <p:cNvSpPr/>
          <p:nvPr/>
        </p:nvSpPr>
        <p:spPr>
          <a:xfrm>
            <a:off x="8057584" y="140562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AF API’s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EFD55984-200F-49F0-914E-E398E4794383}"/>
              </a:ext>
            </a:extLst>
          </p:cNvPr>
          <p:cNvSpPr/>
          <p:nvPr/>
        </p:nvSpPr>
        <p:spPr>
          <a:xfrm>
            <a:off x="5154232" y="5584056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Power Apps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89887C2C-1C7A-44C1-97EC-825CFDCDD1AE}"/>
              </a:ext>
            </a:extLst>
          </p:cNvPr>
          <p:cNvSpPr/>
          <p:nvPr/>
        </p:nvSpPr>
        <p:spPr>
          <a:xfrm>
            <a:off x="6394881" y="5584056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Repl.it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832EEC0E-D6AF-47F4-ACA7-51C5F1D549D6}"/>
              </a:ext>
            </a:extLst>
          </p:cNvPr>
          <p:cNvSpPr/>
          <p:nvPr/>
        </p:nvSpPr>
        <p:spPr>
          <a:xfrm>
            <a:off x="6404503" y="2148399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API”S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D2EBC8EA-05D0-4FF6-A026-982B251E1B66}"/>
              </a:ext>
            </a:extLst>
          </p:cNvPr>
          <p:cNvSpPr/>
          <p:nvPr/>
        </p:nvSpPr>
        <p:spPr>
          <a:xfrm>
            <a:off x="5714355" y="2855271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Logic apps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AF2C72E2-04BB-4905-AC51-5666F1809C73}"/>
              </a:ext>
            </a:extLst>
          </p:cNvPr>
          <p:cNvSpPr/>
          <p:nvPr/>
        </p:nvSpPr>
        <p:spPr>
          <a:xfrm>
            <a:off x="5538184" y="3830716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SF packaging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20AE39F4-9BAF-47DD-B338-BE2E230357C4}"/>
              </a:ext>
            </a:extLst>
          </p:cNvPr>
          <p:cNvSpPr/>
          <p:nvPr/>
        </p:nvSpPr>
        <p:spPr>
          <a:xfrm>
            <a:off x="6238434" y="690790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Cloud computing</a:t>
            </a:r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A6E1BE0B-C822-4F66-98E4-9D09DCE170CD}"/>
              </a:ext>
            </a:extLst>
          </p:cNvPr>
          <p:cNvSpPr/>
          <p:nvPr/>
        </p:nvSpPr>
        <p:spPr>
          <a:xfrm>
            <a:off x="6854406" y="2887463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IDE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B4C5D75F-D5EC-48F5-91CF-0A68950C0390}"/>
              </a:ext>
            </a:extLst>
          </p:cNvPr>
          <p:cNvSpPr/>
          <p:nvPr/>
        </p:nvSpPr>
        <p:spPr>
          <a:xfrm>
            <a:off x="7700645" y="525082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triage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7840F7D0-AAAE-46CA-8306-A640461DDE79}"/>
              </a:ext>
            </a:extLst>
          </p:cNvPr>
          <p:cNvSpPr/>
          <p:nvPr/>
        </p:nvSpPr>
        <p:spPr>
          <a:xfrm>
            <a:off x="8579354" y="675249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Oath</a:t>
            </a: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383D428D-E34B-4A1B-A89A-1499387DFA78}"/>
              </a:ext>
            </a:extLst>
          </p:cNvPr>
          <p:cNvSpPr/>
          <p:nvPr/>
        </p:nvSpPr>
        <p:spPr>
          <a:xfrm>
            <a:off x="9229759" y="1234544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mongoose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5EE03250-1EE3-4A1C-9A74-AEF5E9B566C2}"/>
              </a:ext>
            </a:extLst>
          </p:cNvPr>
          <p:cNvSpPr/>
          <p:nvPr/>
        </p:nvSpPr>
        <p:spPr>
          <a:xfrm>
            <a:off x="9769450" y="2441346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Git bash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64548A51-2AE7-4CE9-9228-F0BAC2918F84}"/>
              </a:ext>
            </a:extLst>
          </p:cNvPr>
          <p:cNvSpPr/>
          <p:nvPr/>
        </p:nvSpPr>
        <p:spPr>
          <a:xfrm>
            <a:off x="9613782" y="3382394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IoT central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7F7734DF-077E-43F6-AA28-3E425D7A4485}"/>
              </a:ext>
            </a:extLst>
          </p:cNvPr>
          <p:cNvSpPr/>
          <p:nvPr/>
        </p:nvSpPr>
        <p:spPr>
          <a:xfrm>
            <a:off x="9249064" y="4191365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Apex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970E6D9D-1B66-44E8-A08D-5192DC623C67}"/>
              </a:ext>
            </a:extLst>
          </p:cNvPr>
          <p:cNvSpPr/>
          <p:nvPr/>
        </p:nvSpPr>
        <p:spPr>
          <a:xfrm>
            <a:off x="8960172" y="5080253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Role hierarchy</a:t>
            </a:r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B4225F31-0EFD-4CC2-B1D8-C3114E336B43}"/>
              </a:ext>
            </a:extLst>
          </p:cNvPr>
          <p:cNvSpPr/>
          <p:nvPr/>
        </p:nvSpPr>
        <p:spPr>
          <a:xfrm>
            <a:off x="9934122" y="5008124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Access control</a:t>
            </a:r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BD0B06AB-7E07-4411-A993-EE11EF7B6654}"/>
              </a:ext>
            </a:extLst>
          </p:cNvPr>
          <p:cNvSpPr/>
          <p:nvPr/>
        </p:nvSpPr>
        <p:spPr>
          <a:xfrm>
            <a:off x="10492328" y="4121448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Blob storage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691188F2-F80A-4F14-9E81-E3AA2AF589FC}"/>
              </a:ext>
            </a:extLst>
          </p:cNvPr>
          <p:cNvSpPr/>
          <p:nvPr/>
        </p:nvSpPr>
        <p:spPr>
          <a:xfrm>
            <a:off x="10698336" y="3328022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 18 n</a:t>
            </a:r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27E97BFC-AA70-40F5-A0B3-CB1281705588}"/>
              </a:ext>
            </a:extLst>
          </p:cNvPr>
          <p:cNvSpPr/>
          <p:nvPr/>
        </p:nvSpPr>
        <p:spPr>
          <a:xfrm>
            <a:off x="10733108" y="2374774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Board</a:t>
            </a:r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24D38EA8-64AD-4DD9-AEE8-D9DF7CC2F099}"/>
              </a:ext>
            </a:extLst>
          </p:cNvPr>
          <p:cNvSpPr/>
          <p:nvPr/>
        </p:nvSpPr>
        <p:spPr>
          <a:xfrm>
            <a:off x="10582193" y="1328315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My </a:t>
            </a:r>
            <a:r>
              <a:rPr lang="en-IN" sz="1200" dirty="0" err="1"/>
              <a:t>sql</a:t>
            </a:r>
            <a:r>
              <a:rPr lang="en-IN" sz="1200" dirty="0"/>
              <a:t> work bench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C8AA47AC-B523-477D-89FC-3021664DA9CD}"/>
              </a:ext>
            </a:extLst>
          </p:cNvPr>
          <p:cNvSpPr/>
          <p:nvPr/>
        </p:nvSpPr>
        <p:spPr>
          <a:xfrm>
            <a:off x="9768194" y="579818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Tool tip</a:t>
            </a:r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CA1B8FB5-8F5D-42DA-9CA8-0E464DE9CA4E}"/>
              </a:ext>
            </a:extLst>
          </p:cNvPr>
          <p:cNvSpPr/>
          <p:nvPr/>
        </p:nvSpPr>
        <p:spPr>
          <a:xfrm>
            <a:off x="10740938" y="493515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Model derivative</a:t>
            </a:r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07FD0C25-D695-4A2E-8D1C-9CF7A894353D}"/>
              </a:ext>
            </a:extLst>
          </p:cNvPr>
          <p:cNvSpPr/>
          <p:nvPr/>
        </p:nvSpPr>
        <p:spPr>
          <a:xfrm>
            <a:off x="8904307" y="2848443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SF Data loader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B4DA1FC5-4F27-4069-8337-0223C6AC00FF}"/>
              </a:ext>
            </a:extLst>
          </p:cNvPr>
          <p:cNvSpPr/>
          <p:nvPr/>
        </p:nvSpPr>
        <p:spPr>
          <a:xfrm>
            <a:off x="9942267" y="5744956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Aurdino</a:t>
            </a:r>
            <a:endParaRPr lang="en-IN" sz="1200" dirty="0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F18959A3-72D8-4A86-BEA1-3F4BF1AC24C1}"/>
              </a:ext>
            </a:extLst>
          </p:cNvPr>
          <p:cNvSpPr/>
          <p:nvPr/>
        </p:nvSpPr>
        <p:spPr>
          <a:xfrm>
            <a:off x="8494451" y="5810443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Sand box</a:t>
            </a:r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912676B2-96D3-4F16-98AA-01D80FD070A7}"/>
              </a:ext>
            </a:extLst>
          </p:cNvPr>
          <p:cNvSpPr/>
          <p:nvPr/>
        </p:nvSpPr>
        <p:spPr>
          <a:xfrm>
            <a:off x="10988717" y="5811561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rasbpery</a:t>
            </a:r>
            <a:endParaRPr lang="en-IN" sz="1200" dirty="0"/>
          </a:p>
        </p:txBody>
      </p:sp>
      <p:sp>
        <p:nvSpPr>
          <p:cNvPr id="62" name="Cloud 61">
            <a:extLst>
              <a:ext uri="{FF2B5EF4-FFF2-40B4-BE49-F238E27FC236}">
                <a16:creationId xmlns:a16="http://schemas.microsoft.com/office/drawing/2014/main" id="{22019A62-98E1-48AA-A94F-7DB9BF487F53}"/>
              </a:ext>
            </a:extLst>
          </p:cNvPr>
          <p:cNvSpPr/>
          <p:nvPr/>
        </p:nvSpPr>
        <p:spPr>
          <a:xfrm>
            <a:off x="11122283" y="5014045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Containers &amp; dockers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E77516DE-1F93-4FA2-8942-2E6EBC582994}"/>
              </a:ext>
            </a:extLst>
          </p:cNvPr>
          <p:cNvSpPr/>
          <p:nvPr/>
        </p:nvSpPr>
        <p:spPr>
          <a:xfrm>
            <a:off x="11389009" y="3988292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CLI</a:t>
            </a:r>
          </a:p>
        </p:txBody>
      </p:sp>
      <p:sp>
        <p:nvSpPr>
          <p:cNvPr id="64" name="Cloud 63">
            <a:extLst>
              <a:ext uri="{FF2B5EF4-FFF2-40B4-BE49-F238E27FC236}">
                <a16:creationId xmlns:a16="http://schemas.microsoft.com/office/drawing/2014/main" id="{EAE8704D-2F23-4DAD-ADF9-EC16B2BC4E0F}"/>
              </a:ext>
            </a:extLst>
          </p:cNvPr>
          <p:cNvSpPr/>
          <p:nvPr/>
        </p:nvSpPr>
        <p:spPr>
          <a:xfrm>
            <a:off x="11588740" y="3134560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Health cloud</a:t>
            </a: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68F6B8CF-6A79-4817-86CF-E8B1089B057B}"/>
              </a:ext>
            </a:extLst>
          </p:cNvPr>
          <p:cNvSpPr/>
          <p:nvPr/>
        </p:nvSpPr>
        <p:spPr>
          <a:xfrm>
            <a:off x="11588740" y="2372358"/>
            <a:ext cx="1296142" cy="110083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customization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60D7069E-E090-4B61-A26B-CD9D6E6B07CB}"/>
              </a:ext>
            </a:extLst>
          </p:cNvPr>
          <p:cNvSpPr/>
          <p:nvPr/>
        </p:nvSpPr>
        <p:spPr>
          <a:xfrm>
            <a:off x="11552978" y="1573704"/>
            <a:ext cx="1296142" cy="110083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Health cloud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83BD2D-5B32-414D-AB07-E1DFFCEA025D}"/>
              </a:ext>
            </a:extLst>
          </p:cNvPr>
          <p:cNvSpPr/>
          <p:nvPr/>
        </p:nvSpPr>
        <p:spPr>
          <a:xfrm>
            <a:off x="11577551" y="822089"/>
            <a:ext cx="1296142" cy="110083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Schema builder</a:t>
            </a: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03E83938-F460-4674-A38B-C8B5B876E12E}"/>
              </a:ext>
            </a:extLst>
          </p:cNvPr>
          <p:cNvSpPr/>
          <p:nvPr/>
        </p:nvSpPr>
        <p:spPr>
          <a:xfrm>
            <a:off x="4054" y="74193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Net works</a:t>
            </a:r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86F60C27-5A95-422B-B9B9-A3546CEB584B}"/>
              </a:ext>
            </a:extLst>
          </p:cNvPr>
          <p:cNvSpPr/>
          <p:nvPr/>
        </p:nvSpPr>
        <p:spPr>
          <a:xfrm>
            <a:off x="-474591" y="153472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WIFI</a:t>
            </a:r>
          </a:p>
        </p:txBody>
      </p:sp>
      <p:sp>
        <p:nvSpPr>
          <p:cNvPr id="71" name="Cloud 70">
            <a:extLst>
              <a:ext uri="{FF2B5EF4-FFF2-40B4-BE49-F238E27FC236}">
                <a16:creationId xmlns:a16="http://schemas.microsoft.com/office/drawing/2014/main" id="{EDE57BCB-54FA-4E5C-AC5F-58F674DDCBF9}"/>
              </a:ext>
            </a:extLst>
          </p:cNvPr>
          <p:cNvSpPr/>
          <p:nvPr/>
        </p:nvSpPr>
        <p:spPr>
          <a:xfrm>
            <a:off x="-295385" y="2740703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Bluetooth</a:t>
            </a:r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E880481D-D334-46F2-B005-9E32656435C7}"/>
              </a:ext>
            </a:extLst>
          </p:cNvPr>
          <p:cNvSpPr/>
          <p:nvPr/>
        </p:nvSpPr>
        <p:spPr>
          <a:xfrm>
            <a:off x="-86779" y="413224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Cdin</a:t>
            </a:r>
            <a:r>
              <a:rPr lang="en-IN" sz="1200" dirty="0"/>
              <a:t> libraries</a:t>
            </a:r>
          </a:p>
        </p:txBody>
      </p:sp>
      <p:sp>
        <p:nvSpPr>
          <p:cNvPr id="74" name="Cloud 73">
            <a:extLst>
              <a:ext uri="{FF2B5EF4-FFF2-40B4-BE49-F238E27FC236}">
                <a16:creationId xmlns:a16="http://schemas.microsoft.com/office/drawing/2014/main" id="{E5692E45-1826-4EE8-A944-1883DF5CAB27}"/>
              </a:ext>
            </a:extLst>
          </p:cNvPr>
          <p:cNvSpPr/>
          <p:nvPr/>
        </p:nvSpPr>
        <p:spPr>
          <a:xfrm>
            <a:off x="-592586" y="5033640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mdm</a:t>
            </a:r>
            <a:r>
              <a:rPr lang="en-IN" sz="1200" dirty="0"/>
              <a:t> libraries</a:t>
            </a:r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4F5790EC-1433-4D2E-BA75-BEFD4A74DAFB}"/>
              </a:ext>
            </a:extLst>
          </p:cNvPr>
          <p:cNvSpPr/>
          <p:nvPr/>
        </p:nvSpPr>
        <p:spPr>
          <a:xfrm>
            <a:off x="-517323" y="5778446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JavaScript libraries</a:t>
            </a:r>
          </a:p>
        </p:txBody>
      </p:sp>
      <p:sp>
        <p:nvSpPr>
          <p:cNvPr id="76" name="Cloud 75">
            <a:extLst>
              <a:ext uri="{FF2B5EF4-FFF2-40B4-BE49-F238E27FC236}">
                <a16:creationId xmlns:a16="http://schemas.microsoft.com/office/drawing/2014/main" id="{9FBD3A9F-D1A7-44E4-8D51-5B0B187CE9A0}"/>
              </a:ext>
            </a:extLst>
          </p:cNvPr>
          <p:cNvSpPr/>
          <p:nvPr/>
        </p:nvSpPr>
        <p:spPr>
          <a:xfrm>
            <a:off x="274277" y="593916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SDK’S</a:t>
            </a: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00D39BD5-B69D-4D04-A2E6-4485075FB4AC}"/>
              </a:ext>
            </a:extLst>
          </p:cNvPr>
          <p:cNvSpPr/>
          <p:nvPr/>
        </p:nvSpPr>
        <p:spPr>
          <a:xfrm>
            <a:off x="1234846" y="5748667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SDK’S</a:t>
            </a:r>
          </a:p>
          <a:p>
            <a:pPr algn="ctr"/>
            <a:r>
              <a:rPr lang="en-IN" sz="1200" dirty="0"/>
              <a:t>Azure</a:t>
            </a: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47D5DAB8-4560-44B1-9056-97A185193653}"/>
              </a:ext>
            </a:extLst>
          </p:cNvPr>
          <p:cNvSpPr/>
          <p:nvPr/>
        </p:nvSpPr>
        <p:spPr>
          <a:xfrm>
            <a:off x="2255477" y="5771582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SDK’S</a:t>
            </a:r>
          </a:p>
          <a:p>
            <a:pPr algn="ctr"/>
            <a:r>
              <a:rPr lang="en-IN" sz="1200" dirty="0"/>
              <a:t>Heroku</a:t>
            </a:r>
          </a:p>
        </p:txBody>
      </p:sp>
      <p:sp>
        <p:nvSpPr>
          <p:cNvPr id="79" name="Cloud 78">
            <a:extLst>
              <a:ext uri="{FF2B5EF4-FFF2-40B4-BE49-F238E27FC236}">
                <a16:creationId xmlns:a16="http://schemas.microsoft.com/office/drawing/2014/main" id="{4DC9EF09-6B32-4CE9-9D66-CE96096A94BD}"/>
              </a:ext>
            </a:extLst>
          </p:cNvPr>
          <p:cNvSpPr/>
          <p:nvPr/>
        </p:nvSpPr>
        <p:spPr>
          <a:xfrm>
            <a:off x="4114799" y="5754937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SDK’S</a:t>
            </a:r>
          </a:p>
          <a:p>
            <a:pPr algn="ctr"/>
            <a:r>
              <a:rPr lang="en-IN" sz="1200" dirty="0"/>
              <a:t>Heroku</a:t>
            </a:r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1B700013-A33D-48B6-AC1B-88BCD50BA571}"/>
              </a:ext>
            </a:extLst>
          </p:cNvPr>
          <p:cNvSpPr/>
          <p:nvPr/>
        </p:nvSpPr>
        <p:spPr>
          <a:xfrm>
            <a:off x="5761451" y="1489039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ML</a:t>
            </a: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3021A582-700A-4D0F-8BC8-36D933EE57E6}"/>
              </a:ext>
            </a:extLst>
          </p:cNvPr>
          <p:cNvSpPr/>
          <p:nvPr/>
        </p:nvSpPr>
        <p:spPr>
          <a:xfrm>
            <a:off x="3764503" y="2873404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Analytics</a:t>
            </a:r>
          </a:p>
        </p:txBody>
      </p:sp>
      <p:sp>
        <p:nvSpPr>
          <p:cNvPr id="82" name="Cloud 81">
            <a:extLst>
              <a:ext uri="{FF2B5EF4-FFF2-40B4-BE49-F238E27FC236}">
                <a16:creationId xmlns:a16="http://schemas.microsoft.com/office/drawing/2014/main" id="{2C2471D5-CC33-405A-94C3-D3D0D9916FE7}"/>
              </a:ext>
            </a:extLst>
          </p:cNvPr>
          <p:cNvSpPr/>
          <p:nvPr/>
        </p:nvSpPr>
        <p:spPr>
          <a:xfrm>
            <a:off x="2777796" y="3249226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visualization</a:t>
            </a:r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9D2A804B-EA19-4972-A5E4-E1284620B6E0}"/>
              </a:ext>
            </a:extLst>
          </p:cNvPr>
          <p:cNvSpPr/>
          <p:nvPr/>
        </p:nvSpPr>
        <p:spPr>
          <a:xfrm>
            <a:off x="1724193" y="3284228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Einstein Analytics</a:t>
            </a:r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854615A7-5FE9-4293-8A3C-05AFE3388398}"/>
              </a:ext>
            </a:extLst>
          </p:cNvPr>
          <p:cNvSpPr/>
          <p:nvPr/>
        </p:nvSpPr>
        <p:spPr>
          <a:xfrm>
            <a:off x="4998536" y="2238463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Trail head</a:t>
            </a:r>
          </a:p>
        </p:txBody>
      </p:sp>
      <p:sp>
        <p:nvSpPr>
          <p:cNvPr id="85" name="Cloud 84">
            <a:extLst>
              <a:ext uri="{FF2B5EF4-FFF2-40B4-BE49-F238E27FC236}">
                <a16:creationId xmlns:a16="http://schemas.microsoft.com/office/drawing/2014/main" id="{02A3F3BB-A19B-4039-A806-22736AE14E5F}"/>
              </a:ext>
            </a:extLst>
          </p:cNvPr>
          <p:cNvSpPr/>
          <p:nvPr/>
        </p:nvSpPr>
        <p:spPr>
          <a:xfrm>
            <a:off x="5301445" y="4560717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subscription</a:t>
            </a:r>
          </a:p>
        </p:txBody>
      </p:sp>
      <p:sp>
        <p:nvSpPr>
          <p:cNvPr id="86" name="Cloud 85">
            <a:extLst>
              <a:ext uri="{FF2B5EF4-FFF2-40B4-BE49-F238E27FC236}">
                <a16:creationId xmlns:a16="http://schemas.microsoft.com/office/drawing/2014/main" id="{E1B63B1D-F958-44A2-95D0-01BB5E9CA46B}"/>
              </a:ext>
            </a:extLst>
          </p:cNvPr>
          <p:cNvSpPr/>
          <p:nvPr/>
        </p:nvSpPr>
        <p:spPr>
          <a:xfrm>
            <a:off x="6844691" y="482536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Salesforce forum</a:t>
            </a:r>
          </a:p>
        </p:txBody>
      </p:sp>
      <p:sp>
        <p:nvSpPr>
          <p:cNvPr id="87" name="Cloud 86">
            <a:extLst>
              <a:ext uri="{FF2B5EF4-FFF2-40B4-BE49-F238E27FC236}">
                <a16:creationId xmlns:a16="http://schemas.microsoft.com/office/drawing/2014/main" id="{2759732F-A23F-4A51-A692-67F499753422}"/>
              </a:ext>
            </a:extLst>
          </p:cNvPr>
          <p:cNvSpPr/>
          <p:nvPr/>
        </p:nvSpPr>
        <p:spPr>
          <a:xfrm>
            <a:off x="8508187" y="3603224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Excel,word,power</a:t>
            </a:r>
            <a:r>
              <a:rPr lang="en-IN" sz="1200" dirty="0"/>
              <a:t> point</a:t>
            </a:r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53773140-4EF5-49F0-94D3-77BB8A78655F}"/>
              </a:ext>
            </a:extLst>
          </p:cNvPr>
          <p:cNvSpPr/>
          <p:nvPr/>
        </p:nvSpPr>
        <p:spPr>
          <a:xfrm>
            <a:off x="7878232" y="4472473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Unity and unreal</a:t>
            </a:r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4B53F467-46D9-4E26-B0D7-5E909B2936C7}"/>
              </a:ext>
            </a:extLst>
          </p:cNvPr>
          <p:cNvSpPr/>
          <p:nvPr/>
        </p:nvSpPr>
        <p:spPr>
          <a:xfrm>
            <a:off x="7622229" y="5263364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AR/VR</a:t>
            </a:r>
          </a:p>
        </p:txBody>
      </p:sp>
      <p:sp>
        <p:nvSpPr>
          <p:cNvPr id="90" name="Cloud 89">
            <a:extLst>
              <a:ext uri="{FF2B5EF4-FFF2-40B4-BE49-F238E27FC236}">
                <a16:creationId xmlns:a16="http://schemas.microsoft.com/office/drawing/2014/main" id="{F4ADB361-5DE3-47F8-96C0-B60E02B593EC}"/>
              </a:ext>
            </a:extLst>
          </p:cNvPr>
          <p:cNvSpPr/>
          <p:nvPr/>
        </p:nvSpPr>
        <p:spPr>
          <a:xfrm>
            <a:off x="7632960" y="5904748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Postgre</a:t>
            </a:r>
            <a:endParaRPr lang="en-IN" sz="1200" dirty="0"/>
          </a:p>
        </p:txBody>
      </p:sp>
      <p:sp>
        <p:nvSpPr>
          <p:cNvPr id="91" name="Cloud 90">
            <a:extLst>
              <a:ext uri="{FF2B5EF4-FFF2-40B4-BE49-F238E27FC236}">
                <a16:creationId xmlns:a16="http://schemas.microsoft.com/office/drawing/2014/main" id="{8DAB9628-8AEE-4E54-8040-DB90CC3DF258}"/>
              </a:ext>
            </a:extLst>
          </p:cNvPr>
          <p:cNvSpPr/>
          <p:nvPr/>
        </p:nvSpPr>
        <p:spPr>
          <a:xfrm>
            <a:off x="3720311" y="3661761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Testing</a:t>
            </a:r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6073B54E-64F5-4A8F-988E-23366D03FE1F}"/>
              </a:ext>
            </a:extLst>
          </p:cNvPr>
          <p:cNvSpPr/>
          <p:nvPr/>
        </p:nvSpPr>
        <p:spPr>
          <a:xfrm>
            <a:off x="3155080" y="6018109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 automation</a:t>
            </a:r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DEC87A6F-81CA-4BB2-9C45-3C042775636C}"/>
              </a:ext>
            </a:extLst>
          </p:cNvPr>
          <p:cNvSpPr/>
          <p:nvPr/>
        </p:nvSpPr>
        <p:spPr>
          <a:xfrm>
            <a:off x="2746461" y="5174372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 review</a:t>
            </a:r>
          </a:p>
        </p:txBody>
      </p:sp>
    </p:spTree>
    <p:extLst>
      <p:ext uri="{BB962C8B-B14F-4D97-AF65-F5344CB8AC3E}">
        <p14:creationId xmlns:p14="http://schemas.microsoft.com/office/powerpoint/2010/main" val="43480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A041-E0C6-4F9C-9866-EC7C67ED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5" y="343270"/>
            <a:ext cx="8596668" cy="615518"/>
          </a:xfrm>
        </p:spPr>
        <p:txBody>
          <a:bodyPr>
            <a:normAutofit/>
          </a:bodyPr>
          <a:lstStyle/>
          <a:p>
            <a:r>
              <a:rPr lang="en-IN" sz="2800" b="1" dirty="0"/>
              <a:t>Brain storming-(What do we have today)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74C0306-FB99-46C6-9DF8-F90677FAC56A}"/>
              </a:ext>
            </a:extLst>
          </p:cNvPr>
          <p:cNvSpPr/>
          <p:nvPr/>
        </p:nvSpPr>
        <p:spPr>
          <a:xfrm>
            <a:off x="10879911" y="-21373"/>
            <a:ext cx="1500328" cy="91440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Azure IoT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7A5D7CBE-7481-4353-A6A6-22DF9050A66C}"/>
              </a:ext>
            </a:extLst>
          </p:cNvPr>
          <p:cNvSpPr/>
          <p:nvPr/>
        </p:nvSpPr>
        <p:spPr>
          <a:xfrm>
            <a:off x="8255363" y="5972625"/>
            <a:ext cx="1296142" cy="1100831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 </a:t>
            </a:r>
            <a:r>
              <a:rPr lang="en-IN" sz="1200" dirty="0" err="1"/>
              <a:t>Bootstrap,HTML,CSS</a:t>
            </a:r>
            <a:endParaRPr lang="en-IN" sz="1200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EFCC686-B7BA-4841-90F5-B866EB592BFC}"/>
              </a:ext>
            </a:extLst>
          </p:cNvPr>
          <p:cNvSpPr/>
          <p:nvPr/>
        </p:nvSpPr>
        <p:spPr>
          <a:xfrm>
            <a:off x="9448032" y="5882766"/>
            <a:ext cx="1296142" cy="1100831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JavaScript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A53A577-691B-44BA-A902-E9D5D023E58D}"/>
              </a:ext>
            </a:extLst>
          </p:cNvPr>
          <p:cNvSpPr/>
          <p:nvPr/>
        </p:nvSpPr>
        <p:spPr>
          <a:xfrm>
            <a:off x="243345" y="2380784"/>
            <a:ext cx="1296142" cy="1100831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MY SQL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0829B0A-BD41-47DC-9DC2-2EA11A999024}"/>
              </a:ext>
            </a:extLst>
          </p:cNvPr>
          <p:cNvSpPr/>
          <p:nvPr/>
        </p:nvSpPr>
        <p:spPr>
          <a:xfrm>
            <a:off x="5752272" y="3250523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Salesforce IoT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27767E6-2298-4A9C-9AC2-F6EFFAE902F7}"/>
              </a:ext>
            </a:extLst>
          </p:cNvPr>
          <p:cNvSpPr/>
          <p:nvPr/>
        </p:nvSpPr>
        <p:spPr>
          <a:xfrm>
            <a:off x="6252762" y="6022840"/>
            <a:ext cx="1296142" cy="1100831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Python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16BBFEB-E323-4361-A91A-8FBE47C1968F}"/>
              </a:ext>
            </a:extLst>
          </p:cNvPr>
          <p:cNvSpPr/>
          <p:nvPr/>
        </p:nvSpPr>
        <p:spPr>
          <a:xfrm>
            <a:off x="317334" y="5517731"/>
            <a:ext cx="1296142" cy="1100831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PHP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0EAA80E-2473-4BB6-B84D-8967DB2FCE65}"/>
              </a:ext>
            </a:extLst>
          </p:cNvPr>
          <p:cNvSpPr/>
          <p:nvPr/>
        </p:nvSpPr>
        <p:spPr>
          <a:xfrm>
            <a:off x="8407599" y="195846"/>
            <a:ext cx="1296142" cy="1100831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Power BI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37D6719-5F8A-4068-82D4-CE4A2F51C044}"/>
              </a:ext>
            </a:extLst>
          </p:cNvPr>
          <p:cNvSpPr/>
          <p:nvPr/>
        </p:nvSpPr>
        <p:spPr>
          <a:xfrm>
            <a:off x="5397368" y="1531659"/>
            <a:ext cx="1296142" cy="1100831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GitHub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AA93FAC3-2AFE-455D-B538-BDB1735565DF}"/>
              </a:ext>
            </a:extLst>
          </p:cNvPr>
          <p:cNvSpPr/>
          <p:nvPr/>
        </p:nvSpPr>
        <p:spPr>
          <a:xfrm>
            <a:off x="1594772" y="789315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AWS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54686DBF-5C17-43F3-94F4-097FE9F881C2}"/>
              </a:ext>
            </a:extLst>
          </p:cNvPr>
          <p:cNvSpPr/>
          <p:nvPr/>
        </p:nvSpPr>
        <p:spPr>
          <a:xfrm>
            <a:off x="1586397" y="1420882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Cyber security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0A049BF3-A8BB-4B98-B35C-6E95EB677DD3}"/>
              </a:ext>
            </a:extLst>
          </p:cNvPr>
          <p:cNvSpPr/>
          <p:nvPr/>
        </p:nvSpPr>
        <p:spPr>
          <a:xfrm>
            <a:off x="2594630" y="2661308"/>
            <a:ext cx="1296142" cy="110083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Machine learning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E67F77FA-C97D-4E98-8B4E-3FA883DA0027}"/>
              </a:ext>
            </a:extLst>
          </p:cNvPr>
          <p:cNvSpPr/>
          <p:nvPr/>
        </p:nvSpPr>
        <p:spPr>
          <a:xfrm>
            <a:off x="4189887" y="6144320"/>
            <a:ext cx="1296142" cy="1100831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Nopde.js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2AE3F667-8233-43DF-8B38-158AE97C8F77}"/>
              </a:ext>
            </a:extLst>
          </p:cNvPr>
          <p:cNvSpPr/>
          <p:nvPr/>
        </p:nvSpPr>
        <p:spPr>
          <a:xfrm>
            <a:off x="4361658" y="2380784"/>
            <a:ext cx="1296142" cy="1100831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Heroku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495959A5-C689-4BB1-B213-C43B5057FF8C}"/>
              </a:ext>
            </a:extLst>
          </p:cNvPr>
          <p:cNvSpPr/>
          <p:nvPr/>
        </p:nvSpPr>
        <p:spPr>
          <a:xfrm>
            <a:off x="162539" y="3077780"/>
            <a:ext cx="1296142" cy="1100831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Mongo </a:t>
            </a:r>
            <a:r>
              <a:rPr lang="en-IN" sz="1200" dirty="0" err="1"/>
              <a:t>db</a:t>
            </a:r>
            <a:endParaRPr lang="en-IN" sz="1200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E39CD8EB-B00D-40C9-9D52-2A69C7EF110A}"/>
              </a:ext>
            </a:extLst>
          </p:cNvPr>
          <p:cNvSpPr/>
          <p:nvPr/>
        </p:nvSpPr>
        <p:spPr>
          <a:xfrm>
            <a:off x="5196980" y="4024796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Admin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DF84C647-B28E-4BD8-BFA8-9E1802027B9F}"/>
              </a:ext>
            </a:extLst>
          </p:cNvPr>
          <p:cNvSpPr/>
          <p:nvPr/>
        </p:nvSpPr>
        <p:spPr>
          <a:xfrm>
            <a:off x="1393630" y="5030205"/>
            <a:ext cx="1296142" cy="1100831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 query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9E08696-9035-48D4-B9FB-A9771C940F62}"/>
              </a:ext>
            </a:extLst>
          </p:cNvPr>
          <p:cNvSpPr/>
          <p:nvPr/>
        </p:nvSpPr>
        <p:spPr>
          <a:xfrm>
            <a:off x="4759950" y="752042"/>
            <a:ext cx="1296142" cy="1100831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Auto desk forge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DD1B9843-A651-4CAC-A3AB-B76332461641}"/>
              </a:ext>
            </a:extLst>
          </p:cNvPr>
          <p:cNvSpPr/>
          <p:nvPr/>
        </p:nvSpPr>
        <p:spPr>
          <a:xfrm>
            <a:off x="2359583" y="4898655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Power shell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250D1717-8094-4E0D-B7DA-AADB45E9B1AF}"/>
              </a:ext>
            </a:extLst>
          </p:cNvPr>
          <p:cNvSpPr/>
          <p:nvPr/>
        </p:nvSpPr>
        <p:spPr>
          <a:xfrm>
            <a:off x="9268280" y="4778942"/>
            <a:ext cx="1296142" cy="110083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Agile methodology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829ADF67-5B19-433B-9B69-BAEF5ABB06BF}"/>
              </a:ext>
            </a:extLst>
          </p:cNvPr>
          <p:cNvSpPr/>
          <p:nvPr/>
        </p:nvSpPr>
        <p:spPr>
          <a:xfrm>
            <a:off x="9415866" y="1949090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Virtual machine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1A96F8B1-04F8-43B2-8682-76FB58DB064A}"/>
              </a:ext>
            </a:extLst>
          </p:cNvPr>
          <p:cNvSpPr/>
          <p:nvPr/>
        </p:nvSpPr>
        <p:spPr>
          <a:xfrm>
            <a:off x="5227717" y="6185541"/>
            <a:ext cx="1296142" cy="1100831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Ajax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386A1C47-5E0A-4A88-8C2C-602D84C3DE5E}"/>
              </a:ext>
            </a:extLst>
          </p:cNvPr>
          <p:cNvSpPr/>
          <p:nvPr/>
        </p:nvSpPr>
        <p:spPr>
          <a:xfrm>
            <a:off x="7148393" y="5945564"/>
            <a:ext cx="1296142" cy="1100831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json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A9D6B6F7-B46F-4D54-8903-F0302098884A}"/>
              </a:ext>
            </a:extLst>
          </p:cNvPr>
          <p:cNvSpPr/>
          <p:nvPr/>
        </p:nvSpPr>
        <p:spPr>
          <a:xfrm>
            <a:off x="2885203" y="824613"/>
            <a:ext cx="1296142" cy="1100831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VS ,VSC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84DBE4-0DFF-4F4A-B605-1F9F759E0487}"/>
              </a:ext>
            </a:extLst>
          </p:cNvPr>
          <p:cNvSpPr/>
          <p:nvPr/>
        </p:nvSpPr>
        <p:spPr>
          <a:xfrm>
            <a:off x="6821099" y="3256054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modelling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095CA1-1FDE-4BBF-8483-0C94D58681B5}"/>
              </a:ext>
            </a:extLst>
          </p:cNvPr>
          <p:cNvSpPr/>
          <p:nvPr/>
        </p:nvSpPr>
        <p:spPr>
          <a:xfrm>
            <a:off x="7342569" y="1541181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Artificial intelligence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B65386BE-B798-4FD7-B191-67BF1FDDB35A}"/>
              </a:ext>
            </a:extLst>
          </p:cNvPr>
          <p:cNvSpPr/>
          <p:nvPr/>
        </p:nvSpPr>
        <p:spPr>
          <a:xfrm>
            <a:off x="5616973" y="756442"/>
            <a:ext cx="1296142" cy="1100831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AF API’s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EFD55984-200F-49F0-914E-E398E4794383}"/>
              </a:ext>
            </a:extLst>
          </p:cNvPr>
          <p:cNvSpPr/>
          <p:nvPr/>
        </p:nvSpPr>
        <p:spPr>
          <a:xfrm>
            <a:off x="8504887" y="1575321"/>
            <a:ext cx="1296142" cy="1100831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Power Apps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89887C2C-1C7A-44C1-97EC-825CFDCDD1AE}"/>
              </a:ext>
            </a:extLst>
          </p:cNvPr>
          <p:cNvSpPr/>
          <p:nvPr/>
        </p:nvSpPr>
        <p:spPr>
          <a:xfrm>
            <a:off x="2596417" y="1421774"/>
            <a:ext cx="1296142" cy="110083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Repl.it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832EEC0E-D6AF-47F4-ACA7-51C5F1D549D6}"/>
              </a:ext>
            </a:extLst>
          </p:cNvPr>
          <p:cNvSpPr/>
          <p:nvPr/>
        </p:nvSpPr>
        <p:spPr>
          <a:xfrm>
            <a:off x="11481316" y="1929078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API”S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D2EBC8EA-05D0-4FF6-A026-982B251E1B66}"/>
              </a:ext>
            </a:extLst>
          </p:cNvPr>
          <p:cNvSpPr/>
          <p:nvPr/>
        </p:nvSpPr>
        <p:spPr>
          <a:xfrm>
            <a:off x="12322284" y="2011612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Logic apps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AF2C72E2-04BB-4905-AC51-5666F1809C73}"/>
              </a:ext>
            </a:extLst>
          </p:cNvPr>
          <p:cNvSpPr/>
          <p:nvPr/>
        </p:nvSpPr>
        <p:spPr>
          <a:xfrm>
            <a:off x="5601316" y="2475656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SF packaging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20AE39F4-9BAF-47DD-B338-BE2E230357C4}"/>
              </a:ext>
            </a:extLst>
          </p:cNvPr>
          <p:cNvSpPr/>
          <p:nvPr/>
        </p:nvSpPr>
        <p:spPr>
          <a:xfrm>
            <a:off x="7659317" y="2326123"/>
            <a:ext cx="1296142" cy="11008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Cloud computing</a:t>
            </a:r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A6E1BE0B-C822-4F66-98E4-9D09DCE170CD}"/>
              </a:ext>
            </a:extLst>
          </p:cNvPr>
          <p:cNvSpPr/>
          <p:nvPr/>
        </p:nvSpPr>
        <p:spPr>
          <a:xfrm>
            <a:off x="2297925" y="5685424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IDE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B4C5D75F-D5EC-48F5-91CF-0A68950C0390}"/>
              </a:ext>
            </a:extLst>
          </p:cNvPr>
          <p:cNvSpPr/>
          <p:nvPr/>
        </p:nvSpPr>
        <p:spPr>
          <a:xfrm>
            <a:off x="9862544" y="398964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triage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7840F7D0-AAAE-46CA-8306-A640461DDE79}"/>
              </a:ext>
            </a:extLst>
          </p:cNvPr>
          <p:cNvSpPr/>
          <p:nvPr/>
        </p:nvSpPr>
        <p:spPr>
          <a:xfrm>
            <a:off x="4390297" y="1551309"/>
            <a:ext cx="1296142" cy="1100831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OAuth</a:t>
            </a: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383D428D-E34B-4A1B-A89A-1499387DFA78}"/>
              </a:ext>
            </a:extLst>
          </p:cNvPr>
          <p:cNvSpPr/>
          <p:nvPr/>
        </p:nvSpPr>
        <p:spPr>
          <a:xfrm>
            <a:off x="1318432" y="4342368"/>
            <a:ext cx="1296142" cy="1100831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mongoose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5EE03250-1EE3-4A1C-9A74-AEF5E9B566C2}"/>
              </a:ext>
            </a:extLst>
          </p:cNvPr>
          <p:cNvSpPr/>
          <p:nvPr/>
        </p:nvSpPr>
        <p:spPr>
          <a:xfrm>
            <a:off x="6220427" y="1479051"/>
            <a:ext cx="1296142" cy="1100831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Git bash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64548A51-2AE7-4CE9-9228-F0BAC2918F84}"/>
              </a:ext>
            </a:extLst>
          </p:cNvPr>
          <p:cNvSpPr/>
          <p:nvPr/>
        </p:nvSpPr>
        <p:spPr>
          <a:xfrm>
            <a:off x="9899204" y="2752047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IoT central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7F7734DF-077E-43F6-AA28-3E425D7A4485}"/>
              </a:ext>
            </a:extLst>
          </p:cNvPr>
          <p:cNvSpPr/>
          <p:nvPr/>
        </p:nvSpPr>
        <p:spPr>
          <a:xfrm>
            <a:off x="7134907" y="4153289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Apex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970E6D9D-1B66-44E8-A08D-5192DC623C67}"/>
              </a:ext>
            </a:extLst>
          </p:cNvPr>
          <p:cNvSpPr/>
          <p:nvPr/>
        </p:nvSpPr>
        <p:spPr>
          <a:xfrm>
            <a:off x="3709140" y="3314029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Role hierarchy</a:t>
            </a:r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B4225F31-0EFD-4CC2-B1D8-C3114E336B43}"/>
              </a:ext>
            </a:extLst>
          </p:cNvPr>
          <p:cNvSpPr/>
          <p:nvPr/>
        </p:nvSpPr>
        <p:spPr>
          <a:xfrm>
            <a:off x="10428054" y="4650558"/>
            <a:ext cx="1296142" cy="110083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Access control</a:t>
            </a:r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BD0B06AB-7E07-4411-A993-EE11EF7B6654}"/>
              </a:ext>
            </a:extLst>
          </p:cNvPr>
          <p:cNvSpPr/>
          <p:nvPr/>
        </p:nvSpPr>
        <p:spPr>
          <a:xfrm>
            <a:off x="269976" y="4674693"/>
            <a:ext cx="1296142" cy="1100831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Blob storage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691188F2-F80A-4F14-9E81-E3AA2AF589FC}"/>
              </a:ext>
            </a:extLst>
          </p:cNvPr>
          <p:cNvSpPr/>
          <p:nvPr/>
        </p:nvSpPr>
        <p:spPr>
          <a:xfrm>
            <a:off x="11193991" y="4064273"/>
            <a:ext cx="1296142" cy="110083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 18 n</a:t>
            </a:r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27E97BFC-AA70-40F5-A0B3-CB1281705588}"/>
              </a:ext>
            </a:extLst>
          </p:cNvPr>
          <p:cNvSpPr/>
          <p:nvPr/>
        </p:nvSpPr>
        <p:spPr>
          <a:xfrm>
            <a:off x="11994478" y="304794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Board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C8AA47AC-B523-477D-89FC-3021664DA9CD}"/>
              </a:ext>
            </a:extLst>
          </p:cNvPr>
          <p:cNvSpPr/>
          <p:nvPr/>
        </p:nvSpPr>
        <p:spPr>
          <a:xfrm>
            <a:off x="3117921" y="6067114"/>
            <a:ext cx="1296142" cy="1100831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Tool tip</a:t>
            </a:r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CA1B8FB5-8F5D-42DA-9CA8-0E464DE9CA4E}"/>
              </a:ext>
            </a:extLst>
          </p:cNvPr>
          <p:cNvSpPr/>
          <p:nvPr/>
        </p:nvSpPr>
        <p:spPr>
          <a:xfrm>
            <a:off x="3427037" y="1638311"/>
            <a:ext cx="1296142" cy="1100831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Model derivative</a:t>
            </a:r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07FD0C25-D695-4A2E-8D1C-9CF7A894353D}"/>
              </a:ext>
            </a:extLst>
          </p:cNvPr>
          <p:cNvSpPr/>
          <p:nvPr/>
        </p:nvSpPr>
        <p:spPr>
          <a:xfrm>
            <a:off x="5446874" y="4595806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SF Data loader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B4DA1FC5-4F27-4069-8337-0223C6AC00FF}"/>
              </a:ext>
            </a:extLst>
          </p:cNvPr>
          <p:cNvSpPr/>
          <p:nvPr/>
        </p:nvSpPr>
        <p:spPr>
          <a:xfrm>
            <a:off x="10234066" y="1305001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Aurdino</a:t>
            </a:r>
            <a:endParaRPr lang="en-IN" sz="1200" dirty="0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F18959A3-72D8-4A86-BEA1-3F4BF1AC24C1}"/>
              </a:ext>
            </a:extLst>
          </p:cNvPr>
          <p:cNvSpPr/>
          <p:nvPr/>
        </p:nvSpPr>
        <p:spPr>
          <a:xfrm>
            <a:off x="10471441" y="2211038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Sand box</a:t>
            </a:r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912676B2-96D3-4F16-98AA-01D80FD070A7}"/>
              </a:ext>
            </a:extLst>
          </p:cNvPr>
          <p:cNvSpPr/>
          <p:nvPr/>
        </p:nvSpPr>
        <p:spPr>
          <a:xfrm>
            <a:off x="10884796" y="530134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rasbpery</a:t>
            </a:r>
            <a:endParaRPr lang="en-IN" sz="1200" dirty="0"/>
          </a:p>
        </p:txBody>
      </p:sp>
      <p:sp>
        <p:nvSpPr>
          <p:cNvPr id="62" name="Cloud 61">
            <a:extLst>
              <a:ext uri="{FF2B5EF4-FFF2-40B4-BE49-F238E27FC236}">
                <a16:creationId xmlns:a16="http://schemas.microsoft.com/office/drawing/2014/main" id="{22019A62-98E1-48AA-A94F-7DB9BF487F53}"/>
              </a:ext>
            </a:extLst>
          </p:cNvPr>
          <p:cNvSpPr/>
          <p:nvPr/>
        </p:nvSpPr>
        <p:spPr>
          <a:xfrm>
            <a:off x="10671064" y="3157237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Containers &amp; dockers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E77516DE-1F93-4FA2-8942-2E6EBC582994}"/>
              </a:ext>
            </a:extLst>
          </p:cNvPr>
          <p:cNvSpPr/>
          <p:nvPr/>
        </p:nvSpPr>
        <p:spPr>
          <a:xfrm>
            <a:off x="2287717" y="4100143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CLI</a:t>
            </a: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68F6B8CF-6A79-4817-86CF-E8B1089B057B}"/>
              </a:ext>
            </a:extLst>
          </p:cNvPr>
          <p:cNvSpPr/>
          <p:nvPr/>
        </p:nvSpPr>
        <p:spPr>
          <a:xfrm>
            <a:off x="10002356" y="3929374"/>
            <a:ext cx="1296142" cy="110083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customization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60D7069E-E090-4B61-A26B-CD9D6E6B07CB}"/>
              </a:ext>
            </a:extLst>
          </p:cNvPr>
          <p:cNvSpPr/>
          <p:nvPr/>
        </p:nvSpPr>
        <p:spPr>
          <a:xfrm>
            <a:off x="4499741" y="4834095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Health cloud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83BD2D-5B32-414D-AB07-E1DFFCEA025D}"/>
              </a:ext>
            </a:extLst>
          </p:cNvPr>
          <p:cNvSpPr/>
          <p:nvPr/>
        </p:nvSpPr>
        <p:spPr>
          <a:xfrm>
            <a:off x="7342569" y="4885504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Schema builder</a:t>
            </a: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03E83938-F460-4674-A38B-C8B5B876E12E}"/>
              </a:ext>
            </a:extLst>
          </p:cNvPr>
          <p:cNvSpPr/>
          <p:nvPr/>
        </p:nvSpPr>
        <p:spPr>
          <a:xfrm>
            <a:off x="126193" y="760014"/>
            <a:ext cx="1296142" cy="1100831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Net works</a:t>
            </a:r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86F60C27-5A95-422B-B9B9-A3546CEB584B}"/>
              </a:ext>
            </a:extLst>
          </p:cNvPr>
          <p:cNvSpPr/>
          <p:nvPr/>
        </p:nvSpPr>
        <p:spPr>
          <a:xfrm>
            <a:off x="-281157" y="1461196"/>
            <a:ext cx="1296142" cy="1100831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WIFI</a:t>
            </a:r>
          </a:p>
        </p:txBody>
      </p:sp>
      <p:sp>
        <p:nvSpPr>
          <p:cNvPr id="71" name="Cloud 70">
            <a:extLst>
              <a:ext uri="{FF2B5EF4-FFF2-40B4-BE49-F238E27FC236}">
                <a16:creationId xmlns:a16="http://schemas.microsoft.com/office/drawing/2014/main" id="{EDE57BCB-54FA-4E5C-AC5F-58F674DDCBF9}"/>
              </a:ext>
            </a:extLst>
          </p:cNvPr>
          <p:cNvSpPr/>
          <p:nvPr/>
        </p:nvSpPr>
        <p:spPr>
          <a:xfrm>
            <a:off x="582051" y="1433423"/>
            <a:ext cx="1296142" cy="1100831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Bluetooth</a:t>
            </a:r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E880481D-D334-46F2-B005-9E32656435C7}"/>
              </a:ext>
            </a:extLst>
          </p:cNvPr>
          <p:cNvSpPr/>
          <p:nvPr/>
        </p:nvSpPr>
        <p:spPr>
          <a:xfrm>
            <a:off x="1484084" y="2225712"/>
            <a:ext cx="1296142" cy="1100831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Cdin</a:t>
            </a:r>
            <a:r>
              <a:rPr lang="en-IN" sz="1200" dirty="0"/>
              <a:t> libraries</a:t>
            </a:r>
          </a:p>
        </p:txBody>
      </p:sp>
      <p:sp>
        <p:nvSpPr>
          <p:cNvPr id="74" name="Cloud 73">
            <a:extLst>
              <a:ext uri="{FF2B5EF4-FFF2-40B4-BE49-F238E27FC236}">
                <a16:creationId xmlns:a16="http://schemas.microsoft.com/office/drawing/2014/main" id="{E5692E45-1826-4EE8-A944-1883DF5CAB27}"/>
              </a:ext>
            </a:extLst>
          </p:cNvPr>
          <p:cNvSpPr/>
          <p:nvPr/>
        </p:nvSpPr>
        <p:spPr>
          <a:xfrm>
            <a:off x="1209152" y="2885486"/>
            <a:ext cx="1296142" cy="1100831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mdm</a:t>
            </a:r>
            <a:r>
              <a:rPr lang="en-IN" sz="1200" dirty="0"/>
              <a:t> libraries</a:t>
            </a:r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4F5790EC-1433-4D2E-BA75-BEFD4A74DAFB}"/>
              </a:ext>
            </a:extLst>
          </p:cNvPr>
          <p:cNvSpPr/>
          <p:nvPr/>
        </p:nvSpPr>
        <p:spPr>
          <a:xfrm>
            <a:off x="1410776" y="3599658"/>
            <a:ext cx="1296142" cy="1100831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JavaScript libraries</a:t>
            </a:r>
          </a:p>
        </p:txBody>
      </p:sp>
      <p:sp>
        <p:nvSpPr>
          <p:cNvPr id="76" name="Cloud 75">
            <a:extLst>
              <a:ext uri="{FF2B5EF4-FFF2-40B4-BE49-F238E27FC236}">
                <a16:creationId xmlns:a16="http://schemas.microsoft.com/office/drawing/2014/main" id="{9FBD3A9F-D1A7-44E4-8D51-5B0B187CE9A0}"/>
              </a:ext>
            </a:extLst>
          </p:cNvPr>
          <p:cNvSpPr/>
          <p:nvPr/>
        </p:nvSpPr>
        <p:spPr>
          <a:xfrm>
            <a:off x="3088054" y="4279966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SDK’S</a:t>
            </a: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00D39BD5-B69D-4D04-A2E6-4485075FB4AC}"/>
              </a:ext>
            </a:extLst>
          </p:cNvPr>
          <p:cNvSpPr/>
          <p:nvPr/>
        </p:nvSpPr>
        <p:spPr>
          <a:xfrm>
            <a:off x="11815538" y="2728809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SDK’S</a:t>
            </a:r>
          </a:p>
          <a:p>
            <a:pPr algn="ctr"/>
            <a:r>
              <a:rPr lang="en-IN" sz="1200" dirty="0"/>
              <a:t>Azure</a:t>
            </a: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47D5DAB8-4560-44B1-9056-97A185193653}"/>
              </a:ext>
            </a:extLst>
          </p:cNvPr>
          <p:cNvSpPr/>
          <p:nvPr/>
        </p:nvSpPr>
        <p:spPr>
          <a:xfrm>
            <a:off x="3259513" y="5004886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SDK’S</a:t>
            </a:r>
          </a:p>
          <a:p>
            <a:pPr algn="ctr"/>
            <a:r>
              <a:rPr lang="en-IN" sz="1200" dirty="0"/>
              <a:t>Heroku</a:t>
            </a:r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1B700013-A33D-48B6-AC1B-88BCD50BA571}"/>
              </a:ext>
            </a:extLst>
          </p:cNvPr>
          <p:cNvSpPr/>
          <p:nvPr/>
        </p:nvSpPr>
        <p:spPr>
          <a:xfrm>
            <a:off x="11135502" y="1177112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ML</a:t>
            </a: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3021A582-700A-4D0F-8BC8-36D933EE57E6}"/>
              </a:ext>
            </a:extLst>
          </p:cNvPr>
          <p:cNvSpPr/>
          <p:nvPr/>
        </p:nvSpPr>
        <p:spPr>
          <a:xfrm>
            <a:off x="7877273" y="849891"/>
            <a:ext cx="1296142" cy="1100831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Analytics</a:t>
            </a:r>
          </a:p>
        </p:txBody>
      </p:sp>
      <p:sp>
        <p:nvSpPr>
          <p:cNvPr id="82" name="Cloud 81">
            <a:extLst>
              <a:ext uri="{FF2B5EF4-FFF2-40B4-BE49-F238E27FC236}">
                <a16:creationId xmlns:a16="http://schemas.microsoft.com/office/drawing/2014/main" id="{2C2471D5-CC33-405A-94C3-D3D0D9916FE7}"/>
              </a:ext>
            </a:extLst>
          </p:cNvPr>
          <p:cNvSpPr/>
          <p:nvPr/>
        </p:nvSpPr>
        <p:spPr>
          <a:xfrm>
            <a:off x="8972846" y="837749"/>
            <a:ext cx="1296142" cy="1100831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visualization</a:t>
            </a:r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9D2A804B-EA19-4972-A5E4-E1284620B6E0}"/>
              </a:ext>
            </a:extLst>
          </p:cNvPr>
          <p:cNvSpPr/>
          <p:nvPr/>
        </p:nvSpPr>
        <p:spPr>
          <a:xfrm>
            <a:off x="6587752" y="2423866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Einstein Analytics</a:t>
            </a:r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854615A7-5FE9-4293-8A3C-05AFE3388398}"/>
              </a:ext>
            </a:extLst>
          </p:cNvPr>
          <p:cNvSpPr/>
          <p:nvPr/>
        </p:nvSpPr>
        <p:spPr>
          <a:xfrm>
            <a:off x="4718822" y="3100449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Trail head</a:t>
            </a:r>
          </a:p>
        </p:txBody>
      </p:sp>
      <p:sp>
        <p:nvSpPr>
          <p:cNvPr id="85" name="Cloud 84">
            <a:extLst>
              <a:ext uri="{FF2B5EF4-FFF2-40B4-BE49-F238E27FC236}">
                <a16:creationId xmlns:a16="http://schemas.microsoft.com/office/drawing/2014/main" id="{02A3F3BB-A19B-4039-A806-22736AE14E5F}"/>
              </a:ext>
            </a:extLst>
          </p:cNvPr>
          <p:cNvSpPr/>
          <p:nvPr/>
        </p:nvSpPr>
        <p:spPr>
          <a:xfrm>
            <a:off x="12184540" y="1049223"/>
            <a:ext cx="1296142" cy="110083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subscription</a:t>
            </a:r>
          </a:p>
        </p:txBody>
      </p:sp>
      <p:sp>
        <p:nvSpPr>
          <p:cNvPr id="86" name="Cloud 85">
            <a:extLst>
              <a:ext uri="{FF2B5EF4-FFF2-40B4-BE49-F238E27FC236}">
                <a16:creationId xmlns:a16="http://schemas.microsoft.com/office/drawing/2014/main" id="{E1B63B1D-F958-44A2-95D0-01BB5E9CA46B}"/>
              </a:ext>
            </a:extLst>
          </p:cNvPr>
          <p:cNvSpPr/>
          <p:nvPr/>
        </p:nvSpPr>
        <p:spPr>
          <a:xfrm>
            <a:off x="4246406" y="4073739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Salesforce forum</a:t>
            </a:r>
          </a:p>
        </p:txBody>
      </p:sp>
      <p:sp>
        <p:nvSpPr>
          <p:cNvPr id="87" name="Cloud 86">
            <a:extLst>
              <a:ext uri="{FF2B5EF4-FFF2-40B4-BE49-F238E27FC236}">
                <a16:creationId xmlns:a16="http://schemas.microsoft.com/office/drawing/2014/main" id="{2759732F-A23F-4A51-A692-67F499753422}"/>
              </a:ext>
            </a:extLst>
          </p:cNvPr>
          <p:cNvSpPr/>
          <p:nvPr/>
        </p:nvSpPr>
        <p:spPr>
          <a:xfrm>
            <a:off x="10667429" y="5419322"/>
            <a:ext cx="1296142" cy="110083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Excel,word,power</a:t>
            </a:r>
            <a:r>
              <a:rPr lang="en-IN" sz="1200" dirty="0"/>
              <a:t> point</a:t>
            </a:r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53773140-4EF5-49F0-94D3-77BB8A78655F}"/>
              </a:ext>
            </a:extLst>
          </p:cNvPr>
          <p:cNvSpPr/>
          <p:nvPr/>
        </p:nvSpPr>
        <p:spPr>
          <a:xfrm>
            <a:off x="9102151" y="3486093"/>
            <a:ext cx="1296142" cy="110083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Unity and unreal</a:t>
            </a:r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4B53F467-46D9-4E26-B0D7-5E909B2936C7}"/>
              </a:ext>
            </a:extLst>
          </p:cNvPr>
          <p:cNvSpPr/>
          <p:nvPr/>
        </p:nvSpPr>
        <p:spPr>
          <a:xfrm>
            <a:off x="3762107" y="852057"/>
            <a:ext cx="1296142" cy="1100831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AR/VR</a:t>
            </a:r>
          </a:p>
        </p:txBody>
      </p:sp>
      <p:sp>
        <p:nvSpPr>
          <p:cNvPr id="90" name="Cloud 89">
            <a:extLst>
              <a:ext uri="{FF2B5EF4-FFF2-40B4-BE49-F238E27FC236}">
                <a16:creationId xmlns:a16="http://schemas.microsoft.com/office/drawing/2014/main" id="{F4ADB361-5DE3-47F8-96C0-B60E02B593EC}"/>
              </a:ext>
            </a:extLst>
          </p:cNvPr>
          <p:cNvSpPr/>
          <p:nvPr/>
        </p:nvSpPr>
        <p:spPr>
          <a:xfrm>
            <a:off x="345547" y="3854842"/>
            <a:ext cx="1296142" cy="1100831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Postgre</a:t>
            </a:r>
            <a:endParaRPr lang="en-IN" sz="1200" dirty="0"/>
          </a:p>
        </p:txBody>
      </p:sp>
      <p:sp>
        <p:nvSpPr>
          <p:cNvPr id="91" name="Cloud 90">
            <a:extLst>
              <a:ext uri="{FF2B5EF4-FFF2-40B4-BE49-F238E27FC236}">
                <a16:creationId xmlns:a16="http://schemas.microsoft.com/office/drawing/2014/main" id="{8DAB9628-8AEE-4E54-8040-DB90CC3DF258}"/>
              </a:ext>
            </a:extLst>
          </p:cNvPr>
          <p:cNvSpPr/>
          <p:nvPr/>
        </p:nvSpPr>
        <p:spPr>
          <a:xfrm>
            <a:off x="8566402" y="2792409"/>
            <a:ext cx="1296142" cy="110083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Testing</a:t>
            </a:r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6073B54E-64F5-4A8F-988E-23366D03FE1F}"/>
              </a:ext>
            </a:extLst>
          </p:cNvPr>
          <p:cNvSpPr/>
          <p:nvPr/>
        </p:nvSpPr>
        <p:spPr>
          <a:xfrm>
            <a:off x="7877314" y="3378199"/>
            <a:ext cx="1296142" cy="110083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 automation</a:t>
            </a:r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DEC87A6F-81CA-4BB2-9C45-3C042775636C}"/>
              </a:ext>
            </a:extLst>
          </p:cNvPr>
          <p:cNvSpPr/>
          <p:nvPr/>
        </p:nvSpPr>
        <p:spPr>
          <a:xfrm>
            <a:off x="8324903" y="4134013"/>
            <a:ext cx="1296142" cy="110083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 review</a:t>
            </a:r>
          </a:p>
        </p:txBody>
      </p:sp>
      <p:sp>
        <p:nvSpPr>
          <p:cNvPr id="94" name="Cloud 93">
            <a:extLst>
              <a:ext uri="{FF2B5EF4-FFF2-40B4-BE49-F238E27FC236}">
                <a16:creationId xmlns:a16="http://schemas.microsoft.com/office/drawing/2014/main" id="{89FEDB8B-BFF6-43A3-9D7F-62904764FE37}"/>
              </a:ext>
            </a:extLst>
          </p:cNvPr>
          <p:cNvSpPr/>
          <p:nvPr/>
        </p:nvSpPr>
        <p:spPr>
          <a:xfrm>
            <a:off x="6171381" y="3993751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346874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A2816CC2-7A0F-44A0-A60F-43D7B5AE5FA8}"/>
              </a:ext>
            </a:extLst>
          </p:cNvPr>
          <p:cNvSpPr/>
          <p:nvPr/>
        </p:nvSpPr>
        <p:spPr>
          <a:xfrm>
            <a:off x="6024441" y="1226254"/>
            <a:ext cx="1500328" cy="9144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Azure IoT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C5148CF-90F4-49DC-803A-D9B6676071B9}"/>
              </a:ext>
            </a:extLst>
          </p:cNvPr>
          <p:cNvSpPr/>
          <p:nvPr/>
        </p:nvSpPr>
        <p:spPr>
          <a:xfrm>
            <a:off x="5369408" y="2841739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Virtual machine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F4F566F6-0E32-4D0E-AF30-4F0152F58432}"/>
              </a:ext>
            </a:extLst>
          </p:cNvPr>
          <p:cNvSpPr/>
          <p:nvPr/>
        </p:nvSpPr>
        <p:spPr>
          <a:xfrm>
            <a:off x="6723174" y="1847692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API”S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8C82AB1B-3194-4323-8A83-ACADF3B012EF}"/>
              </a:ext>
            </a:extLst>
          </p:cNvPr>
          <p:cNvSpPr/>
          <p:nvPr/>
        </p:nvSpPr>
        <p:spPr>
          <a:xfrm>
            <a:off x="7221844" y="2619991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Logic apps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5DFB5A0-B339-4315-BA8B-B35E5E544F4A}"/>
              </a:ext>
            </a:extLst>
          </p:cNvPr>
          <p:cNvSpPr/>
          <p:nvPr/>
        </p:nvSpPr>
        <p:spPr>
          <a:xfrm>
            <a:off x="5738219" y="1996669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triage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636BBEFF-5BB1-4EB9-ACC8-EFF0787AED19}"/>
              </a:ext>
            </a:extLst>
          </p:cNvPr>
          <p:cNvSpPr/>
          <p:nvPr/>
        </p:nvSpPr>
        <p:spPr>
          <a:xfrm>
            <a:off x="8752002" y="1661903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IoT central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23347670-CCFD-4C8C-996A-35AA201C5D60}"/>
              </a:ext>
            </a:extLst>
          </p:cNvPr>
          <p:cNvSpPr/>
          <p:nvPr/>
        </p:nvSpPr>
        <p:spPr>
          <a:xfrm>
            <a:off x="7300099" y="1207656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Board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1D34113-A0D3-4E1D-A530-6C25075EEB88}"/>
              </a:ext>
            </a:extLst>
          </p:cNvPr>
          <p:cNvSpPr/>
          <p:nvPr/>
        </p:nvSpPr>
        <p:spPr>
          <a:xfrm>
            <a:off x="6231732" y="2706895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Arduino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74ABC429-6BB1-4304-B72D-F20B7AA339D8}"/>
              </a:ext>
            </a:extLst>
          </p:cNvPr>
          <p:cNvSpPr/>
          <p:nvPr/>
        </p:nvSpPr>
        <p:spPr>
          <a:xfrm>
            <a:off x="6973544" y="3369514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Sand box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B0FF1A9F-6349-42A0-9DFB-60FC81BE6E96}"/>
              </a:ext>
            </a:extLst>
          </p:cNvPr>
          <p:cNvSpPr/>
          <p:nvPr/>
        </p:nvSpPr>
        <p:spPr>
          <a:xfrm>
            <a:off x="8269686" y="978928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Raspberry-pi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DF6C1EF0-6D75-4619-93D7-21084D4AF969}"/>
              </a:ext>
            </a:extLst>
          </p:cNvPr>
          <p:cNvSpPr/>
          <p:nvPr/>
        </p:nvSpPr>
        <p:spPr>
          <a:xfrm>
            <a:off x="5800862" y="3527882"/>
            <a:ext cx="1392911" cy="1032035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Containers &amp; dockers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BD9D07B1-E11C-4CDC-B181-43812FA6D8F8}"/>
              </a:ext>
            </a:extLst>
          </p:cNvPr>
          <p:cNvSpPr/>
          <p:nvPr/>
        </p:nvSpPr>
        <p:spPr>
          <a:xfrm>
            <a:off x="7926489" y="3225206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SDK’S</a:t>
            </a:r>
          </a:p>
          <a:p>
            <a:pPr algn="ctr"/>
            <a:r>
              <a:rPr lang="en-IN" sz="1200" dirty="0"/>
              <a:t>Azure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5948CE9F-7BEA-44AC-B16E-ED03271945A1}"/>
              </a:ext>
            </a:extLst>
          </p:cNvPr>
          <p:cNvSpPr/>
          <p:nvPr/>
        </p:nvSpPr>
        <p:spPr>
          <a:xfrm>
            <a:off x="7813231" y="1826090"/>
            <a:ext cx="1296142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ML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90CB6CDF-15A2-4C07-8BCA-586003937404}"/>
              </a:ext>
            </a:extLst>
          </p:cNvPr>
          <p:cNvSpPr/>
          <p:nvPr/>
        </p:nvSpPr>
        <p:spPr>
          <a:xfrm>
            <a:off x="8446839" y="2385807"/>
            <a:ext cx="1586161" cy="1100831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subscription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DD10F121-6E8F-4104-ABD4-E81459F8857E}"/>
              </a:ext>
            </a:extLst>
          </p:cNvPr>
          <p:cNvSpPr/>
          <p:nvPr/>
        </p:nvSpPr>
        <p:spPr>
          <a:xfrm>
            <a:off x="1034364" y="997614"/>
            <a:ext cx="1395161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Salesforce IoT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8130987C-A8ED-4E1B-AD31-83AB2AA6CC29}"/>
              </a:ext>
            </a:extLst>
          </p:cNvPr>
          <p:cNvSpPr/>
          <p:nvPr/>
        </p:nvSpPr>
        <p:spPr>
          <a:xfrm>
            <a:off x="44305" y="1737572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Admin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DED1756D-2657-43E9-8F0B-30E3585209BF}"/>
              </a:ext>
            </a:extLst>
          </p:cNvPr>
          <p:cNvSpPr/>
          <p:nvPr/>
        </p:nvSpPr>
        <p:spPr>
          <a:xfrm>
            <a:off x="1889421" y="216404"/>
            <a:ext cx="1369296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modelling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0756F1C5-D8F5-4334-9133-ACEEF7F37358}"/>
              </a:ext>
            </a:extLst>
          </p:cNvPr>
          <p:cNvSpPr/>
          <p:nvPr/>
        </p:nvSpPr>
        <p:spPr>
          <a:xfrm>
            <a:off x="989492" y="1755863"/>
            <a:ext cx="1355116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SF packaging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E9A2996C-3976-44C3-B7F1-079D0A768FC3}"/>
              </a:ext>
            </a:extLst>
          </p:cNvPr>
          <p:cNvSpPr/>
          <p:nvPr/>
        </p:nvSpPr>
        <p:spPr>
          <a:xfrm>
            <a:off x="2079549" y="1017673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Apex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A13C2395-C200-4794-A033-314606FD0252}"/>
              </a:ext>
            </a:extLst>
          </p:cNvPr>
          <p:cNvSpPr/>
          <p:nvPr/>
        </p:nvSpPr>
        <p:spPr>
          <a:xfrm>
            <a:off x="3083154" y="2251576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security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A897FE17-25BB-4F08-BF7A-214069A8D082}"/>
              </a:ext>
            </a:extLst>
          </p:cNvPr>
          <p:cNvSpPr/>
          <p:nvPr/>
        </p:nvSpPr>
        <p:spPr>
          <a:xfrm>
            <a:off x="3141365" y="1364848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SF Data loader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52A7C2F9-A05B-4612-A42E-A820365313EE}"/>
              </a:ext>
            </a:extLst>
          </p:cNvPr>
          <p:cNvSpPr/>
          <p:nvPr/>
        </p:nvSpPr>
        <p:spPr>
          <a:xfrm>
            <a:off x="309920" y="2553362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Health cloud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AF1A8947-FE37-4259-8569-8700E4BDACF1}"/>
              </a:ext>
            </a:extLst>
          </p:cNvPr>
          <p:cNvSpPr/>
          <p:nvPr/>
        </p:nvSpPr>
        <p:spPr>
          <a:xfrm>
            <a:off x="3002907" y="539086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Schema builder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869421BF-9B96-400B-8C85-350679A0375E}"/>
              </a:ext>
            </a:extLst>
          </p:cNvPr>
          <p:cNvSpPr/>
          <p:nvPr/>
        </p:nvSpPr>
        <p:spPr>
          <a:xfrm>
            <a:off x="900380" y="117788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Einstein Analytics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2A86A5E0-06E0-450D-9A33-656ED1B840B8}"/>
              </a:ext>
            </a:extLst>
          </p:cNvPr>
          <p:cNvSpPr/>
          <p:nvPr/>
        </p:nvSpPr>
        <p:spPr>
          <a:xfrm>
            <a:off x="-1920" y="900278"/>
            <a:ext cx="1296142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Trail head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8E0D1B51-5718-4B5F-8E41-E6CB3076C6BB}"/>
              </a:ext>
            </a:extLst>
          </p:cNvPr>
          <p:cNvSpPr/>
          <p:nvPr/>
        </p:nvSpPr>
        <p:spPr>
          <a:xfrm>
            <a:off x="1230718" y="2601322"/>
            <a:ext cx="1387119" cy="110083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Salesforce forum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C2DFADDD-5D9B-4CB9-82D8-C005EBBE263F}"/>
              </a:ext>
            </a:extLst>
          </p:cNvPr>
          <p:cNvSpPr/>
          <p:nvPr/>
        </p:nvSpPr>
        <p:spPr>
          <a:xfrm>
            <a:off x="2110281" y="1873201"/>
            <a:ext cx="1442563" cy="100496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community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CDA7F296-0C83-4ACA-AA4C-1C027BC4F3EC}"/>
              </a:ext>
            </a:extLst>
          </p:cNvPr>
          <p:cNvSpPr/>
          <p:nvPr/>
        </p:nvSpPr>
        <p:spPr>
          <a:xfrm>
            <a:off x="3141365" y="44897"/>
            <a:ext cx="1420271" cy="9144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Event </a:t>
            </a:r>
          </a:p>
          <a:p>
            <a:pPr algn="ctr"/>
            <a:r>
              <a:rPr lang="en-IN" sz="1200" dirty="0"/>
              <a:t>monitoring</a:t>
            </a:r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00B2F52E-2BB1-44BD-B5AB-23CD28EECAB5}"/>
              </a:ext>
            </a:extLst>
          </p:cNvPr>
          <p:cNvSpPr/>
          <p:nvPr/>
        </p:nvSpPr>
        <p:spPr>
          <a:xfrm>
            <a:off x="2348768" y="2677177"/>
            <a:ext cx="1097605" cy="9144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Process builder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F181BF0F-E448-45B3-AD26-3A39211EB9F4}"/>
              </a:ext>
            </a:extLst>
          </p:cNvPr>
          <p:cNvSpPr/>
          <p:nvPr/>
        </p:nvSpPr>
        <p:spPr>
          <a:xfrm>
            <a:off x="313552" y="3709102"/>
            <a:ext cx="1579501" cy="914400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Aura components</a:t>
            </a: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1C164D53-0EDE-4A52-A2D5-CF9105C3103A}"/>
              </a:ext>
            </a:extLst>
          </p:cNvPr>
          <p:cNvSpPr/>
          <p:nvPr/>
        </p:nvSpPr>
        <p:spPr>
          <a:xfrm>
            <a:off x="1601058" y="3723623"/>
            <a:ext cx="1579501" cy="914400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Visual force page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87008BC8-5FC9-4E5F-9E65-560168215BC9}"/>
              </a:ext>
            </a:extLst>
          </p:cNvPr>
          <p:cNvSpPr/>
          <p:nvPr/>
        </p:nvSpPr>
        <p:spPr>
          <a:xfrm>
            <a:off x="309920" y="4353955"/>
            <a:ext cx="1579501" cy="914400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Lightning flow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B0F2C181-6653-4A8A-9C00-7EB840FE3D7E}"/>
              </a:ext>
            </a:extLst>
          </p:cNvPr>
          <p:cNvSpPr/>
          <p:nvPr/>
        </p:nvSpPr>
        <p:spPr>
          <a:xfrm>
            <a:off x="1411296" y="4389832"/>
            <a:ext cx="1579501" cy="914400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Connected App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873D5F43-4B45-4901-A36E-CCEB5ED7116C}"/>
              </a:ext>
            </a:extLst>
          </p:cNvPr>
          <p:cNvSpPr/>
          <p:nvPr/>
        </p:nvSpPr>
        <p:spPr>
          <a:xfrm>
            <a:off x="199741" y="4982523"/>
            <a:ext cx="1579501" cy="914400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Salesforce connect</a:t>
            </a:r>
          </a:p>
        </p:txBody>
      </p:sp>
    </p:spTree>
    <p:extLst>
      <p:ext uri="{BB962C8B-B14F-4D97-AF65-F5344CB8AC3E}">
        <p14:creationId xmlns:p14="http://schemas.microsoft.com/office/powerpoint/2010/main" val="206286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of the architecture">
            <a:extLst>
              <a:ext uri="{FF2B5EF4-FFF2-40B4-BE49-F238E27FC236}">
                <a16:creationId xmlns:a16="http://schemas.microsoft.com/office/drawing/2014/main" id="{9AA3FD70-6DB6-4ABE-8CB2-F7814AD2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3"/>
            <a:ext cx="12192000" cy="664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95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9687174-0007-4960-9A45-2CEA12DC103F}"/>
              </a:ext>
            </a:extLst>
          </p:cNvPr>
          <p:cNvSpPr/>
          <p:nvPr/>
        </p:nvSpPr>
        <p:spPr>
          <a:xfrm>
            <a:off x="3214255" y="60123"/>
            <a:ext cx="6373076" cy="6737754"/>
          </a:xfrm>
          <a:prstGeom prst="rect">
            <a:avLst/>
          </a:prstGeom>
          <a:solidFill>
            <a:schemeClr val="bg1"/>
          </a:solidFill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93185D-E622-459B-9B6B-93E60A4CCAC4}"/>
              </a:ext>
            </a:extLst>
          </p:cNvPr>
          <p:cNvSpPr/>
          <p:nvPr/>
        </p:nvSpPr>
        <p:spPr>
          <a:xfrm>
            <a:off x="9725891" y="60123"/>
            <a:ext cx="2382975" cy="6737754"/>
          </a:xfrm>
          <a:prstGeom prst="rect">
            <a:avLst/>
          </a:prstGeom>
          <a:solidFill>
            <a:schemeClr val="bg1"/>
          </a:solidFill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CC0563-2B89-4164-B0F5-A8C635398569}"/>
              </a:ext>
            </a:extLst>
          </p:cNvPr>
          <p:cNvSpPr/>
          <p:nvPr/>
        </p:nvSpPr>
        <p:spPr>
          <a:xfrm>
            <a:off x="83134" y="60123"/>
            <a:ext cx="2987974" cy="6737754"/>
          </a:xfrm>
          <a:prstGeom prst="rect">
            <a:avLst/>
          </a:prstGeom>
          <a:solidFill>
            <a:schemeClr val="bg1"/>
          </a:solidFill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52D15-3BBA-4D34-8B9F-DCF47008D1D4}"/>
              </a:ext>
            </a:extLst>
          </p:cNvPr>
          <p:cNvSpPr/>
          <p:nvPr/>
        </p:nvSpPr>
        <p:spPr>
          <a:xfrm>
            <a:off x="193964" y="2373745"/>
            <a:ext cx="1542472" cy="905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IoT Edge</a:t>
            </a:r>
            <a:br>
              <a:rPr lang="en-IN" sz="1400" dirty="0"/>
            </a:br>
            <a:r>
              <a:rPr lang="en-IN" sz="1400" dirty="0"/>
              <a:t>Devices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C4400-5BEC-4568-B9CE-AD6DA5FF4E4B}"/>
              </a:ext>
            </a:extLst>
          </p:cNvPr>
          <p:cNvSpPr/>
          <p:nvPr/>
        </p:nvSpPr>
        <p:spPr>
          <a:xfrm>
            <a:off x="193964" y="3652977"/>
            <a:ext cx="1542472" cy="905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IoT</a:t>
            </a:r>
            <a:br>
              <a:rPr lang="en-IN" sz="1400" dirty="0"/>
            </a:br>
            <a:r>
              <a:rPr lang="en-IN" sz="1400" dirty="0"/>
              <a:t>Devices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278FA-A7A4-42EB-A479-744D9FA83F3A}"/>
              </a:ext>
            </a:extLst>
          </p:cNvPr>
          <p:cNvSpPr/>
          <p:nvPr/>
        </p:nvSpPr>
        <p:spPr>
          <a:xfrm>
            <a:off x="1089891" y="4364176"/>
            <a:ext cx="1394691" cy="1491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Bulk Device </a:t>
            </a:r>
            <a:br>
              <a:rPr lang="en-IN" sz="1400" dirty="0"/>
            </a:br>
            <a:r>
              <a:rPr lang="en-IN" sz="1400" dirty="0"/>
              <a:t>Provisioning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CE0F7-310D-405C-AA46-6CEC6CB57FC4}"/>
              </a:ext>
            </a:extLst>
          </p:cNvPr>
          <p:cNvSpPr/>
          <p:nvPr/>
        </p:nvSpPr>
        <p:spPr>
          <a:xfrm>
            <a:off x="6086776" y="2496122"/>
            <a:ext cx="3315855" cy="1491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Stream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89C64-BACB-4F57-88D3-87F9E66DE213}"/>
              </a:ext>
            </a:extLst>
          </p:cNvPr>
          <p:cNvSpPr/>
          <p:nvPr/>
        </p:nvSpPr>
        <p:spPr>
          <a:xfrm>
            <a:off x="10667991" y="2452252"/>
            <a:ext cx="1394691" cy="1491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Business</a:t>
            </a:r>
            <a:br>
              <a:rPr lang="en-IN" sz="1400" dirty="0"/>
            </a:br>
            <a:r>
              <a:rPr lang="en-IN" sz="1400" dirty="0"/>
              <a:t>Integration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0A0D4E-98A9-4618-9979-EEEBB6A904AF}"/>
              </a:ext>
            </a:extLst>
          </p:cNvPr>
          <p:cNvSpPr/>
          <p:nvPr/>
        </p:nvSpPr>
        <p:spPr>
          <a:xfrm>
            <a:off x="3976251" y="4969164"/>
            <a:ext cx="1394691" cy="136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</a:t>
            </a:r>
            <a:br>
              <a:rPr lang="en-IN" sz="1400" dirty="0"/>
            </a:br>
            <a:r>
              <a:rPr lang="en-IN" sz="1400" dirty="0"/>
              <a:t>Transformation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DFC11-E806-4BF0-9130-4FEAFC1E15D6}"/>
              </a:ext>
            </a:extLst>
          </p:cNvPr>
          <p:cNvSpPr/>
          <p:nvPr/>
        </p:nvSpPr>
        <p:spPr>
          <a:xfrm>
            <a:off x="6086776" y="4969164"/>
            <a:ext cx="1440887" cy="134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Warm Path</a:t>
            </a:r>
            <a:br>
              <a:rPr lang="en-IN" sz="1400" dirty="0"/>
            </a:br>
            <a:r>
              <a:rPr lang="en-IN" sz="1400" dirty="0"/>
              <a:t>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2DCB5-211F-477D-A2A0-F8E12AD6A543}"/>
              </a:ext>
            </a:extLst>
          </p:cNvPr>
          <p:cNvSpPr/>
          <p:nvPr/>
        </p:nvSpPr>
        <p:spPr>
          <a:xfrm>
            <a:off x="7961758" y="4964543"/>
            <a:ext cx="1440887" cy="134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Cold Path</a:t>
            </a:r>
            <a:br>
              <a:rPr lang="en-IN" sz="1400" dirty="0"/>
            </a:br>
            <a:r>
              <a:rPr lang="en-IN" sz="1400" dirty="0"/>
              <a:t>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BF821-EAC0-4E61-9451-D8EBE0537708}"/>
              </a:ext>
            </a:extLst>
          </p:cNvPr>
          <p:cNvSpPr/>
          <p:nvPr/>
        </p:nvSpPr>
        <p:spPr>
          <a:xfrm>
            <a:off x="9818284" y="4959924"/>
            <a:ext cx="1394691" cy="134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Machine</a:t>
            </a:r>
            <a:br>
              <a:rPr lang="en-IN" sz="1400" dirty="0"/>
            </a:br>
            <a:r>
              <a:rPr lang="en-IN" sz="1400" dirty="0"/>
              <a:t>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65A34-857B-4F31-A8EC-3DAA010C2420}"/>
              </a:ext>
            </a:extLst>
          </p:cNvPr>
          <p:cNvSpPr/>
          <p:nvPr/>
        </p:nvSpPr>
        <p:spPr>
          <a:xfrm>
            <a:off x="10298564" y="397156"/>
            <a:ext cx="1394691" cy="134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</a:t>
            </a:r>
            <a:br>
              <a:rPr lang="en-IN" sz="1400" dirty="0"/>
            </a:br>
            <a:r>
              <a:rPr lang="en-IN" sz="1400" dirty="0"/>
              <a:t>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1586E6-999C-4828-9F70-50FCD8A3BC99}"/>
              </a:ext>
            </a:extLst>
          </p:cNvPr>
          <p:cNvSpPr/>
          <p:nvPr/>
        </p:nvSpPr>
        <p:spPr>
          <a:xfrm>
            <a:off x="7961758" y="895912"/>
            <a:ext cx="1394691" cy="134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UI reporting</a:t>
            </a:r>
            <a:br>
              <a:rPr lang="en-IN" sz="1400" dirty="0"/>
            </a:br>
            <a:r>
              <a:rPr lang="en-IN" sz="1400" dirty="0"/>
              <a:t>and Tools</a:t>
            </a:r>
            <a:br>
              <a:rPr lang="en-IN" dirty="0"/>
            </a:b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774F8D-F39F-437A-AE28-666B2ACC136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736436" y="2817091"/>
            <a:ext cx="854360" cy="923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B71E37-7AB3-4585-88C3-865EB81A4E49}"/>
              </a:ext>
            </a:extLst>
          </p:cNvPr>
          <p:cNvCxnSpPr/>
          <p:nvPr/>
        </p:nvCxnSpPr>
        <p:spPr>
          <a:xfrm>
            <a:off x="1736436" y="3823855"/>
            <a:ext cx="8543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F4EE59-442A-40EE-BDE6-6E198DBC0DD6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2804389" y="4478481"/>
            <a:ext cx="1655615" cy="68810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D957FC-1636-4203-8A9E-945EAEFF0C0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370942" y="5643418"/>
            <a:ext cx="715834" cy="6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D1F7F8-6575-4CA2-98D8-E285F7EBD66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527663" y="5638797"/>
            <a:ext cx="434095" cy="4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0E1061-D0AA-4C6C-9E54-C7EEC345BF9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402645" y="5634178"/>
            <a:ext cx="415639" cy="461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A92C7E-BDCF-4928-A8AA-BB76A8EC5594}"/>
              </a:ext>
            </a:extLst>
          </p:cNvPr>
          <p:cNvCxnSpPr>
            <a:cxnSpLocks/>
            <a:stCxn id="9" idx="2"/>
            <a:endCxn id="7" idx="2"/>
          </p:cNvCxnSpPr>
          <p:nvPr/>
        </p:nvCxnSpPr>
        <p:spPr>
          <a:xfrm rot="5400000" flipH="1" flipV="1">
            <a:off x="7899406" y="2851742"/>
            <a:ext cx="2373743" cy="4558117"/>
          </a:xfrm>
          <a:prstGeom prst="bentConnector3">
            <a:avLst>
              <a:gd name="adj1" fmla="val -96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DBDBA16-4550-4D5E-87C0-CA30E1FC0567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10136907" y="1223821"/>
            <a:ext cx="429488" cy="20273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7A75ED-E2E1-49CB-B658-892D0857A7D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9356449" y="1570166"/>
            <a:ext cx="94211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D5BAB8-E927-46D6-9093-BF2F0EBC6017}"/>
              </a:ext>
            </a:extLst>
          </p:cNvPr>
          <p:cNvCxnSpPr/>
          <p:nvPr/>
        </p:nvCxnSpPr>
        <p:spPr>
          <a:xfrm>
            <a:off x="3985487" y="2817091"/>
            <a:ext cx="2110513" cy="9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7A070E-DF41-471F-9F55-BAC07D6B87E1}"/>
              </a:ext>
            </a:extLst>
          </p:cNvPr>
          <p:cNvCxnSpPr/>
          <p:nvPr/>
        </p:nvCxnSpPr>
        <p:spPr>
          <a:xfrm>
            <a:off x="9402645" y="2817091"/>
            <a:ext cx="1265346" cy="9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E622E0-3205-4A26-86A5-ED75A2FD69B0}"/>
              </a:ext>
            </a:extLst>
          </p:cNvPr>
          <p:cNvCxnSpPr/>
          <p:nvPr/>
        </p:nvCxnSpPr>
        <p:spPr>
          <a:xfrm>
            <a:off x="8631372" y="4001655"/>
            <a:ext cx="0" cy="981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47098D-A83C-4797-9481-AEC6DC3355E2}"/>
              </a:ext>
            </a:extLst>
          </p:cNvPr>
          <p:cNvSpPr txBox="1"/>
          <p:nvPr/>
        </p:nvSpPr>
        <p:spPr>
          <a:xfrm>
            <a:off x="1614066" y="3230568"/>
            <a:ext cx="1533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Device</a:t>
            </a:r>
            <a:br>
              <a:rPr lang="en-IN" sz="1100" b="1" dirty="0"/>
            </a:br>
            <a:r>
              <a:rPr lang="en-IN" sz="1100" b="1" dirty="0"/>
              <a:t>Management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68BC51-AE92-468B-8284-CB70372EA854}"/>
              </a:ext>
            </a:extLst>
          </p:cNvPr>
          <p:cNvSpPr txBox="1"/>
          <p:nvPr/>
        </p:nvSpPr>
        <p:spPr>
          <a:xfrm>
            <a:off x="4013223" y="2373745"/>
            <a:ext cx="2881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Stream processing and</a:t>
            </a:r>
            <a:br>
              <a:rPr lang="en-IN" sz="1100" b="1" dirty="0"/>
            </a:br>
            <a:r>
              <a:rPr lang="en-IN" sz="1100" b="1" dirty="0"/>
              <a:t>rules evaluation over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8BCD99-1C55-43BA-B4EC-BB7AC5A2926F}"/>
              </a:ext>
            </a:extLst>
          </p:cNvPr>
          <p:cNvSpPr txBox="1"/>
          <p:nvPr/>
        </p:nvSpPr>
        <p:spPr>
          <a:xfrm>
            <a:off x="5283219" y="5357179"/>
            <a:ext cx="1514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Store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0DEDD9-F63C-4E0A-B45A-5E179DC50E29}"/>
              </a:ext>
            </a:extLst>
          </p:cNvPr>
          <p:cNvSpPr txBox="1"/>
          <p:nvPr/>
        </p:nvSpPr>
        <p:spPr>
          <a:xfrm>
            <a:off x="9171733" y="6308432"/>
            <a:ext cx="2881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Integrate with business process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A335A2-64BD-4D7E-83EE-65B3E27ADF07}"/>
              </a:ext>
            </a:extLst>
          </p:cNvPr>
          <p:cNvSpPr txBox="1"/>
          <p:nvPr/>
        </p:nvSpPr>
        <p:spPr>
          <a:xfrm>
            <a:off x="9402631" y="2015145"/>
            <a:ext cx="3399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Visualize data and learnings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ABF20F-5209-4F35-B3C6-8F640502D3FB}"/>
              </a:ext>
            </a:extLst>
          </p:cNvPr>
          <p:cNvSpPr txBox="1"/>
          <p:nvPr/>
        </p:nvSpPr>
        <p:spPr>
          <a:xfrm>
            <a:off x="923645" y="6520878"/>
            <a:ext cx="11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Things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74AA7E-4547-4852-8922-B71093C4A0B5}"/>
              </a:ext>
            </a:extLst>
          </p:cNvPr>
          <p:cNvSpPr txBox="1"/>
          <p:nvPr/>
        </p:nvSpPr>
        <p:spPr>
          <a:xfrm>
            <a:off x="5925094" y="6543968"/>
            <a:ext cx="11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Insights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F5C8C9-1594-439F-A82D-E71CC22543C8}"/>
              </a:ext>
            </a:extLst>
          </p:cNvPr>
          <p:cNvSpPr txBox="1"/>
          <p:nvPr/>
        </p:nvSpPr>
        <p:spPr>
          <a:xfrm>
            <a:off x="10547920" y="6539363"/>
            <a:ext cx="11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Actions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961505-1DB2-4B15-846A-8CEA06F65B72}"/>
              </a:ext>
            </a:extLst>
          </p:cNvPr>
          <p:cNvSpPr txBox="1"/>
          <p:nvPr/>
        </p:nvSpPr>
        <p:spPr>
          <a:xfrm>
            <a:off x="1431640" y="5504882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IoT DPS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CADE16-53CF-4212-A789-9C3275C261EB}"/>
              </a:ext>
            </a:extLst>
          </p:cNvPr>
          <p:cNvSpPr txBox="1"/>
          <p:nvPr/>
        </p:nvSpPr>
        <p:spPr>
          <a:xfrm>
            <a:off x="2849423" y="3726876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IoT Hub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C705C8-6DBF-4692-AFDB-A1155CF5A285}"/>
              </a:ext>
            </a:extLst>
          </p:cNvPr>
          <p:cNvSpPr txBox="1"/>
          <p:nvPr/>
        </p:nvSpPr>
        <p:spPr>
          <a:xfrm>
            <a:off x="4119410" y="6068302"/>
            <a:ext cx="165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Function App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E3E90E-3D89-484F-8697-6F2EF9D109A0}"/>
              </a:ext>
            </a:extLst>
          </p:cNvPr>
          <p:cNvSpPr txBox="1"/>
          <p:nvPr/>
        </p:nvSpPr>
        <p:spPr>
          <a:xfrm>
            <a:off x="6331546" y="6073022"/>
            <a:ext cx="166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Cosmos DB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212D67-A7C4-4AD5-8551-A40EBFD8C5E7}"/>
              </a:ext>
            </a:extLst>
          </p:cNvPr>
          <p:cNvSpPr txBox="1"/>
          <p:nvPr/>
        </p:nvSpPr>
        <p:spPr>
          <a:xfrm>
            <a:off x="8178831" y="6059073"/>
            <a:ext cx="175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Storage blob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82C988-F417-4C4A-ADAD-4EE4424BFA96}"/>
              </a:ext>
            </a:extLst>
          </p:cNvPr>
          <p:cNvSpPr txBox="1"/>
          <p:nvPr/>
        </p:nvSpPr>
        <p:spPr>
          <a:xfrm>
            <a:off x="9781314" y="5883578"/>
            <a:ext cx="211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Azure</a:t>
            </a:r>
            <a:br>
              <a:rPr lang="en-IN" sz="1200" b="1" dirty="0">
                <a:solidFill>
                  <a:srgbClr val="0070C0"/>
                </a:solidFill>
              </a:rPr>
            </a:br>
            <a:r>
              <a:rPr lang="en-IN" sz="1200" b="1" dirty="0">
                <a:solidFill>
                  <a:srgbClr val="0070C0"/>
                </a:solidFill>
              </a:rPr>
              <a:t>Machine Learning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1BFD1D-2442-450E-848A-CE4CC9F46F24}"/>
              </a:ext>
            </a:extLst>
          </p:cNvPr>
          <p:cNvSpPr txBox="1"/>
          <p:nvPr/>
        </p:nvSpPr>
        <p:spPr>
          <a:xfrm>
            <a:off x="7146649" y="3694543"/>
            <a:ext cx="204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Stream Analytics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E2DE5B-D080-4963-B159-C8C53E52BCE3}"/>
              </a:ext>
            </a:extLst>
          </p:cNvPr>
          <p:cNvSpPr txBox="1"/>
          <p:nvPr/>
        </p:nvSpPr>
        <p:spPr>
          <a:xfrm>
            <a:off x="10926630" y="3676056"/>
            <a:ext cx="133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Logic App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2C7055-56FC-48AC-849D-42122914AD65}"/>
              </a:ext>
            </a:extLst>
          </p:cNvPr>
          <p:cNvSpPr txBox="1"/>
          <p:nvPr/>
        </p:nvSpPr>
        <p:spPr>
          <a:xfrm>
            <a:off x="10621824" y="1477804"/>
            <a:ext cx="225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Azure AD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013DD1-950A-48AF-9A16-4755676CC897}"/>
              </a:ext>
            </a:extLst>
          </p:cNvPr>
          <p:cNvSpPr txBox="1"/>
          <p:nvPr/>
        </p:nvSpPr>
        <p:spPr>
          <a:xfrm>
            <a:off x="8285025" y="1995054"/>
            <a:ext cx="163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Power 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4D671-9561-4134-AC43-8D7C9C4CBEB8}"/>
              </a:ext>
            </a:extLst>
          </p:cNvPr>
          <p:cNvSpPr/>
          <p:nvPr/>
        </p:nvSpPr>
        <p:spPr>
          <a:xfrm>
            <a:off x="2590796" y="2503052"/>
            <a:ext cx="1394691" cy="1491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Cloud</a:t>
            </a:r>
            <a:br>
              <a:rPr lang="en-IN" sz="1400" dirty="0"/>
            </a:br>
            <a:r>
              <a:rPr lang="en-IN" sz="1400" dirty="0"/>
              <a:t>Gateway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7A8065-97F8-446A-BD8A-134086C1EE9F}"/>
              </a:ext>
            </a:extLst>
          </p:cNvPr>
          <p:cNvCxnSpPr>
            <a:cxnSpLocks/>
          </p:cNvCxnSpPr>
          <p:nvPr/>
        </p:nvCxnSpPr>
        <p:spPr>
          <a:xfrm>
            <a:off x="6807220" y="3994727"/>
            <a:ext cx="13841" cy="96519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DD8653-A662-4AAB-97A8-7B66D26E786F}"/>
              </a:ext>
            </a:extLst>
          </p:cNvPr>
          <p:cNvSpPr txBox="1"/>
          <p:nvPr/>
        </p:nvSpPr>
        <p:spPr>
          <a:xfrm>
            <a:off x="2898558" y="37375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391906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D9374-CB88-427B-9571-54975353701F}"/>
              </a:ext>
            </a:extLst>
          </p:cNvPr>
          <p:cNvSpPr txBox="1"/>
          <p:nvPr/>
        </p:nvSpPr>
        <p:spPr>
          <a:xfrm>
            <a:off x="2416206" y="719091"/>
            <a:ext cx="268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EC04F2-66ED-4B2E-85C4-BE18C71A5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09236"/>
              </p:ext>
            </p:extLst>
          </p:nvPr>
        </p:nvGraphicFramePr>
        <p:xfrm>
          <a:off x="597763" y="538646"/>
          <a:ext cx="10339525" cy="5780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005">
                  <a:extLst>
                    <a:ext uri="{9D8B030D-6E8A-4147-A177-3AD203B41FA5}">
                      <a16:colId xmlns:a16="http://schemas.microsoft.com/office/drawing/2014/main" val="3376860363"/>
                    </a:ext>
                  </a:extLst>
                </a:gridCol>
                <a:gridCol w="8768520">
                  <a:extLst>
                    <a:ext uri="{9D8B030D-6E8A-4147-A177-3AD203B41FA5}">
                      <a16:colId xmlns:a16="http://schemas.microsoft.com/office/drawing/2014/main" val="677088334"/>
                    </a:ext>
                  </a:extLst>
                </a:gridCol>
              </a:tblGrid>
              <a:tr h="388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Rating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Criteria</a:t>
                      </a:r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28021112"/>
                  </a:ext>
                </a:extLst>
              </a:tr>
              <a:tr h="679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1600" dirty="0"/>
                        <a:t>End–to-end understanding of the terms of the concept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23893477"/>
                  </a:ext>
                </a:extLst>
              </a:tr>
              <a:tr h="8635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600" dirty="0"/>
                        <a:t>End–to-end understanding of the terms of the concept 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600" dirty="0"/>
                        <a:t>Present documented description of the end–to-end concept </a:t>
                      </a:r>
                      <a:r>
                        <a:rPr lang="en-IN" sz="1600" dirty="0"/>
                        <a:t>along with examples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2872267"/>
                  </a:ext>
                </a:extLst>
              </a:tr>
              <a:tr h="8934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600" dirty="0"/>
                        <a:t>End–to-end understanding of the terms of the concept 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600" dirty="0"/>
                        <a:t>Present documented description of  the end–to-end concept </a:t>
                      </a:r>
                      <a:r>
                        <a:rPr lang="en-IN" sz="1600" dirty="0"/>
                        <a:t>along with  examples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1600" dirty="0"/>
                        <a:t>Present d</a:t>
                      </a:r>
                      <a:r>
                        <a:rPr lang="en-IN" sz="1600" dirty="0"/>
                        <a:t>ocumented analysis of the </a:t>
                      </a:r>
                      <a:r>
                        <a:rPr lang="en-US" sz="1600" dirty="0"/>
                        <a:t>end–to-end </a:t>
                      </a:r>
                      <a:r>
                        <a:rPr lang="en-IN" sz="1600" dirty="0"/>
                        <a:t>concept along with examples and tools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15840421"/>
                  </a:ext>
                </a:extLst>
              </a:tr>
              <a:tr h="12677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600" dirty="0"/>
                        <a:t>End–to-end understanding of the terms of the concept 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600" dirty="0"/>
                        <a:t>Present documented description of  the end–to-end concept </a:t>
                      </a:r>
                      <a:r>
                        <a:rPr lang="en-IN" sz="1600" dirty="0"/>
                        <a:t>along with  examples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1600" dirty="0"/>
                        <a:t>Present d</a:t>
                      </a:r>
                      <a:r>
                        <a:rPr lang="en-IN" sz="1600" dirty="0"/>
                        <a:t>ocumented analysis of the </a:t>
                      </a:r>
                      <a:r>
                        <a:rPr lang="en-US" sz="1600" dirty="0"/>
                        <a:t>end–to-end </a:t>
                      </a:r>
                      <a:r>
                        <a:rPr lang="en-IN" sz="1600" dirty="0"/>
                        <a:t>concept along with examples and tools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IN" sz="1600" dirty="0"/>
                        <a:t>Implement end-to-end concept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4049344"/>
                  </a:ext>
                </a:extLst>
              </a:tr>
              <a:tr h="16876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600" dirty="0"/>
                        <a:t>End–to-end understanding of the terms of the concept 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600" dirty="0"/>
                        <a:t>Present documented description of  the end–to-end concept </a:t>
                      </a:r>
                      <a:r>
                        <a:rPr lang="en-IN" sz="1600" dirty="0"/>
                        <a:t>along with  examples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1600" dirty="0"/>
                        <a:t>Present d</a:t>
                      </a:r>
                      <a:r>
                        <a:rPr lang="en-IN" sz="1600" dirty="0"/>
                        <a:t>ocumented analysis of  the </a:t>
                      </a:r>
                      <a:r>
                        <a:rPr lang="en-US" sz="1600" dirty="0"/>
                        <a:t>end–to-end </a:t>
                      </a:r>
                      <a:r>
                        <a:rPr lang="en-IN" sz="1600" dirty="0"/>
                        <a:t>concept along with examples and tools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IN" sz="1600" dirty="0"/>
                        <a:t>Implement the end-to-end concept of the example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IN" sz="1600" dirty="0"/>
                        <a:t>Present the implemented end-to-end concept of the example</a:t>
                      </a:r>
                    </a:p>
                    <a:p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295604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F17881-F401-4419-BA8C-094147DB4E7D}"/>
              </a:ext>
            </a:extLst>
          </p:cNvPr>
          <p:cNvSpPr txBox="1"/>
          <p:nvPr/>
        </p:nvSpPr>
        <p:spPr>
          <a:xfrm>
            <a:off x="212325" y="-8607"/>
            <a:ext cx="488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Technology-understanding Rubric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13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24FA-0E0E-4495-BBD0-A6B5EF22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05" y="263261"/>
            <a:ext cx="9798316" cy="55337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Time in India Daily Schedule for ….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7620-84E7-48F6-9752-7558FB3D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05" y="949912"/>
            <a:ext cx="8596668" cy="2911874"/>
          </a:xfrm>
        </p:spPr>
        <p:txBody>
          <a:bodyPr/>
          <a:lstStyle/>
          <a:p>
            <a:r>
              <a:rPr lang="en-US" dirty="0"/>
              <a:t> 09.00AM to 10.00AM Starting </a:t>
            </a:r>
          </a:p>
          <a:p>
            <a:r>
              <a:rPr lang="en-US" dirty="0"/>
              <a:t>10.00AM to11.00AM Daily catch up call</a:t>
            </a:r>
          </a:p>
          <a:p>
            <a:r>
              <a:rPr lang="en-US" dirty="0"/>
              <a:t>12.30PM to13.30PM Auto Desk Forge</a:t>
            </a:r>
          </a:p>
          <a:p>
            <a:r>
              <a:rPr lang="en-US" dirty="0"/>
              <a:t>15.30PM to16.30PM Azure</a:t>
            </a:r>
          </a:p>
          <a:p>
            <a:r>
              <a:rPr lang="en-US" dirty="0"/>
              <a:t>16.30PM to17.30PM Salesforce</a:t>
            </a:r>
          </a:p>
          <a:p>
            <a:r>
              <a:rPr lang="en-US" dirty="0"/>
              <a:t>17.30PM to18.30PM call with Aditya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2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9608" y="7190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00641"/>
              </p:ext>
            </p:extLst>
          </p:nvPr>
        </p:nvGraphicFramePr>
        <p:xfrm>
          <a:off x="577049" y="719092"/>
          <a:ext cx="11221373" cy="437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Current Rating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Technology topics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Achieve Rating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/>
                        <a:t>Cyber security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Rating of 2 by 15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of July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Rating of 3 by 31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July 2020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 sz="1600" dirty="0"/>
                        <a:t>Client-Server Architecture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600" dirty="0"/>
                        <a:t>Rating of 2 by 20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ym typeface="+mn-ea"/>
                        </a:rPr>
                        <a:t>Rating of 3 by 15</a:t>
                      </a:r>
                      <a:r>
                        <a:rPr lang="en-US" sz="1600" baseline="30000" dirty="0">
                          <a:sym typeface="+mn-ea"/>
                        </a:rPr>
                        <a:t>th</a:t>
                      </a:r>
                      <a:r>
                        <a:rPr lang="en-US" sz="1600" dirty="0">
                          <a:sym typeface="+mn-ea"/>
                        </a:rPr>
                        <a:t> Aug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ym typeface="+mn-ea"/>
                        </a:rPr>
                        <a:t>Rating of 4 by 1</a:t>
                      </a:r>
                      <a:r>
                        <a:rPr lang="en-US" sz="1600" baseline="30000" dirty="0">
                          <a:sym typeface="+mn-ea"/>
                        </a:rPr>
                        <a:t>st  </a:t>
                      </a:r>
                      <a:r>
                        <a:rPr lang="en-US" sz="1600" dirty="0">
                          <a:sym typeface="+mn-ea"/>
                        </a:rPr>
                        <a:t>Sept 2020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Cloud Architecture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Infrastructure set up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9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Client-side technology(HTML, CSS, JavaScript, Bootstrap , Node.js)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Rating of 2 by 20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Rating of 3 by 15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Aug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Rating of 4 by 1</a:t>
                      </a:r>
                      <a:r>
                        <a:rPr lang="en-US" sz="1600" baseline="30000" dirty="0"/>
                        <a:t>st </a:t>
                      </a:r>
                      <a:r>
                        <a:rPr lang="en-US" sz="1600" dirty="0"/>
                        <a:t>Sept 2020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8943"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+mn-ea"/>
                        </a:rPr>
                        <a:t>Server-side technology(Mongo DB)</a:t>
                      </a:r>
                      <a:endParaRPr lang="en-IN" sz="1600" dirty="0">
                        <a:sym typeface="+mn-ea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ym typeface="+mn-ea"/>
                        </a:rPr>
                        <a:t>Rating of 2 by 15</a:t>
                      </a:r>
                      <a:r>
                        <a:rPr lang="en-US" sz="1600" baseline="30000" dirty="0">
                          <a:sym typeface="+mn-ea"/>
                        </a:rPr>
                        <a:t>th</a:t>
                      </a:r>
                      <a:r>
                        <a:rPr lang="en-US" sz="1600" dirty="0">
                          <a:sym typeface="+mn-ea"/>
                        </a:rPr>
                        <a:t> July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ym typeface="+mn-ea"/>
                        </a:rPr>
                        <a:t>Rating of 3 by 31</a:t>
                      </a:r>
                      <a:r>
                        <a:rPr lang="en-US" sz="1600" baseline="30000" dirty="0">
                          <a:sym typeface="+mn-ea"/>
                        </a:rPr>
                        <a:t>st</a:t>
                      </a:r>
                      <a:r>
                        <a:rPr lang="en-US" sz="1600" dirty="0">
                          <a:sym typeface="+mn-ea"/>
                        </a:rPr>
                        <a:t> July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ym typeface="+mn-ea"/>
                        </a:rPr>
                        <a:t>Rating of 4 by 15</a:t>
                      </a:r>
                      <a:r>
                        <a:rPr lang="en-US" sz="1600" baseline="30000" dirty="0">
                          <a:sym typeface="+mn-ea"/>
                        </a:rPr>
                        <a:t>th</a:t>
                      </a:r>
                      <a:r>
                        <a:rPr lang="en-US" sz="1600" dirty="0">
                          <a:sym typeface="+mn-ea"/>
                        </a:rPr>
                        <a:t> Aug 2020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7468" y="252397"/>
            <a:ext cx="651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Technology-understanding Rubric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D9374-CB88-427B-9571-54975353701F}"/>
              </a:ext>
            </a:extLst>
          </p:cNvPr>
          <p:cNvSpPr txBox="1"/>
          <p:nvPr/>
        </p:nvSpPr>
        <p:spPr>
          <a:xfrm>
            <a:off x="1189608" y="7190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EC04F2-66ED-4B2E-85C4-BE18C71A514C}"/>
              </a:ext>
            </a:extLst>
          </p:cNvPr>
          <p:cNvGraphicFramePr>
            <a:graphicFrameLocks noGrp="1"/>
          </p:cNvGraphicFramePr>
          <p:nvPr/>
        </p:nvGraphicFramePr>
        <p:xfrm>
          <a:off x="577049" y="719092"/>
          <a:ext cx="11221373" cy="5227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84">
                  <a:extLst>
                    <a:ext uri="{9D8B030D-6E8A-4147-A177-3AD203B41FA5}">
                      <a16:colId xmlns:a16="http://schemas.microsoft.com/office/drawing/2014/main" val="3376860363"/>
                    </a:ext>
                  </a:extLst>
                </a:gridCol>
                <a:gridCol w="3570437">
                  <a:extLst>
                    <a:ext uri="{9D8B030D-6E8A-4147-A177-3AD203B41FA5}">
                      <a16:colId xmlns:a16="http://schemas.microsoft.com/office/drawing/2014/main" val="677088334"/>
                    </a:ext>
                  </a:extLst>
                </a:gridCol>
                <a:gridCol w="6676352">
                  <a:extLst>
                    <a:ext uri="{9D8B030D-6E8A-4147-A177-3AD203B41FA5}">
                      <a16:colId xmlns:a16="http://schemas.microsoft.com/office/drawing/2014/main" val="2316983377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Current Rating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Technology topics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Achieve Rating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21112"/>
                  </a:ext>
                </a:extLst>
              </a:tr>
              <a:tr h="622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Salesforce IoT Architecture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Rating of 2 by 15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2020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Rating of 3 by 15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Aug 2020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3477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sz="1600" dirty="0" err="1"/>
                        <a:t>Salesforce</a:t>
                      </a:r>
                      <a:r>
                        <a:rPr lang="en-IN" sz="1600" dirty="0"/>
                        <a:t> Basics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dirty="0"/>
                        <a:t>App creation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dirty="0"/>
                        <a:t>Objects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dirty="0"/>
                        <a:t>Fields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dirty="0"/>
                        <a:t>Relationships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dirty="0"/>
                        <a:t>Page Layouts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Rating of 3 by 15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of July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2267"/>
                  </a:ext>
                </a:extLst>
              </a:tr>
              <a:tr h="691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/>
                        <a:t>Communities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/>
                        <a:t>Data</a:t>
                      </a:r>
                      <a:r>
                        <a:rPr lang="en-US" sz="1600" baseline="0" dirty="0"/>
                        <a:t> Security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Rating of 3 by 20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of July 2020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40421"/>
                  </a:ext>
                </a:extLst>
              </a:tr>
              <a:tr h="4668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Data Import and Export</a:t>
                      </a:r>
                    </a:p>
                    <a:p>
                      <a:r>
                        <a:rPr lang="en-US" sz="1600" dirty="0"/>
                        <a:t>Packaging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Rating of 3 by 25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of July 2020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9344"/>
                  </a:ext>
                </a:extLst>
              </a:tr>
              <a:tr h="6216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Einstein</a:t>
                      </a:r>
                      <a:r>
                        <a:rPr lang="en-US" sz="1600" baseline="0" dirty="0"/>
                        <a:t> Analytics</a:t>
                      </a:r>
                      <a:endParaRPr lang="en-US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Reports And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/>
                        <a:t>    </a:t>
                      </a:r>
                      <a:r>
                        <a:rPr lang="en-US" sz="1600" dirty="0"/>
                        <a:t>Rating of 3 by 30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of July 2020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60411"/>
                  </a:ext>
                </a:extLst>
              </a:tr>
              <a:tr h="42487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Health</a:t>
                      </a:r>
                      <a:r>
                        <a:rPr lang="en-IN" sz="1600" baseline="0" dirty="0"/>
                        <a:t> Cloud, Sales Cloud, Service Cloud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     Rating of 3 by 8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of Aug 2020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22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F17881-F401-4419-BA8C-094147DB4E7D}"/>
              </a:ext>
            </a:extLst>
          </p:cNvPr>
          <p:cNvSpPr txBox="1"/>
          <p:nvPr/>
        </p:nvSpPr>
        <p:spPr>
          <a:xfrm>
            <a:off x="1189608" y="239697"/>
            <a:ext cx="651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Technology-understanding Rubric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9608" y="7190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98356"/>
              </p:ext>
            </p:extLst>
          </p:nvPr>
        </p:nvGraphicFramePr>
        <p:xfrm>
          <a:off x="485313" y="388384"/>
          <a:ext cx="11221373" cy="561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Current Rating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Technology topics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Achieve Rating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6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Azure IoT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Things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IoT Device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IoT Edge Device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Bulk Device provisioning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Device management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Cloud Gateway/IoT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Rating of 3 by 25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2020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4325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Insights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Data Transformation(Function App)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Warm Path(Cosmo DB)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Cold Path(Storage Blob)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Stream Processing(Stream Analytics)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UI reporting and tools(Power BI)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Rating of 3 by 30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Aug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0811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600" dirty="0"/>
                        <a:t>Actions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600" dirty="0"/>
                        <a:t>Machine Learning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600" dirty="0"/>
                        <a:t>Business Integration(Logic App)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600" dirty="0"/>
                        <a:t>User Management(Azure 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Rating of 3 by 15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Sep 2020</a:t>
                      </a:r>
                      <a:endParaRPr lang="en-IN" sz="16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281" y="19052"/>
            <a:ext cx="651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Technology-understanding Rubric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96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025F-054A-4930-8BC5-0D81D80B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690"/>
            <a:ext cx="10515600" cy="487131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latin typeface="+mn-lt"/>
              </a:rPr>
              <a:t>SSADIGITAL TECHNOLOGY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B0D4-8649-47B9-ABC2-CE9C0AAB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917" y="1358283"/>
            <a:ext cx="9579006" cy="5324707"/>
          </a:xfrm>
        </p:spPr>
        <p:txBody>
          <a:bodyPr/>
          <a:lstStyle/>
          <a:p>
            <a:pPr marL="0" indent="0">
              <a:buNone/>
            </a:pPr>
            <a:r>
              <a:rPr lang="en-IN" sz="1600" b="1" u="sng" dirty="0"/>
              <a:t>Nikhil</a:t>
            </a:r>
          </a:p>
          <a:p>
            <a:pPr marL="0" indent="0">
              <a:buNone/>
            </a:pPr>
            <a:endParaRPr lang="en-IN" sz="1600" dirty="0"/>
          </a:p>
          <a:p>
            <a:pPr lvl="1"/>
            <a:r>
              <a:rPr lang="en-IN" sz="1600" dirty="0"/>
              <a:t>Heroku</a:t>
            </a:r>
          </a:p>
          <a:p>
            <a:pPr lvl="1"/>
            <a:r>
              <a:rPr lang="en-IN" sz="1600" dirty="0"/>
              <a:t>Package.json</a:t>
            </a:r>
          </a:p>
          <a:p>
            <a:pPr lvl="1"/>
            <a:r>
              <a:rPr lang="en-IN" sz="1600" dirty="0"/>
              <a:t>VM</a:t>
            </a:r>
          </a:p>
          <a:p>
            <a:pPr lvl="1"/>
            <a:r>
              <a:rPr lang="en-IN" sz="1600" dirty="0"/>
              <a:t>HTML</a:t>
            </a:r>
          </a:p>
          <a:p>
            <a:pPr lvl="1"/>
            <a:r>
              <a:rPr lang="en-IN" sz="1600" dirty="0"/>
              <a:t>CSS</a:t>
            </a:r>
          </a:p>
          <a:p>
            <a:pPr lvl="1"/>
            <a:r>
              <a:rPr lang="en-IN" sz="1600" dirty="0"/>
              <a:t>Tooltip </a:t>
            </a:r>
          </a:p>
          <a:p>
            <a:pPr lvl="1"/>
            <a:r>
              <a:rPr lang="en-IN" sz="1600" dirty="0"/>
              <a:t>Repository </a:t>
            </a:r>
          </a:p>
          <a:p>
            <a:pPr lvl="1"/>
            <a:r>
              <a:rPr lang="en-IN" sz="1600" dirty="0"/>
              <a:t>SQL</a:t>
            </a:r>
          </a:p>
          <a:p>
            <a:pPr lvl="1"/>
            <a:r>
              <a:rPr lang="en-IN" sz="1600" dirty="0"/>
              <a:t>Logic App</a:t>
            </a:r>
          </a:p>
          <a:p>
            <a:pPr lvl="1"/>
            <a:r>
              <a:rPr lang="en-IN" sz="1600" dirty="0"/>
              <a:t>i18n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35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6D669C-C420-4448-B942-15FA7005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6395"/>
              </p:ext>
            </p:extLst>
          </p:nvPr>
        </p:nvGraphicFramePr>
        <p:xfrm>
          <a:off x="413799" y="204761"/>
          <a:ext cx="1136440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067">
                  <a:extLst>
                    <a:ext uri="{9D8B030D-6E8A-4147-A177-3AD203B41FA5}">
                      <a16:colId xmlns:a16="http://schemas.microsoft.com/office/drawing/2014/main" val="3958620494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397174159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1712938344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3213345009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4136766585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194258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October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November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8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Cyber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Client-server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2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6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Client-side technology</a:t>
                      </a:r>
                    </a:p>
                    <a:p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(HTML, CSS, JavaScript, Bootstrap , Node.js)</a:t>
                      </a:r>
                      <a:endParaRPr lang="en-IN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Client-side technology</a:t>
                      </a:r>
                    </a:p>
                    <a:p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(HTML, CSS, JavaScript, Bootstrap , Node.js)</a:t>
                      </a:r>
                      <a:endParaRPr lang="en-IN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Client-side technology</a:t>
                      </a:r>
                    </a:p>
                    <a:p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(HTML, CSS, JavaScript, Bootstrap , Node.js)</a:t>
                      </a:r>
                      <a:endParaRPr lang="en-IN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0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 side-technology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Mongo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 side-technology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Mongo DB</a:t>
                      </a:r>
                    </a:p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6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11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Infrastructure set up</a:t>
                      </a:r>
                      <a:endParaRPr lang="en-IN" sz="1600" b="1" u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2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12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6D669C-C420-4448-B942-15FA7005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87197"/>
              </p:ext>
            </p:extLst>
          </p:nvPr>
        </p:nvGraphicFramePr>
        <p:xfrm>
          <a:off x="413799" y="204763"/>
          <a:ext cx="11364402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438">
                  <a:extLst>
                    <a:ext uri="{9D8B030D-6E8A-4147-A177-3AD203B41FA5}">
                      <a16:colId xmlns:a16="http://schemas.microsoft.com/office/drawing/2014/main" val="3958620494"/>
                    </a:ext>
                  </a:extLst>
                </a:gridCol>
                <a:gridCol w="1751696">
                  <a:extLst>
                    <a:ext uri="{9D8B030D-6E8A-4147-A177-3AD203B41FA5}">
                      <a16:colId xmlns:a16="http://schemas.microsoft.com/office/drawing/2014/main" val="397174159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1712938344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3213345009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4136766585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1942582494"/>
                    </a:ext>
                  </a:extLst>
                </a:gridCol>
              </a:tblGrid>
              <a:tr h="233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October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November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92405"/>
                  </a:ext>
                </a:extLst>
              </a:tr>
              <a:tr h="2784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Salesforce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Salesforce IoT Architecture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Salesforce Basics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 creation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Objects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Fields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Relationships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Page Layouts</a:t>
                      </a:r>
                    </a:p>
                    <a:p>
                      <a:pPr marL="457200" lvl="1" indent="0">
                        <a:buFont typeface="Arial" pitchFamily="34" charset="0"/>
                        <a:buChar char="•"/>
                      </a:pPr>
                      <a:endParaRPr lang="en-IN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Communities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6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Security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Import and Export </a:t>
                      </a:r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Packaging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Einstein</a:t>
                      </a:r>
                      <a:r>
                        <a:rPr lang="en-US" sz="16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Analytics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Reports And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Salesforce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Health</a:t>
                      </a:r>
                      <a:r>
                        <a:rPr lang="en-IN" sz="16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Cloud, Sales Cloud, Service Cloud</a:t>
                      </a:r>
                      <a:endParaRPr lang="en-IN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86901"/>
                  </a:ext>
                </a:extLst>
              </a:tr>
              <a:tr h="233840"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2867"/>
                  </a:ext>
                </a:extLst>
              </a:tr>
              <a:tr h="233840"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63974"/>
                  </a:ext>
                </a:extLst>
              </a:tr>
              <a:tr h="233840"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45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6D669C-C420-4448-B942-15FA7005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00737"/>
              </p:ext>
            </p:extLst>
          </p:nvPr>
        </p:nvGraphicFramePr>
        <p:xfrm>
          <a:off x="426128" y="204761"/>
          <a:ext cx="11352073" cy="620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109">
                  <a:extLst>
                    <a:ext uri="{9D8B030D-6E8A-4147-A177-3AD203B41FA5}">
                      <a16:colId xmlns:a16="http://schemas.microsoft.com/office/drawing/2014/main" val="3958620494"/>
                    </a:ext>
                  </a:extLst>
                </a:gridCol>
                <a:gridCol w="1751696">
                  <a:extLst>
                    <a:ext uri="{9D8B030D-6E8A-4147-A177-3AD203B41FA5}">
                      <a16:colId xmlns:a16="http://schemas.microsoft.com/office/drawing/2014/main" val="397174159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1712938344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3213345009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4136766585"/>
                    </a:ext>
                  </a:extLst>
                </a:gridCol>
                <a:gridCol w="1894067">
                  <a:extLst>
                    <a:ext uri="{9D8B030D-6E8A-4147-A177-3AD203B41FA5}">
                      <a16:colId xmlns:a16="http://schemas.microsoft.com/office/drawing/2014/main" val="194258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6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Things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IoT Device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IoT Edge Device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Bulk Device provisioning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management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Gateway/IoT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Insights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Transformation</a:t>
                      </a:r>
                    </a:p>
                    <a:p>
                      <a:pPr algn="l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(Function App)</a:t>
                      </a:r>
                    </a:p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Warm Path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(Cosmo DB)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Cold Path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(Storage Blob)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Stream Processing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(Stream Analytics)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 reporting and tools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(Power BI)</a:t>
                      </a:r>
                    </a:p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600" b="1" dirty="0"/>
                        <a:t>Actions</a:t>
                      </a:r>
                      <a:endParaRPr lang="en-IN" sz="16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600" b="0" dirty="0"/>
                        <a:t>Machine Learning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IN" sz="1600" b="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600" b="0" dirty="0"/>
                        <a:t>Business Integration (Logic App)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IN" sz="1600" b="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600" b="0" dirty="0"/>
                        <a:t>User Management (Azure Ad)</a:t>
                      </a:r>
                    </a:p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0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5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6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9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DA3252-A789-4657-9D6C-6B9C7CB953F5}"/>
              </a:ext>
            </a:extLst>
          </p:cNvPr>
          <p:cNvSpPr/>
          <p:nvPr/>
        </p:nvSpPr>
        <p:spPr>
          <a:xfrm>
            <a:off x="603682" y="550416"/>
            <a:ext cx="3133817" cy="20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 40%</a:t>
            </a:r>
          </a:p>
          <a:p>
            <a:pPr algn="ctr"/>
            <a:r>
              <a:rPr lang="en-IN" dirty="0"/>
              <a:t>20 Q with 2 marks 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06FB00-E27C-4EFC-9CE8-4405DEEF4143}"/>
              </a:ext>
            </a:extLst>
          </p:cNvPr>
          <p:cNvSpPr/>
          <p:nvPr/>
        </p:nvSpPr>
        <p:spPr>
          <a:xfrm>
            <a:off x="4065973" y="550416"/>
            <a:ext cx="2938509" cy="20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Understanding 40%</a:t>
            </a:r>
          </a:p>
          <a:p>
            <a:pPr algn="ctr"/>
            <a:r>
              <a:rPr lang="en-IN" dirty="0"/>
              <a:t>5  Q with 8 marks each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A85CC-C75E-413D-A546-CEA319DE476F}"/>
              </a:ext>
            </a:extLst>
          </p:cNvPr>
          <p:cNvSpPr/>
          <p:nvPr/>
        </p:nvSpPr>
        <p:spPr>
          <a:xfrm>
            <a:off x="7332956" y="550416"/>
            <a:ext cx="2938509" cy="20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Applying 20%</a:t>
            </a:r>
          </a:p>
          <a:p>
            <a:pPr algn="ctr"/>
            <a:r>
              <a:rPr lang="en-IN" dirty="0"/>
              <a:t>1Q with 20 marks 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5D0EF-E972-4FA5-A769-9C2E47671070}"/>
              </a:ext>
            </a:extLst>
          </p:cNvPr>
          <p:cNvSpPr txBox="1"/>
          <p:nvPr/>
        </p:nvSpPr>
        <p:spPr>
          <a:xfrm>
            <a:off x="674703" y="2947386"/>
            <a:ext cx="751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 days for knowledge,10 days for understanding, 5 days for applying.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42D5E-9FB2-4CFF-9895-A8D318196CCA}"/>
              </a:ext>
            </a:extLst>
          </p:cNvPr>
          <p:cNvSpPr txBox="1"/>
          <p:nvPr/>
        </p:nvSpPr>
        <p:spPr>
          <a:xfrm>
            <a:off x="861134" y="2578054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Nikhil,priya</a:t>
            </a:r>
            <a:r>
              <a:rPr lang="en-IN" dirty="0"/>
              <a:t>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C5FA6-D25A-4C26-8955-B5BCD1E27A0D}"/>
              </a:ext>
            </a:extLst>
          </p:cNvPr>
          <p:cNvSpPr txBox="1"/>
          <p:nvPr/>
        </p:nvSpPr>
        <p:spPr>
          <a:xfrm>
            <a:off x="949910" y="3542190"/>
            <a:ext cx="26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Mahesh,samad,phani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2B2C7-528E-4993-8495-288E5608DE82}"/>
              </a:ext>
            </a:extLst>
          </p:cNvPr>
          <p:cNvSpPr txBox="1"/>
          <p:nvPr/>
        </p:nvSpPr>
        <p:spPr>
          <a:xfrm>
            <a:off x="674703" y="3952328"/>
            <a:ext cx="751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days for knowledge,15 days for understanding, 5 days for applying.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FCBCB-89E4-4E56-B107-45D1FBD82A2D}"/>
              </a:ext>
            </a:extLst>
          </p:cNvPr>
          <p:cNvSpPr txBox="1"/>
          <p:nvPr/>
        </p:nvSpPr>
        <p:spPr>
          <a:xfrm>
            <a:off x="674703" y="4694473"/>
            <a:ext cx="751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 days for knowledge,8 days for understanding, 8 days for applying.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D542C-1C65-447C-833F-EB3B3A7B0FCE}"/>
              </a:ext>
            </a:extLst>
          </p:cNvPr>
          <p:cNvSpPr txBox="1"/>
          <p:nvPr/>
        </p:nvSpPr>
        <p:spPr>
          <a:xfrm>
            <a:off x="674703" y="4362466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sameer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1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025F-054A-4930-8BC5-0D81D80B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690"/>
            <a:ext cx="10515600" cy="487131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latin typeface="+mn-lt"/>
              </a:rPr>
              <a:t>SSADIGITAL TECHNOLOGY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B0D4-8649-47B9-ABC2-CE9C0AAB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917" y="1358283"/>
            <a:ext cx="9579006" cy="5324707"/>
          </a:xfrm>
        </p:spPr>
        <p:txBody>
          <a:bodyPr/>
          <a:lstStyle/>
          <a:p>
            <a:pPr marL="0" indent="0">
              <a:buNone/>
            </a:pPr>
            <a:r>
              <a:rPr lang="en-IN" sz="1600" b="1" u="sng" dirty="0"/>
              <a:t>Priya</a:t>
            </a:r>
          </a:p>
          <a:p>
            <a:pPr marL="0" indent="0">
              <a:buNone/>
            </a:pPr>
            <a:endParaRPr lang="en-IN" sz="1600" dirty="0"/>
          </a:p>
          <a:p>
            <a:pPr lvl="1"/>
            <a:r>
              <a:rPr lang="en-IN" sz="1600" dirty="0"/>
              <a:t>MongoDB</a:t>
            </a:r>
          </a:p>
          <a:p>
            <a:pPr lvl="1"/>
            <a:r>
              <a:rPr lang="en-IN" sz="1600" dirty="0"/>
              <a:t>Json</a:t>
            </a:r>
          </a:p>
          <a:p>
            <a:pPr lvl="1"/>
            <a:r>
              <a:rPr lang="en-IN" sz="1600" dirty="0"/>
              <a:t>Node.js</a:t>
            </a:r>
          </a:p>
          <a:p>
            <a:pPr lvl="1"/>
            <a:r>
              <a:rPr lang="en-IN" sz="1600" dirty="0"/>
              <a:t>Charts</a:t>
            </a:r>
          </a:p>
          <a:p>
            <a:pPr lvl="1"/>
            <a:r>
              <a:rPr lang="en-IN" sz="1600" dirty="0"/>
              <a:t>Model Derivatives</a:t>
            </a:r>
          </a:p>
          <a:p>
            <a:pPr lvl="1"/>
            <a:r>
              <a:rPr lang="en-IN" sz="1600" dirty="0"/>
              <a:t>Mongoose</a:t>
            </a:r>
          </a:p>
          <a:p>
            <a:pPr lvl="1"/>
            <a:r>
              <a:rPr lang="en-IN" sz="1600" dirty="0"/>
              <a:t>Gitbash</a:t>
            </a:r>
          </a:p>
          <a:p>
            <a:pPr lvl="1"/>
            <a:r>
              <a:rPr lang="en-IN" sz="1600" dirty="0"/>
              <a:t>Toolbar</a:t>
            </a:r>
          </a:p>
          <a:p>
            <a:pPr lvl="1"/>
            <a:r>
              <a:rPr lang="en-IN" sz="1600" dirty="0"/>
              <a:t>Viewer V7</a:t>
            </a:r>
          </a:p>
          <a:p>
            <a:pPr lvl="1"/>
            <a:r>
              <a:rPr lang="en-IN" sz="1600" dirty="0"/>
              <a:t>Creating a Local host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57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025F-054A-4930-8BC5-0D81D80B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690"/>
            <a:ext cx="10515600" cy="487131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latin typeface="+mn-lt"/>
              </a:rPr>
              <a:t>SSADIGITAL TECHNOLOGY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B0D4-8649-47B9-ABC2-CE9C0AAB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183" y="1367161"/>
            <a:ext cx="9579006" cy="5324707"/>
          </a:xfrm>
        </p:spPr>
        <p:txBody>
          <a:bodyPr/>
          <a:lstStyle/>
          <a:p>
            <a:pPr marL="0" indent="0">
              <a:buNone/>
            </a:pPr>
            <a:r>
              <a:rPr lang="en-IN" sz="1600" b="1" u="sng" dirty="0"/>
              <a:t>Phani</a:t>
            </a:r>
          </a:p>
          <a:p>
            <a:pPr marL="0" indent="0">
              <a:buNone/>
            </a:pPr>
            <a:endParaRPr lang="en-IN" sz="1600" b="1" u="sng" dirty="0"/>
          </a:p>
          <a:p>
            <a:pPr lvl="1"/>
            <a:r>
              <a:rPr lang="en-IN" sz="1600" dirty="0"/>
              <a:t>Autodesk </a:t>
            </a:r>
            <a:r>
              <a:rPr lang="en-IN" dirty="0"/>
              <a:t>F</a:t>
            </a:r>
            <a:r>
              <a:rPr lang="en-IN" sz="1600" dirty="0"/>
              <a:t>orge</a:t>
            </a:r>
          </a:p>
          <a:p>
            <a:pPr lvl="1"/>
            <a:r>
              <a:rPr lang="en-IN" sz="1600" dirty="0"/>
              <a:t>MySQL</a:t>
            </a:r>
          </a:p>
          <a:p>
            <a:pPr lvl="1"/>
            <a:r>
              <a:rPr lang="en-IN" sz="1600" dirty="0"/>
              <a:t>PHP</a:t>
            </a:r>
          </a:p>
          <a:p>
            <a:pPr lvl="1"/>
            <a:r>
              <a:rPr lang="en-IN" sz="1600" dirty="0"/>
              <a:t>Bootstrap</a:t>
            </a:r>
          </a:p>
          <a:p>
            <a:pPr lvl="1"/>
            <a:r>
              <a:rPr lang="en-IN" sz="1600" dirty="0"/>
              <a:t>jQuery</a:t>
            </a:r>
          </a:p>
          <a:p>
            <a:pPr lvl="1"/>
            <a:r>
              <a:rPr lang="en-IN" sz="1600" dirty="0"/>
              <a:t>PowerShell</a:t>
            </a:r>
          </a:p>
          <a:p>
            <a:pPr lvl="1"/>
            <a:r>
              <a:rPr lang="en-IN" sz="1600" dirty="0"/>
              <a:t>Ajax</a:t>
            </a:r>
          </a:p>
          <a:p>
            <a:pPr lvl="1"/>
            <a:r>
              <a:rPr lang="en-IN" sz="1600" dirty="0"/>
              <a:t>HTML Canvas</a:t>
            </a:r>
          </a:p>
          <a:p>
            <a:pPr lvl="1"/>
            <a:r>
              <a:rPr lang="en-IN" sz="1600" dirty="0"/>
              <a:t>Repl.it with JavaScript</a:t>
            </a:r>
          </a:p>
          <a:p>
            <a:pPr lvl="1"/>
            <a:r>
              <a:rPr lang="en-IN" sz="1600" dirty="0"/>
              <a:t>Data Management </a:t>
            </a:r>
          </a:p>
          <a:p>
            <a:pPr lvl="1"/>
            <a:endParaRPr lang="en-IN" sz="16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69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025F-054A-4930-8BC5-0D81D80B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690"/>
            <a:ext cx="10515600" cy="487131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latin typeface="+mn-lt"/>
              </a:rPr>
              <a:t>SSADIGITAL TECHNOLOGY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B0D4-8649-47B9-ABC2-CE9C0AAB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216241"/>
            <a:ext cx="9916358" cy="5475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b="1" u="sng" dirty="0"/>
              <a:t>Samad</a:t>
            </a:r>
          </a:p>
          <a:p>
            <a:endParaRPr lang="en-IN" sz="1600" b="1" u="sng" dirty="0"/>
          </a:p>
          <a:p>
            <a:pPr lvl="1"/>
            <a:r>
              <a:rPr lang="en-US" sz="1600" dirty="0"/>
              <a:t>Azure</a:t>
            </a:r>
            <a:endParaRPr lang="en-US" sz="16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Creating IoT Hub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IoT Device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Creating Blob storage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Viewing the output(Telemetry messages)by running Raspberry Pi</a:t>
            </a:r>
          </a:p>
          <a:p>
            <a:pPr lvl="1"/>
            <a:r>
              <a:rPr lang="en-US" sz="1600" dirty="0"/>
              <a:t>Azure </a:t>
            </a:r>
            <a:r>
              <a:rPr lang="en-US" dirty="0"/>
              <a:t>S</a:t>
            </a:r>
            <a:r>
              <a:rPr lang="en-US" sz="1600" dirty="0"/>
              <a:t>tream Analytics job by Azure Portal</a:t>
            </a:r>
          </a:p>
          <a:p>
            <a:pPr lvl="1"/>
            <a:r>
              <a:rPr lang="en-US" sz="1600" dirty="0"/>
              <a:t>Azure Stream </a:t>
            </a:r>
            <a:r>
              <a:rPr lang="en-US" dirty="0"/>
              <a:t>A</a:t>
            </a:r>
            <a:r>
              <a:rPr lang="en-US" sz="1600" dirty="0"/>
              <a:t>nalytics job by Visual Studio</a:t>
            </a:r>
          </a:p>
          <a:p>
            <a:pPr lvl="1"/>
            <a:r>
              <a:rPr lang="en-US" sz="1600" dirty="0"/>
              <a:t>Sending the alerts regarding Telemetry messages to mobile and Mail-id</a:t>
            </a:r>
          </a:p>
          <a:p>
            <a:pPr lvl="1"/>
            <a:r>
              <a:rPr lang="en-US" sz="1600" dirty="0"/>
              <a:t>Downloading the Telemetry message data file into CSS or json file and connecting to Power BI</a:t>
            </a:r>
          </a:p>
          <a:p>
            <a:pPr lvl="1"/>
            <a:r>
              <a:rPr lang="en-US" sz="1600" dirty="0"/>
              <a:t>Creating repository in GitHub</a:t>
            </a:r>
          </a:p>
          <a:p>
            <a:pPr lvl="1"/>
            <a:r>
              <a:rPr lang="en-US" sz="1600" dirty="0"/>
              <a:t>Importing Excel file into Power BI and making visualization</a:t>
            </a:r>
          </a:p>
          <a:p>
            <a:pPr lvl="1"/>
            <a:r>
              <a:rPr lang="en-US" sz="1600" dirty="0"/>
              <a:t>Connecting MySQL to Power BI</a:t>
            </a:r>
          </a:p>
          <a:p>
            <a:pPr lvl="1"/>
            <a:r>
              <a:rPr lang="en-US" sz="1600" dirty="0"/>
              <a:t>Creating real time charts and graph in Power BI using pub-nub</a:t>
            </a:r>
          </a:p>
          <a:p>
            <a:pPr lvl="1"/>
            <a:r>
              <a:rPr lang="en-IN" sz="1600" dirty="0"/>
              <a:t>Create an app in Power Apps.</a:t>
            </a:r>
          </a:p>
          <a:p>
            <a:pPr lvl="1"/>
            <a:endParaRPr lang="en-IN" sz="16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7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025F-054A-4930-8BC5-0D81D80B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690"/>
            <a:ext cx="10515600" cy="487131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latin typeface="+mn-lt"/>
              </a:rPr>
              <a:t>SSADIGITAL TECHNOLOGY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B0D4-8649-47B9-ABC2-CE9C0AAB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216241"/>
            <a:ext cx="9916358" cy="5475627"/>
          </a:xfrm>
        </p:spPr>
        <p:txBody>
          <a:bodyPr/>
          <a:lstStyle/>
          <a:p>
            <a:pPr marL="0" indent="0">
              <a:buNone/>
            </a:pPr>
            <a:r>
              <a:rPr lang="en-IN" sz="1600" b="1" u="sng" dirty="0"/>
              <a:t>Sameer</a:t>
            </a:r>
          </a:p>
          <a:p>
            <a:pPr marL="0" indent="0">
              <a:buNone/>
            </a:pPr>
            <a:endParaRPr lang="en-IN" sz="1600" b="1" u="sng" dirty="0"/>
          </a:p>
          <a:p>
            <a:pPr lvl="1"/>
            <a:r>
              <a:rPr lang="en-IN" sz="1600" dirty="0"/>
              <a:t>Repl.it</a:t>
            </a:r>
          </a:p>
          <a:p>
            <a:pPr lvl="1"/>
            <a:r>
              <a:rPr lang="en-IN" sz="1600" dirty="0"/>
              <a:t>Python</a:t>
            </a:r>
          </a:p>
          <a:p>
            <a:pPr lvl="1"/>
            <a:r>
              <a:rPr lang="en-IN" sz="1600" dirty="0"/>
              <a:t>Machine learning</a:t>
            </a:r>
          </a:p>
          <a:p>
            <a:pPr lvl="1"/>
            <a:r>
              <a:rPr lang="en-IN" sz="1600" dirty="0"/>
              <a:t>IDE</a:t>
            </a:r>
          </a:p>
          <a:p>
            <a:pPr lvl="1"/>
            <a:r>
              <a:rPr lang="en-IN" sz="1600" dirty="0"/>
              <a:t>Jupiter</a:t>
            </a:r>
          </a:p>
          <a:p>
            <a:pPr lvl="1"/>
            <a:r>
              <a:rPr lang="en-IN" sz="1600" dirty="0"/>
              <a:t>Cloud Customization</a:t>
            </a:r>
          </a:p>
          <a:p>
            <a:pPr lvl="1"/>
            <a:r>
              <a:rPr lang="en-IN" sz="1600" dirty="0"/>
              <a:t>Role and Role Hierarchies in Salesforce</a:t>
            </a:r>
          </a:p>
          <a:p>
            <a:pPr lvl="1"/>
            <a:r>
              <a:rPr lang="en-IN" sz="1600" dirty="0"/>
              <a:t>Agile Methodologies</a:t>
            </a:r>
          </a:p>
          <a:p>
            <a:pPr lvl="1"/>
            <a:r>
              <a:rPr lang="en-IN" sz="1600" dirty="0"/>
              <a:t>Data Models in Salesforce</a:t>
            </a:r>
          </a:p>
          <a:p>
            <a:pPr lvl="1"/>
            <a:r>
              <a:rPr lang="en-IN" sz="1600" dirty="0"/>
              <a:t>Relationships in Salesforce</a:t>
            </a:r>
          </a:p>
          <a:p>
            <a:pPr lvl="1"/>
            <a:endParaRPr lang="en-IN" sz="16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14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FE74-D8FD-446C-B795-8C41DDC7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151"/>
          </a:xfrm>
        </p:spPr>
        <p:txBody>
          <a:bodyPr/>
          <a:lstStyle/>
          <a:p>
            <a:r>
              <a:rPr lang="en-US" dirty="0"/>
              <a:t>SSA-Technology Assets Road 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CF26-C2D6-44D6-83F5-6CD861D9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4674201"/>
          </a:xfrm>
        </p:spPr>
        <p:txBody>
          <a:bodyPr/>
          <a:lstStyle/>
          <a:p>
            <a:r>
              <a:rPr lang="en-US" dirty="0"/>
              <a:t>Plan Agenda /Topics for Workshops</a:t>
            </a:r>
          </a:p>
          <a:p>
            <a:r>
              <a:rPr lang="en-US" dirty="0"/>
              <a:t>Schedule the Workshops </a:t>
            </a:r>
          </a:p>
          <a:p>
            <a:pPr lvl="1"/>
            <a:r>
              <a:rPr lang="en-US" dirty="0"/>
              <a:t>Wednesday 1</a:t>
            </a:r>
            <a:r>
              <a:rPr lang="en-US" baseline="30000" dirty="0"/>
              <a:t>st</a:t>
            </a:r>
            <a:r>
              <a:rPr lang="en-US" dirty="0"/>
              <a:t> July 2020</a:t>
            </a:r>
          </a:p>
          <a:p>
            <a:pPr lvl="2"/>
            <a:r>
              <a:rPr lang="en-US" dirty="0"/>
              <a:t>2.00PM to 3.00PM Brain storm the topics (</a:t>
            </a:r>
            <a:r>
              <a:rPr lang="en-US" dirty="0" err="1"/>
              <a:t>samad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3.00PM to 3.30PM Tea/coffee break</a:t>
            </a:r>
          </a:p>
          <a:p>
            <a:pPr lvl="2"/>
            <a:r>
              <a:rPr lang="en-US" dirty="0"/>
              <a:t>3.30PM to 4.30PM Organize the topics </a:t>
            </a:r>
          </a:p>
          <a:p>
            <a:pPr lvl="2"/>
            <a:r>
              <a:rPr lang="en-US" dirty="0"/>
              <a:t>4.30PM to 5.00PM Break</a:t>
            </a:r>
          </a:p>
          <a:p>
            <a:pPr lvl="2"/>
            <a:r>
              <a:rPr lang="en-US" dirty="0"/>
              <a:t>5.00PM to 6.00PM Organize the topics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53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FE74-D8FD-446C-B795-8C41DDC7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5562"/>
            <a:ext cx="8596668" cy="642151"/>
          </a:xfrm>
        </p:spPr>
        <p:txBody>
          <a:bodyPr/>
          <a:lstStyle/>
          <a:p>
            <a:r>
              <a:rPr lang="en-US" dirty="0"/>
              <a:t>SSA-Technology Assets Road 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CF26-C2D6-44D6-83F5-6CD861D9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/>
          </a:bodyPr>
          <a:lstStyle/>
          <a:p>
            <a:r>
              <a:rPr lang="en-US" dirty="0"/>
              <a:t>Plan Agenda /Topics for Workshops</a:t>
            </a:r>
          </a:p>
          <a:p>
            <a:r>
              <a:rPr lang="en-US" dirty="0"/>
              <a:t>Schedule the Workshops </a:t>
            </a:r>
          </a:p>
          <a:p>
            <a:pPr lvl="1"/>
            <a:r>
              <a:rPr lang="en-US" dirty="0"/>
              <a:t>Thursday 2</a:t>
            </a:r>
            <a:r>
              <a:rPr lang="en-US" baseline="30000" dirty="0"/>
              <a:t>nd</a:t>
            </a:r>
            <a:r>
              <a:rPr lang="en-US" dirty="0"/>
              <a:t> July 2020</a:t>
            </a:r>
          </a:p>
          <a:p>
            <a:pPr lvl="2"/>
            <a:r>
              <a:rPr lang="en-US" dirty="0"/>
              <a:t>10.00 AM to 11.00 AM IoT Architecture( Azure,  Salesforce, AWS)(</a:t>
            </a:r>
            <a:r>
              <a:rPr lang="en-US" dirty="0" err="1"/>
              <a:t>samad</a:t>
            </a:r>
            <a:r>
              <a:rPr lang="en-US" dirty="0"/>
              <a:t>, </a:t>
            </a:r>
            <a:r>
              <a:rPr lang="en-US" err="1"/>
              <a:t>Mahesh</a:t>
            </a:r>
            <a:r>
              <a:rPr lang="en-US"/>
              <a:t>, sameer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11.00AM to 11.30AM Tea/coffee break</a:t>
            </a:r>
          </a:p>
          <a:p>
            <a:pPr lvl="2"/>
            <a:r>
              <a:rPr lang="en-US" dirty="0"/>
              <a:t>11.30 AM to 12.30 PM Cyber security (All Team Members)</a:t>
            </a:r>
          </a:p>
          <a:p>
            <a:pPr lvl="2"/>
            <a:r>
              <a:rPr lang="en-US" dirty="0"/>
              <a:t>2.00PM to 3.00PM Core concepts and technology (Priya , Nikki &amp; </a:t>
            </a:r>
            <a:r>
              <a:rPr lang="en-US" dirty="0" err="1"/>
              <a:t>Phani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3.00PM to 3.30PM Break</a:t>
            </a:r>
          </a:p>
          <a:p>
            <a:pPr lvl="2"/>
            <a:r>
              <a:rPr lang="en-US" dirty="0"/>
              <a:t>3.30PM to 4.30PM Server side concepts and technologies (Priya , Nikki &amp; </a:t>
            </a:r>
            <a:r>
              <a:rPr lang="en-US" dirty="0" err="1"/>
              <a:t>Phani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4.30PM to 5.00PM break</a:t>
            </a:r>
          </a:p>
          <a:p>
            <a:pPr lvl="2"/>
            <a:r>
              <a:rPr lang="en-US" dirty="0"/>
              <a:t>5.00PM to 6.00PM Client side concepts and technologies (Priya , Mahesh &amp; </a:t>
            </a:r>
            <a:r>
              <a:rPr lang="en-US" dirty="0" err="1"/>
              <a:t>Phani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54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FE74-D8FD-446C-B795-8C41DDC7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151"/>
          </a:xfrm>
        </p:spPr>
        <p:txBody>
          <a:bodyPr/>
          <a:lstStyle/>
          <a:p>
            <a:r>
              <a:rPr lang="en-US" dirty="0"/>
              <a:t>SSA-Technology Assets Road 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CF26-C2D6-44D6-83F5-6CD861D9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693"/>
            <a:ext cx="8596668" cy="4567669"/>
          </a:xfrm>
        </p:spPr>
        <p:txBody>
          <a:bodyPr>
            <a:normAutofit/>
          </a:bodyPr>
          <a:lstStyle/>
          <a:p>
            <a:r>
              <a:rPr lang="en-US" dirty="0"/>
              <a:t>Plan Agenda /Topics for Workshops</a:t>
            </a:r>
          </a:p>
          <a:p>
            <a:r>
              <a:rPr lang="en-US" dirty="0"/>
              <a:t>Schedule the Workshops </a:t>
            </a:r>
          </a:p>
          <a:p>
            <a:pPr lvl="1"/>
            <a:r>
              <a:rPr lang="en-US" dirty="0"/>
              <a:t>Friday 3</a:t>
            </a:r>
            <a:r>
              <a:rPr lang="en-US" baseline="30000" dirty="0"/>
              <a:t>rd</a:t>
            </a:r>
            <a:r>
              <a:rPr lang="en-US" dirty="0"/>
              <a:t>  July 2020</a:t>
            </a:r>
          </a:p>
          <a:p>
            <a:pPr lvl="2"/>
            <a:r>
              <a:rPr lang="en-US" dirty="0"/>
              <a:t>10.00 AM to 11.00 AM Machine learning concepts and technology( Sameer &amp; Sharma sir)</a:t>
            </a:r>
          </a:p>
          <a:p>
            <a:pPr lvl="2"/>
            <a:r>
              <a:rPr lang="en-US" dirty="0"/>
              <a:t>11.00AM to 11.30AM Tea/coffee break</a:t>
            </a:r>
          </a:p>
          <a:p>
            <a:pPr lvl="2"/>
            <a:r>
              <a:rPr lang="en-US" dirty="0"/>
              <a:t>11.30 AM to 12.30 PM Infrastructure and Operations setup (Nikki , Samad, Sameer)</a:t>
            </a:r>
          </a:p>
          <a:p>
            <a:pPr lvl="2"/>
            <a:r>
              <a:rPr lang="en-US" dirty="0"/>
              <a:t>12.30PM to 2.00PM lunch</a:t>
            </a:r>
          </a:p>
          <a:p>
            <a:pPr lvl="2"/>
            <a:r>
              <a:rPr lang="en-US" dirty="0"/>
              <a:t>2.00PM to 3.00PM Data Analytics and Data Visualization (Mahesh &amp; </a:t>
            </a:r>
            <a:r>
              <a:rPr lang="en-US" dirty="0" err="1"/>
              <a:t>samad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3.00PM to 3.30PM Break</a:t>
            </a:r>
          </a:p>
          <a:p>
            <a:pPr lvl="2"/>
            <a:r>
              <a:rPr lang="en-US" dirty="0"/>
              <a:t>3.30PM to 4.30PM Platforms( Azure, Salesforce, Heroku, AWS) (All team members)</a:t>
            </a:r>
          </a:p>
          <a:p>
            <a:pPr lvl="3"/>
            <a:r>
              <a:rPr lang="en-US" dirty="0"/>
              <a:t>Salesforce by Aditya</a:t>
            </a:r>
          </a:p>
          <a:p>
            <a:pPr lvl="2"/>
            <a:r>
              <a:rPr lang="en-US" dirty="0"/>
              <a:t>4.30PM to 5.00PM break</a:t>
            </a:r>
          </a:p>
          <a:p>
            <a:pPr lvl="2"/>
            <a:r>
              <a:rPr lang="en-US" dirty="0"/>
              <a:t>5.00PM to 6.00PM Consolidate the workshops outcomes and next steps</a:t>
            </a:r>
          </a:p>
          <a:p>
            <a:pPr lvl="2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838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1522</TotalTime>
  <Words>1775</Words>
  <Application>Microsoft Office PowerPoint</Application>
  <PresentationFormat>Widescreen</PresentationFormat>
  <Paragraphs>572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</vt:lpstr>
      <vt:lpstr>SSA DIGITAL TECHNOLOGY ASSETS</vt:lpstr>
      <vt:lpstr>SSADIGITAL TECHNOLOGY ASSETS</vt:lpstr>
      <vt:lpstr>SSADIGITAL TECHNOLOGY ASSETS</vt:lpstr>
      <vt:lpstr>SSADIGITAL TECHNOLOGY ASSETS</vt:lpstr>
      <vt:lpstr>SSADIGITAL TECHNOLOGY ASSETS</vt:lpstr>
      <vt:lpstr>SSADIGITAL TECHNOLOGY ASSETS</vt:lpstr>
      <vt:lpstr>SSA-Technology Assets Road Map</vt:lpstr>
      <vt:lpstr>SSA-Technology Assets Road Map</vt:lpstr>
      <vt:lpstr>SSA-Technology Assets Road Map</vt:lpstr>
      <vt:lpstr>Brain storming-(What do we have today)</vt:lpstr>
      <vt:lpstr>Brain storming-(What do we have today)</vt:lpstr>
      <vt:lpstr>PowerPoint Presentation</vt:lpstr>
      <vt:lpstr>PowerPoint Presentation</vt:lpstr>
      <vt:lpstr>PowerPoint Presentation</vt:lpstr>
      <vt:lpstr>PowerPoint Presentation</vt:lpstr>
      <vt:lpstr>Time in India Daily Schedule for ….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SSA DIGITALSOLUTIONS</dc:creator>
  <cp:lastModifiedBy>SSA DIGITALSOLUTIONS</cp:lastModifiedBy>
  <cp:revision>150</cp:revision>
  <dcterms:created xsi:type="dcterms:W3CDTF">2020-06-27T05:29:41Z</dcterms:created>
  <dcterms:modified xsi:type="dcterms:W3CDTF">2020-07-08T08:24:52Z</dcterms:modified>
</cp:coreProperties>
</file>